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8" r:id="rId12"/>
    <p:sldId id="269" r:id="rId13"/>
    <p:sldId id="265" r:id="rId14"/>
    <p:sldId id="266"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C74DF1-6033-4D06-80B5-2BDC567BB8F7}"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297796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C74DF1-6033-4D06-80B5-2BDC567BB8F7}"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336616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C74DF1-6033-4D06-80B5-2BDC567BB8F7}"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980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C74DF1-6033-4D06-80B5-2BDC567BB8F7}"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38779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BC74DF1-6033-4D06-80B5-2BDC567BB8F7}"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277831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C74DF1-6033-4D06-80B5-2BDC567BB8F7}"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107364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C74DF1-6033-4D06-80B5-2BDC567BB8F7}"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320090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C74DF1-6033-4D06-80B5-2BDC567BB8F7}"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78736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C74DF1-6033-4D06-80B5-2BDC567BB8F7}"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106283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C74DF1-6033-4D06-80B5-2BDC567BB8F7}"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2426240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C74DF1-6033-4D06-80B5-2BDC567BB8F7}"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E4F749-A83B-437C-8720-427561087066}" type="slidenum">
              <a:rPr lang="en-IN" smtClean="0"/>
              <a:t>‹#›</a:t>
            </a:fld>
            <a:endParaRPr lang="en-IN"/>
          </a:p>
        </p:txBody>
      </p:sp>
    </p:spTree>
    <p:extLst>
      <p:ext uri="{BB962C8B-B14F-4D97-AF65-F5344CB8AC3E}">
        <p14:creationId xmlns:p14="http://schemas.microsoft.com/office/powerpoint/2010/main" val="165240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74DF1-6033-4D06-80B5-2BDC567BB8F7}" type="datetimeFigureOut">
              <a:rPr lang="en-IN" smtClean="0"/>
              <a:t>10-06-2024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4F749-A83B-437C-8720-427561087066}" type="slidenum">
              <a:rPr lang="en-IN" smtClean="0"/>
              <a:t>‹#›</a:t>
            </a:fld>
            <a:endParaRPr lang="en-IN"/>
          </a:p>
        </p:txBody>
      </p:sp>
    </p:spTree>
    <p:extLst>
      <p:ext uri="{BB962C8B-B14F-4D97-AF65-F5344CB8AC3E}">
        <p14:creationId xmlns:p14="http://schemas.microsoft.com/office/powerpoint/2010/main" val="344442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b="1" dirty="0" smtClean="0"/>
              <a:t>Find S, SVM, LR</a:t>
            </a:r>
            <a:endParaRPr lang="en-IN" sz="6600" b="1" dirty="0"/>
          </a:p>
        </p:txBody>
      </p:sp>
    </p:spTree>
    <p:extLst>
      <p:ext uri="{BB962C8B-B14F-4D97-AF65-F5344CB8AC3E}">
        <p14:creationId xmlns:p14="http://schemas.microsoft.com/office/powerpoint/2010/main" val="126381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573"/>
            <a:ext cx="10515600" cy="727951"/>
          </a:xfrm>
        </p:spPr>
        <p:txBody>
          <a:bodyPr/>
          <a:lstStyle/>
          <a:p>
            <a:r>
              <a:rPr lang="en-IN" b="1" dirty="0" smtClean="0"/>
              <a:t>Working of SVM</a:t>
            </a:r>
            <a:endParaRPr lang="en-IN" b="1" dirty="0"/>
          </a:p>
        </p:txBody>
      </p:sp>
      <p:sp>
        <p:nvSpPr>
          <p:cNvPr id="3" name="Content Placeholder 2"/>
          <p:cNvSpPr>
            <a:spLocks noGrp="1"/>
          </p:cNvSpPr>
          <p:nvPr>
            <p:ph idx="1"/>
          </p:nvPr>
        </p:nvSpPr>
        <p:spPr>
          <a:xfrm>
            <a:off x="838200" y="1156138"/>
            <a:ext cx="10515600" cy="5160579"/>
          </a:xfrm>
        </p:spPr>
        <p:txBody>
          <a:bodyPr>
            <a:normAutofit lnSpcReduction="10000"/>
          </a:bodyPr>
          <a:lstStyle/>
          <a:p>
            <a:pPr algn="just"/>
            <a:r>
              <a:rPr lang="en-US" dirty="0" smtClean="0"/>
              <a:t>Suppose </a:t>
            </a:r>
            <a:r>
              <a:rPr lang="en-US" dirty="0"/>
              <a:t>we have a dataset that has two tags (green and blue), and the dataset has two features x1 and x2. We want a classifier that can classify the pair(x1, x2) of coordinates in either green or blue. Consider the below image</a:t>
            </a:r>
            <a:r>
              <a:rPr lang="en-US" dirty="0" smtClean="0"/>
              <a:t>: </a:t>
            </a:r>
          </a:p>
          <a:p>
            <a:pPr marL="1371600" lvl="3" indent="0" algn="just">
              <a:buNone/>
            </a:pPr>
            <a:r>
              <a:rPr lang="en-US" dirty="0"/>
              <a:t>	</a:t>
            </a:r>
            <a:r>
              <a:rPr lang="en-US" dirty="0" smtClean="0"/>
              <a:t>		</a:t>
            </a:r>
            <a:endParaRPr lang="en-US" dirty="0"/>
          </a:p>
          <a:p>
            <a:pPr marL="1371600" lvl="3" indent="0" algn="just">
              <a:buNone/>
            </a:pPr>
            <a:r>
              <a:rPr lang="en-US" dirty="0" smtClean="0"/>
              <a:t>				    	</a:t>
            </a:r>
            <a:endParaRPr lang="en-US" dirty="0"/>
          </a:p>
          <a:p>
            <a:pPr marL="0" indent="0" algn="just">
              <a:buNone/>
            </a:pPr>
            <a:endParaRPr lang="en-US" dirty="0" smtClean="0"/>
          </a:p>
          <a:p>
            <a:pPr algn="just"/>
            <a:endParaRPr lang="en-US" dirty="0" smtClean="0"/>
          </a:p>
          <a:p>
            <a:pPr marL="0" indent="0" algn="just">
              <a:buNone/>
            </a:pPr>
            <a:endParaRPr lang="en-US" dirty="0"/>
          </a:p>
          <a:p>
            <a:pPr marL="0" indent="0" algn="just">
              <a:buNone/>
            </a:pPr>
            <a:endParaRPr lang="en-US" dirty="0" smtClean="0"/>
          </a:p>
          <a:p>
            <a:pPr marL="2286000" lvl="5" indent="0" algn="just">
              <a:buNone/>
            </a:pPr>
            <a:r>
              <a:rPr lang="en-US" dirty="0" smtClean="0"/>
              <a:t>					</a:t>
            </a:r>
          </a:p>
          <a:p>
            <a:pPr algn="just"/>
            <a:r>
              <a:rPr lang="en-US" dirty="0"/>
              <a:t>T</a:t>
            </a:r>
            <a:r>
              <a:rPr lang="en-US" dirty="0" smtClean="0"/>
              <a:t>here </a:t>
            </a:r>
            <a:r>
              <a:rPr lang="en-US" dirty="0"/>
              <a:t>can be multiple lines that can separate these classes. Consider the </a:t>
            </a:r>
            <a:r>
              <a:rPr lang="en-US" dirty="0" smtClean="0"/>
              <a:t>next </a:t>
            </a:r>
            <a:r>
              <a:rPr lang="en-US" dirty="0"/>
              <a:t>image:</a:t>
            </a:r>
            <a:endParaRPr lang="en-US" dirty="0" smtClean="0"/>
          </a:p>
        </p:txBody>
      </p:sp>
      <p:pic>
        <p:nvPicPr>
          <p:cNvPr id="9" name="Picture 8"/>
          <p:cNvPicPr>
            <a:picLocks noChangeAspect="1"/>
          </p:cNvPicPr>
          <p:nvPr/>
        </p:nvPicPr>
        <p:blipFill>
          <a:blip r:embed="rId2"/>
          <a:stretch>
            <a:fillRect/>
          </a:stretch>
        </p:blipFill>
        <p:spPr>
          <a:xfrm>
            <a:off x="4647998" y="2698186"/>
            <a:ext cx="3108636" cy="2607573"/>
          </a:xfrm>
          <a:prstGeom prst="rect">
            <a:avLst/>
          </a:prstGeom>
        </p:spPr>
      </p:pic>
    </p:spTree>
    <p:extLst>
      <p:ext uri="{BB962C8B-B14F-4D97-AF65-F5344CB8AC3E}">
        <p14:creationId xmlns:p14="http://schemas.microsoft.com/office/powerpoint/2010/main" val="1829392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4456"/>
            <a:ext cx="10515600" cy="5995020"/>
          </a:xfrm>
        </p:spPr>
        <p:txBody>
          <a:bodyPr>
            <a:normAutofit fontScale="92500" lnSpcReduction="10000"/>
          </a:bodyPr>
          <a:lstStyle/>
          <a:p>
            <a:pPr marL="0" indent="0">
              <a:buNone/>
            </a:pPr>
            <a:r>
              <a:rPr lang="en-US" dirty="0"/>
              <a:t>	</a:t>
            </a:r>
            <a:r>
              <a:rPr lang="en-US" dirty="0" smtClean="0"/>
              <a:t>		</a:t>
            </a:r>
            <a:endParaRPr lang="en-US" sz="2200" dirty="0"/>
          </a:p>
          <a:p>
            <a:pPr marL="0" indent="0">
              <a:buNone/>
            </a:pPr>
            <a:endParaRPr lang="en-US" dirty="0"/>
          </a:p>
          <a:p>
            <a:pPr marL="0" indent="0">
              <a:buNone/>
            </a:pPr>
            <a:endParaRPr lang="en-US" dirty="0" smtClean="0"/>
          </a:p>
          <a:p>
            <a:endParaRPr lang="en-US" dirty="0"/>
          </a:p>
          <a:p>
            <a:pPr marL="0" indent="0" algn="just">
              <a:buNone/>
            </a:pPr>
            <a:endParaRPr lang="en-US" dirty="0"/>
          </a:p>
          <a:p>
            <a:pPr marL="0" indent="0" algn="just">
              <a:buNone/>
            </a:pPr>
            <a:r>
              <a:rPr lang="en-US" dirty="0" smtClean="0"/>
              <a:t>							</a:t>
            </a:r>
            <a:endParaRPr lang="en-US" sz="2600" dirty="0"/>
          </a:p>
          <a:p>
            <a:pPr marL="0" indent="0" algn="just">
              <a:buNone/>
            </a:pPr>
            <a:r>
              <a:rPr lang="en-US" sz="2600" dirty="0" smtClean="0"/>
              <a:t>							</a:t>
            </a:r>
            <a:endParaRPr lang="en-US" sz="2200" dirty="0" smtClean="0"/>
          </a:p>
          <a:p>
            <a:pPr algn="just"/>
            <a:r>
              <a:rPr lang="en-US" dirty="0" smtClean="0"/>
              <a:t>SVM </a:t>
            </a:r>
            <a:r>
              <a:rPr lang="en-US" dirty="0"/>
              <a:t>algorithm finds the closest point of the lines from both the classes. These points are called support vectors. </a:t>
            </a:r>
            <a:endParaRPr lang="en-US" dirty="0" smtClean="0"/>
          </a:p>
          <a:p>
            <a:pPr algn="just"/>
            <a:r>
              <a:rPr lang="en-US" dirty="0" smtClean="0"/>
              <a:t>The </a:t>
            </a:r>
            <a:r>
              <a:rPr lang="en-US" dirty="0"/>
              <a:t>distance between the vectors and the hyperplane is called as </a:t>
            </a:r>
            <a:r>
              <a:rPr lang="en-US" b="1" dirty="0" smtClean="0"/>
              <a:t>margin</a:t>
            </a:r>
            <a:r>
              <a:rPr lang="en-US" dirty="0"/>
              <a:t> </a:t>
            </a:r>
            <a:r>
              <a:rPr lang="en-US" dirty="0" smtClean="0"/>
              <a:t>and the goal of SVM is to maximize this margin. </a:t>
            </a:r>
          </a:p>
          <a:p>
            <a:pPr algn="just"/>
            <a:r>
              <a:rPr lang="en-US" dirty="0" smtClean="0"/>
              <a:t>The </a:t>
            </a:r>
            <a:r>
              <a:rPr lang="en-US" b="1" dirty="0" smtClean="0"/>
              <a:t>hyperplane</a:t>
            </a:r>
            <a:r>
              <a:rPr lang="en-US" dirty="0" smtClean="0"/>
              <a:t> with maximum margin is called the </a:t>
            </a:r>
            <a:r>
              <a:rPr lang="en-US" b="1" dirty="0" smtClean="0"/>
              <a:t>optimal hyperplane</a:t>
            </a:r>
            <a:r>
              <a:rPr lang="en-US" dirty="0" smtClean="0"/>
              <a:t>.</a:t>
            </a:r>
          </a:p>
          <a:p>
            <a:pPr algn="just"/>
            <a:r>
              <a:rPr lang="en-US" dirty="0" smtClean="0"/>
              <a:t>In the above image, Green line is the best hyperplane as it has the maximum margin</a:t>
            </a:r>
            <a:endParaRPr lang="en-IN" dirty="0"/>
          </a:p>
        </p:txBody>
      </p:sp>
      <p:pic>
        <p:nvPicPr>
          <p:cNvPr id="6" name="Picture 5"/>
          <p:cNvPicPr>
            <a:picLocks noChangeAspect="1"/>
          </p:cNvPicPr>
          <p:nvPr/>
        </p:nvPicPr>
        <p:blipFill>
          <a:blip r:embed="rId2"/>
          <a:stretch>
            <a:fillRect/>
          </a:stretch>
        </p:blipFill>
        <p:spPr>
          <a:xfrm>
            <a:off x="1067599" y="624785"/>
            <a:ext cx="3225078" cy="2957181"/>
          </a:xfrm>
          <a:prstGeom prst="rect">
            <a:avLst/>
          </a:prstGeom>
        </p:spPr>
      </p:pic>
      <p:grpSp>
        <p:nvGrpSpPr>
          <p:cNvPr id="7" name="Group 6"/>
          <p:cNvGrpSpPr/>
          <p:nvPr/>
        </p:nvGrpSpPr>
        <p:grpSpPr>
          <a:xfrm>
            <a:off x="5812219" y="584456"/>
            <a:ext cx="3552498" cy="2892749"/>
            <a:chOff x="4297216" y="1642671"/>
            <a:chExt cx="4198884" cy="3492298"/>
          </a:xfrm>
        </p:grpSpPr>
        <p:pic>
          <p:nvPicPr>
            <p:cNvPr id="8" name="Picture 7"/>
            <p:cNvPicPr>
              <a:picLocks noChangeAspect="1"/>
            </p:cNvPicPr>
            <p:nvPr/>
          </p:nvPicPr>
          <p:blipFill>
            <a:blip r:embed="rId3"/>
            <a:stretch>
              <a:fillRect/>
            </a:stretch>
          </p:blipFill>
          <p:spPr>
            <a:xfrm>
              <a:off x="4445876" y="1642671"/>
              <a:ext cx="3740169" cy="3307632"/>
            </a:xfrm>
            <a:prstGeom prst="rect">
              <a:avLst/>
            </a:prstGeom>
          </p:spPr>
        </p:pic>
        <p:sp>
          <p:nvSpPr>
            <p:cNvPr id="9" name="TextBox 8"/>
            <p:cNvSpPr txBox="1"/>
            <p:nvPr/>
          </p:nvSpPr>
          <p:spPr>
            <a:xfrm>
              <a:off x="7875989" y="4765637"/>
              <a:ext cx="620111" cy="369332"/>
            </a:xfrm>
            <a:prstGeom prst="rect">
              <a:avLst/>
            </a:prstGeom>
            <a:noFill/>
          </p:spPr>
          <p:txBody>
            <a:bodyPr wrap="square" rtlCol="0">
              <a:spAutoFit/>
            </a:bodyPr>
            <a:lstStyle/>
            <a:p>
              <a:r>
                <a:rPr lang="en-US" dirty="0" smtClean="0"/>
                <a:t>x1</a:t>
              </a:r>
              <a:endParaRPr lang="en-IN" dirty="0"/>
            </a:p>
          </p:txBody>
        </p:sp>
        <p:sp>
          <p:nvSpPr>
            <p:cNvPr id="10" name="TextBox 9"/>
            <p:cNvSpPr txBox="1"/>
            <p:nvPr/>
          </p:nvSpPr>
          <p:spPr>
            <a:xfrm>
              <a:off x="4297216" y="1642671"/>
              <a:ext cx="620111" cy="480307"/>
            </a:xfrm>
            <a:prstGeom prst="rect">
              <a:avLst/>
            </a:prstGeom>
            <a:noFill/>
          </p:spPr>
          <p:txBody>
            <a:bodyPr wrap="square" rtlCol="0">
              <a:spAutoFit/>
            </a:bodyPr>
            <a:lstStyle/>
            <a:p>
              <a:r>
                <a:rPr lang="en-US" sz="1600" dirty="0" smtClean="0"/>
                <a:t>x2</a:t>
              </a:r>
              <a:endParaRPr lang="en-IN" dirty="0"/>
            </a:p>
          </p:txBody>
        </p:sp>
      </p:grpSp>
    </p:spTree>
    <p:extLst>
      <p:ext uri="{BB962C8B-B14F-4D97-AF65-F5344CB8AC3E}">
        <p14:creationId xmlns:p14="http://schemas.microsoft.com/office/powerpoint/2010/main" val="4190064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2152"/>
            <a:ext cx="10515600" cy="5514811"/>
          </a:xfrm>
        </p:spPr>
        <p:txBody>
          <a:bodyPr/>
          <a:lstStyle/>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pPr marL="0" indent="0">
              <a:buNone/>
            </a:pPr>
            <a:endParaRPr lang="en-US" sz="2400" dirty="0"/>
          </a:p>
          <a:p>
            <a:pPr algn="just"/>
            <a:r>
              <a:rPr lang="en-US" sz="2400" dirty="0" smtClean="0"/>
              <a:t>The </a:t>
            </a:r>
            <a:r>
              <a:rPr lang="en-US" sz="2400" dirty="0"/>
              <a:t>best hyperplane is the one that represents the largest separation or margin between the two classes. </a:t>
            </a:r>
            <a:endParaRPr lang="en-US" sz="2400" dirty="0" smtClean="0"/>
          </a:p>
          <a:p>
            <a:pPr algn="just"/>
            <a:r>
              <a:rPr lang="en-US" sz="2400" dirty="0" smtClean="0"/>
              <a:t>Choose </a:t>
            </a:r>
            <a:r>
              <a:rPr lang="en-US" sz="2400" dirty="0"/>
              <a:t>the hyperplane whose distance from it to the nearest data point on each side is maximized</a:t>
            </a:r>
            <a:r>
              <a:rPr lang="en-US" sz="2400" dirty="0" smtClean="0"/>
              <a:t>.</a:t>
            </a:r>
          </a:p>
          <a:p>
            <a:pPr algn="just"/>
            <a:r>
              <a:rPr lang="en-US" sz="2400" dirty="0" smtClean="0"/>
              <a:t>If </a:t>
            </a:r>
            <a:r>
              <a:rPr lang="en-US" sz="2400" dirty="0"/>
              <a:t>such a hyperplane exists it is known as the </a:t>
            </a:r>
            <a:r>
              <a:rPr lang="en-US" sz="2400" b="1" dirty="0"/>
              <a:t>maximum-margin hyperplane/hard margin</a:t>
            </a:r>
            <a:r>
              <a:rPr lang="en-US" sz="2400" dirty="0"/>
              <a:t>. So from the </a:t>
            </a:r>
            <a:r>
              <a:rPr lang="en-US" sz="2400" dirty="0" smtClean="0"/>
              <a:t>below </a:t>
            </a:r>
            <a:r>
              <a:rPr lang="en-US" sz="2400" dirty="0"/>
              <a:t>figure, we choose L2</a:t>
            </a:r>
          </a:p>
          <a:p>
            <a:endParaRPr lang="en-IN" dirty="0" smtClean="0"/>
          </a:p>
        </p:txBody>
      </p:sp>
      <p:pic>
        <p:nvPicPr>
          <p:cNvPr id="10" name="Picture 9"/>
          <p:cNvPicPr>
            <a:picLocks noChangeAspect="1"/>
          </p:cNvPicPr>
          <p:nvPr/>
        </p:nvPicPr>
        <p:blipFill>
          <a:blip r:embed="rId2"/>
          <a:stretch>
            <a:fillRect/>
          </a:stretch>
        </p:blipFill>
        <p:spPr>
          <a:xfrm>
            <a:off x="4407041" y="777766"/>
            <a:ext cx="3562841" cy="3037489"/>
          </a:xfrm>
          <a:prstGeom prst="rect">
            <a:avLst/>
          </a:prstGeom>
        </p:spPr>
      </p:pic>
    </p:spTree>
    <p:extLst>
      <p:ext uri="{BB962C8B-B14F-4D97-AF65-F5344CB8AC3E}">
        <p14:creationId xmlns:p14="http://schemas.microsoft.com/office/powerpoint/2010/main" val="9331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476"/>
            <a:ext cx="10515600" cy="5693487"/>
          </a:xfrm>
        </p:spPr>
        <p:txBody>
          <a:bodyPr>
            <a:normAutofit lnSpcReduction="10000"/>
          </a:bodyPr>
          <a:lstStyle/>
          <a:p>
            <a:pPr algn="just"/>
            <a:r>
              <a:rPr lang="en-US" dirty="0"/>
              <a:t>Let’s consider a scenario like shown </a:t>
            </a:r>
            <a:r>
              <a:rPr lang="en-US" dirty="0" smtClean="0"/>
              <a:t>in Fig. 1</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marL="0" indent="0" algn="just">
              <a:buNone/>
            </a:pPr>
            <a:r>
              <a:rPr lang="en-US" sz="2000" dirty="0" smtClean="0"/>
              <a:t>		Fig. 1					</a:t>
            </a:r>
            <a:r>
              <a:rPr lang="en-US" sz="2000" dirty="0"/>
              <a:t> </a:t>
            </a:r>
            <a:r>
              <a:rPr lang="en-US" sz="2000" dirty="0" smtClean="0"/>
              <a:t>Fig. 2</a:t>
            </a:r>
          </a:p>
          <a:p>
            <a:pPr algn="just"/>
            <a:r>
              <a:rPr lang="en-US" dirty="0" smtClean="0"/>
              <a:t>One </a:t>
            </a:r>
            <a:r>
              <a:rPr lang="en-US" dirty="0"/>
              <a:t>blue ball </a:t>
            </a:r>
            <a:r>
              <a:rPr lang="en-US" dirty="0" smtClean="0"/>
              <a:t>is in </a:t>
            </a:r>
            <a:r>
              <a:rPr lang="en-US" dirty="0"/>
              <a:t>the boundary of the red ball. </a:t>
            </a:r>
            <a:r>
              <a:rPr lang="en-US" dirty="0" smtClean="0"/>
              <a:t>That </a:t>
            </a:r>
            <a:r>
              <a:rPr lang="en-US" dirty="0"/>
              <a:t>blue ball </a:t>
            </a:r>
            <a:r>
              <a:rPr lang="en-US" dirty="0" smtClean="0"/>
              <a:t>is </a:t>
            </a:r>
            <a:r>
              <a:rPr lang="en-US" dirty="0"/>
              <a:t>an </a:t>
            </a:r>
            <a:r>
              <a:rPr lang="en-US" b="1" dirty="0"/>
              <a:t>outlier</a:t>
            </a:r>
            <a:r>
              <a:rPr lang="en-US" dirty="0"/>
              <a:t> of blue balls. </a:t>
            </a:r>
            <a:r>
              <a:rPr lang="en-US" dirty="0" smtClean="0"/>
              <a:t>In such cases, the </a:t>
            </a:r>
            <a:r>
              <a:rPr lang="en-US" dirty="0"/>
              <a:t>SVM algorithm </a:t>
            </a:r>
            <a:r>
              <a:rPr lang="en-US" dirty="0" smtClean="0"/>
              <a:t>ignores </a:t>
            </a:r>
            <a:r>
              <a:rPr lang="en-US" dirty="0"/>
              <a:t>the outlier and finds the best hyperplane that maximizes the </a:t>
            </a:r>
            <a:r>
              <a:rPr lang="en-US" dirty="0" smtClean="0"/>
              <a:t>margin (as in Fig 2). </a:t>
            </a:r>
          </a:p>
          <a:p>
            <a:pPr algn="just"/>
            <a:r>
              <a:rPr lang="en-US" dirty="0" smtClean="0"/>
              <a:t>SVM </a:t>
            </a:r>
            <a:r>
              <a:rPr lang="en-US" dirty="0"/>
              <a:t>is robust to outliers.</a:t>
            </a:r>
            <a:endParaRPr lang="en-US" dirty="0" smtClean="0"/>
          </a:p>
          <a:p>
            <a:pPr algn="just"/>
            <a:endParaRPr lang="en-IN" dirty="0"/>
          </a:p>
        </p:txBody>
      </p:sp>
      <p:pic>
        <p:nvPicPr>
          <p:cNvPr id="4" name="Picture 3"/>
          <p:cNvPicPr>
            <a:picLocks noChangeAspect="1"/>
          </p:cNvPicPr>
          <p:nvPr/>
        </p:nvPicPr>
        <p:blipFill>
          <a:blip r:embed="rId2"/>
          <a:stretch>
            <a:fillRect/>
          </a:stretch>
        </p:blipFill>
        <p:spPr>
          <a:xfrm>
            <a:off x="1298116" y="1099709"/>
            <a:ext cx="2941200" cy="2620953"/>
          </a:xfrm>
          <a:prstGeom prst="rect">
            <a:avLst/>
          </a:prstGeom>
        </p:spPr>
      </p:pic>
      <p:pic>
        <p:nvPicPr>
          <p:cNvPr id="5" name="Picture 4"/>
          <p:cNvPicPr>
            <a:picLocks noChangeAspect="1"/>
          </p:cNvPicPr>
          <p:nvPr/>
        </p:nvPicPr>
        <p:blipFill>
          <a:blip r:embed="rId3"/>
          <a:stretch>
            <a:fillRect/>
          </a:stretch>
        </p:blipFill>
        <p:spPr>
          <a:xfrm>
            <a:off x="5964149" y="1099708"/>
            <a:ext cx="2958305" cy="2620954"/>
          </a:xfrm>
          <a:prstGeom prst="rect">
            <a:avLst/>
          </a:prstGeom>
        </p:spPr>
      </p:pic>
    </p:spTree>
    <p:extLst>
      <p:ext uri="{BB962C8B-B14F-4D97-AF65-F5344CB8AC3E}">
        <p14:creationId xmlns:p14="http://schemas.microsoft.com/office/powerpoint/2010/main" val="319071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760"/>
            <a:ext cx="10515600" cy="854074"/>
          </a:xfrm>
        </p:spPr>
        <p:txBody>
          <a:bodyPr/>
          <a:lstStyle/>
          <a:p>
            <a:r>
              <a:rPr lang="en-US" b="1" dirty="0" smtClean="0"/>
              <a:t>Linear Regression</a:t>
            </a:r>
            <a:endParaRPr lang="en-IN" b="1" dirty="0"/>
          </a:p>
        </p:txBody>
      </p:sp>
      <p:sp>
        <p:nvSpPr>
          <p:cNvPr id="3" name="Content Placeholder 2"/>
          <p:cNvSpPr>
            <a:spLocks noGrp="1"/>
          </p:cNvSpPr>
          <p:nvPr>
            <p:ph idx="1"/>
          </p:nvPr>
        </p:nvSpPr>
        <p:spPr>
          <a:xfrm>
            <a:off x="838200" y="1545021"/>
            <a:ext cx="10515600" cy="4729654"/>
          </a:xfrm>
        </p:spPr>
        <p:txBody>
          <a:bodyPr/>
          <a:lstStyle/>
          <a:p>
            <a:pPr algn="just"/>
            <a:r>
              <a:rPr lang="en-US" dirty="0"/>
              <a:t>Linear regression is a type of supervised machine learning algorithm that computes the linear relationship between the </a:t>
            </a:r>
            <a:r>
              <a:rPr lang="en-US" b="1" dirty="0"/>
              <a:t>dependent</a:t>
            </a:r>
            <a:r>
              <a:rPr lang="en-US" dirty="0"/>
              <a:t> </a:t>
            </a:r>
            <a:r>
              <a:rPr lang="en-US" b="1" dirty="0"/>
              <a:t>variable</a:t>
            </a:r>
            <a:r>
              <a:rPr lang="en-US" dirty="0"/>
              <a:t> and one or more </a:t>
            </a:r>
            <a:r>
              <a:rPr lang="en-US" b="1" dirty="0"/>
              <a:t>independent</a:t>
            </a:r>
            <a:r>
              <a:rPr lang="en-US" dirty="0"/>
              <a:t> </a:t>
            </a:r>
            <a:r>
              <a:rPr lang="en-US" b="1" dirty="0" smtClean="0"/>
              <a:t>variables/features</a:t>
            </a:r>
            <a:r>
              <a:rPr lang="en-US" dirty="0" smtClean="0"/>
              <a:t> </a:t>
            </a:r>
            <a:r>
              <a:rPr lang="en-US" dirty="0"/>
              <a:t>by fitting a linear equation to observed data.</a:t>
            </a:r>
          </a:p>
          <a:p>
            <a:pPr algn="just"/>
            <a:r>
              <a:rPr lang="en-US" dirty="0"/>
              <a:t>Linear regression makes predictions for continuous/real or numeric variables such as </a:t>
            </a:r>
            <a:r>
              <a:rPr lang="en-US" b="1" dirty="0"/>
              <a:t>sales, salary, age, product price,</a:t>
            </a:r>
            <a:r>
              <a:rPr lang="en-US" dirty="0"/>
              <a:t> etc. </a:t>
            </a:r>
            <a:endParaRPr lang="en-US" dirty="0" smtClean="0"/>
          </a:p>
          <a:p>
            <a:pPr algn="just"/>
            <a:r>
              <a:rPr lang="en-US" dirty="0"/>
              <a:t>The linear regression model provides a sloped straight line representing the relationship between the variables. Consider the </a:t>
            </a:r>
            <a:r>
              <a:rPr lang="en-US" dirty="0" smtClean="0"/>
              <a:t>below image</a:t>
            </a:r>
            <a:r>
              <a:rPr lang="en-US" dirty="0"/>
              <a:t>:</a:t>
            </a:r>
            <a:endParaRPr lang="en-IN" dirty="0"/>
          </a:p>
        </p:txBody>
      </p:sp>
    </p:spTree>
    <p:extLst>
      <p:ext uri="{BB962C8B-B14F-4D97-AF65-F5344CB8AC3E}">
        <p14:creationId xmlns:p14="http://schemas.microsoft.com/office/powerpoint/2010/main" val="2964562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1641"/>
            <a:ext cx="10515600" cy="5525322"/>
          </a:xfrm>
        </p:spPr>
        <p:txBody>
          <a:bodyPr/>
          <a:lstStyle/>
          <a:p>
            <a:pPr marL="0" indent="0">
              <a:buNone/>
            </a:pPr>
            <a:endParaRPr lang="en-US" dirty="0" smtClean="0"/>
          </a:p>
          <a:p>
            <a:pPr marL="0" indent="0">
              <a:buNone/>
            </a:pPr>
            <a:endParaRPr lang="en-IN" dirty="0"/>
          </a:p>
        </p:txBody>
      </p:sp>
      <p:pic>
        <p:nvPicPr>
          <p:cNvPr id="5" name="Picture 4"/>
          <p:cNvPicPr>
            <a:picLocks noChangeAspect="1"/>
          </p:cNvPicPr>
          <p:nvPr/>
        </p:nvPicPr>
        <p:blipFill>
          <a:blip r:embed="rId2"/>
          <a:stretch>
            <a:fillRect/>
          </a:stretch>
        </p:blipFill>
        <p:spPr>
          <a:xfrm>
            <a:off x="3806584" y="315310"/>
            <a:ext cx="3275547" cy="3075003"/>
          </a:xfrm>
          <a:prstGeom prst="rect">
            <a:avLst/>
          </a:prstGeom>
        </p:spPr>
      </p:pic>
      <p:pic>
        <p:nvPicPr>
          <p:cNvPr id="6" name="Picture 5"/>
          <p:cNvPicPr>
            <a:picLocks noChangeAspect="1"/>
          </p:cNvPicPr>
          <p:nvPr/>
        </p:nvPicPr>
        <p:blipFill>
          <a:blip r:embed="rId3"/>
          <a:stretch>
            <a:fillRect/>
          </a:stretch>
        </p:blipFill>
        <p:spPr>
          <a:xfrm>
            <a:off x="3672777" y="3920359"/>
            <a:ext cx="3638041" cy="2438400"/>
          </a:xfrm>
          <a:prstGeom prst="rect">
            <a:avLst/>
          </a:prstGeom>
        </p:spPr>
      </p:pic>
    </p:spTree>
    <p:extLst>
      <p:ext uri="{BB962C8B-B14F-4D97-AF65-F5344CB8AC3E}">
        <p14:creationId xmlns:p14="http://schemas.microsoft.com/office/powerpoint/2010/main" val="4140547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2574"/>
            <a:ext cx="10515600" cy="748971"/>
          </a:xfrm>
        </p:spPr>
        <p:txBody>
          <a:bodyPr>
            <a:normAutofit fontScale="90000"/>
          </a:bodyPr>
          <a:lstStyle/>
          <a:p>
            <a:r>
              <a:rPr lang="en-IN" b="1" dirty="0" smtClean="0"/>
              <a:t/>
            </a:r>
            <a:br>
              <a:rPr lang="en-IN" b="1" dirty="0" smtClean="0"/>
            </a:br>
            <a:r>
              <a:rPr lang="en-IN" sz="4900" b="1" dirty="0"/>
              <a:t>Linear </a:t>
            </a:r>
            <a:r>
              <a:rPr lang="en-IN" sz="4900" b="1" dirty="0"/>
              <a:t>Regression Line</a:t>
            </a:r>
            <a:br>
              <a:rPr lang="en-IN" sz="4900" b="1" dirty="0"/>
            </a:br>
            <a:endParaRPr lang="en-IN" sz="4900" b="1" dirty="0"/>
          </a:p>
        </p:txBody>
      </p:sp>
      <p:sp>
        <p:nvSpPr>
          <p:cNvPr id="3" name="Content Placeholder 2"/>
          <p:cNvSpPr>
            <a:spLocks noGrp="1"/>
          </p:cNvSpPr>
          <p:nvPr>
            <p:ph idx="1"/>
          </p:nvPr>
        </p:nvSpPr>
        <p:spPr>
          <a:xfrm>
            <a:off x="838200" y="1219200"/>
            <a:ext cx="10515600" cy="4957763"/>
          </a:xfrm>
        </p:spPr>
        <p:txBody>
          <a:bodyPr/>
          <a:lstStyle/>
          <a:p>
            <a:pPr algn="just"/>
            <a:r>
              <a:rPr lang="en-US" dirty="0"/>
              <a:t>A linear line showing the relationship between the dependent and independent variables is called a </a:t>
            </a:r>
            <a:r>
              <a:rPr lang="en-US" b="1" dirty="0"/>
              <a:t>regression line</a:t>
            </a:r>
            <a:r>
              <a:rPr lang="en-US" dirty="0"/>
              <a:t>. </a:t>
            </a:r>
            <a:endParaRPr lang="en-US" dirty="0" smtClean="0"/>
          </a:p>
          <a:p>
            <a:pPr algn="just"/>
            <a:r>
              <a:rPr lang="en-US" dirty="0" smtClean="0"/>
              <a:t>A </a:t>
            </a:r>
            <a:r>
              <a:rPr lang="en-US" dirty="0"/>
              <a:t>regression line can show two types of relationship</a:t>
            </a:r>
            <a:r>
              <a:rPr lang="en-US" dirty="0" smtClean="0"/>
              <a:t>:</a:t>
            </a:r>
          </a:p>
          <a:p>
            <a:pPr marL="514350" indent="-514350">
              <a:buFont typeface="+mj-lt"/>
              <a:buAutoNum type="arabicPeriod"/>
            </a:pPr>
            <a:r>
              <a:rPr lang="en-US" sz="2400" b="1" dirty="0"/>
              <a:t>Positive Linear Relationship</a:t>
            </a:r>
            <a:r>
              <a:rPr lang="en-US" sz="2400" b="1" dirty="0" smtClean="0"/>
              <a:t>:</a:t>
            </a:r>
            <a:r>
              <a:rPr lang="en-US" sz="2400" dirty="0"/>
              <a:t/>
            </a:r>
            <a:br>
              <a:rPr lang="en-US" sz="2400" dirty="0"/>
            </a:br>
            <a:r>
              <a:rPr lang="en-US" sz="2400" dirty="0" smtClean="0"/>
              <a:t>If </a:t>
            </a:r>
            <a:r>
              <a:rPr lang="en-US" sz="2400" dirty="0"/>
              <a:t>the dependent variable increases on the Y-axis and independent variable increases on X-axis, then such a relationship is termed as a Positive linear relationship.</a:t>
            </a:r>
            <a:endParaRPr lang="en-IN" sz="2400" dirty="0"/>
          </a:p>
        </p:txBody>
      </p:sp>
      <p:pic>
        <p:nvPicPr>
          <p:cNvPr id="4" name="Picture 3"/>
          <p:cNvPicPr>
            <a:picLocks noChangeAspect="1"/>
          </p:cNvPicPr>
          <p:nvPr/>
        </p:nvPicPr>
        <p:blipFill>
          <a:blip r:embed="rId2"/>
          <a:stretch>
            <a:fillRect/>
          </a:stretch>
        </p:blipFill>
        <p:spPr>
          <a:xfrm>
            <a:off x="3893542" y="3876542"/>
            <a:ext cx="4094319" cy="2536203"/>
          </a:xfrm>
          <a:prstGeom prst="rect">
            <a:avLst/>
          </a:prstGeom>
        </p:spPr>
      </p:pic>
    </p:spTree>
    <p:extLst>
      <p:ext uri="{BB962C8B-B14F-4D97-AF65-F5344CB8AC3E}">
        <p14:creationId xmlns:p14="http://schemas.microsoft.com/office/powerpoint/2010/main" val="3934179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5724"/>
            <a:ext cx="10515600" cy="5441239"/>
          </a:xfrm>
        </p:spPr>
        <p:txBody>
          <a:bodyPr>
            <a:normAutofit/>
          </a:bodyPr>
          <a:lstStyle/>
          <a:p>
            <a:pPr marL="514350" indent="-514350">
              <a:buFont typeface="+mj-lt"/>
              <a:buAutoNum type="arabicPeriod" startAt="2"/>
            </a:pPr>
            <a:r>
              <a:rPr lang="en-IN" sz="2400" b="1" dirty="0" smtClean="0"/>
              <a:t>Negative </a:t>
            </a:r>
            <a:r>
              <a:rPr lang="en-IN" sz="2400" b="1" dirty="0"/>
              <a:t>Linear </a:t>
            </a:r>
            <a:r>
              <a:rPr lang="en-IN" sz="2400" b="1" dirty="0" smtClean="0"/>
              <a:t>Relationship:</a:t>
            </a:r>
          </a:p>
          <a:p>
            <a:pPr marL="0" indent="0">
              <a:buNone/>
            </a:pPr>
            <a:r>
              <a:rPr lang="en-US" sz="2400" dirty="0" smtClean="0"/>
              <a:t>If </a:t>
            </a:r>
            <a:r>
              <a:rPr lang="en-US" sz="2400" dirty="0"/>
              <a:t>the dependent variable decreases on the Y-axis and independent variable increases on the X-axis, then such a relationship is called a negative linear relationship. </a:t>
            </a:r>
            <a:endParaRPr lang="en-US" sz="2400" dirty="0" smtClean="0"/>
          </a:p>
          <a:p>
            <a:pPr marL="0" indent="0">
              <a:buNone/>
            </a:pPr>
            <a:endParaRPr lang="en-IN" sz="2400" dirty="0"/>
          </a:p>
        </p:txBody>
      </p:sp>
      <p:pic>
        <p:nvPicPr>
          <p:cNvPr id="4" name="Picture 3"/>
          <p:cNvPicPr>
            <a:picLocks noChangeAspect="1"/>
          </p:cNvPicPr>
          <p:nvPr/>
        </p:nvPicPr>
        <p:blipFill>
          <a:blip r:embed="rId2"/>
          <a:stretch>
            <a:fillRect/>
          </a:stretch>
        </p:blipFill>
        <p:spPr>
          <a:xfrm>
            <a:off x="3902896" y="2377323"/>
            <a:ext cx="4057493" cy="2615089"/>
          </a:xfrm>
          <a:prstGeom prst="rect">
            <a:avLst/>
          </a:prstGeom>
        </p:spPr>
      </p:pic>
    </p:spTree>
    <p:extLst>
      <p:ext uri="{BB962C8B-B14F-4D97-AF65-F5344CB8AC3E}">
        <p14:creationId xmlns:p14="http://schemas.microsoft.com/office/powerpoint/2010/main" val="3242290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378"/>
          </a:xfrm>
        </p:spPr>
        <p:txBody>
          <a:bodyPr>
            <a:normAutofit fontScale="90000"/>
          </a:bodyPr>
          <a:lstStyle/>
          <a:p>
            <a:r>
              <a:rPr lang="en-US" b="1" dirty="0" smtClean="0"/>
              <a:t/>
            </a:r>
            <a:br>
              <a:rPr lang="en-US" b="1" dirty="0" smtClean="0"/>
            </a:br>
            <a:r>
              <a:rPr lang="en-US" sz="4900" b="1" dirty="0"/>
              <a:t>Finding </a:t>
            </a:r>
            <a:r>
              <a:rPr lang="en-US" sz="4900" b="1" dirty="0"/>
              <a:t>the best fit </a:t>
            </a:r>
            <a:r>
              <a:rPr lang="en-US" sz="4900" b="1" dirty="0"/>
              <a:t>line</a:t>
            </a:r>
            <a:br>
              <a:rPr lang="en-US" sz="4900" b="1" dirty="0"/>
            </a:br>
            <a:endParaRPr lang="en-IN" sz="4900" b="1" dirty="0"/>
          </a:p>
        </p:txBody>
      </p:sp>
      <p:sp>
        <p:nvSpPr>
          <p:cNvPr id="3" name="Content Placeholder 2"/>
          <p:cNvSpPr>
            <a:spLocks noGrp="1"/>
          </p:cNvSpPr>
          <p:nvPr>
            <p:ph idx="1"/>
          </p:nvPr>
        </p:nvSpPr>
        <p:spPr>
          <a:xfrm>
            <a:off x="838200" y="1355834"/>
            <a:ext cx="10515600" cy="4821129"/>
          </a:xfrm>
        </p:spPr>
        <p:txBody>
          <a:bodyPr/>
          <a:lstStyle/>
          <a:p>
            <a:pPr algn="just"/>
            <a:r>
              <a:rPr lang="en-US" dirty="0"/>
              <a:t>When working with linear regression, our main goal is to find the best fit line that means the error between predicted values and actual values should be minimized. </a:t>
            </a:r>
            <a:endParaRPr lang="en-US" dirty="0" smtClean="0"/>
          </a:p>
          <a:p>
            <a:pPr algn="just"/>
            <a:r>
              <a:rPr lang="en-US" dirty="0" smtClean="0"/>
              <a:t>The </a:t>
            </a:r>
            <a:r>
              <a:rPr lang="en-US" dirty="0"/>
              <a:t>best fit line will have the least error. </a:t>
            </a:r>
            <a:endParaRPr lang="en-US" dirty="0" smtClean="0"/>
          </a:p>
          <a:p>
            <a:pPr algn="just"/>
            <a:r>
              <a:rPr lang="en-US" b="1" dirty="0"/>
              <a:t>Residuals:</a:t>
            </a:r>
            <a:r>
              <a:rPr lang="en-US" dirty="0"/>
              <a:t> The distance between the actual value and predicted values is called residual. If the observed points are far from the regression line, then the residual will be high, and so cost function will high. If the scatter points are close to the regression line, then the residual will be small and hence the cost function. </a:t>
            </a:r>
            <a:endParaRPr lang="en-IN" dirty="0"/>
          </a:p>
        </p:txBody>
      </p:sp>
    </p:spTree>
    <p:extLst>
      <p:ext uri="{BB962C8B-B14F-4D97-AF65-F5344CB8AC3E}">
        <p14:creationId xmlns:p14="http://schemas.microsoft.com/office/powerpoint/2010/main" val="185870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0229"/>
            <a:ext cx="10515600" cy="969689"/>
          </a:xfrm>
        </p:spPr>
        <p:txBody>
          <a:bodyPr/>
          <a:lstStyle/>
          <a:p>
            <a:r>
              <a:rPr lang="en-IN" b="1" dirty="0" smtClean="0"/>
              <a:t>Find S- Features</a:t>
            </a:r>
            <a:endParaRPr lang="en-IN" b="1" dirty="0"/>
          </a:p>
        </p:txBody>
      </p:sp>
      <p:sp>
        <p:nvSpPr>
          <p:cNvPr id="3" name="Content Placeholder 2"/>
          <p:cNvSpPr>
            <a:spLocks noGrp="1"/>
          </p:cNvSpPr>
          <p:nvPr>
            <p:ph idx="1"/>
          </p:nvPr>
        </p:nvSpPr>
        <p:spPr>
          <a:xfrm>
            <a:off x="838200" y="1618592"/>
            <a:ext cx="10515600" cy="4516329"/>
          </a:xfrm>
        </p:spPr>
        <p:txBody>
          <a:bodyPr/>
          <a:lstStyle/>
          <a:p>
            <a:pPr algn="just">
              <a:lnSpc>
                <a:spcPct val="150000"/>
              </a:lnSpc>
            </a:pPr>
            <a:r>
              <a:rPr lang="en-US" dirty="0" smtClean="0"/>
              <a:t>Supervised Learning Algorithm</a:t>
            </a:r>
          </a:p>
          <a:p>
            <a:pPr algn="just">
              <a:lnSpc>
                <a:spcPct val="150000"/>
              </a:lnSpc>
            </a:pPr>
            <a:r>
              <a:rPr lang="en-US" dirty="0" smtClean="0"/>
              <a:t>Finds the most specific hypothesis that fits all the positive examples.</a:t>
            </a:r>
          </a:p>
          <a:p>
            <a:pPr algn="just">
              <a:lnSpc>
                <a:spcPct val="150000"/>
              </a:lnSpc>
            </a:pPr>
            <a:r>
              <a:rPr lang="en-US" dirty="0"/>
              <a:t>S</a:t>
            </a:r>
            <a:r>
              <a:rPr lang="en-US" dirty="0" smtClean="0"/>
              <a:t>tarts with the most specific hypothesis and generalizes this hypothesis each time it fails to classify an observed data</a:t>
            </a:r>
          </a:p>
          <a:p>
            <a:pPr algn="just">
              <a:lnSpc>
                <a:spcPct val="150000"/>
              </a:lnSpc>
            </a:pPr>
            <a:r>
              <a:rPr lang="en-US" dirty="0" smtClean="0"/>
              <a:t>It moves from the most specific hypothesis to the most general hypothesis.</a:t>
            </a:r>
            <a:endParaRPr lang="en-IN" dirty="0"/>
          </a:p>
        </p:txBody>
      </p:sp>
    </p:spTree>
    <p:extLst>
      <p:ext uri="{BB962C8B-B14F-4D97-AF65-F5344CB8AC3E}">
        <p14:creationId xmlns:p14="http://schemas.microsoft.com/office/powerpoint/2010/main" val="1117647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Terminologies</a:t>
            </a:r>
            <a:endParaRPr lang="en-IN" b="1" dirty="0"/>
          </a:p>
        </p:txBody>
      </p:sp>
      <p:sp>
        <p:nvSpPr>
          <p:cNvPr id="3" name="Content Placeholder 2"/>
          <p:cNvSpPr>
            <a:spLocks noGrp="1"/>
          </p:cNvSpPr>
          <p:nvPr>
            <p:ph idx="1"/>
          </p:nvPr>
        </p:nvSpPr>
        <p:spPr/>
        <p:txBody>
          <a:bodyPr/>
          <a:lstStyle/>
          <a:p>
            <a:pPr>
              <a:lnSpc>
                <a:spcPct val="150000"/>
              </a:lnSpc>
            </a:pPr>
            <a:r>
              <a:rPr lang="en-US" b="1" dirty="0" smtClean="0"/>
              <a:t>? </a:t>
            </a:r>
            <a:r>
              <a:rPr lang="en-US" dirty="0" smtClean="0"/>
              <a:t>indicates that any value is acceptable for the attribute.</a:t>
            </a:r>
          </a:p>
          <a:p>
            <a:pPr>
              <a:lnSpc>
                <a:spcPct val="150000"/>
              </a:lnSpc>
            </a:pPr>
            <a:r>
              <a:rPr lang="el-GR" b="1" dirty="0" smtClean="0"/>
              <a:t>Φ</a:t>
            </a:r>
            <a:r>
              <a:rPr lang="en-US" b="1" dirty="0" smtClean="0"/>
              <a:t> </a:t>
            </a:r>
            <a:r>
              <a:rPr lang="en-US" dirty="0" smtClean="0"/>
              <a:t>indicates that no value is acceptable.</a:t>
            </a:r>
          </a:p>
          <a:p>
            <a:pPr>
              <a:lnSpc>
                <a:spcPct val="150000"/>
              </a:lnSpc>
            </a:pPr>
            <a:r>
              <a:rPr lang="en-US" dirty="0" smtClean="0"/>
              <a:t>The most </a:t>
            </a:r>
            <a:r>
              <a:rPr lang="en-US" b="1" dirty="0" smtClean="0"/>
              <a:t>general hypothesis</a:t>
            </a:r>
            <a:r>
              <a:rPr lang="en-US" dirty="0" smtClean="0"/>
              <a:t> is represented by: </a:t>
            </a:r>
            <a:r>
              <a:rPr lang="en-US" b="1" dirty="0" smtClean="0"/>
              <a:t>{?, ?, ?, ?, ?, ?}</a:t>
            </a:r>
            <a:endParaRPr lang="en-US" dirty="0" smtClean="0"/>
          </a:p>
          <a:p>
            <a:pPr>
              <a:lnSpc>
                <a:spcPct val="150000"/>
              </a:lnSpc>
            </a:pPr>
            <a:r>
              <a:rPr lang="en-US" dirty="0" smtClean="0"/>
              <a:t>The most </a:t>
            </a:r>
            <a:r>
              <a:rPr lang="en-US" b="1" dirty="0" smtClean="0"/>
              <a:t>specific hypothesis</a:t>
            </a:r>
            <a:r>
              <a:rPr lang="en-US" dirty="0" smtClean="0"/>
              <a:t> is represented by: </a:t>
            </a:r>
            <a:r>
              <a:rPr lang="en-US" b="1" dirty="0" smtClean="0"/>
              <a:t>{ϕ, ϕ, ϕ, ϕ, ϕ, ϕ}</a:t>
            </a:r>
            <a:endParaRPr lang="en-US" dirty="0" smtClean="0"/>
          </a:p>
          <a:p>
            <a:pPr marL="0" indent="0">
              <a:lnSpc>
                <a:spcPct val="150000"/>
              </a:lnSpc>
              <a:buNone/>
            </a:pPr>
            <a:endParaRPr lang="en-IN" dirty="0"/>
          </a:p>
        </p:txBody>
      </p:sp>
    </p:spTree>
    <p:extLst>
      <p:ext uri="{BB962C8B-B14F-4D97-AF65-F5344CB8AC3E}">
        <p14:creationId xmlns:p14="http://schemas.microsoft.com/office/powerpoint/2010/main" val="1530111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512"/>
            <a:ext cx="10515600" cy="1325563"/>
          </a:xfrm>
        </p:spPr>
        <p:txBody>
          <a:bodyPr/>
          <a:lstStyle/>
          <a:p>
            <a:r>
              <a:rPr lang="en-IN" b="1" dirty="0" smtClean="0"/>
              <a:t>Find S Algorithm</a:t>
            </a:r>
            <a:endParaRPr lang="en-IN" b="1" dirty="0"/>
          </a:p>
        </p:txBody>
      </p:sp>
      <p:sp>
        <p:nvSpPr>
          <p:cNvPr id="3" name="Content Placeholder 2"/>
          <p:cNvSpPr>
            <a:spLocks noGrp="1"/>
          </p:cNvSpPr>
          <p:nvPr>
            <p:ph idx="1"/>
          </p:nvPr>
        </p:nvSpPr>
        <p:spPr>
          <a:xfrm>
            <a:off x="838200" y="1575075"/>
            <a:ext cx="10515600" cy="4601888"/>
          </a:xfrm>
        </p:spPr>
        <p:txBody>
          <a:bodyPr>
            <a:normAutofit/>
          </a:bodyPr>
          <a:lstStyle/>
          <a:p>
            <a:pPr marL="0" indent="0">
              <a:buNone/>
            </a:pPr>
            <a:r>
              <a:rPr lang="en-US" dirty="0" smtClean="0"/>
              <a:t>1. </a:t>
            </a:r>
            <a:r>
              <a:rPr lang="en-US" dirty="0" err="1" smtClean="0"/>
              <a:t>Initilize</a:t>
            </a:r>
            <a:r>
              <a:rPr lang="en-US" dirty="0" smtClean="0"/>
              <a:t> h to the most specific hypothesis in H</a:t>
            </a:r>
          </a:p>
          <a:p>
            <a:pPr marL="0" indent="0">
              <a:buNone/>
            </a:pPr>
            <a:r>
              <a:rPr lang="en-US" dirty="0" smtClean="0"/>
              <a:t>2. For each positive training instance x</a:t>
            </a:r>
          </a:p>
          <a:p>
            <a:pPr marL="0" indent="0">
              <a:buNone/>
            </a:pPr>
            <a:r>
              <a:rPr lang="en-US" dirty="0" smtClean="0"/>
              <a:t>      For each attribute </a:t>
            </a:r>
            <a:r>
              <a:rPr lang="en-US" dirty="0" err="1" smtClean="0"/>
              <a:t>contraint</a:t>
            </a:r>
            <a:r>
              <a:rPr lang="en-US" dirty="0" smtClean="0"/>
              <a:t> </a:t>
            </a:r>
            <a:r>
              <a:rPr lang="en-US" dirty="0" err="1" smtClean="0"/>
              <a:t>a</a:t>
            </a:r>
            <a:r>
              <a:rPr lang="en-US" baseline="-25000" dirty="0" err="1" smtClean="0"/>
              <a:t>i</a:t>
            </a:r>
            <a:r>
              <a:rPr lang="en-US" dirty="0" smtClean="0"/>
              <a:t> in h</a:t>
            </a:r>
          </a:p>
          <a:p>
            <a:pPr marL="0" indent="0">
              <a:buNone/>
            </a:pPr>
            <a:r>
              <a:rPr lang="en-US" dirty="0" smtClean="0"/>
              <a:t>          If the </a:t>
            </a:r>
            <a:r>
              <a:rPr lang="en-US" dirty="0" err="1" smtClean="0"/>
              <a:t>contraint</a:t>
            </a:r>
            <a:r>
              <a:rPr lang="en-US" dirty="0" smtClean="0"/>
              <a:t> </a:t>
            </a:r>
            <a:r>
              <a:rPr lang="en-US" dirty="0" err="1" smtClean="0"/>
              <a:t>a</a:t>
            </a:r>
            <a:r>
              <a:rPr lang="en-US" baseline="-25000" dirty="0" err="1" smtClean="0"/>
              <a:t>i</a:t>
            </a:r>
            <a:r>
              <a:rPr lang="en-US" dirty="0" smtClean="0"/>
              <a:t> is satisfied by x</a:t>
            </a:r>
          </a:p>
          <a:p>
            <a:pPr marL="0" indent="0">
              <a:buNone/>
            </a:pPr>
            <a:r>
              <a:rPr lang="en-US" dirty="0" smtClean="0"/>
              <a:t>              then do nothing</a:t>
            </a:r>
          </a:p>
          <a:p>
            <a:pPr marL="0" indent="0">
              <a:buNone/>
            </a:pPr>
            <a:r>
              <a:rPr lang="en-US" dirty="0" smtClean="0"/>
              <a:t>          Else</a:t>
            </a:r>
          </a:p>
          <a:p>
            <a:pPr marL="0" indent="0">
              <a:buNone/>
            </a:pPr>
            <a:r>
              <a:rPr lang="en-US" dirty="0" smtClean="0"/>
              <a:t>              replace </a:t>
            </a:r>
            <a:r>
              <a:rPr lang="en-US" dirty="0" err="1" smtClean="0"/>
              <a:t>a</a:t>
            </a:r>
            <a:r>
              <a:rPr lang="en-US" baseline="-25000" dirty="0" err="1" smtClean="0"/>
              <a:t>i</a:t>
            </a:r>
            <a:r>
              <a:rPr lang="en-US" dirty="0" smtClean="0"/>
              <a:t> in h by the next more general constraint that is 		   satisfied by x</a:t>
            </a:r>
          </a:p>
          <a:p>
            <a:pPr marL="0" indent="0">
              <a:buNone/>
            </a:pPr>
            <a:r>
              <a:rPr lang="en-US" dirty="0" smtClean="0"/>
              <a:t>3. Output the hypothesis h</a:t>
            </a:r>
            <a:endParaRPr lang="en-IN" dirty="0"/>
          </a:p>
        </p:txBody>
      </p:sp>
    </p:spTree>
    <p:extLst>
      <p:ext uri="{BB962C8B-B14F-4D97-AF65-F5344CB8AC3E}">
        <p14:creationId xmlns:p14="http://schemas.microsoft.com/office/powerpoint/2010/main" val="1731645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980"/>
            <a:ext cx="10515600" cy="1325563"/>
          </a:xfrm>
        </p:spPr>
        <p:txBody>
          <a:bodyPr/>
          <a:lstStyle/>
          <a:p>
            <a:r>
              <a:rPr lang="en-IN" b="1" dirty="0" smtClean="0"/>
              <a:t>Example 1</a:t>
            </a:r>
            <a:endParaRPr lang="en-IN" b="1" dirty="0"/>
          </a:p>
        </p:txBody>
      </p:sp>
      <p:sp>
        <p:nvSpPr>
          <p:cNvPr id="3" name="Content Placeholder 2"/>
          <p:cNvSpPr>
            <a:spLocks noGrp="1"/>
          </p:cNvSpPr>
          <p:nvPr>
            <p:ph idx="1"/>
          </p:nvPr>
        </p:nvSpPr>
        <p:spPr>
          <a:xfrm>
            <a:off x="838200" y="1543543"/>
            <a:ext cx="10515600" cy="4633420"/>
          </a:xfrm>
        </p:spPr>
        <p:txBody>
          <a:bodyPr/>
          <a:lstStyle/>
          <a:p>
            <a:pPr algn="just">
              <a:lnSpc>
                <a:spcPct val="150000"/>
              </a:lnSpc>
            </a:pPr>
            <a:r>
              <a:rPr lang="en-IN" dirty="0" smtClean="0"/>
              <a:t>Apply Find S to predict if Mohan will be able to enjoy the sport in the given climatic conditions </a:t>
            </a:r>
            <a:r>
              <a:rPr lang="en-IN" b="1" dirty="0" smtClean="0"/>
              <a:t>&lt;Sky-Sunny, </a:t>
            </a:r>
            <a:r>
              <a:rPr lang="en-IN" b="1" dirty="0" err="1" smtClean="0"/>
              <a:t>AirTemp</a:t>
            </a:r>
            <a:r>
              <a:rPr lang="en-IN" b="1" dirty="0" smtClean="0"/>
              <a:t>-Cold, Humidity-Normal, Wind-Strong, Water-Warm, Forecast-Same&gt; </a:t>
            </a:r>
            <a:endParaRPr lang="en-IN" b="1" dirty="0"/>
          </a:p>
        </p:txBody>
      </p:sp>
      <p:pic>
        <p:nvPicPr>
          <p:cNvPr id="5" name="Picture 4"/>
          <p:cNvPicPr>
            <a:picLocks noChangeAspect="1"/>
          </p:cNvPicPr>
          <p:nvPr/>
        </p:nvPicPr>
        <p:blipFill>
          <a:blip r:embed="rId2"/>
          <a:stretch>
            <a:fillRect/>
          </a:stretch>
        </p:blipFill>
        <p:spPr>
          <a:xfrm>
            <a:off x="1736745" y="3584029"/>
            <a:ext cx="8718509" cy="2280744"/>
          </a:xfrm>
          <a:prstGeom prst="rect">
            <a:avLst/>
          </a:prstGeom>
        </p:spPr>
      </p:pic>
    </p:spTree>
    <p:extLst>
      <p:ext uri="{BB962C8B-B14F-4D97-AF65-F5344CB8AC3E}">
        <p14:creationId xmlns:p14="http://schemas.microsoft.com/office/powerpoint/2010/main" val="310785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668"/>
          </a:xfrm>
        </p:spPr>
        <p:txBody>
          <a:bodyPr/>
          <a:lstStyle/>
          <a:p>
            <a:r>
              <a:rPr lang="en-IN" b="1" dirty="0" smtClean="0"/>
              <a:t>Example 2</a:t>
            </a:r>
            <a:endParaRPr lang="en-IN" b="1" dirty="0"/>
          </a:p>
        </p:txBody>
      </p:sp>
      <p:sp>
        <p:nvSpPr>
          <p:cNvPr id="5" name="Content Placeholder 4"/>
          <p:cNvSpPr>
            <a:spLocks noGrp="1"/>
          </p:cNvSpPr>
          <p:nvPr>
            <p:ph idx="1"/>
          </p:nvPr>
        </p:nvSpPr>
        <p:spPr/>
        <p:txBody>
          <a:bodyPr/>
          <a:lstStyle/>
          <a:p>
            <a:r>
              <a:rPr lang="en-IN" dirty="0" smtClean="0"/>
              <a:t>Find the most specific hypothesis which fit all the training examples</a:t>
            </a:r>
            <a:endParaRPr lang="en-IN" dirty="0"/>
          </a:p>
        </p:txBody>
      </p:sp>
      <p:pic>
        <p:nvPicPr>
          <p:cNvPr id="6" name="Picture 5"/>
          <p:cNvPicPr>
            <a:picLocks noChangeAspect="1"/>
          </p:cNvPicPr>
          <p:nvPr/>
        </p:nvPicPr>
        <p:blipFill>
          <a:blip r:embed="rId2"/>
          <a:stretch>
            <a:fillRect/>
          </a:stretch>
        </p:blipFill>
        <p:spPr>
          <a:xfrm>
            <a:off x="2237115" y="2701159"/>
            <a:ext cx="7867821" cy="3475803"/>
          </a:xfrm>
          <a:prstGeom prst="rect">
            <a:avLst/>
          </a:prstGeom>
        </p:spPr>
      </p:pic>
    </p:spTree>
    <p:extLst>
      <p:ext uri="{BB962C8B-B14F-4D97-AF65-F5344CB8AC3E}">
        <p14:creationId xmlns:p14="http://schemas.microsoft.com/office/powerpoint/2010/main" val="2578843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40"/>
            <a:ext cx="10515600" cy="1001220"/>
          </a:xfrm>
        </p:spPr>
        <p:txBody>
          <a:bodyPr/>
          <a:lstStyle/>
          <a:p>
            <a:r>
              <a:rPr lang="en-IN" b="1" dirty="0" smtClean="0"/>
              <a:t>Support Vector Machine (SVM)</a:t>
            </a:r>
            <a:endParaRPr lang="en-IN" b="1" dirty="0"/>
          </a:p>
        </p:txBody>
      </p:sp>
      <p:sp>
        <p:nvSpPr>
          <p:cNvPr id="3" name="Content Placeholder 2"/>
          <p:cNvSpPr>
            <a:spLocks noGrp="1"/>
          </p:cNvSpPr>
          <p:nvPr>
            <p:ph idx="1"/>
          </p:nvPr>
        </p:nvSpPr>
        <p:spPr>
          <a:xfrm>
            <a:off x="838200" y="1397876"/>
            <a:ext cx="10515600" cy="4779087"/>
          </a:xfrm>
        </p:spPr>
        <p:txBody>
          <a:bodyPr>
            <a:normAutofit lnSpcReduction="10000"/>
          </a:bodyPr>
          <a:lstStyle/>
          <a:p>
            <a:pPr algn="just"/>
            <a:r>
              <a:rPr lang="en-US" dirty="0" smtClean="0"/>
              <a:t>SVM </a:t>
            </a:r>
            <a:r>
              <a:rPr lang="en-US" dirty="0"/>
              <a:t>is a supervised machine learning algorithm used for both classification and regression</a:t>
            </a:r>
            <a:r>
              <a:rPr lang="en-US" dirty="0" smtClean="0"/>
              <a:t>.</a:t>
            </a:r>
          </a:p>
          <a:p>
            <a:pPr algn="just"/>
            <a:r>
              <a:rPr lang="en-US" dirty="0"/>
              <a:t>The goal of the SVM algorithm is to create the best line or decision boundary that can segregate n-dimensional space into classes so that we can easily put the new data point in the correct category in the future. This best decision boundary is called a </a:t>
            </a:r>
            <a:r>
              <a:rPr lang="en-US" b="1" dirty="0"/>
              <a:t>hyperplane</a:t>
            </a:r>
            <a:r>
              <a:rPr lang="en-US" dirty="0"/>
              <a:t>. </a:t>
            </a:r>
            <a:endParaRPr lang="en-US" dirty="0" smtClean="0"/>
          </a:p>
          <a:p>
            <a:pPr algn="just"/>
            <a:r>
              <a:rPr lang="en-US" dirty="0" smtClean="0"/>
              <a:t>The </a:t>
            </a:r>
            <a:r>
              <a:rPr lang="en-US" dirty="0"/>
              <a:t>hyperplane tries that the margin between the closest points of different classes should be as maximum as possible. </a:t>
            </a:r>
            <a:endParaRPr lang="en-US" dirty="0" smtClean="0"/>
          </a:p>
          <a:p>
            <a:pPr algn="just"/>
            <a:r>
              <a:rPr lang="en-US" dirty="0" smtClean="0"/>
              <a:t>The </a:t>
            </a:r>
            <a:r>
              <a:rPr lang="en-US" dirty="0"/>
              <a:t>dimension of the hyperplane depends upon the number of features. If the number of input features is two, then the hyperplane is just a line. If the number of input features is three, then the hyperplane becomes a 2-D plane. </a:t>
            </a:r>
            <a:endParaRPr lang="en-IN" dirty="0"/>
          </a:p>
        </p:txBody>
      </p:sp>
    </p:spTree>
    <p:extLst>
      <p:ext uri="{BB962C8B-B14F-4D97-AF65-F5344CB8AC3E}">
        <p14:creationId xmlns:p14="http://schemas.microsoft.com/office/powerpoint/2010/main" val="36570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130872" y="840562"/>
            <a:ext cx="5572903" cy="3810532"/>
          </a:xfrm>
          <a:prstGeom prst="rect">
            <a:avLst/>
          </a:prstGeom>
        </p:spPr>
      </p:pic>
    </p:spTree>
    <p:extLst>
      <p:ext uri="{BB962C8B-B14F-4D97-AF65-F5344CB8AC3E}">
        <p14:creationId xmlns:p14="http://schemas.microsoft.com/office/powerpoint/2010/main" val="377918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675586"/>
          </a:xfrm>
        </p:spPr>
        <p:txBody>
          <a:bodyPr>
            <a:normAutofit/>
          </a:bodyPr>
          <a:lstStyle/>
          <a:p>
            <a:pPr algn="just"/>
            <a:r>
              <a:rPr lang="en-US" dirty="0"/>
              <a:t>Let’s consider two independent variables x</a:t>
            </a:r>
            <a:r>
              <a:rPr lang="en-US" baseline="-25000" dirty="0"/>
              <a:t>1</a:t>
            </a:r>
            <a:r>
              <a:rPr lang="en-US" dirty="0"/>
              <a:t>, x</a:t>
            </a:r>
            <a:r>
              <a:rPr lang="en-US" baseline="-25000" dirty="0"/>
              <a:t>2,</a:t>
            </a:r>
            <a:r>
              <a:rPr lang="en-US" dirty="0"/>
              <a:t> and one dependent variable which is either a blue circle or a red circle</a:t>
            </a:r>
            <a:r>
              <a:rPr lang="en-US" dirty="0" smtClean="0"/>
              <a:t>.</a:t>
            </a:r>
          </a:p>
          <a:p>
            <a:pPr algn="just"/>
            <a:endParaRPr lang="en-US" dirty="0" smtClean="0"/>
          </a:p>
          <a:p>
            <a:pPr algn="just"/>
            <a:endParaRPr lang="en-US" dirty="0"/>
          </a:p>
          <a:p>
            <a:pPr algn="just"/>
            <a:endParaRPr lang="en-US" dirty="0" smtClean="0"/>
          </a:p>
          <a:p>
            <a:pPr algn="just"/>
            <a:endParaRPr lang="en-US" dirty="0"/>
          </a:p>
          <a:p>
            <a:pPr marL="0" indent="0" algn="just">
              <a:buNone/>
            </a:pPr>
            <a:endParaRPr lang="en-US" dirty="0"/>
          </a:p>
          <a:p>
            <a:pPr algn="just"/>
            <a:r>
              <a:rPr lang="en-US" dirty="0" smtClean="0"/>
              <a:t>It’s very </a:t>
            </a:r>
            <a:r>
              <a:rPr lang="en-US" dirty="0"/>
              <a:t>clear that there are multiple lines </a:t>
            </a:r>
            <a:r>
              <a:rPr lang="en-US" dirty="0" smtClean="0"/>
              <a:t>that </a:t>
            </a:r>
            <a:r>
              <a:rPr lang="en-US" dirty="0"/>
              <a:t>segregate our data points </a:t>
            </a:r>
            <a:r>
              <a:rPr lang="en-US" dirty="0" smtClean="0"/>
              <a:t>between </a:t>
            </a:r>
            <a:r>
              <a:rPr lang="en-US" dirty="0"/>
              <a:t>red and blue circles. </a:t>
            </a:r>
            <a:endParaRPr lang="en-US" dirty="0" smtClean="0"/>
          </a:p>
          <a:p>
            <a:pPr algn="just"/>
            <a:r>
              <a:rPr lang="en-US" dirty="0"/>
              <a:t>H</a:t>
            </a:r>
            <a:r>
              <a:rPr lang="en-US" dirty="0" smtClean="0"/>
              <a:t>ow to choose </a:t>
            </a:r>
            <a:r>
              <a:rPr lang="en-US" dirty="0"/>
              <a:t>the best line </a:t>
            </a:r>
            <a:r>
              <a:rPr lang="en-US" dirty="0" smtClean="0"/>
              <a:t>or the </a:t>
            </a:r>
            <a:r>
              <a:rPr lang="en-US" dirty="0"/>
              <a:t>best hyperplane that segregates our data points?</a:t>
            </a:r>
            <a:endParaRPr lang="en-US" dirty="0" smtClean="0"/>
          </a:p>
          <a:p>
            <a:pPr algn="just"/>
            <a:endParaRPr lang="en-US" dirty="0"/>
          </a:p>
          <a:p>
            <a:pPr algn="just"/>
            <a:endParaRPr lang="en-IN" dirty="0"/>
          </a:p>
        </p:txBody>
      </p:sp>
      <p:pic>
        <p:nvPicPr>
          <p:cNvPr id="4" name="Picture 3"/>
          <p:cNvPicPr>
            <a:picLocks noChangeAspect="1"/>
          </p:cNvPicPr>
          <p:nvPr/>
        </p:nvPicPr>
        <p:blipFill>
          <a:blip r:embed="rId2"/>
          <a:stretch>
            <a:fillRect/>
          </a:stretch>
        </p:blipFill>
        <p:spPr>
          <a:xfrm>
            <a:off x="4868624" y="1466148"/>
            <a:ext cx="2909913" cy="2695949"/>
          </a:xfrm>
          <a:prstGeom prst="rect">
            <a:avLst/>
          </a:prstGeom>
        </p:spPr>
      </p:pic>
    </p:spTree>
    <p:extLst>
      <p:ext uri="{BB962C8B-B14F-4D97-AF65-F5344CB8AC3E}">
        <p14:creationId xmlns:p14="http://schemas.microsoft.com/office/powerpoint/2010/main" val="4152715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737</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Find S, SVM, LR</vt:lpstr>
      <vt:lpstr>Find S- Features</vt:lpstr>
      <vt:lpstr>Terminologies</vt:lpstr>
      <vt:lpstr>Find S Algorithm</vt:lpstr>
      <vt:lpstr>Example 1</vt:lpstr>
      <vt:lpstr>Example 2</vt:lpstr>
      <vt:lpstr>Support Vector Machine (SVM)</vt:lpstr>
      <vt:lpstr>PowerPoint Presentation</vt:lpstr>
      <vt:lpstr>PowerPoint Presentation</vt:lpstr>
      <vt:lpstr>Working of SVM</vt:lpstr>
      <vt:lpstr>PowerPoint Presentation</vt:lpstr>
      <vt:lpstr>PowerPoint Presentation</vt:lpstr>
      <vt:lpstr>PowerPoint Presentation</vt:lpstr>
      <vt:lpstr>Linear Regression</vt:lpstr>
      <vt:lpstr>PowerPoint Presentation</vt:lpstr>
      <vt:lpstr> Linear Regression Line </vt:lpstr>
      <vt:lpstr>PowerPoint Presentation</vt:lpstr>
      <vt:lpstr> Finding the best fit line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 S Algorithm</dc:title>
  <dc:creator>HP</dc:creator>
  <cp:lastModifiedBy>HP</cp:lastModifiedBy>
  <cp:revision>44</cp:revision>
  <dcterms:created xsi:type="dcterms:W3CDTF">2024-05-08T06:18:52Z</dcterms:created>
  <dcterms:modified xsi:type="dcterms:W3CDTF">2024-06-10T09:08:44Z</dcterms:modified>
</cp:coreProperties>
</file>