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41E6AE-0180-4AF9-AAB9-013E006019C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33136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41E6AE-0180-4AF9-AAB9-013E006019C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255927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41E6AE-0180-4AF9-AAB9-013E006019C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330173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41E6AE-0180-4AF9-AAB9-013E006019C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99433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41E6AE-0180-4AF9-AAB9-013E006019C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192985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41E6AE-0180-4AF9-AAB9-013E006019C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425264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41E6AE-0180-4AF9-AAB9-013E006019C7}"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314286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41E6AE-0180-4AF9-AAB9-013E006019C7}"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184580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1E6AE-0180-4AF9-AAB9-013E006019C7}"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321101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1E6AE-0180-4AF9-AAB9-013E006019C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76470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1E6AE-0180-4AF9-AAB9-013E006019C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C7CCAA-55A4-46C3-9E10-3CB25D06F89E}" type="slidenum">
              <a:rPr lang="en-IN" smtClean="0"/>
              <a:t>‹#›</a:t>
            </a:fld>
            <a:endParaRPr lang="en-IN"/>
          </a:p>
        </p:txBody>
      </p:sp>
    </p:spTree>
    <p:extLst>
      <p:ext uri="{BB962C8B-B14F-4D97-AF65-F5344CB8AC3E}">
        <p14:creationId xmlns:p14="http://schemas.microsoft.com/office/powerpoint/2010/main" val="351015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1E6AE-0180-4AF9-AAB9-013E006019C7}" type="datetimeFigureOut">
              <a:rPr lang="en-IN" smtClean="0"/>
              <a:t>08-06-2024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7CCAA-55A4-46C3-9E10-3CB25D06F89E}" type="slidenum">
              <a:rPr lang="en-IN" smtClean="0"/>
              <a:t>‹#›</a:t>
            </a:fld>
            <a:endParaRPr lang="en-IN"/>
          </a:p>
        </p:txBody>
      </p:sp>
    </p:spTree>
    <p:extLst>
      <p:ext uri="{BB962C8B-B14F-4D97-AF65-F5344CB8AC3E}">
        <p14:creationId xmlns:p14="http://schemas.microsoft.com/office/powerpoint/2010/main" val="1322444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1959" y="2267990"/>
            <a:ext cx="9144000" cy="1873085"/>
          </a:xfrm>
        </p:spPr>
        <p:txBody>
          <a:bodyPr/>
          <a:lstStyle/>
          <a:p>
            <a:r>
              <a:rPr lang="en-IN" dirty="0" smtClean="0"/>
              <a:t>Introduction to Machine Learning</a:t>
            </a:r>
            <a:endParaRPr lang="en-IN" dirty="0"/>
          </a:p>
        </p:txBody>
      </p:sp>
    </p:spTree>
    <p:extLst>
      <p:ext uri="{BB962C8B-B14F-4D97-AF65-F5344CB8AC3E}">
        <p14:creationId xmlns:p14="http://schemas.microsoft.com/office/powerpoint/2010/main" val="1785212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9689"/>
          </a:xfrm>
        </p:spPr>
        <p:txBody>
          <a:bodyPr/>
          <a:lstStyle/>
          <a:p>
            <a:r>
              <a:rPr lang="en-IN" dirty="0" smtClean="0"/>
              <a:t>Version Spaces</a:t>
            </a:r>
            <a:endParaRPr lang="en-IN" dirty="0"/>
          </a:p>
        </p:txBody>
      </p:sp>
      <p:sp>
        <p:nvSpPr>
          <p:cNvPr id="3" name="Content Placeholder 2"/>
          <p:cNvSpPr>
            <a:spLocks noGrp="1"/>
          </p:cNvSpPr>
          <p:nvPr>
            <p:ph idx="1"/>
          </p:nvPr>
        </p:nvSpPr>
        <p:spPr/>
        <p:txBody>
          <a:bodyPr/>
          <a:lstStyle/>
          <a:p>
            <a:pPr algn="just"/>
            <a:r>
              <a:rPr lang="en-US" dirty="0" smtClean="0"/>
              <a:t>Given a set of training examples (positive and negative), the set of hypotheses that correctly map each of the training examples to its classification is called the version space.</a:t>
            </a:r>
            <a:endParaRPr lang="en-IN" dirty="0"/>
          </a:p>
        </p:txBody>
      </p:sp>
    </p:spTree>
    <p:extLst>
      <p:ext uri="{BB962C8B-B14F-4D97-AF65-F5344CB8AC3E}">
        <p14:creationId xmlns:p14="http://schemas.microsoft.com/office/powerpoint/2010/main" val="5540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668"/>
          </a:xfrm>
        </p:spPr>
        <p:txBody>
          <a:bodyPr/>
          <a:lstStyle/>
          <a:p>
            <a:r>
              <a:rPr lang="en-IN" dirty="0" smtClean="0"/>
              <a:t>Candidate Elimination</a:t>
            </a:r>
            <a:endParaRPr lang="en-IN" dirty="0"/>
          </a:p>
        </p:txBody>
      </p:sp>
      <p:sp>
        <p:nvSpPr>
          <p:cNvPr id="3" name="Content Placeholder 2"/>
          <p:cNvSpPr>
            <a:spLocks noGrp="1"/>
          </p:cNvSpPr>
          <p:nvPr>
            <p:ph idx="1"/>
          </p:nvPr>
        </p:nvSpPr>
        <p:spPr>
          <a:xfrm>
            <a:off x="838200" y="1166648"/>
            <a:ext cx="10515600" cy="5010315"/>
          </a:xfrm>
        </p:spPr>
        <p:txBody>
          <a:bodyPr>
            <a:normAutofit lnSpcReduction="10000"/>
          </a:bodyPr>
          <a:lstStyle/>
          <a:p>
            <a:pPr algn="just"/>
            <a:r>
              <a:rPr lang="en-US" dirty="0" smtClean="0"/>
              <a:t>To find a set of hypothesis that is consistent with all the training example. </a:t>
            </a:r>
          </a:p>
          <a:p>
            <a:pPr algn="just"/>
            <a:r>
              <a:rPr lang="en-US" dirty="0" smtClean="0"/>
              <a:t>The method operates as follows:</a:t>
            </a:r>
          </a:p>
          <a:p>
            <a:pPr lvl="1" algn="just"/>
            <a:r>
              <a:rPr lang="en-US" dirty="0" smtClean="0"/>
              <a:t>Two sets are maintained of hypotheses, </a:t>
            </a:r>
            <a:r>
              <a:rPr lang="en-US" dirty="0" err="1" smtClean="0"/>
              <a:t>hs</a:t>
            </a:r>
            <a:r>
              <a:rPr lang="en-US" dirty="0" smtClean="0"/>
              <a:t> and hg.</a:t>
            </a:r>
          </a:p>
          <a:p>
            <a:pPr lvl="1" algn="just"/>
            <a:r>
              <a:rPr lang="en-US" dirty="0" err="1" smtClean="0"/>
              <a:t>hs</a:t>
            </a:r>
            <a:r>
              <a:rPr lang="en-US" dirty="0" smtClean="0"/>
              <a:t> is initialized as {&lt;∅, ∅, ∅, ∅, ∅, ∅, ∅, ∅&gt;} and </a:t>
            </a:r>
          </a:p>
          <a:p>
            <a:pPr marL="457200" lvl="1" indent="0" algn="just">
              <a:buNone/>
            </a:pPr>
            <a:r>
              <a:rPr lang="en-US" dirty="0"/>
              <a:t> </a:t>
            </a:r>
            <a:r>
              <a:rPr lang="en-US" dirty="0" smtClean="0"/>
              <a:t>  hg is initialized as {&lt;?, ?, ?, ?, ?, ?, ?, ?&gt;}.</a:t>
            </a:r>
          </a:p>
          <a:p>
            <a:pPr lvl="1" algn="just"/>
            <a:r>
              <a:rPr lang="en-US" dirty="0" smtClean="0"/>
              <a:t>When a positive training example is encountered,</a:t>
            </a:r>
          </a:p>
          <a:p>
            <a:pPr lvl="2" algn="just"/>
            <a:r>
              <a:rPr lang="en-US" dirty="0" smtClean="0"/>
              <a:t>it is compared with the hypotheses contained in hg. If any of these hypotheses does not match the training example, it is removed from hg. </a:t>
            </a:r>
          </a:p>
          <a:p>
            <a:pPr lvl="2" algn="just"/>
            <a:r>
              <a:rPr lang="en-US" dirty="0" smtClean="0"/>
              <a:t>The positive training data are then compared with the hypotheses contained in </a:t>
            </a:r>
            <a:r>
              <a:rPr lang="en-US" dirty="0" err="1" smtClean="0"/>
              <a:t>hs</a:t>
            </a:r>
            <a:r>
              <a:rPr lang="en-US" dirty="0" smtClean="0"/>
              <a:t>. If one of these hypotheses does not match the training data, it is replaced by the set of slightly more general hypotheses that are consistent with the data, and such that there is at least one hypothesis in hg that is more general.</a:t>
            </a:r>
            <a:endParaRPr lang="en-IN" dirty="0" smtClean="0"/>
          </a:p>
          <a:p>
            <a:pPr lvl="1" algn="just"/>
            <a:r>
              <a:rPr lang="en-US" dirty="0" smtClean="0"/>
              <a:t>This method is applied in reverse for negative training data.</a:t>
            </a:r>
          </a:p>
        </p:txBody>
      </p:sp>
    </p:spTree>
    <p:extLst>
      <p:ext uri="{BB962C8B-B14F-4D97-AF65-F5344CB8AC3E}">
        <p14:creationId xmlns:p14="http://schemas.microsoft.com/office/powerpoint/2010/main" val="237584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486" y="220663"/>
            <a:ext cx="8851028" cy="5956300"/>
          </a:xfrm>
        </p:spPr>
      </p:pic>
    </p:spTree>
    <p:extLst>
      <p:ext uri="{BB962C8B-B14F-4D97-AF65-F5344CB8AC3E}">
        <p14:creationId xmlns:p14="http://schemas.microsoft.com/office/powerpoint/2010/main" val="46173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en-IN" dirty="0" smtClean="0"/>
              <a:t>Inductive </a:t>
            </a:r>
            <a:r>
              <a:rPr lang="en-IN" dirty="0"/>
              <a:t>Bias</a:t>
            </a:r>
          </a:p>
        </p:txBody>
      </p:sp>
      <p:sp>
        <p:nvSpPr>
          <p:cNvPr id="3" name="Content Placeholder 2"/>
          <p:cNvSpPr>
            <a:spLocks noGrp="1"/>
          </p:cNvSpPr>
          <p:nvPr>
            <p:ph idx="1"/>
          </p:nvPr>
        </p:nvSpPr>
        <p:spPr>
          <a:xfrm>
            <a:off x="838200" y="1082566"/>
            <a:ext cx="10515600" cy="5094397"/>
          </a:xfrm>
        </p:spPr>
        <p:txBody>
          <a:bodyPr/>
          <a:lstStyle/>
          <a:p>
            <a:pPr algn="just"/>
            <a:r>
              <a:rPr lang="en-US" dirty="0"/>
              <a:t>Inductive bias refers to the restrictions that are imposed by the assumptions made in the learning method</a:t>
            </a:r>
            <a:r>
              <a:rPr lang="en-US" dirty="0" smtClean="0"/>
              <a:t>.</a:t>
            </a:r>
          </a:p>
          <a:p>
            <a:pPr algn="just"/>
            <a:r>
              <a:rPr lang="en-US" dirty="0"/>
              <a:t>The inductive bias of the candidate elimination algorithm is that it is only able to classify a new piece of data if all the hypotheses contained within its version space give the data the same classification. Hence, the inductive bias does impose a limitation on the learning method.</a:t>
            </a:r>
            <a:endParaRPr lang="en-IN" dirty="0"/>
          </a:p>
        </p:txBody>
      </p:sp>
    </p:spTree>
    <p:extLst>
      <p:ext uri="{BB962C8B-B14F-4D97-AF65-F5344CB8AC3E}">
        <p14:creationId xmlns:p14="http://schemas.microsoft.com/office/powerpoint/2010/main" val="335278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337"/>
          </a:xfrm>
        </p:spPr>
        <p:txBody>
          <a:bodyPr>
            <a:normAutofit fontScale="90000"/>
          </a:bodyPr>
          <a:lstStyle/>
          <a:p>
            <a:r>
              <a:rPr lang="en-IN" dirty="0"/>
              <a:t>Decision-Tree Induction</a:t>
            </a:r>
          </a:p>
        </p:txBody>
      </p:sp>
      <p:sp>
        <p:nvSpPr>
          <p:cNvPr id="3" name="Content Placeholder 2"/>
          <p:cNvSpPr>
            <a:spLocks noGrp="1"/>
          </p:cNvSpPr>
          <p:nvPr>
            <p:ph idx="1"/>
          </p:nvPr>
        </p:nvSpPr>
        <p:spPr>
          <a:xfrm>
            <a:off x="838200" y="977462"/>
            <a:ext cx="10515600" cy="5199501"/>
          </a:xfrm>
        </p:spPr>
        <p:txBody>
          <a:bodyPr/>
          <a:lstStyle/>
          <a:p>
            <a:r>
              <a:rPr lang="en-US" dirty="0" smtClean="0"/>
              <a:t>Solution of ID3 algorithm. </a:t>
            </a:r>
          </a:p>
          <a:p>
            <a:r>
              <a:rPr lang="en-US" dirty="0"/>
              <a:t>R</a:t>
            </a:r>
            <a:r>
              <a:rPr lang="en-US" dirty="0" smtClean="0"/>
              <a:t>efer the class notes for solved problem on decision tree.</a:t>
            </a:r>
          </a:p>
        </p:txBody>
      </p:sp>
    </p:spTree>
    <p:extLst>
      <p:ext uri="{BB962C8B-B14F-4D97-AF65-F5344CB8AC3E}">
        <p14:creationId xmlns:p14="http://schemas.microsoft.com/office/powerpoint/2010/main" val="221733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r>
              <a:rPr lang="en-IN" dirty="0"/>
              <a:t>The Problem of Overfitting</a:t>
            </a:r>
          </a:p>
        </p:txBody>
      </p:sp>
      <p:sp>
        <p:nvSpPr>
          <p:cNvPr id="3" name="Content Placeholder 2"/>
          <p:cNvSpPr>
            <a:spLocks noGrp="1"/>
          </p:cNvSpPr>
          <p:nvPr>
            <p:ph idx="1"/>
          </p:nvPr>
        </p:nvSpPr>
        <p:spPr>
          <a:xfrm>
            <a:off x="838200" y="1114097"/>
            <a:ext cx="10515600" cy="5062866"/>
          </a:xfrm>
        </p:spPr>
        <p:txBody>
          <a:bodyPr/>
          <a:lstStyle/>
          <a:p>
            <a:r>
              <a:rPr lang="en-US" dirty="0"/>
              <a:t>Overfitting usually occurs when there is noise in the training data, or when the training data do not adequately </a:t>
            </a:r>
            <a:r>
              <a:rPr lang="en-US" dirty="0" smtClean="0"/>
              <a:t>represent </a:t>
            </a:r>
            <a:r>
              <a:rPr lang="en-US" dirty="0"/>
              <a:t>the entire space of possible </a:t>
            </a:r>
            <a:r>
              <a:rPr lang="en-US" dirty="0" smtClean="0"/>
              <a:t>data.</a:t>
            </a:r>
          </a:p>
          <a:p>
            <a:pPr algn="just"/>
            <a:r>
              <a:rPr lang="en-US" dirty="0" smtClean="0"/>
              <a:t>If </a:t>
            </a:r>
            <a:r>
              <a:rPr lang="en-US" dirty="0"/>
              <a:t>the training </a:t>
            </a:r>
            <a:r>
              <a:rPr lang="en-US" dirty="0" smtClean="0"/>
              <a:t>data </a:t>
            </a:r>
            <a:r>
              <a:rPr lang="en-US" dirty="0"/>
              <a:t>do not adequately and accurately represent the entire data set, the decision tree that is learned from it may not match unseen data</a:t>
            </a:r>
            <a:r>
              <a:rPr lang="en-US" dirty="0" smtClean="0"/>
              <a:t>.</a:t>
            </a:r>
          </a:p>
          <a:p>
            <a:pPr algn="just"/>
            <a:endParaRPr lang="en-IN" dirty="0"/>
          </a:p>
        </p:txBody>
      </p:sp>
    </p:spTree>
    <p:extLst>
      <p:ext uri="{BB962C8B-B14F-4D97-AF65-F5344CB8AC3E}">
        <p14:creationId xmlns:p14="http://schemas.microsoft.com/office/powerpoint/2010/main" val="383011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en-IN" dirty="0"/>
              <a:t>Reinforcement Learning</a:t>
            </a:r>
          </a:p>
        </p:txBody>
      </p:sp>
      <p:sp>
        <p:nvSpPr>
          <p:cNvPr id="3" name="Content Placeholder 2"/>
          <p:cNvSpPr>
            <a:spLocks noGrp="1"/>
          </p:cNvSpPr>
          <p:nvPr>
            <p:ph idx="1"/>
          </p:nvPr>
        </p:nvSpPr>
        <p:spPr>
          <a:xfrm>
            <a:off x="838200" y="1114097"/>
            <a:ext cx="10515600" cy="5062866"/>
          </a:xfrm>
        </p:spPr>
        <p:txBody>
          <a:bodyPr/>
          <a:lstStyle/>
          <a:p>
            <a:pPr algn="just"/>
            <a:r>
              <a:rPr lang="en-US" dirty="0"/>
              <a:t>A system that uses reinforcement learning is given a positive reinforcement when it performs correctly and a negative </a:t>
            </a:r>
            <a:r>
              <a:rPr lang="en-US" dirty="0" smtClean="0"/>
              <a:t>reinforcement </a:t>
            </a:r>
            <a:r>
              <a:rPr lang="en-US" dirty="0"/>
              <a:t>when it performs </a:t>
            </a:r>
            <a:r>
              <a:rPr lang="en-US" dirty="0" smtClean="0"/>
              <a:t>incorrectly.</a:t>
            </a:r>
          </a:p>
          <a:p>
            <a:pPr algn="just"/>
            <a:r>
              <a:rPr lang="en-US" dirty="0"/>
              <a:t>The information that is provided to the learning system when it performs its task correctly does not tell it why or how it performed it correctly, simply that it did.</a:t>
            </a:r>
            <a:endParaRPr lang="en-IN" dirty="0"/>
          </a:p>
        </p:txBody>
      </p:sp>
    </p:spTree>
    <p:extLst>
      <p:ext uri="{BB962C8B-B14F-4D97-AF65-F5344CB8AC3E}">
        <p14:creationId xmlns:p14="http://schemas.microsoft.com/office/powerpoint/2010/main" val="218340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847"/>
          </a:xfrm>
        </p:spPr>
        <p:txBody>
          <a:bodyPr>
            <a:normAutofit fontScale="90000"/>
          </a:bodyPr>
          <a:lstStyle/>
          <a:p>
            <a:r>
              <a:rPr lang="en-US" dirty="0" smtClean="0"/>
              <a:t>Machine Learning</a:t>
            </a:r>
            <a:endParaRPr lang="en-IN" dirty="0"/>
          </a:p>
        </p:txBody>
      </p:sp>
      <p:sp>
        <p:nvSpPr>
          <p:cNvPr id="3" name="Content Placeholder 2"/>
          <p:cNvSpPr>
            <a:spLocks noGrp="1"/>
          </p:cNvSpPr>
          <p:nvPr>
            <p:ph idx="1"/>
          </p:nvPr>
        </p:nvSpPr>
        <p:spPr>
          <a:xfrm>
            <a:off x="838200" y="1237046"/>
            <a:ext cx="10515600" cy="4351338"/>
          </a:xfrm>
        </p:spPr>
        <p:txBody>
          <a:bodyPr/>
          <a:lstStyle/>
          <a:p>
            <a:r>
              <a:rPr lang="en-US" dirty="0"/>
              <a:t>Machine learning is an application of artificial intelligence that involves algorithms and data that automatically </a:t>
            </a:r>
            <a:r>
              <a:rPr lang="en-US" dirty="0" smtClean="0"/>
              <a:t>analyze </a:t>
            </a:r>
            <a:r>
              <a:rPr lang="en-US" dirty="0"/>
              <a:t>and make decision by itself without human intervention.</a:t>
            </a:r>
            <a:endParaRPr lang="en-IN" dirty="0"/>
          </a:p>
        </p:txBody>
      </p:sp>
    </p:spTree>
    <p:extLst>
      <p:ext uri="{BB962C8B-B14F-4D97-AF65-F5344CB8AC3E}">
        <p14:creationId xmlns:p14="http://schemas.microsoft.com/office/powerpoint/2010/main" val="614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IN" dirty="0" smtClean="0"/>
              <a:t>raining</a:t>
            </a:r>
            <a:endParaRPr lang="en-IN" dirty="0"/>
          </a:p>
        </p:txBody>
      </p:sp>
      <p:sp>
        <p:nvSpPr>
          <p:cNvPr id="3" name="Content Placeholder 2"/>
          <p:cNvSpPr>
            <a:spLocks noGrp="1"/>
          </p:cNvSpPr>
          <p:nvPr>
            <p:ph idx="1"/>
          </p:nvPr>
        </p:nvSpPr>
        <p:spPr/>
        <p:txBody>
          <a:bodyPr/>
          <a:lstStyle/>
          <a:p>
            <a:pPr algn="just"/>
            <a:r>
              <a:rPr lang="en-US" dirty="0" smtClean="0"/>
              <a:t>In most learning problems, the task is to learn to classify inputs according to a finite (or sometimes infinite) set of classifications.</a:t>
            </a:r>
          </a:p>
          <a:p>
            <a:pPr algn="just"/>
            <a:r>
              <a:rPr lang="en-US" dirty="0" smtClean="0"/>
              <a:t>A learning system is provided with a set of training data, which have been classified by hand. The system then attempts to learn from these training data how to classify the same data (usually a relatively easy task) and also how to classify new data that it has not seen.</a:t>
            </a:r>
            <a:endParaRPr lang="en-IN" dirty="0"/>
          </a:p>
        </p:txBody>
      </p:sp>
    </p:spTree>
    <p:extLst>
      <p:ext uri="{BB962C8B-B14F-4D97-AF65-F5344CB8AC3E}">
        <p14:creationId xmlns:p14="http://schemas.microsoft.com/office/powerpoint/2010/main" val="1784752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5606"/>
          </a:xfrm>
        </p:spPr>
        <p:txBody>
          <a:bodyPr/>
          <a:lstStyle/>
          <a:p>
            <a:r>
              <a:rPr lang="en-US" dirty="0" smtClean="0"/>
              <a:t>R</a:t>
            </a:r>
            <a:r>
              <a:rPr lang="en-IN" dirty="0" err="1" smtClean="0"/>
              <a:t>ote</a:t>
            </a:r>
            <a:r>
              <a:rPr lang="en-IN" dirty="0" smtClean="0"/>
              <a:t> Learning</a:t>
            </a:r>
            <a:endParaRPr lang="en-IN" dirty="0"/>
          </a:p>
        </p:txBody>
      </p:sp>
      <p:sp>
        <p:nvSpPr>
          <p:cNvPr id="3" name="Content Placeholder 2"/>
          <p:cNvSpPr>
            <a:spLocks noGrp="1"/>
          </p:cNvSpPr>
          <p:nvPr>
            <p:ph idx="1"/>
          </p:nvPr>
        </p:nvSpPr>
        <p:spPr>
          <a:xfrm>
            <a:off x="838200" y="1051034"/>
            <a:ext cx="10515600" cy="5125929"/>
          </a:xfrm>
        </p:spPr>
        <p:txBody>
          <a:bodyPr/>
          <a:lstStyle/>
          <a:p>
            <a:pPr algn="just"/>
            <a:r>
              <a:rPr lang="en-US" dirty="0" smtClean="0"/>
              <a:t>The simplest way for a computer to learn from experience is simply to learn by rote. </a:t>
            </a:r>
          </a:p>
          <a:p>
            <a:pPr algn="just"/>
            <a:r>
              <a:rPr lang="en-US" dirty="0" smtClean="0"/>
              <a:t>Training involves storing each piece of training data and its classification. </a:t>
            </a:r>
          </a:p>
          <a:p>
            <a:pPr algn="just"/>
            <a:r>
              <a:rPr lang="en-US" dirty="0" smtClean="0"/>
              <a:t>A new item of data is classified by looking to see if it is stored in memory. </a:t>
            </a:r>
          </a:p>
          <a:p>
            <a:pPr algn="just"/>
            <a:r>
              <a:rPr lang="en-US" dirty="0" smtClean="0"/>
              <a:t>If it is, then the classification that was stored with that item is returned. Otherwise, the method fails.</a:t>
            </a:r>
            <a:endParaRPr lang="en-IN" dirty="0"/>
          </a:p>
        </p:txBody>
      </p:sp>
    </p:spTree>
    <p:extLst>
      <p:ext uri="{BB962C8B-B14F-4D97-AF65-F5344CB8AC3E}">
        <p14:creationId xmlns:p14="http://schemas.microsoft.com/office/powerpoint/2010/main" val="162959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Concepts</a:t>
            </a:r>
            <a:endParaRPr lang="en-IN" dirty="0"/>
          </a:p>
        </p:txBody>
      </p:sp>
      <p:sp>
        <p:nvSpPr>
          <p:cNvPr id="3" name="Content Placeholder 2"/>
          <p:cNvSpPr>
            <a:spLocks noGrp="1"/>
          </p:cNvSpPr>
          <p:nvPr>
            <p:ph idx="1"/>
          </p:nvPr>
        </p:nvSpPr>
        <p:spPr/>
        <p:txBody>
          <a:bodyPr/>
          <a:lstStyle/>
          <a:p>
            <a:pPr algn="just"/>
            <a:r>
              <a:rPr lang="en-US" dirty="0" smtClean="0"/>
              <a:t>Concept learning involves determining a mapping from a set of input variables to a Boolean value.</a:t>
            </a:r>
          </a:p>
          <a:p>
            <a:pPr algn="just"/>
            <a:r>
              <a:rPr lang="en-US" dirty="0" smtClean="0"/>
              <a:t>These methods are known as inductive-learning methods. </a:t>
            </a:r>
          </a:p>
          <a:p>
            <a:pPr algn="just"/>
            <a:r>
              <a:rPr lang="en-US" dirty="0" smtClean="0"/>
              <a:t>These methods are based on the principle that if a function is found that correctly maps a large set of training data to classifications, then it will also correctly map unseen data.</a:t>
            </a:r>
            <a:endParaRPr lang="en-IN" dirty="0"/>
          </a:p>
        </p:txBody>
      </p:sp>
    </p:spTree>
    <p:extLst>
      <p:ext uri="{BB962C8B-B14F-4D97-AF65-F5344CB8AC3E}">
        <p14:creationId xmlns:p14="http://schemas.microsoft.com/office/powerpoint/2010/main" val="192937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1620"/>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838200" y="756746"/>
            <a:ext cx="10515600" cy="5420217"/>
          </a:xfrm>
        </p:spPr>
        <p:txBody>
          <a:bodyPr/>
          <a:lstStyle/>
          <a:p>
            <a:r>
              <a:rPr lang="en-US" dirty="0" smtClean="0"/>
              <a:t>The learning task is to determine whether driving in a particular manner in particular road conditions is safe or not. </a:t>
            </a:r>
          </a:p>
          <a:p>
            <a:endParaRPr lang="en-IN" dirty="0"/>
          </a:p>
        </p:txBody>
      </p:sp>
      <p:pic>
        <p:nvPicPr>
          <p:cNvPr id="4" name="Picture 3"/>
          <p:cNvPicPr>
            <a:picLocks noChangeAspect="1"/>
          </p:cNvPicPr>
          <p:nvPr/>
        </p:nvPicPr>
        <p:blipFill>
          <a:blip r:embed="rId2"/>
          <a:stretch>
            <a:fillRect/>
          </a:stretch>
        </p:blipFill>
        <p:spPr>
          <a:xfrm>
            <a:off x="1397876" y="1818289"/>
            <a:ext cx="9501352" cy="2953407"/>
          </a:xfrm>
          <a:prstGeom prst="rect">
            <a:avLst/>
          </a:prstGeom>
        </p:spPr>
      </p:pic>
    </p:spTree>
    <p:extLst>
      <p:ext uri="{BB962C8B-B14F-4D97-AF65-F5344CB8AC3E}">
        <p14:creationId xmlns:p14="http://schemas.microsoft.com/office/powerpoint/2010/main" val="41783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455"/>
            <a:ext cx="10515600" cy="5714508"/>
          </a:xfrm>
        </p:spPr>
        <p:txBody>
          <a:bodyPr/>
          <a:lstStyle/>
          <a:p>
            <a:pPr algn="just"/>
            <a:r>
              <a:rPr lang="en-US" dirty="0" smtClean="0"/>
              <a:t>A hypothesis is a vector of values for these attributes. A possible hypothesis is,</a:t>
            </a:r>
          </a:p>
          <a:p>
            <a:pPr lvl="1" algn="just"/>
            <a:r>
              <a:rPr lang="en-IN" dirty="0" smtClean="0"/>
              <a:t>h1 = </a:t>
            </a:r>
            <a:r>
              <a:rPr lang="en-US" dirty="0" smtClean="0"/>
              <a:t>&lt;slow, wind, 30ft, 0, evening, cold&gt;</a:t>
            </a:r>
          </a:p>
          <a:p>
            <a:pPr marL="457200" lvl="1" indent="0" algn="just">
              <a:buNone/>
            </a:pPr>
            <a:endParaRPr lang="en-US" dirty="0" smtClean="0"/>
          </a:p>
          <a:p>
            <a:pPr algn="just"/>
            <a:r>
              <a:rPr lang="en-US" dirty="0" smtClean="0"/>
              <a:t>We also want to represent in a hypothesis that we do not care what value an attribute takes. This is represented by “?”, as in the following hypothesis:</a:t>
            </a:r>
          </a:p>
          <a:p>
            <a:pPr marL="0" indent="0" algn="just">
              <a:buNone/>
            </a:pPr>
            <a:r>
              <a:rPr lang="en-US" dirty="0"/>
              <a:t>	</a:t>
            </a:r>
            <a:r>
              <a:rPr lang="en-US" dirty="0" smtClean="0"/>
              <a:t>h2 = &lt;fast, rain, 10ft, 2, ?, ?&gt;</a:t>
            </a:r>
          </a:p>
          <a:p>
            <a:pPr algn="just"/>
            <a:r>
              <a:rPr lang="en-IN" dirty="0" smtClean="0"/>
              <a:t>Negative training example</a:t>
            </a:r>
          </a:p>
          <a:p>
            <a:pPr algn="just"/>
            <a:r>
              <a:rPr lang="en-US" dirty="0" smtClean="0"/>
              <a:t>In other cases, we need to represent a hypothesis that no value of a particular attribute will provide a positive example. We write this as “∅”, as in the following hypothesis:</a:t>
            </a:r>
          </a:p>
          <a:p>
            <a:pPr lvl="1"/>
            <a:r>
              <a:rPr lang="en-IN" dirty="0" smtClean="0"/>
              <a:t>h3 = &lt;fast, rain, 10ft, 2, ∅, ∅&gt;</a:t>
            </a:r>
            <a:endParaRPr lang="en-IN" dirty="0"/>
          </a:p>
        </p:txBody>
      </p:sp>
    </p:spTree>
    <p:extLst>
      <p:ext uri="{BB962C8B-B14F-4D97-AF65-F5344CB8AC3E}">
        <p14:creationId xmlns:p14="http://schemas.microsoft.com/office/powerpoint/2010/main" val="147992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213"/>
          </a:xfrm>
        </p:spPr>
        <p:txBody>
          <a:bodyPr>
            <a:normAutofit fontScale="90000"/>
          </a:bodyPr>
          <a:lstStyle/>
          <a:p>
            <a:r>
              <a:rPr lang="en-IN" dirty="0" smtClean="0"/>
              <a:t>General-to-Specific Ordering</a:t>
            </a:r>
            <a:endParaRPr lang="en-IN" dirty="0"/>
          </a:p>
        </p:txBody>
      </p:sp>
      <p:sp>
        <p:nvSpPr>
          <p:cNvPr id="3" name="Content Placeholder 2"/>
          <p:cNvSpPr>
            <a:spLocks noGrp="1"/>
          </p:cNvSpPr>
          <p:nvPr>
            <p:ph idx="1"/>
          </p:nvPr>
        </p:nvSpPr>
        <p:spPr>
          <a:xfrm>
            <a:off x="838200" y="966952"/>
            <a:ext cx="10515600" cy="5210011"/>
          </a:xfrm>
        </p:spPr>
        <p:txBody>
          <a:bodyPr/>
          <a:lstStyle/>
          <a:p>
            <a:pPr algn="just"/>
            <a:r>
              <a:rPr lang="en-IN" dirty="0" smtClean="0"/>
              <a:t>hg = &lt;?, ?, ?, ?, ?, ?&gt;</a:t>
            </a:r>
          </a:p>
          <a:p>
            <a:pPr algn="just"/>
            <a:r>
              <a:rPr lang="en-IN" dirty="0" err="1" smtClean="0"/>
              <a:t>hs</a:t>
            </a:r>
            <a:r>
              <a:rPr lang="en-IN" dirty="0" smtClean="0"/>
              <a:t> = &lt;∅, ∅, ∅, ∅, ∅, ∅&gt;</a:t>
            </a:r>
          </a:p>
          <a:p>
            <a:pPr algn="just"/>
            <a:endParaRPr lang="en-US" dirty="0"/>
          </a:p>
          <a:p>
            <a:pPr algn="just"/>
            <a:r>
              <a:rPr lang="en-US" dirty="0" smtClean="0"/>
              <a:t>hg is the hypothesis that it is safe to drive regardless of the conditions—this is the </a:t>
            </a:r>
            <a:r>
              <a:rPr lang="en-US" b="1" dirty="0" smtClean="0"/>
              <a:t>most general hypothesis. </a:t>
            </a:r>
          </a:p>
          <a:p>
            <a:pPr algn="just"/>
            <a:r>
              <a:rPr lang="en-US" dirty="0" err="1" smtClean="0"/>
              <a:t>hs</a:t>
            </a:r>
            <a:r>
              <a:rPr lang="en-US" dirty="0" smtClean="0"/>
              <a:t> is the </a:t>
            </a:r>
            <a:r>
              <a:rPr lang="en-US" b="1" dirty="0" smtClean="0"/>
              <a:t>most specific hypothesis</a:t>
            </a:r>
            <a:r>
              <a:rPr lang="en-US" dirty="0" smtClean="0"/>
              <a:t>, which states that it is never safe to drive, under any circumstances.</a:t>
            </a:r>
            <a:endParaRPr lang="en-IN" dirty="0" smtClean="0"/>
          </a:p>
          <a:p>
            <a:endParaRPr lang="en-US" dirty="0"/>
          </a:p>
          <a:p>
            <a:endParaRPr lang="en-IN" dirty="0"/>
          </a:p>
        </p:txBody>
      </p:sp>
    </p:spTree>
    <p:extLst>
      <p:ext uri="{BB962C8B-B14F-4D97-AF65-F5344CB8AC3E}">
        <p14:creationId xmlns:p14="http://schemas.microsoft.com/office/powerpoint/2010/main" val="234197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r>
              <a:rPr lang="en-IN" dirty="0" smtClean="0"/>
              <a:t>A Simple Learning Algorithm</a:t>
            </a:r>
            <a:endParaRPr lang="en-IN" dirty="0"/>
          </a:p>
        </p:txBody>
      </p:sp>
      <p:sp>
        <p:nvSpPr>
          <p:cNvPr id="3" name="Content Placeholder 2"/>
          <p:cNvSpPr>
            <a:spLocks noGrp="1"/>
          </p:cNvSpPr>
          <p:nvPr>
            <p:ph idx="1"/>
          </p:nvPr>
        </p:nvSpPr>
        <p:spPr>
          <a:xfrm>
            <a:off x="838200" y="1355833"/>
            <a:ext cx="10515600" cy="4821129"/>
          </a:xfrm>
        </p:spPr>
        <p:txBody>
          <a:bodyPr/>
          <a:lstStyle/>
          <a:p>
            <a:r>
              <a:rPr lang="en-US" dirty="0" smtClean="0"/>
              <a:t>The algorithm uses the general-to-specific ordering of hypotheses to search the hypothesis space for a suitable hypothesis.</a:t>
            </a:r>
          </a:p>
          <a:p>
            <a:r>
              <a:rPr lang="en-US" dirty="0" smtClean="0"/>
              <a:t>The method is as follows:</a:t>
            </a:r>
          </a:p>
          <a:p>
            <a:pPr lvl="1"/>
            <a:r>
              <a:rPr lang="en-US" dirty="0" smtClean="0"/>
              <a:t>Start with the most specific hypothesis.</a:t>
            </a:r>
          </a:p>
          <a:p>
            <a:pPr lvl="1"/>
            <a:r>
              <a:rPr lang="en-US" dirty="0" smtClean="0"/>
              <a:t>For each positive training example, determine whether each attribute in the example is matched by the current hypothesis.</a:t>
            </a:r>
          </a:p>
          <a:p>
            <a:pPr lvl="2"/>
            <a:r>
              <a:rPr lang="en-US" dirty="0" smtClean="0"/>
              <a:t> If it is not, replace the attributes in the hypothesis with the next more general value that does match.</a:t>
            </a:r>
            <a:endParaRPr lang="en-US" dirty="0"/>
          </a:p>
          <a:p>
            <a:pPr marL="914400" lvl="2" indent="0">
              <a:buNone/>
            </a:pPr>
            <a:r>
              <a:rPr lang="en-US" dirty="0" smtClean="0"/>
              <a:t>Example:</a:t>
            </a:r>
          </a:p>
          <a:p>
            <a:pPr marL="914400" lvl="2" indent="0">
              <a:buNone/>
            </a:pPr>
            <a:r>
              <a:rPr lang="en-US" dirty="0" smtClean="0"/>
              <a:t>&lt;slow, wind, 30ft, 0, evening, cold&gt;</a:t>
            </a:r>
          </a:p>
          <a:p>
            <a:pPr marL="914400" lvl="2" indent="0">
              <a:buNone/>
            </a:pPr>
            <a:r>
              <a:rPr lang="en-US" dirty="0" smtClean="0"/>
              <a:t>&lt;slow, rain, 20ft, 0, evening, warm&gt;</a:t>
            </a:r>
          </a:p>
          <a:p>
            <a:pPr marL="914400" lvl="2" indent="0">
              <a:buNone/>
            </a:pPr>
            <a:r>
              <a:rPr lang="en-US" dirty="0" smtClean="0"/>
              <a:t>&lt;slow, snow, 30ft, 0, afternoon, cold&gt;</a:t>
            </a:r>
            <a:endParaRPr lang="en-IN" dirty="0" smtClean="0"/>
          </a:p>
        </p:txBody>
      </p:sp>
    </p:spTree>
    <p:extLst>
      <p:ext uri="{BB962C8B-B14F-4D97-AF65-F5344CB8AC3E}">
        <p14:creationId xmlns:p14="http://schemas.microsoft.com/office/powerpoint/2010/main" val="194934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932</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Machine Learning</vt:lpstr>
      <vt:lpstr>Machine Learning</vt:lpstr>
      <vt:lpstr>Training</vt:lpstr>
      <vt:lpstr>Rote Learning</vt:lpstr>
      <vt:lpstr>Learning Concepts</vt:lpstr>
      <vt:lpstr>Example</vt:lpstr>
      <vt:lpstr>PowerPoint Presentation</vt:lpstr>
      <vt:lpstr>General-to-Specific Ordering</vt:lpstr>
      <vt:lpstr>A Simple Learning Algorithm</vt:lpstr>
      <vt:lpstr>Version Spaces</vt:lpstr>
      <vt:lpstr>Candidate Elimination</vt:lpstr>
      <vt:lpstr>PowerPoint Presentation</vt:lpstr>
      <vt:lpstr>Inductive Bias</vt:lpstr>
      <vt:lpstr>Decision-Tree Induction</vt:lpstr>
      <vt:lpstr>The Problem of Overfitting</vt:lpstr>
      <vt:lpstr>Reinforcement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Amruta Deshpande</dc:creator>
  <cp:lastModifiedBy>Amruta Deshpande</cp:lastModifiedBy>
  <cp:revision>19</cp:revision>
  <dcterms:created xsi:type="dcterms:W3CDTF">2024-05-21T04:27:41Z</dcterms:created>
  <dcterms:modified xsi:type="dcterms:W3CDTF">2024-06-08T04:36:28Z</dcterms:modified>
</cp:coreProperties>
</file>