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4"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6" autoAdjust="0"/>
    <p:restoredTop sz="94660"/>
  </p:normalViewPr>
  <p:slideViewPr>
    <p:cSldViewPr>
      <p:cViewPr>
        <p:scale>
          <a:sx n="70" d="100"/>
          <a:sy n="70" d="100"/>
        </p:scale>
        <p:origin x="38" y="4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5FC63C-2654-4C67-91B8-BB2A8A1EB41D}"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FC63C-2654-4C67-91B8-BB2A8A1EB41D}"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FC63C-2654-4C67-91B8-BB2A8A1EB41D}"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FC63C-2654-4C67-91B8-BB2A8A1EB41D}"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FC63C-2654-4C67-91B8-BB2A8A1EB41D}"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5FC63C-2654-4C67-91B8-BB2A8A1EB41D}"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5FC63C-2654-4C67-91B8-BB2A8A1EB41D}"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5FC63C-2654-4C67-91B8-BB2A8A1EB41D}"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FC63C-2654-4C67-91B8-BB2A8A1EB41D}"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FC63C-2654-4C67-91B8-BB2A8A1EB41D}"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FC63C-2654-4C67-91B8-BB2A8A1EB41D}"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32396-E013-4EDF-94DF-2B8941C5F6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FC63C-2654-4C67-91B8-BB2A8A1EB41D}" type="datetimeFigureOut">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32396-E013-4EDF-94DF-2B8941C5F6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algorithms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US" sz="2800" dirty="0"/>
              <a:t>Basic Efficiency Classes</a:t>
            </a:r>
            <a:br>
              <a:rPr lang="en-US" sz="2800" dirty="0"/>
            </a:br>
            <a:endParaRPr lang="en-US" sz="2800" dirty="0"/>
          </a:p>
        </p:txBody>
      </p:sp>
      <p:pic>
        <p:nvPicPr>
          <p:cNvPr id="7170" name="Picture 2"/>
          <p:cNvPicPr>
            <a:picLocks noGrp="1" noChangeAspect="1" noChangeArrowheads="1"/>
          </p:cNvPicPr>
          <p:nvPr>
            <p:ph idx="1"/>
          </p:nvPr>
        </p:nvPicPr>
        <p:blipFill>
          <a:blip r:embed="rId2"/>
          <a:srcRect/>
          <a:stretch>
            <a:fillRect/>
          </a:stretch>
        </p:blipFill>
        <p:spPr bwMode="auto">
          <a:xfrm>
            <a:off x="2143108" y="502678"/>
            <a:ext cx="5500726" cy="616294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dirty="0"/>
              <a:t>Asymptotic Notations</a:t>
            </a:r>
          </a:p>
        </p:txBody>
      </p:sp>
      <p:sp>
        <p:nvSpPr>
          <p:cNvPr id="3" name="Content Placeholder 2"/>
          <p:cNvSpPr>
            <a:spLocks noGrp="1"/>
          </p:cNvSpPr>
          <p:nvPr>
            <p:ph idx="1"/>
          </p:nvPr>
        </p:nvSpPr>
        <p:spPr>
          <a:xfrm>
            <a:off x="457200" y="857232"/>
            <a:ext cx="8229600" cy="5715040"/>
          </a:xfrm>
        </p:spPr>
        <p:txBody>
          <a:bodyPr>
            <a:normAutofit/>
          </a:bodyPr>
          <a:lstStyle/>
          <a:p>
            <a:pPr algn="just">
              <a:buNone/>
            </a:pPr>
            <a:r>
              <a:rPr lang="en-US" sz="2000" dirty="0">
                <a:solidFill>
                  <a:srgbClr val="00B0F0"/>
                </a:solidFill>
              </a:rPr>
              <a:t>O-notation DEFINITION: </a:t>
            </a:r>
            <a:r>
              <a:rPr lang="en-US" sz="2000" dirty="0"/>
              <a:t>A function t(n) is said to be in O(g(n)), denoted t(n)∈O(g(n)), if t(n) is bounded above by some constant multiple of g(n) for all large n, i.e., if there exist some positive constant c and some nonnegative integer n0 such that t(n)≤cg(n) for all n≥n0.</a:t>
            </a:r>
          </a:p>
          <a:p>
            <a:pPr algn="just">
              <a:buNone/>
            </a:pPr>
            <a:r>
              <a:rPr lang="pt-BR" sz="2000" dirty="0"/>
              <a:t>Ex 1:100n+5≤105n (for all n≥n0)</a:t>
            </a:r>
          </a:p>
          <a:p>
            <a:pPr algn="just">
              <a:buNone/>
            </a:pPr>
            <a:r>
              <a:rPr lang="pt-BR" sz="2000" dirty="0"/>
              <a:t>Ex2: 100n+5≤101n (for all n≥n0 </a:t>
            </a:r>
          </a:p>
          <a:p>
            <a:pPr algn="just">
              <a:buNone/>
            </a:pPr>
            <a:endParaRPr lang="en-US" sz="2400" dirty="0"/>
          </a:p>
        </p:txBody>
      </p:sp>
      <p:pic>
        <p:nvPicPr>
          <p:cNvPr id="3075" name="Picture 3"/>
          <p:cNvPicPr>
            <a:picLocks noChangeAspect="1" noChangeArrowheads="1"/>
          </p:cNvPicPr>
          <p:nvPr/>
        </p:nvPicPr>
        <p:blipFill>
          <a:blip r:embed="rId2"/>
          <a:srcRect/>
          <a:stretch>
            <a:fillRect/>
          </a:stretch>
        </p:blipFill>
        <p:spPr bwMode="auto">
          <a:xfrm>
            <a:off x="2285984" y="3429000"/>
            <a:ext cx="4191000" cy="25431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3200" dirty="0"/>
              <a:t>Asymptotic Notations</a:t>
            </a:r>
          </a:p>
        </p:txBody>
      </p:sp>
      <p:sp>
        <p:nvSpPr>
          <p:cNvPr id="3" name="Content Placeholder 2"/>
          <p:cNvSpPr>
            <a:spLocks noGrp="1"/>
          </p:cNvSpPr>
          <p:nvPr>
            <p:ph idx="1"/>
          </p:nvPr>
        </p:nvSpPr>
        <p:spPr>
          <a:xfrm>
            <a:off x="457200" y="1000108"/>
            <a:ext cx="8229600" cy="5500726"/>
          </a:xfrm>
        </p:spPr>
        <p:txBody>
          <a:bodyPr>
            <a:normAutofit/>
          </a:bodyPr>
          <a:lstStyle/>
          <a:p>
            <a:pPr algn="just">
              <a:buNone/>
            </a:pPr>
            <a:r>
              <a:rPr lang="en-US" sz="2400" dirty="0">
                <a:solidFill>
                  <a:srgbClr val="00B0F0"/>
                </a:solidFill>
              </a:rPr>
              <a:t>     </a:t>
            </a:r>
            <a:r>
              <a:rPr lang="el-GR" sz="2400" dirty="0">
                <a:solidFill>
                  <a:srgbClr val="00B0F0"/>
                </a:solidFill>
              </a:rPr>
              <a:t>Ω</a:t>
            </a:r>
            <a:r>
              <a:rPr lang="en-US" sz="2400" dirty="0">
                <a:solidFill>
                  <a:srgbClr val="00B0F0"/>
                </a:solidFill>
              </a:rPr>
              <a:t>-notation DEFINITION </a:t>
            </a:r>
            <a:r>
              <a:rPr lang="en-US" sz="2400" dirty="0"/>
              <a:t>: A function t(n) is said to be in (g(n)), denoted t(n)∈</a:t>
            </a:r>
            <a:r>
              <a:rPr lang="el-GR" sz="2400" dirty="0"/>
              <a:t> Ω</a:t>
            </a:r>
            <a:r>
              <a:rPr lang="en-US" sz="2400" dirty="0"/>
              <a:t>(g(n)), if t(n) is bounded below by some positive constant multiple of g(n) for all large n, i.e., if there exist some positive constant c and some nonnegative integer n0 such that t(n)≥cg(n) for all n≥n0.</a:t>
            </a:r>
          </a:p>
          <a:p>
            <a:pPr algn="just">
              <a:buNone/>
            </a:pPr>
            <a:r>
              <a:rPr lang="en-US" sz="2400" dirty="0"/>
              <a:t>         </a:t>
            </a:r>
          </a:p>
          <a:p>
            <a:pPr algn="just">
              <a:buNone/>
            </a:pPr>
            <a:r>
              <a:rPr lang="nb-NO" sz="2400" dirty="0"/>
              <a:t>      </a:t>
            </a:r>
          </a:p>
          <a:p>
            <a:pPr algn="just">
              <a:buNone/>
            </a:pPr>
            <a:endParaRPr lang="en-US" sz="2400" dirty="0"/>
          </a:p>
        </p:txBody>
      </p:sp>
      <p:pic>
        <p:nvPicPr>
          <p:cNvPr id="4098" name="Picture 2"/>
          <p:cNvPicPr>
            <a:picLocks noChangeAspect="1" noChangeArrowheads="1"/>
          </p:cNvPicPr>
          <p:nvPr/>
        </p:nvPicPr>
        <p:blipFill>
          <a:blip r:embed="rId2"/>
          <a:srcRect/>
          <a:stretch>
            <a:fillRect/>
          </a:stretch>
        </p:blipFill>
        <p:spPr bwMode="auto">
          <a:xfrm>
            <a:off x="2428860" y="3571876"/>
            <a:ext cx="4362450" cy="26003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Autofit/>
          </a:bodyPr>
          <a:lstStyle/>
          <a:p>
            <a:r>
              <a:rPr lang="en-US" sz="3200" dirty="0"/>
              <a:t>Asymptotic Notations</a:t>
            </a:r>
          </a:p>
        </p:txBody>
      </p:sp>
      <p:sp>
        <p:nvSpPr>
          <p:cNvPr id="3" name="Content Placeholder 2"/>
          <p:cNvSpPr>
            <a:spLocks noGrp="1"/>
          </p:cNvSpPr>
          <p:nvPr>
            <p:ph idx="1"/>
          </p:nvPr>
        </p:nvSpPr>
        <p:spPr>
          <a:xfrm>
            <a:off x="457200" y="1000108"/>
            <a:ext cx="8229600" cy="5429288"/>
          </a:xfrm>
        </p:spPr>
        <p:txBody>
          <a:bodyPr>
            <a:normAutofit/>
          </a:bodyPr>
          <a:lstStyle/>
          <a:p>
            <a:pPr>
              <a:buNone/>
            </a:pPr>
            <a:r>
              <a:rPr lang="en-US" sz="2400" dirty="0">
                <a:solidFill>
                  <a:srgbClr val="00B0F0"/>
                </a:solidFill>
              </a:rPr>
              <a:t>Θ-notation DEFINITION </a:t>
            </a:r>
            <a:r>
              <a:rPr lang="en-US" sz="2400" dirty="0"/>
              <a:t>:A function t(n) is said to be in (g(n)), denoted t(n)∈Θ (g(n)), if t(n) is bounded both above and below by some positive constant multiples of g(n) for all large n, i.e., if there exist some positive constants c1 and c2 and some nonnegative integer n0 such that c2g(n)≤t(n)≤c1g(n) for all n≥n0</a:t>
            </a:r>
          </a:p>
          <a:p>
            <a:pPr>
              <a:buNone/>
            </a:pPr>
            <a:r>
              <a:rPr lang="en-US" sz="2400" dirty="0"/>
              <a:t>    </a:t>
            </a:r>
          </a:p>
        </p:txBody>
      </p:sp>
      <p:pic>
        <p:nvPicPr>
          <p:cNvPr id="5122" name="Picture 2"/>
          <p:cNvPicPr>
            <a:picLocks noChangeAspect="1" noChangeArrowheads="1"/>
          </p:cNvPicPr>
          <p:nvPr/>
        </p:nvPicPr>
        <p:blipFill>
          <a:blip r:embed="rId2"/>
          <a:srcRect/>
          <a:stretch>
            <a:fillRect/>
          </a:stretch>
        </p:blipFill>
        <p:spPr bwMode="auto">
          <a:xfrm>
            <a:off x="2214546" y="3357562"/>
            <a:ext cx="4591050" cy="2714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pt-BR" dirty="0"/>
            </a:br>
            <a:r>
              <a:rPr lang="pt-BR" dirty="0"/>
              <a:t>THEOREM:</a:t>
            </a:r>
            <a:br>
              <a:rPr lang="pt-BR" dirty="0"/>
            </a:br>
            <a:endParaRPr lang="en-US" dirty="0"/>
          </a:p>
        </p:txBody>
      </p:sp>
      <p:sp>
        <p:nvSpPr>
          <p:cNvPr id="3" name="Content Placeholder 2"/>
          <p:cNvSpPr>
            <a:spLocks noGrp="1"/>
          </p:cNvSpPr>
          <p:nvPr>
            <p:ph idx="1"/>
          </p:nvPr>
        </p:nvSpPr>
        <p:spPr>
          <a:xfrm>
            <a:off x="457200" y="1071546"/>
            <a:ext cx="8229600" cy="5054617"/>
          </a:xfrm>
        </p:spPr>
        <p:txBody>
          <a:bodyPr>
            <a:normAutofit/>
          </a:bodyPr>
          <a:lstStyle/>
          <a:p>
            <a:pPr>
              <a:buNone/>
            </a:pPr>
            <a:r>
              <a:rPr lang="pt-BR" sz="2400" dirty="0"/>
              <a:t>THEOREM:</a:t>
            </a:r>
          </a:p>
          <a:p>
            <a:pPr>
              <a:buNone/>
            </a:pPr>
            <a:r>
              <a:rPr lang="pt-BR" sz="2400" dirty="0"/>
              <a:t>     	 If t1(n)∈O(g1(n)) and t2(n)∈O(g2(n)), then 				t1(n)+t2(n)∈O(max{g1(n), g2(n)}).</a:t>
            </a:r>
          </a:p>
          <a:p>
            <a:pPr>
              <a:buNone/>
            </a:pPr>
            <a:r>
              <a:rPr lang="pt-BR" sz="2400" dirty="0"/>
              <a:t>Proof: t1(n)≤c1g1(n) for all n≥n1. </a:t>
            </a:r>
          </a:p>
          <a:p>
            <a:pPr>
              <a:buNone/>
            </a:pPr>
            <a:r>
              <a:rPr lang="pt-BR" sz="2400" dirty="0"/>
              <a:t> 			t2(n)≤c2g2(n) for all n≥n2.</a:t>
            </a:r>
          </a:p>
          <a:p>
            <a:pPr>
              <a:buNone/>
            </a:pPr>
            <a:r>
              <a:rPr lang="pt-BR" sz="2400" dirty="0"/>
              <a:t>			 t1(n)+t2(n)≤c1g1(n)+c2g2(n) 	</a:t>
            </a:r>
          </a:p>
          <a:p>
            <a:pPr>
              <a:buNone/>
            </a:pPr>
            <a:r>
              <a:rPr lang="en-US" sz="2400" dirty="0"/>
              <a:t>			Let c3=max{c1,c 2} and consider </a:t>
            </a:r>
            <a:r>
              <a:rPr lang="en-US" sz="2400" dirty="0" err="1"/>
              <a:t>n≥max</a:t>
            </a:r>
            <a:r>
              <a:rPr lang="en-US" sz="2400" dirty="0"/>
              <a:t>{n1,n 2}, we can write</a:t>
            </a:r>
            <a:r>
              <a:rPr lang="pt-BR" sz="2400" dirty="0"/>
              <a:t>				                     				    ≤c3g1(n)+c3g2(n)</a:t>
            </a:r>
          </a:p>
          <a:p>
            <a:pPr>
              <a:buNone/>
            </a:pPr>
            <a:r>
              <a:rPr lang="pt-BR" sz="2400" dirty="0"/>
              <a:t>                          		    =c3[g1(n)+g2(n)] </a:t>
            </a:r>
          </a:p>
          <a:p>
            <a:pPr>
              <a:buNone/>
            </a:pPr>
            <a:r>
              <a:rPr lang="pt-BR" sz="2400" dirty="0"/>
              <a:t>                                 	    ≤c3max{g1(n), g2(n)}. </a:t>
            </a:r>
          </a:p>
          <a:p>
            <a:pPr>
              <a:buNone/>
            </a:pPr>
            <a:endParaRPr lang="pt-BR" sz="2400" dirty="0"/>
          </a:p>
          <a:p>
            <a:pPr>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Autofit/>
          </a:bodyPr>
          <a:lstStyle/>
          <a:p>
            <a:r>
              <a:rPr lang="en-US" sz="2800" dirty="0"/>
              <a:t>Comparing Orders of Growth using limits</a:t>
            </a:r>
          </a:p>
        </p:txBody>
      </p:sp>
      <p:sp>
        <p:nvSpPr>
          <p:cNvPr id="3" name="Content Placeholder 2"/>
          <p:cNvSpPr>
            <a:spLocks noGrp="1"/>
          </p:cNvSpPr>
          <p:nvPr>
            <p:ph idx="1"/>
          </p:nvPr>
        </p:nvSpPr>
        <p:spPr>
          <a:xfrm>
            <a:off x="457200" y="642918"/>
            <a:ext cx="8229600" cy="5483245"/>
          </a:xfrm>
        </p:spPr>
        <p:txBody>
          <a:bodyPr/>
          <a:lstStyle/>
          <a:p>
            <a:pPr>
              <a:buNone/>
            </a:pPr>
            <a:endParaRPr lang="en-US" dirty="0"/>
          </a:p>
        </p:txBody>
      </p:sp>
      <p:pic>
        <p:nvPicPr>
          <p:cNvPr id="6147" name="Picture 3"/>
          <p:cNvPicPr>
            <a:picLocks noChangeAspect="1" noChangeArrowheads="1"/>
          </p:cNvPicPr>
          <p:nvPr/>
        </p:nvPicPr>
        <p:blipFill>
          <a:blip r:embed="rId2"/>
          <a:srcRect/>
          <a:stretch>
            <a:fillRect/>
          </a:stretch>
        </p:blipFill>
        <p:spPr bwMode="auto">
          <a:xfrm>
            <a:off x="500034" y="857232"/>
            <a:ext cx="6214006" cy="785818"/>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785786" y="1857364"/>
            <a:ext cx="5571637" cy="1453932"/>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714348" y="3500438"/>
            <a:ext cx="5857916" cy="1205379"/>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a:srcRect/>
          <a:stretch>
            <a:fillRect/>
          </a:stretch>
        </p:blipFill>
        <p:spPr bwMode="auto">
          <a:xfrm>
            <a:off x="857224" y="4929198"/>
            <a:ext cx="5643602" cy="112224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t>Analysis of Non recursive Algorithms</a:t>
            </a:r>
          </a:p>
        </p:txBody>
      </p:sp>
      <p:pic>
        <p:nvPicPr>
          <p:cNvPr id="2050" name="Picture 2"/>
          <p:cNvPicPr>
            <a:picLocks noGrp="1" noChangeAspect="1" noChangeArrowheads="1"/>
          </p:cNvPicPr>
          <p:nvPr>
            <p:ph idx="1"/>
          </p:nvPr>
        </p:nvPicPr>
        <p:blipFill>
          <a:blip r:embed="rId2"/>
          <a:srcRect/>
          <a:stretch>
            <a:fillRect/>
          </a:stretch>
        </p:blipFill>
        <p:spPr bwMode="auto">
          <a:xfrm>
            <a:off x="416667" y="1928802"/>
            <a:ext cx="8298737" cy="386320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Analysis of Recursive Algorithms</a:t>
            </a:r>
          </a:p>
        </p:txBody>
      </p:sp>
      <p:pic>
        <p:nvPicPr>
          <p:cNvPr id="3074" name="Picture 2"/>
          <p:cNvPicPr>
            <a:picLocks noGrp="1" noChangeAspect="1" noChangeArrowheads="1"/>
          </p:cNvPicPr>
          <p:nvPr>
            <p:ph idx="1"/>
          </p:nvPr>
        </p:nvPicPr>
        <p:blipFill>
          <a:blip r:embed="rId2"/>
          <a:srcRect/>
          <a:stretch>
            <a:fillRect/>
          </a:stretch>
        </p:blipFill>
        <p:spPr bwMode="auto">
          <a:xfrm>
            <a:off x="1500166" y="1500174"/>
            <a:ext cx="6390454" cy="85725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28728" y="2285992"/>
            <a:ext cx="6286544" cy="152244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US" sz="3200" dirty="0"/>
              <a:t>Summation formulas used for non recursive algorithms analysis</a:t>
            </a:r>
          </a:p>
        </p:txBody>
      </p:sp>
      <p:pic>
        <p:nvPicPr>
          <p:cNvPr id="1026" name="Picture 2"/>
          <p:cNvPicPr>
            <a:picLocks noGrp="1" noChangeAspect="1" noChangeArrowheads="1"/>
          </p:cNvPicPr>
          <p:nvPr>
            <p:ph idx="1"/>
          </p:nvPr>
        </p:nvPicPr>
        <p:blipFill>
          <a:blip r:embed="rId2"/>
          <a:srcRect/>
          <a:stretch>
            <a:fillRect/>
          </a:stretch>
        </p:blipFill>
        <p:spPr bwMode="auto">
          <a:xfrm>
            <a:off x="357158" y="1500174"/>
            <a:ext cx="8367517" cy="238697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Contents </a:t>
            </a:r>
          </a:p>
        </p:txBody>
      </p:sp>
      <p:sp>
        <p:nvSpPr>
          <p:cNvPr id="3" name="Content Placeholder 2"/>
          <p:cNvSpPr>
            <a:spLocks noGrp="1"/>
          </p:cNvSpPr>
          <p:nvPr>
            <p:ph idx="1"/>
          </p:nvPr>
        </p:nvSpPr>
        <p:spPr>
          <a:xfrm>
            <a:off x="457200" y="1142984"/>
            <a:ext cx="8229600" cy="5429288"/>
          </a:xfrm>
        </p:spPr>
        <p:txBody>
          <a:bodyPr/>
          <a:lstStyle/>
          <a:p>
            <a:pPr algn="just">
              <a:buFont typeface="Wingdings" pitchFamily="2" charset="2"/>
              <a:buChar char="Ø"/>
            </a:pPr>
            <a:r>
              <a:rPr lang="en-US" sz="2400" dirty="0"/>
              <a:t> Fundamentals of algorithmic problem solving</a:t>
            </a:r>
          </a:p>
          <a:p>
            <a:pPr algn="just">
              <a:buFont typeface="Wingdings" pitchFamily="2" charset="2"/>
              <a:buChar char="Ø"/>
            </a:pPr>
            <a:r>
              <a:rPr lang="en-US" sz="2400" dirty="0"/>
              <a:t>Analysis Framework</a:t>
            </a:r>
          </a:p>
          <a:p>
            <a:pPr algn="just">
              <a:buFont typeface="Wingdings" pitchFamily="2" charset="2"/>
              <a:buChar char="Ø"/>
            </a:pPr>
            <a:r>
              <a:rPr lang="en-US" sz="2400" dirty="0"/>
              <a:t>Asymptotic Notation</a:t>
            </a:r>
          </a:p>
          <a:p>
            <a:pPr algn="just">
              <a:buFont typeface="Wingdings" pitchFamily="2" charset="2"/>
              <a:buChar char="Ø"/>
            </a:pPr>
            <a:r>
              <a:rPr lang="en-US" sz="2400" dirty="0"/>
              <a:t>Basic Efficiency classes</a:t>
            </a:r>
          </a:p>
          <a:p>
            <a:pPr algn="just">
              <a:buFont typeface="Wingdings" pitchFamily="2" charset="2"/>
              <a:buChar char="Ø"/>
            </a:pPr>
            <a:r>
              <a:rPr lang="en-US" sz="2400" dirty="0"/>
              <a:t>Mathematical Analysis of Recursive &amp; Non recursive algorithms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 </a:t>
            </a:r>
            <a:r>
              <a:rPr lang="en-US" sz="3600" dirty="0"/>
              <a:t>Fundamentals of algorithmic problem solving</a:t>
            </a:r>
            <a:br>
              <a:rPr lang="en-US" dirty="0"/>
            </a:br>
            <a:endParaRPr lang="en-US" dirty="0"/>
          </a:p>
        </p:txBody>
      </p:sp>
      <p:sp>
        <p:nvSpPr>
          <p:cNvPr id="4" name="Content Placeholder 3"/>
          <p:cNvSpPr>
            <a:spLocks noGrp="1"/>
          </p:cNvSpPr>
          <p:nvPr>
            <p:ph idx="1"/>
          </p:nvPr>
        </p:nvSpPr>
        <p:spPr>
          <a:xfrm>
            <a:off x="457200" y="785794"/>
            <a:ext cx="8472518" cy="5715040"/>
          </a:xfrm>
        </p:spPr>
        <p:txBody>
          <a:bodyPr>
            <a:normAutofit/>
          </a:bodyPr>
          <a:lstStyle/>
          <a:p>
            <a:pPr>
              <a:buNone/>
            </a:pPr>
            <a:r>
              <a:rPr lang="en-US" sz="2000" dirty="0"/>
              <a:t>		</a:t>
            </a:r>
            <a:r>
              <a:rPr lang="en-US" sz="1800" dirty="0"/>
              <a:t>An algorithm is a sequence of unambiguous instructions for solving a problem, i.e., for obtaining a required output for any legitimate input in a </a:t>
            </a:r>
            <a:r>
              <a:rPr lang="en-US" sz="1800" dirty="0" err="1"/>
              <a:t>ﬁnite</a:t>
            </a:r>
            <a:r>
              <a:rPr lang="en-US" sz="1800" dirty="0"/>
              <a:t> amount of time.</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Font typeface="Wingdings" pitchFamily="2" charset="2"/>
              <a:buChar char="Ø"/>
            </a:pPr>
            <a:r>
              <a:rPr lang="en-US" sz="1800" dirty="0"/>
              <a:t>The non ambiguity requirement for each step of an algorithm cannot be compromised. </a:t>
            </a:r>
          </a:p>
          <a:p>
            <a:pPr>
              <a:buFont typeface="Wingdings" pitchFamily="2" charset="2"/>
              <a:buChar char="Ø"/>
            </a:pPr>
            <a:r>
              <a:rPr lang="en-US" sz="1800" dirty="0"/>
              <a:t>The range of inputs for which an algorithm works has to be </a:t>
            </a:r>
            <a:r>
              <a:rPr lang="en-US" sz="1800" dirty="0" err="1"/>
              <a:t>speciﬁed</a:t>
            </a:r>
            <a:r>
              <a:rPr lang="en-US" sz="1800" dirty="0"/>
              <a:t> carefully.</a:t>
            </a:r>
          </a:p>
          <a:p>
            <a:pPr>
              <a:buFont typeface="Wingdings" pitchFamily="2" charset="2"/>
              <a:buChar char="Ø"/>
            </a:pPr>
            <a:r>
              <a:rPr lang="en-US" sz="1800" dirty="0"/>
              <a:t>The same algorithm can be represented in several different ways. </a:t>
            </a:r>
          </a:p>
          <a:p>
            <a:pPr>
              <a:buFont typeface="Wingdings" pitchFamily="2" charset="2"/>
              <a:buChar char="Ø"/>
            </a:pPr>
            <a:r>
              <a:rPr lang="en-US" sz="1800" dirty="0"/>
              <a:t>There may exist several algorithms for solving the same problem.</a:t>
            </a:r>
          </a:p>
          <a:p>
            <a:pPr>
              <a:buFont typeface="Wingdings" pitchFamily="2" charset="2"/>
              <a:buChar char="Ø"/>
            </a:pPr>
            <a:r>
              <a:rPr lang="en-US" sz="1800" dirty="0"/>
              <a:t>Algorithms for the same problem can be based on very different ideas and can solve the problem with dramatically different speeds.</a:t>
            </a:r>
          </a:p>
          <a:p>
            <a:pPr>
              <a:buNone/>
            </a:pPr>
            <a:endParaRPr lang="en-US" sz="2000" dirty="0"/>
          </a:p>
          <a:p>
            <a:pPr>
              <a:buNone/>
            </a:pPr>
            <a:endParaRPr lang="en-US" sz="2000" dirty="0"/>
          </a:p>
          <a:p>
            <a:pPr>
              <a:buNone/>
            </a:pPr>
            <a:endParaRPr lang="en-US" sz="2000" dirty="0"/>
          </a:p>
        </p:txBody>
      </p:sp>
      <p:pic>
        <p:nvPicPr>
          <p:cNvPr id="1027" name="Picture 3"/>
          <p:cNvPicPr>
            <a:picLocks noChangeAspect="1" noChangeArrowheads="1"/>
          </p:cNvPicPr>
          <p:nvPr/>
        </p:nvPicPr>
        <p:blipFill>
          <a:blip r:embed="rId2"/>
          <a:srcRect/>
          <a:stretch>
            <a:fillRect/>
          </a:stretch>
        </p:blipFill>
        <p:spPr bwMode="auto">
          <a:xfrm>
            <a:off x="1571604" y="1714488"/>
            <a:ext cx="5276850" cy="24574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US" sz="3100" dirty="0"/>
            </a:br>
            <a:r>
              <a:rPr lang="en-US" sz="3100" dirty="0"/>
              <a:t>Fundamentals of algorithmic problem solving</a:t>
            </a:r>
            <a:br>
              <a:rPr lang="en-US" dirty="0"/>
            </a:br>
            <a:endParaRPr lang="en-US" dirty="0"/>
          </a:p>
        </p:txBody>
      </p:sp>
      <p:sp>
        <p:nvSpPr>
          <p:cNvPr id="3" name="Content Placeholder 2"/>
          <p:cNvSpPr>
            <a:spLocks noGrp="1"/>
          </p:cNvSpPr>
          <p:nvPr>
            <p:ph idx="1"/>
          </p:nvPr>
        </p:nvSpPr>
        <p:spPr>
          <a:xfrm>
            <a:off x="457200" y="928670"/>
            <a:ext cx="8229600" cy="5572164"/>
          </a:xfrm>
        </p:spPr>
        <p:txBody>
          <a:bodyPr/>
          <a:lstStyle/>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r>
              <a:rPr lang="en-US" sz="2000" b="1" dirty="0" err="1">
                <a:solidFill>
                  <a:srgbClr val="FF0000"/>
                </a:solidFill>
              </a:rPr>
              <a:t>Pseudocode</a:t>
            </a:r>
            <a:r>
              <a:rPr lang="en-US" sz="2000" b="1" dirty="0">
                <a:solidFill>
                  <a:srgbClr val="FF0000"/>
                </a:solidFill>
              </a:rPr>
              <a:t>:</a:t>
            </a:r>
          </a:p>
          <a:p>
            <a:pPr>
              <a:buNone/>
            </a:pPr>
            <a:r>
              <a:rPr lang="en-US" sz="1800" dirty="0"/>
              <a:t>ALGORITHM Euclid(m, n)</a:t>
            </a:r>
          </a:p>
          <a:p>
            <a:pPr>
              <a:buNone/>
            </a:pPr>
            <a:r>
              <a:rPr lang="en-US" sz="1800" dirty="0"/>
              <a:t> //Computes </a:t>
            </a:r>
            <a:r>
              <a:rPr lang="en-US" sz="1800" dirty="0" err="1"/>
              <a:t>gcd</a:t>
            </a:r>
            <a:r>
              <a:rPr lang="en-US" sz="1800" dirty="0"/>
              <a:t>(m, n) by Euclid’s algorithm </a:t>
            </a:r>
          </a:p>
          <a:p>
            <a:pPr>
              <a:buNone/>
            </a:pPr>
            <a:r>
              <a:rPr lang="en-US" sz="1800" dirty="0"/>
              <a:t>//Input: Two nonnegative, not-both-zero integers m and n </a:t>
            </a:r>
          </a:p>
          <a:p>
            <a:pPr>
              <a:buNone/>
            </a:pPr>
            <a:r>
              <a:rPr lang="en-US" sz="1800" dirty="0"/>
              <a:t>//Output: Greatest common divisor of m and n </a:t>
            </a:r>
          </a:p>
          <a:p>
            <a:pPr>
              <a:buNone/>
            </a:pPr>
            <a:r>
              <a:rPr lang="en-US" sz="1800" dirty="0"/>
              <a:t>while (n!= 0) do </a:t>
            </a:r>
          </a:p>
          <a:p>
            <a:pPr>
              <a:buNone/>
            </a:pPr>
            <a:r>
              <a:rPr lang="en-US" sz="1800" dirty="0"/>
              <a:t>	r ←m mod n </a:t>
            </a:r>
          </a:p>
          <a:p>
            <a:pPr>
              <a:buNone/>
            </a:pPr>
            <a:r>
              <a:rPr lang="en-US" sz="1800" dirty="0"/>
              <a:t>	</a:t>
            </a:r>
            <a:r>
              <a:rPr lang="en-US" sz="1800" dirty="0" err="1"/>
              <a:t>m←n</a:t>
            </a:r>
            <a:r>
              <a:rPr lang="en-US" sz="1800" dirty="0"/>
              <a:t> </a:t>
            </a:r>
          </a:p>
          <a:p>
            <a:pPr>
              <a:buNone/>
            </a:pPr>
            <a:r>
              <a:rPr lang="en-US" sz="1800" dirty="0"/>
              <a:t>	</a:t>
            </a:r>
            <a:r>
              <a:rPr lang="en-US" sz="1800" dirty="0" err="1"/>
              <a:t>n←r</a:t>
            </a:r>
            <a:r>
              <a:rPr lang="en-US" sz="1800" dirty="0"/>
              <a:t> </a:t>
            </a:r>
          </a:p>
          <a:p>
            <a:pPr>
              <a:buNone/>
            </a:pPr>
            <a:r>
              <a:rPr lang="en-US" sz="1800" dirty="0"/>
              <a:t>End while</a:t>
            </a:r>
          </a:p>
          <a:p>
            <a:pPr>
              <a:buNone/>
            </a:pPr>
            <a:r>
              <a:rPr lang="en-US" sz="1800" dirty="0"/>
              <a:t>	return m</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642910" y="928670"/>
            <a:ext cx="8188212" cy="164307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511156"/>
          </a:xfrm>
        </p:spPr>
        <p:txBody>
          <a:bodyPr>
            <a:noAutofit/>
          </a:bodyPr>
          <a:lstStyle/>
          <a:p>
            <a:r>
              <a:rPr lang="en-US" sz="2800" dirty="0"/>
              <a:t>Algorithmic Design and Analysis Process</a:t>
            </a:r>
          </a:p>
        </p:txBody>
      </p:sp>
      <p:pic>
        <p:nvPicPr>
          <p:cNvPr id="3074" name="Picture 2"/>
          <p:cNvPicPr>
            <a:picLocks noGrp="1" noChangeAspect="1" noChangeArrowheads="1"/>
          </p:cNvPicPr>
          <p:nvPr>
            <p:ph idx="1"/>
          </p:nvPr>
        </p:nvPicPr>
        <p:blipFill>
          <a:blip r:embed="rId2"/>
          <a:srcRect/>
          <a:stretch>
            <a:fillRect/>
          </a:stretch>
        </p:blipFill>
        <p:spPr bwMode="auto">
          <a:xfrm>
            <a:off x="2143108" y="963586"/>
            <a:ext cx="4929222" cy="565573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Autofit/>
          </a:bodyPr>
          <a:lstStyle/>
          <a:p>
            <a:r>
              <a:rPr lang="en-US" sz="2800" dirty="0"/>
              <a:t>Algorithmic Design and Analysis Process : Steps</a:t>
            </a:r>
          </a:p>
        </p:txBody>
      </p:sp>
      <p:sp>
        <p:nvSpPr>
          <p:cNvPr id="3" name="Content Placeholder 2"/>
          <p:cNvSpPr>
            <a:spLocks noGrp="1"/>
          </p:cNvSpPr>
          <p:nvPr>
            <p:ph idx="1"/>
          </p:nvPr>
        </p:nvSpPr>
        <p:spPr>
          <a:xfrm>
            <a:off x="142844" y="928670"/>
            <a:ext cx="9001156" cy="5643602"/>
          </a:xfrm>
        </p:spPr>
        <p:txBody>
          <a:bodyPr>
            <a:normAutofit fontScale="92500" lnSpcReduction="10000"/>
          </a:bodyPr>
          <a:lstStyle/>
          <a:p>
            <a:pPr>
              <a:buFont typeface="Wingdings" pitchFamily="2" charset="2"/>
              <a:buChar char="Ø"/>
            </a:pPr>
            <a:r>
              <a:rPr lang="en-US" sz="2400" dirty="0">
                <a:solidFill>
                  <a:srgbClr val="00B0F0"/>
                </a:solidFill>
              </a:rPr>
              <a:t>Understanding the Problem</a:t>
            </a:r>
          </a:p>
          <a:p>
            <a:pPr>
              <a:buFont typeface="Wingdings" pitchFamily="2" charset="2"/>
              <a:buChar char="Ø"/>
            </a:pPr>
            <a:r>
              <a:rPr lang="en-US" sz="2400" dirty="0">
                <a:solidFill>
                  <a:srgbClr val="00B0F0"/>
                </a:solidFill>
              </a:rPr>
              <a:t>Ascertaining the Capabilities of the Computational Device: </a:t>
            </a:r>
            <a:r>
              <a:rPr lang="en-US" sz="2400" dirty="0"/>
              <a:t>Sequential, Parallel</a:t>
            </a:r>
          </a:p>
          <a:p>
            <a:pPr>
              <a:buFont typeface="Wingdings" pitchFamily="2" charset="2"/>
              <a:buChar char="Ø"/>
            </a:pPr>
            <a:r>
              <a:rPr lang="en-US" sz="2400" dirty="0">
                <a:solidFill>
                  <a:srgbClr val="00B0F0"/>
                </a:solidFill>
              </a:rPr>
              <a:t>Choosing between Exact and Approximate Problem Solving :</a:t>
            </a:r>
          </a:p>
          <a:p>
            <a:pPr>
              <a:buNone/>
            </a:pPr>
            <a:r>
              <a:rPr lang="en-US" sz="2400" dirty="0"/>
              <a:t>      Choose between solving the problem exactly (Exact algorithm) or solving it approximately (approximation algorithm)</a:t>
            </a:r>
          </a:p>
          <a:p>
            <a:pPr>
              <a:buFont typeface="Wingdings" pitchFamily="2" charset="2"/>
              <a:buChar char="Ø"/>
            </a:pPr>
            <a:r>
              <a:rPr lang="en-US" sz="2400" dirty="0">
                <a:solidFill>
                  <a:srgbClr val="00B0F0"/>
                </a:solidFill>
              </a:rPr>
              <a:t>Algorithm Design Techniques</a:t>
            </a:r>
          </a:p>
          <a:p>
            <a:pPr>
              <a:buNone/>
            </a:pPr>
            <a:r>
              <a:rPr lang="en-US" sz="2400" dirty="0"/>
              <a:t>  		An algorithm design technique (or “strategy” or “paradigm”) is a general approach to solving problems algorithmically that is applicable to a variety of problems from different areas of computing.</a:t>
            </a:r>
          </a:p>
          <a:p>
            <a:pPr>
              <a:buFont typeface="Wingdings" pitchFamily="2" charset="2"/>
              <a:buChar char="Ø"/>
            </a:pPr>
            <a:r>
              <a:rPr lang="en-US" sz="2400" dirty="0">
                <a:solidFill>
                  <a:srgbClr val="00B0F0"/>
                </a:solidFill>
              </a:rPr>
              <a:t>Designing an Algorithm and Data Structures: </a:t>
            </a:r>
            <a:r>
              <a:rPr lang="en-US" sz="2400" dirty="0"/>
              <a:t>Arrays, Linked Lists, Queue, Stack </a:t>
            </a:r>
          </a:p>
          <a:p>
            <a:pPr>
              <a:buFont typeface="Wingdings" pitchFamily="2" charset="2"/>
              <a:buChar char="Ø"/>
            </a:pPr>
            <a:r>
              <a:rPr lang="en-US" sz="2400" dirty="0">
                <a:solidFill>
                  <a:srgbClr val="00B0F0"/>
                </a:solidFill>
              </a:rPr>
              <a:t>Methods of Specifying an Algorithm </a:t>
            </a:r>
            <a:r>
              <a:rPr lang="en-US" sz="2400" dirty="0"/>
              <a:t>: Flow Chart, Pseudo code, Algorithm </a:t>
            </a:r>
          </a:p>
          <a:p>
            <a:pPr>
              <a:buFont typeface="Wingdings" pitchFamily="2" charset="2"/>
              <a:buChar char="Ø"/>
            </a:pPr>
            <a:r>
              <a:rPr lang="en-US" sz="2400" dirty="0">
                <a:solidFill>
                  <a:srgbClr val="00B0F0"/>
                </a:solidFill>
              </a:rPr>
              <a:t>Proving an Algorithm’s Correctness : </a:t>
            </a:r>
            <a:r>
              <a:rPr lang="en-US" sz="2400" dirty="0"/>
              <a:t>Tracing using paper and pen method </a:t>
            </a:r>
          </a:p>
          <a:p>
            <a:pPr>
              <a:buFont typeface="Wingdings" pitchFamily="2" charset="2"/>
              <a:buChar char="Ø"/>
            </a:pPr>
            <a:r>
              <a:rPr lang="en-US" sz="2400" dirty="0">
                <a:solidFill>
                  <a:srgbClr val="00B0F0"/>
                </a:solidFill>
              </a:rPr>
              <a:t>Analyzing an Algorithm </a:t>
            </a:r>
            <a:r>
              <a:rPr lang="en-US" sz="2400" dirty="0"/>
              <a:t>: Time Efficiency, Space Efficiency</a:t>
            </a:r>
          </a:p>
          <a:p>
            <a:pPr>
              <a:buFont typeface="Wingdings" pitchFamily="2" charset="2"/>
              <a:buChar char="Ø"/>
            </a:pPr>
            <a:r>
              <a:rPr lang="en-US" sz="2400" dirty="0">
                <a:solidFill>
                  <a:srgbClr val="00B0F0"/>
                </a:solidFill>
              </a:rPr>
              <a:t>Coding an Algorithm</a:t>
            </a:r>
            <a:r>
              <a:rPr lang="en-US" sz="2400" dirty="0"/>
              <a:t>: Using C++, Java, Python programming languages etc.</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US" dirty="0">
                <a:solidFill>
                  <a:srgbClr val="FF0000"/>
                </a:solidFill>
              </a:rPr>
            </a:br>
            <a:r>
              <a:rPr lang="en-US" sz="3600" dirty="0">
                <a:solidFill>
                  <a:srgbClr val="FF0000"/>
                </a:solidFill>
              </a:rPr>
              <a:t>Important Problem Types</a:t>
            </a:r>
            <a:br>
              <a:rPr lang="en-US" dirty="0">
                <a:solidFill>
                  <a:srgbClr val="FF0000"/>
                </a:solidFill>
              </a:rPr>
            </a:br>
            <a:endParaRPr lang="en-US" dirty="0"/>
          </a:p>
        </p:txBody>
      </p:sp>
      <p:sp>
        <p:nvSpPr>
          <p:cNvPr id="3" name="Content Placeholder 2"/>
          <p:cNvSpPr>
            <a:spLocks noGrp="1"/>
          </p:cNvSpPr>
          <p:nvPr>
            <p:ph idx="1"/>
          </p:nvPr>
        </p:nvSpPr>
        <p:spPr>
          <a:xfrm>
            <a:off x="457200" y="1071546"/>
            <a:ext cx="8229600" cy="5054617"/>
          </a:xfrm>
        </p:spPr>
        <p:txBody>
          <a:bodyPr>
            <a:normAutofit/>
          </a:bodyPr>
          <a:lstStyle/>
          <a:p>
            <a:r>
              <a:rPr lang="en-US" sz="2000" dirty="0"/>
              <a:t>Sorting</a:t>
            </a:r>
          </a:p>
          <a:p>
            <a:r>
              <a:rPr lang="en-US" sz="2000" dirty="0"/>
              <a:t> Searching </a:t>
            </a:r>
          </a:p>
          <a:p>
            <a:r>
              <a:rPr lang="en-US" sz="2000" dirty="0"/>
              <a:t>String processing </a:t>
            </a:r>
          </a:p>
          <a:p>
            <a:r>
              <a:rPr lang="en-US" sz="2000" dirty="0"/>
              <a:t>Graph problems </a:t>
            </a:r>
          </a:p>
          <a:p>
            <a:r>
              <a:rPr lang="en-US" sz="2000" dirty="0"/>
              <a:t>Combinatorial problems </a:t>
            </a:r>
          </a:p>
          <a:p>
            <a:r>
              <a:rPr lang="en-US" sz="2000" dirty="0"/>
              <a:t>Geometric problems </a:t>
            </a:r>
          </a:p>
          <a:p>
            <a:r>
              <a:rPr lang="en-US" sz="2000" dirty="0"/>
              <a:t>Numerical problems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dirty="0"/>
              <a:t>The Analysis Framework</a:t>
            </a:r>
          </a:p>
        </p:txBody>
      </p:sp>
      <p:sp>
        <p:nvSpPr>
          <p:cNvPr id="3" name="Content Placeholder 2"/>
          <p:cNvSpPr>
            <a:spLocks noGrp="1"/>
          </p:cNvSpPr>
          <p:nvPr>
            <p:ph idx="1"/>
          </p:nvPr>
        </p:nvSpPr>
        <p:spPr>
          <a:xfrm>
            <a:off x="457200" y="857232"/>
            <a:ext cx="8229600" cy="5572164"/>
          </a:xfrm>
        </p:spPr>
        <p:txBody>
          <a:bodyPr>
            <a:normAutofit/>
          </a:bodyPr>
          <a:lstStyle/>
          <a:p>
            <a:pPr algn="just">
              <a:buNone/>
            </a:pPr>
            <a:r>
              <a:rPr lang="en-US" sz="2400" dirty="0">
                <a:solidFill>
                  <a:srgbClr val="00B0F0"/>
                </a:solidFill>
              </a:rPr>
              <a:t>Time </a:t>
            </a:r>
            <a:r>
              <a:rPr lang="en-US" sz="2400" dirty="0" err="1">
                <a:solidFill>
                  <a:srgbClr val="00B0F0"/>
                </a:solidFill>
              </a:rPr>
              <a:t>efﬁciency</a:t>
            </a:r>
            <a:r>
              <a:rPr lang="en-US" sz="2400" dirty="0"/>
              <a:t>: Time Efficiency  also called time complexity, indicates how fast an algorithm in question runs.</a:t>
            </a:r>
          </a:p>
          <a:p>
            <a:pPr algn="just">
              <a:buNone/>
            </a:pPr>
            <a:r>
              <a:rPr lang="en-US" sz="2400" dirty="0">
                <a:solidFill>
                  <a:srgbClr val="00B0F0"/>
                </a:solidFill>
              </a:rPr>
              <a:t>Space </a:t>
            </a:r>
            <a:r>
              <a:rPr lang="en-US" sz="2400" dirty="0" err="1">
                <a:solidFill>
                  <a:srgbClr val="00B0F0"/>
                </a:solidFill>
              </a:rPr>
              <a:t>efﬁciency</a:t>
            </a:r>
            <a:r>
              <a:rPr lang="en-US" sz="2400" dirty="0"/>
              <a:t>: Space Efficiency is also called space complexity, refers to the amount of memory units required by the algorithm in addition to the space needed for its input and output.</a:t>
            </a:r>
          </a:p>
          <a:p>
            <a:pPr algn="just">
              <a:buNone/>
            </a:pPr>
            <a:r>
              <a:rPr lang="en-US" sz="2400" dirty="0"/>
              <a:t>                                                  T (n)≈ </a:t>
            </a:r>
            <a:r>
              <a:rPr lang="en-US" sz="2400" dirty="0" err="1"/>
              <a:t>CopC</a:t>
            </a:r>
            <a:r>
              <a:rPr lang="en-US" sz="2400" dirty="0"/>
              <a:t>(n)</a:t>
            </a:r>
          </a:p>
          <a:p>
            <a:pPr algn="just">
              <a:buNone/>
            </a:pPr>
            <a:r>
              <a:rPr lang="en-US" sz="2400" dirty="0"/>
              <a:t>  Where</a:t>
            </a:r>
          </a:p>
          <a:p>
            <a:pPr algn="just">
              <a:buNone/>
            </a:pPr>
            <a:r>
              <a:rPr lang="en-US" sz="2400" dirty="0"/>
              <a:t>     Let Cop be the execution time of an algorithm’s basic operation on a particular computer, </a:t>
            </a:r>
          </a:p>
          <a:p>
            <a:pPr algn="just">
              <a:buNone/>
            </a:pPr>
            <a:r>
              <a:rPr lang="en-US" sz="2400" dirty="0"/>
              <a:t>    let C(n) be the number of times this operation needs to be executed for this algorithm. </a:t>
            </a:r>
          </a:p>
          <a:p>
            <a:pPr>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a:t>Order of Growth</a:t>
            </a:r>
          </a:p>
        </p:txBody>
      </p:sp>
      <p:pic>
        <p:nvPicPr>
          <p:cNvPr id="2050" name="Picture 2"/>
          <p:cNvPicPr>
            <a:picLocks noGrp="1" noChangeAspect="1" noChangeArrowheads="1"/>
          </p:cNvPicPr>
          <p:nvPr>
            <p:ph idx="1"/>
          </p:nvPr>
        </p:nvPicPr>
        <p:blipFill>
          <a:blip r:embed="rId2"/>
          <a:srcRect/>
          <a:stretch>
            <a:fillRect/>
          </a:stretch>
        </p:blipFill>
        <p:spPr bwMode="auto">
          <a:xfrm>
            <a:off x="642910" y="1214422"/>
            <a:ext cx="8286494" cy="378621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1024</Words>
  <Application>Microsoft Office PowerPoint</Application>
  <PresentationFormat>On-screen Show (4:3)</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Introduction to algorithms</vt:lpstr>
      <vt:lpstr>Contents </vt:lpstr>
      <vt:lpstr> Fundamentals of algorithmic problem solving </vt:lpstr>
      <vt:lpstr> Fundamentals of algorithmic problem solving </vt:lpstr>
      <vt:lpstr>Algorithmic Design and Analysis Process</vt:lpstr>
      <vt:lpstr>Algorithmic Design and Analysis Process : Steps</vt:lpstr>
      <vt:lpstr> Important Problem Types </vt:lpstr>
      <vt:lpstr>The Analysis Framework</vt:lpstr>
      <vt:lpstr>Order of Growth</vt:lpstr>
      <vt:lpstr>Basic Efficiency Classes </vt:lpstr>
      <vt:lpstr>Asymptotic Notations</vt:lpstr>
      <vt:lpstr>Asymptotic Notations</vt:lpstr>
      <vt:lpstr>Asymptotic Notations</vt:lpstr>
      <vt:lpstr> THEOREM: </vt:lpstr>
      <vt:lpstr>Comparing Orders of Growth using limits</vt:lpstr>
      <vt:lpstr>Analysis of Non recursive Algorithms</vt:lpstr>
      <vt:lpstr>Analysis of Recursive Algorithms</vt:lpstr>
      <vt:lpstr>Summation formulas used for non recursive algorithms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DATA STRUCTURE</dc:title>
  <dc:creator>HP</dc:creator>
  <cp:lastModifiedBy>Suchita Dharne</cp:lastModifiedBy>
  <cp:revision>18</cp:revision>
  <dcterms:created xsi:type="dcterms:W3CDTF">2022-12-01T17:55:07Z</dcterms:created>
  <dcterms:modified xsi:type="dcterms:W3CDTF">2023-01-22T13:48:59Z</dcterms:modified>
</cp:coreProperties>
</file>