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89" r:id="rId4"/>
    <p:sldId id="367" r:id="rId5"/>
    <p:sldId id="377" r:id="rId6"/>
    <p:sldId id="385" r:id="rId7"/>
    <p:sldId id="386" r:id="rId8"/>
    <p:sldId id="369" r:id="rId9"/>
    <p:sldId id="370" r:id="rId10"/>
    <p:sldId id="371" r:id="rId11"/>
    <p:sldId id="372" r:id="rId12"/>
    <p:sldId id="378" r:id="rId13"/>
    <p:sldId id="373" r:id="rId14"/>
    <p:sldId id="374" r:id="rId15"/>
    <p:sldId id="387" r:id="rId16"/>
    <p:sldId id="3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3253A-C789-4043-B990-460C854C3462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5358-C12D-4234-B147-62F147DEC921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DEDF-60D0-4F20-BC19-FC8CA1D4D594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AF0-7195-4645-B949-B392C79299F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B50-B964-4A22-9740-61B38BB24CF8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D934-558D-4440-B744-778D57554C4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5F2B-173D-4BC1-B0ED-BEF67450F1DA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26F3-1F9B-4CAD-9F94-2382718A5D6F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783D-CC67-4870-B7FF-54BD77E71576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9110-9A3C-4719-A626-13FE57A57904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4675-1B50-4066-B57C-A3068BD3A7C4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57D17-187C-4A75-B2D2-585624E734F9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5344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Problem Definition: To </a:t>
            </a:r>
            <a:r>
              <a:rPr lang="en-US" dirty="0"/>
              <a:t>Implement N Queen's problem using Back </a:t>
            </a:r>
            <a:r>
              <a:rPr lang="en-US" dirty="0" smtClean="0"/>
              <a:t>Tracking.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4419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0AE2-9F6F-4A8A-8B6E-D13890D85A79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8229600" cy="838200"/>
          </a:xfrm>
        </p:spPr>
        <p:txBody>
          <a:bodyPr/>
          <a:lstStyle/>
          <a:p>
            <a:r>
              <a:rPr lang="en-US" dirty="0" smtClean="0"/>
              <a:t>N Queens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28600"/>
            <a:ext cx="8229600" cy="58975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>
                <a:ea typeface="+mj-ea"/>
              </a:rPr>
              <a:t>xample</a:t>
            </a:r>
            <a:endParaRPr lang="en-US" dirty="0">
              <a:ea typeface="+mj-e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6002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5219700" y="16002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0" y="4953000"/>
            <a:ext cx="2895600" cy="8617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sz="5000" smtClean="0">
                <a:solidFill>
                  <a:srgbClr val="FFFFFF"/>
                </a:solidFill>
              </a:rPr>
              <a:t>DONE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67200" y="25146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BAD1-C562-4E65-8CAF-84056E0E5797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0" y="228601"/>
            <a:ext cx="91440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endParaRPr lang="en-US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ea typeface="+mj-ea"/>
              </a:rPr>
              <a:t>Possible Solution Set</a:t>
            </a:r>
            <a:endParaRPr lang="en-US" dirty="0">
              <a:solidFill>
                <a:schemeClr val="accent1">
                  <a:tint val="83000"/>
                  <a:satMod val="150000"/>
                </a:schemeClr>
              </a:solidFill>
              <a:ea typeface="+mj-ea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152400" y="1666875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 noGrp="1"/>
          </p:cNvGraphicFramePr>
          <p:nvPr/>
        </p:nvGraphicFramePr>
        <p:xfrm>
          <a:off x="1939925" y="1666875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 noGrp="1"/>
          </p:cNvGraphicFramePr>
          <p:nvPr/>
        </p:nvGraphicFramePr>
        <p:xfrm>
          <a:off x="3727450" y="1666875"/>
          <a:ext cx="1633538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 noGrp="1"/>
          </p:cNvGraphicFramePr>
          <p:nvPr/>
        </p:nvGraphicFramePr>
        <p:xfrm>
          <a:off x="7315200" y="1666875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 noGrp="1"/>
          </p:cNvGraphicFramePr>
          <p:nvPr/>
        </p:nvGraphicFramePr>
        <p:xfrm>
          <a:off x="1954213" y="3352800"/>
          <a:ext cx="1633537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 noGrp="1"/>
          </p:cNvGraphicFramePr>
          <p:nvPr/>
        </p:nvGraphicFramePr>
        <p:xfrm>
          <a:off x="152400" y="3352800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 noGrp="1"/>
          </p:cNvGraphicFramePr>
          <p:nvPr/>
        </p:nvGraphicFramePr>
        <p:xfrm>
          <a:off x="3740150" y="3352800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 noGrp="1"/>
          </p:cNvGraphicFramePr>
          <p:nvPr/>
        </p:nvGraphicFramePr>
        <p:xfrm>
          <a:off x="5527675" y="3352800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 noGrp="1"/>
          </p:cNvGraphicFramePr>
          <p:nvPr/>
        </p:nvGraphicFramePr>
        <p:xfrm>
          <a:off x="7315200" y="3352800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 noGrp="1"/>
          </p:cNvGraphicFramePr>
          <p:nvPr/>
        </p:nvGraphicFramePr>
        <p:xfrm>
          <a:off x="5527675" y="1666875"/>
          <a:ext cx="1635125" cy="130175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marL="50301" marR="50301" marT="25150" marB="251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819400" y="5029200"/>
            <a:ext cx="34290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smtClean="0">
                <a:solidFill>
                  <a:srgbClr val="FFFFFF"/>
                </a:solidFill>
              </a:rPr>
              <a:t>All possible solutions for N=5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4DFE-87F5-41D7-9687-FA40A83E59F7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4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fontAlgn="base"/>
            <a:endParaRPr lang="en-US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fontAlgn="base"/>
            <a:endParaRPr lang="en-US" dirty="0" smtClean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  <a:p>
            <a:pPr fontAlgn="base"/>
            <a:r>
              <a:rPr lang="en-US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Place </a:t>
            </a:r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the queens col­umn wise, start from the left most column</a:t>
            </a:r>
          </a:p>
          <a:p>
            <a:pPr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If all queens are placed.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return true and print the solu­tion matrix.</a:t>
            </a:r>
          </a:p>
          <a:p>
            <a:pPr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Else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Try all the rows in the cur­rent column.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Check if queen can be placed here safely if yes mark the cur­rent cell in solu­tion matrix as 1 and try to solve the rest of the prob­lem recursively.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If plac­ing the queen in above step leads to the solu­tion return true.</a:t>
            </a:r>
          </a:p>
          <a:p>
            <a:pPr lvl="1"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If plac­ing the queen in above step does not lead to the solu­tion , BACKTRACK, mark the cur­rent cell in solu­tion matrix as 0 and return false.</a:t>
            </a:r>
          </a:p>
          <a:p>
            <a:pPr fontAlgn="base"/>
            <a:r>
              <a:rPr lang="en-US" dirty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If all the rows are tried and noth­ing worked, return false and print NO SOLUTION</a:t>
            </a:r>
            <a:r>
              <a:rPr lang="en-US" dirty="0" smtClean="0">
                <a:latin typeface="Times New Roman" pitchFamily="18" charset="0"/>
                <a:ea typeface="Batang" pitchFamily="18" charset="-127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68E8-0CA0-4608-8376-79AEFA7085E5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Psedocode of N Queens problem</a:t>
            </a:r>
          </a:p>
        </p:txBody>
      </p:sp>
    </p:spTree>
    <p:extLst>
      <p:ext uri="{BB962C8B-B14F-4D97-AF65-F5344CB8AC3E}">
        <p14:creationId xmlns:p14="http://schemas.microsoft.com/office/powerpoint/2010/main" val="38265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"/>
            <a:ext cx="8458200" cy="6324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marL="137160" indent="0">
              <a:buNone/>
            </a:pPr>
            <a:endParaRPr lang="en-US" sz="3700" dirty="0" smtClean="0">
              <a:latin typeface="Times New Roman" pitchFamily="18" charset="0"/>
              <a:cs typeface="Times New Roman" pitchFamily="18" charset="0"/>
            </a:endParaRPr>
          </a:p>
          <a:p>
            <a:pPr marL="137160" indent="0" algn="ctr">
              <a:buNone/>
            </a:pPr>
            <a:r>
              <a:rPr lang="en-US" sz="37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endParaRPr lang="en-US" sz="3700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include&lt;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137160" indent="0">
              <a:buNone/>
            </a:pP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a[30],count=0;</a:t>
            </a:r>
          </a:p>
          <a:p>
            <a:pPr marL="137160" indent="0">
              <a:buNone/>
            </a:pP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//row= index &amp; column=value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i=row and a[i]=column</a:t>
            </a:r>
          </a:p>
          <a:p>
            <a:pPr marL="137160" indent="0">
              <a:buNone/>
            </a:pP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place(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for(i=1;i&lt;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pos;i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//from  1</a:t>
            </a:r>
            <a:r>
              <a:rPr lang="en-US" sz="56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row to (current row-1)to check with all </a:t>
            </a:r>
            <a:r>
              <a:rPr lang="en-US" sz="5600" b="1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 queens</a:t>
            </a:r>
            <a:endParaRPr lang="en-US" sz="5600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if((a[i]==a[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])||((abs(a[i]-a[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])==abs(i-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))))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return 0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//if a queen exists in same column or diagonally</a:t>
            </a:r>
            <a:endParaRPr lang="en-US" sz="5600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return 1;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void printsol(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count++;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nSolution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 #%d \n\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n",count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for(i=1;i&lt;=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{               for(j=1;j&lt;=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n;j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{                   if(a[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]==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j)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("Q\t");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else           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("*\t");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5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("\n");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137160" indent="0">
              <a:buNone/>
            </a:pPr>
            <a:r>
              <a:rPr lang="en-US" sz="5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598E4-B4AC-4AF4-8B5E-E36E14C32C33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248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void queen(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k=1;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a[k]=0;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while(k!=0)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a[k]=a[k]+1;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while(a[k]&lt;=n &amp;&amp; !place(k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)) 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//while columns are left and k cant be placed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a[k]++;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if(a[k]&lt;=n)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if(k==n)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printsol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(n);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else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{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	k++;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	a[k]=0;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		k--;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oid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("Enter the Number of queens\n");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d",&amp;n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queen(n);</a:t>
            </a: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nTotal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Number of Solutions=%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d",count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" indent="0">
              <a:buNone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37160" indent="0">
              <a:buNone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7435-8EFB-4427-8474-7EECEE638FC5}" type="datetime1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power of the set of all possible solutions of the n queen’s problem is n! and the bounding function takes a linear amount of time to calculate, therefore the running time of the n queens problem is O (n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AF0-7195-4645-B949-B392C79299F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Complexity of N queens problem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90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Learning Outcome of the Experiment and Conclusion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At the end of the session, students should be able to :</a:t>
            </a:r>
          </a:p>
          <a:p>
            <a:pPr algn="l"/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Explain the concept of Backtracking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[L2, CO 3, PO3]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 startAt="2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Demonstrate the working of </a:t>
            </a:r>
            <a:r>
              <a:rPr lang="en-US" sz="240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NQueens</a:t>
            </a: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problem using backtracking                          	        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[L3, CO 2,3, PO3]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marL="457200" indent="-457200" algn="l">
              <a:buAutoNum type="arabicPeriod" startAt="3"/>
            </a:pPr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Estimate all solutions for the given n value </a:t>
            </a:r>
          </a:p>
          <a:p>
            <a:pPr marL="457200" indent="-457200" algn="l"/>
            <a:r>
              <a:rPr lang="en-US" sz="24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					            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[L5, CO 2, PO3,4]</a:t>
            </a:r>
            <a:endParaRPr lang="en-US" sz="24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EE4AC-8CAB-47D9-A7A8-C5947D2BDA1E}" type="datetime5">
              <a:rPr lang="en-US" smtClean="0"/>
              <a:pPr>
                <a:defRPr/>
              </a:pPr>
              <a:t>23-Nov-22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938318-C4A4-4E22-85E5-8A1B08CE30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CSE, GIT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Objective of the Experiment</a:t>
            </a:r>
          </a:p>
          <a:p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 To </a:t>
            </a:r>
            <a:r>
              <a:rPr lang="en-US" dirty="0"/>
              <a:t>introduce Backtracking </a:t>
            </a:r>
            <a:r>
              <a:rPr lang="en-US" dirty="0" smtClean="0"/>
              <a:t>method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Present </a:t>
            </a:r>
            <a:r>
              <a:rPr lang="en-US" dirty="0"/>
              <a:t>with working of </a:t>
            </a:r>
            <a:r>
              <a:rPr lang="en-US" dirty="0" smtClean="0"/>
              <a:t>Backtracking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dirty="0" smtClean="0"/>
              <a:t>To place N queens on N*N chessboard</a:t>
            </a:r>
          </a:p>
          <a:p>
            <a:pPr algn="just"/>
            <a:r>
              <a:rPr lang="en-US" dirty="0" smtClean="0"/>
              <a:t>      without attacking each other</a:t>
            </a:r>
          </a:p>
          <a:p>
            <a:pPr algn="just"/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306-EE9F-4B7E-9D3B-310278300156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8" name="Moon 7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549257" y="531686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Backtracking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Backtracking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general algorithm for finding some (or all ) solutions to complex problems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Backtracking algorithm explores all initially options to the solutions, only recursively explores the promising options and abandons each non promising options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Until exhausting the rest of the promising  options in the state space tree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457200" indent="-457200">
              <a:buFont typeface="Wingdings" pitchFamily="2" charset="2"/>
              <a:buChar char="§"/>
            </a:pPr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38400" y="6492875"/>
            <a:ext cx="4038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306-EE9F-4B7E-9D3B-310278300156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8" name="Moon 7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549257" y="531686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79747" y="239038"/>
            <a:ext cx="8610600" cy="6248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Application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Backtracking</a:t>
            </a:r>
          </a:p>
          <a:p>
            <a:pPr algn="ctr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permutations or combinations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Eight queens puzzle (given a 8×8 chess board find all ways of placing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 queens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board such that they do not attack each other)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Generating Cartesian products of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Longest prefix problems</a:t>
            </a:r>
          </a:p>
          <a:p>
            <a:pPr marL="13716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28800" y="6492875"/>
            <a:ext cx="5562600" cy="365125"/>
          </a:xfrm>
        </p:spPr>
        <p:txBody>
          <a:bodyPr/>
          <a:lstStyle/>
          <a:p>
            <a:r>
              <a:rPr lang="en-US" dirty="0" smtClean="0"/>
              <a:t>Department of Computer Science and Engineering, GIT</a:t>
            </a:r>
            <a:endParaRPr lang="en-US" dirty="0"/>
          </a:p>
        </p:txBody>
      </p:sp>
      <p:sp>
        <p:nvSpPr>
          <p:cNvPr id="390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555088"/>
            <a:ext cx="8229600" cy="49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3901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947247" cy="2752725"/>
          </a:xfrm>
          <a:ln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dirty="0" smtClean="0">
                <a:solidFill>
                  <a:srgbClr val="CC3300"/>
                </a:solidFill>
              </a:rPr>
              <a:t>  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B605-C4EB-454E-9D8A-F6B1F9C521DE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791200" y="5029200"/>
            <a:ext cx="2625715" cy="944657"/>
            <a:chOff x="5791200" y="5029200"/>
            <a:chExt cx="2625715" cy="944657"/>
          </a:xfrm>
        </p:grpSpPr>
        <p:sp>
          <p:nvSpPr>
            <p:cNvPr id="9" name="Moon 8"/>
            <p:cNvSpPr/>
            <p:nvPr/>
          </p:nvSpPr>
          <p:spPr>
            <a:xfrm rot="19936183">
              <a:off x="5791200" y="5029200"/>
              <a:ext cx="2625715" cy="944657"/>
            </a:xfrm>
            <a:prstGeom prst="moon">
              <a:avLst>
                <a:gd name="adj" fmla="val 36937"/>
              </a:avLst>
            </a:prstGeom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27004" y="5158361"/>
              <a:ext cx="2057400" cy="609600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6549257" y="5316862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CSE@GIT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82000" cy="6019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>
              <a:buNone/>
            </a:pPr>
            <a:endParaRPr lang="en-US" dirty="0"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pic>
        <p:nvPicPr>
          <p:cNvPr id="4098" name="Picture 3" descr="fourqueens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229600" cy="496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4200" y="304800"/>
            <a:ext cx="358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State Space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Tree for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 Queens Problem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4574-2E7B-476D-85E7-16E483EC7CB3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305800" cy="58975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dirty="0" err="1" smtClean="0"/>
              <a:t>NQueens</a:t>
            </a:r>
            <a:r>
              <a:rPr lang="en-US" dirty="0" smtClean="0"/>
              <a:t> </a:t>
            </a:r>
            <a:r>
              <a:rPr lang="en-US" dirty="0"/>
              <a:t>(k, 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Using backtracking, this procedure prints all possible placements of n </a:t>
            </a:r>
            <a:r>
              <a:rPr lang="en-US" dirty="0" smtClean="0"/>
              <a:t>queens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//on an n x n chessboard so that they are non-attacking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{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r>
              <a:rPr lang="en-US" dirty="0"/>
              <a:t>for i ← 1 to n do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dirty="0"/>
              <a:t>if(Place(</a:t>
            </a:r>
            <a:r>
              <a:rPr lang="en-US" dirty="0" err="1"/>
              <a:t>k,i</a:t>
            </a:r>
            <a:r>
              <a:rPr lang="en-US" dirty="0"/>
              <a:t>)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            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x[k</a:t>
            </a:r>
            <a:r>
              <a:rPr lang="en-US" dirty="0"/>
              <a:t>] ← i if (k=n) write ( x[1...n]) else </a:t>
            </a:r>
            <a:r>
              <a:rPr lang="en-US" dirty="0" err="1"/>
              <a:t>Nqueens</a:t>
            </a:r>
            <a:r>
              <a:rPr lang="en-US" dirty="0"/>
              <a:t> (k+1, 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} </a:t>
            </a:r>
          </a:p>
          <a:p>
            <a:pPr marL="0" indent="0">
              <a:buNone/>
            </a:pPr>
            <a:r>
              <a:rPr lang="en-US" dirty="0" smtClean="0"/>
              <a:t>                       } </a:t>
            </a:r>
          </a:p>
          <a:p>
            <a:pPr marL="0" indent="0">
              <a:buNone/>
            </a:pPr>
            <a:r>
              <a:rPr lang="en-US" dirty="0" smtClean="0"/>
              <a:t>          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AF0-7195-4645-B949-B392C79299F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57200"/>
            <a:ext cx="8001000" cy="5668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Algorithm Place( k, i)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Returns true if a queen can be placed in </a:t>
            </a:r>
            <a:r>
              <a:rPr lang="en-US" dirty="0" err="1"/>
              <a:t>kth</a:t>
            </a:r>
            <a:r>
              <a:rPr lang="en-US" dirty="0"/>
              <a:t> row and </a:t>
            </a:r>
            <a:r>
              <a:rPr lang="en-US" dirty="0" err="1"/>
              <a:t>ith</a:t>
            </a:r>
            <a:r>
              <a:rPr lang="en-US" dirty="0"/>
              <a:t> column</a:t>
            </a:r>
            <a:r>
              <a:rPr lang="en-US" dirty="0" smtClean="0"/>
              <a:t>. </a:t>
            </a:r>
            <a:r>
              <a:rPr lang="en-US" dirty="0"/>
              <a:t>Otherwise it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returns false. x[] is a global array whose first (k-1) values have been set. Abs(r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//returns the absolute value of 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/>
              <a:t>for j ← 1 to k-1 </a:t>
            </a:r>
            <a:r>
              <a:rPr lang="en-US" dirty="0" smtClean="0"/>
              <a:t>do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dirty="0"/>
              <a:t>{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if </a:t>
            </a:r>
            <a:r>
              <a:rPr lang="en-US" dirty="0"/>
              <a:t>( (x[j]=i or Abs(x[j]-i) = Abs(j-k)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     {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return </a:t>
            </a:r>
            <a:r>
              <a:rPr lang="en-US" dirty="0"/>
              <a:t>false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} </a:t>
            </a:r>
          </a:p>
          <a:p>
            <a:pPr marL="0" indent="0">
              <a:buNone/>
            </a:pPr>
            <a:r>
              <a:rPr lang="en-US" dirty="0" smtClean="0"/>
              <a:t>                    } </a:t>
            </a:r>
          </a:p>
          <a:p>
            <a:pPr marL="0" indent="0">
              <a:buNone/>
            </a:pPr>
            <a:r>
              <a:rPr lang="en-US" dirty="0" smtClean="0"/>
              <a:t>          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5AF0-7195-4645-B949-B392C79299FC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28600"/>
            <a:ext cx="8229600" cy="6477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>
                <a:ea typeface="+mj-ea"/>
              </a:rPr>
              <a:t>xample</a:t>
            </a:r>
            <a:endParaRPr lang="en-US" dirty="0">
              <a:ea typeface="+mj-e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88694"/>
              </p:ext>
            </p:extLst>
          </p:nvPr>
        </p:nvGraphicFramePr>
        <p:xfrm>
          <a:off x="762000" y="1447800"/>
          <a:ext cx="2971800" cy="2362201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3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74710"/>
              </p:ext>
            </p:extLst>
          </p:nvPr>
        </p:nvGraphicFramePr>
        <p:xfrm>
          <a:off x="5562600" y="1363662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/>
        </p:nvGraphicFramePr>
        <p:xfrm>
          <a:off x="723900" y="43434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/>
        </p:nvGraphicFramePr>
        <p:xfrm>
          <a:off x="5486400" y="43434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67200" y="25146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67200" y="49530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9800000">
            <a:off x="4038600" y="3863412"/>
            <a:ext cx="10668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C511-8306-42BE-9964-3895D8F0F8A6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28600"/>
            <a:ext cx="8305800" cy="6477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itchFamily="18" charset="0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/>
              <a:t>E</a:t>
            </a:r>
            <a:r>
              <a:rPr lang="en-US" dirty="0" smtClean="0">
                <a:ea typeface="+mj-ea"/>
              </a:rPr>
              <a:t>xample</a:t>
            </a:r>
            <a:endParaRPr lang="en-US" dirty="0">
              <a:ea typeface="+mj-e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23900" y="17145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/>
        </p:nvGraphicFramePr>
        <p:xfrm>
          <a:off x="5486400" y="17145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/>
        </p:nvGraphicFramePr>
        <p:xfrm>
          <a:off x="723900" y="43307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 noGrp="1"/>
          </p:cNvGraphicFramePr>
          <p:nvPr/>
        </p:nvGraphicFramePr>
        <p:xfrm>
          <a:off x="5486400" y="4330700"/>
          <a:ext cx="2971800" cy="2301875"/>
        </p:xfrm>
        <a:graphic>
          <a:graphicData uri="http://schemas.openxmlformats.org/drawingml/2006/table">
            <a:tbl>
              <a:tblPr/>
              <a:tblGrid>
                <a:gridCol w="59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  <a:ea typeface="ＭＳ Ｐゴシック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267200" y="25146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67200" y="4953000"/>
            <a:ext cx="685800" cy="609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9800000">
            <a:off x="4038600" y="3863412"/>
            <a:ext cx="10668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charset="0"/>
                <a:ea typeface="ＭＳ Ｐゴシック" charset="-128"/>
              </a:defRPr>
            </a:lvl9pPr>
          </a:lstStyle>
          <a:p>
            <a:pPr algn="ctr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9DC2-B776-4F1C-BCAE-B75CCA25D4BA}" type="datetime1">
              <a:rPr lang="en-US" smtClean="0"/>
              <a:pPr/>
              <a:t>11/23/2022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16685</TotalTime>
  <Words>815</Words>
  <Application>Microsoft Office PowerPoint</Application>
  <PresentationFormat>On-screen Show (4:3)</PresentationFormat>
  <Paragraphs>294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Batang</vt:lpstr>
      <vt:lpstr>Calibri</vt:lpstr>
      <vt:lpstr>Cambria</vt:lpstr>
      <vt:lpstr>Century Gothic</vt:lpstr>
      <vt:lpstr>Times New Roman</vt:lpstr>
      <vt:lpstr>Wingdings</vt:lpstr>
      <vt:lpstr>Office Theme</vt:lpstr>
      <vt:lpstr>N Queens Problem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Possible Solution Set</vt:lpstr>
      <vt:lpstr>Psedocode of N Queens problem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admin</cp:lastModifiedBy>
  <cp:revision>341</cp:revision>
  <dcterms:created xsi:type="dcterms:W3CDTF">2016-02-15T09:31:48Z</dcterms:created>
  <dcterms:modified xsi:type="dcterms:W3CDTF">2022-11-23T07:17:52Z</dcterms:modified>
</cp:coreProperties>
</file>