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8" r:id="rId4"/>
    <p:sldId id="301" r:id="rId5"/>
    <p:sldId id="356" r:id="rId6"/>
    <p:sldId id="355" r:id="rId7"/>
    <p:sldId id="357" r:id="rId8"/>
    <p:sldId id="358" r:id="rId9"/>
    <p:sldId id="359" r:id="rId10"/>
    <p:sldId id="362" r:id="rId11"/>
    <p:sldId id="360" r:id="rId12"/>
    <p:sldId id="298" r:id="rId13"/>
    <p:sldId id="292" r:id="rId14"/>
    <p:sldId id="296" r:id="rId15"/>
    <p:sldId id="297" r:id="rId16"/>
    <p:sldId id="363"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6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DC0B48-8DAA-40C3-850C-811B0052B3C6}" type="datetimeFigureOut">
              <a:rPr lang="en-US" smtClean="0"/>
              <a:pPr/>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6FFA1A-5B35-423D-9C34-59D3E21FA6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51BB3-2057-4F1C-9C8A-0096685A114C}" type="slidenum">
              <a:rPr lang="en-US"/>
              <a:pPr/>
              <a:t>5</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9C9BF4-1808-4F61-96A5-200192E77DF1}"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Rot="1" noChangeAspect="1" noChangeArrowheads="1"/>
          </p:cNvSpPr>
          <p:nvPr>
            <p:ph type="sldImg"/>
          </p:nvPr>
        </p:nvSpPr>
        <p:spPr>
          <a:ln/>
        </p:spPr>
      </p:sp>
      <p:sp>
        <p:nvSpPr>
          <p:cNvPr id="4085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43C414-6958-46C1-A245-D68B7E71EBE5}"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116E5C-D7A8-421A-A636-89186F96B13E}"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995832-D292-4136-A4F6-94BAEB65D662}"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71FC79-293F-4F66-88B0-D0D4F7038FFD}"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FE90A6-0BA1-47F7-A121-C6308D1BA49D}" type="datetime1">
              <a:rPr lang="en-US" smtClean="0"/>
              <a:pPr/>
              <a:t>11/30/2022</a:t>
            </a:fld>
            <a:endParaRPr lang="en-US"/>
          </a:p>
        </p:txBody>
      </p:sp>
      <p:sp>
        <p:nvSpPr>
          <p:cNvPr id="5" name="Footer Placeholder 4"/>
          <p:cNvSpPr>
            <a:spLocks noGrp="1"/>
          </p:cNvSpPr>
          <p:nvPr>
            <p:ph type="ftr" sz="quarter" idx="11"/>
          </p:nvPr>
        </p:nvSpPr>
        <p:spPr/>
        <p:txBody>
          <a:bodyPr/>
          <a:lstStyle/>
          <a:p>
            <a:r>
              <a:rPr lang="en-US" smtClean="0"/>
              <a:t>Department of Computer Science and Engineering, GIT</a:t>
            </a:r>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740828-B122-48E5-B3A3-5D9BB4D97C6A}"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436CB5-1E2F-4EFE-8630-3A8EC2C79EF9}" type="datetime1">
              <a:rPr lang="en-US" smtClean="0"/>
              <a:pPr/>
              <a:t>11/30/2022</a:t>
            </a:fld>
            <a:endParaRPr lang="en-US"/>
          </a:p>
        </p:txBody>
      </p:sp>
      <p:sp>
        <p:nvSpPr>
          <p:cNvPr id="8" name="Footer Placeholder 7"/>
          <p:cNvSpPr>
            <a:spLocks noGrp="1"/>
          </p:cNvSpPr>
          <p:nvPr>
            <p:ph type="ftr" sz="quarter" idx="11"/>
          </p:nvPr>
        </p:nvSpPr>
        <p:spPr/>
        <p:txBody>
          <a:bodyPr/>
          <a:lstStyle/>
          <a:p>
            <a:r>
              <a:rPr lang="en-US" smtClean="0"/>
              <a:t>Department of Computer Science and Engineering, GIT</a:t>
            </a:r>
            <a:endParaRPr lang="en-US"/>
          </a:p>
        </p:txBody>
      </p:sp>
      <p:sp>
        <p:nvSpPr>
          <p:cNvPr id="9" name="Slide Number Placeholder 8"/>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715F9-D7AF-487A-BCE5-DA7819BCB1D5}" type="datetime1">
              <a:rPr lang="en-US" smtClean="0"/>
              <a:pPr/>
              <a:t>11/30/2022</a:t>
            </a:fld>
            <a:endParaRPr lang="en-US"/>
          </a:p>
        </p:txBody>
      </p:sp>
      <p:sp>
        <p:nvSpPr>
          <p:cNvPr id="4" name="Footer Placeholder 3"/>
          <p:cNvSpPr>
            <a:spLocks noGrp="1"/>
          </p:cNvSpPr>
          <p:nvPr>
            <p:ph type="ftr" sz="quarter" idx="11"/>
          </p:nvPr>
        </p:nvSpPr>
        <p:spPr/>
        <p:txBody>
          <a:bodyPr/>
          <a:lstStyle/>
          <a:p>
            <a:r>
              <a:rPr lang="en-US" smtClean="0"/>
              <a:t>Department of Computer Science and Engineering, GIT</a:t>
            </a:r>
            <a:endParaRPr lang="en-US"/>
          </a:p>
        </p:txBody>
      </p:sp>
      <p:sp>
        <p:nvSpPr>
          <p:cNvPr id="5" name="Slide Number Placeholder 4"/>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64FA5-A48C-4D29-BE70-E9BAB1AE687D}" type="datetime1">
              <a:rPr lang="en-US" smtClean="0"/>
              <a:pPr/>
              <a:t>11/30/2022</a:t>
            </a:fld>
            <a:endParaRPr lang="en-US"/>
          </a:p>
        </p:txBody>
      </p:sp>
      <p:sp>
        <p:nvSpPr>
          <p:cNvPr id="3" name="Footer Placeholder 2"/>
          <p:cNvSpPr>
            <a:spLocks noGrp="1"/>
          </p:cNvSpPr>
          <p:nvPr>
            <p:ph type="ftr" sz="quarter" idx="11"/>
          </p:nvPr>
        </p:nvSpPr>
        <p:spPr/>
        <p:txBody>
          <a:bodyPr/>
          <a:lstStyle/>
          <a:p>
            <a:r>
              <a:rPr lang="en-US" smtClean="0"/>
              <a:t>Department of Computer Science and Engineering, GIT</a:t>
            </a:r>
            <a:endParaRPr lang="en-US"/>
          </a:p>
        </p:txBody>
      </p:sp>
      <p:sp>
        <p:nvSpPr>
          <p:cNvPr id="4" name="Slide Number Placeholder 3"/>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A522BD-7499-4319-8AF6-479AEEDC9D0E}"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F0B222-21E0-42BE-B571-313DBE7FAF88}" type="datetime1">
              <a:rPr lang="en-US" smtClean="0"/>
              <a:pPr/>
              <a:t>11/30/2022</a:t>
            </a:fld>
            <a:endParaRPr lang="en-US"/>
          </a:p>
        </p:txBody>
      </p:sp>
      <p:sp>
        <p:nvSpPr>
          <p:cNvPr id="6" name="Footer Placeholder 5"/>
          <p:cNvSpPr>
            <a:spLocks noGrp="1"/>
          </p:cNvSpPr>
          <p:nvPr>
            <p:ph type="ftr" sz="quarter" idx="11"/>
          </p:nvPr>
        </p:nvSpPr>
        <p:spPr/>
        <p:txBody>
          <a:bodyPr/>
          <a:lstStyle/>
          <a:p>
            <a:r>
              <a:rPr lang="en-US" smtClean="0"/>
              <a:t>Department of Computer Science and Engineering, GIT</a:t>
            </a:r>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B6FA3-27BC-4920-8480-70EAFEAB33E6}" type="datetime1">
              <a:rPr lang="en-US" smtClean="0"/>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Science and Engineering, GIT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02D3A-A394-4771-B24F-736CAC40B5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00B050"/>
                </a:solidFill>
                <a:effectLst>
                  <a:outerShdw blurRad="38100" dist="38100" dir="2700000" algn="tl">
                    <a:srgbClr val="000000">
                      <a:alpha val="43137"/>
                    </a:srgbClr>
                  </a:outerShdw>
                </a:effectLst>
              </a:rPr>
              <a:t>Quick Sort Algorithm</a:t>
            </a:r>
          </a:p>
          <a:p>
            <a:endParaRPr lang="en-US" dirty="0" smtClean="0">
              <a:solidFill>
                <a:srgbClr val="FF0000"/>
              </a:solidFill>
              <a:effectLst>
                <a:outerShdw blurRad="38100" dist="38100" dir="2700000" algn="tl">
                  <a:srgbClr val="000000">
                    <a:alpha val="43137"/>
                  </a:srgbClr>
                </a:outerShdw>
              </a:effectLst>
            </a:endParaRPr>
          </a:p>
          <a:p>
            <a:pPr algn="just"/>
            <a:r>
              <a:rPr lang="en-US" sz="2800" dirty="0" smtClean="0">
                <a:solidFill>
                  <a:srgbClr val="FF0000"/>
                </a:solidFill>
                <a:effectLst>
                  <a:outerShdw blurRad="38100" dist="38100" dir="2700000" algn="tl">
                    <a:srgbClr val="000000">
                      <a:alpha val="43137"/>
                    </a:srgbClr>
                  </a:outerShdw>
                </a:effectLst>
              </a:rPr>
              <a:t>Problem Definition: </a:t>
            </a:r>
            <a:r>
              <a:rPr lang="en-US" sz="2400" dirty="0" smtClean="0">
                <a:solidFill>
                  <a:srgbClr val="7030A0"/>
                </a:solidFill>
                <a:effectLst>
                  <a:outerShdw blurRad="38100" dist="38100" dir="2700000" algn="tl">
                    <a:srgbClr val="000000">
                      <a:alpha val="43137"/>
                    </a:srgbClr>
                  </a:outerShdw>
                </a:effectLst>
              </a:rPr>
              <a:t>Implement </a:t>
            </a:r>
            <a:r>
              <a:rPr lang="en-US" sz="2400" dirty="0" err="1" smtClean="0">
                <a:solidFill>
                  <a:srgbClr val="7030A0"/>
                </a:solidFill>
                <a:effectLst>
                  <a:outerShdw blurRad="38100" dist="38100" dir="2700000" algn="tl">
                    <a:srgbClr val="000000">
                      <a:alpha val="43137"/>
                    </a:srgbClr>
                  </a:outerShdw>
                </a:effectLst>
              </a:rPr>
              <a:t>QuickSort</a:t>
            </a:r>
            <a:r>
              <a:rPr lang="en-US" sz="2400" dirty="0" smtClean="0">
                <a:solidFill>
                  <a:srgbClr val="7030A0"/>
                </a:solidFill>
                <a:effectLst>
                  <a:outerShdw blurRad="38100" dist="38100" dir="2700000" algn="tl">
                    <a:srgbClr val="000000">
                      <a:alpha val="43137"/>
                    </a:srgbClr>
                  </a:outerShdw>
                </a:effectLst>
              </a:rPr>
              <a:t> Algorithm to sort a given set of elements and determine the time required to sort the elements. Plot the graph of Computing V/s Problem size.</a:t>
            </a: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1828800" y="6356350"/>
            <a:ext cx="4419600" cy="365125"/>
          </a:xfrm>
        </p:spPr>
        <p:txBody>
          <a:bodyPr/>
          <a:lstStyle/>
          <a:p>
            <a:r>
              <a:rPr lang="en-US" dirty="0" smtClean="0"/>
              <a:t>Department of Computer Science and Engineering, GIT</a:t>
            </a:r>
            <a:endParaRPr lang="en-US" dirty="0"/>
          </a:p>
        </p:txBody>
      </p:sp>
      <p:sp>
        <p:nvSpPr>
          <p:cNvPr id="5" name="Date Placeholder 4"/>
          <p:cNvSpPr>
            <a:spLocks noGrp="1"/>
          </p:cNvSpPr>
          <p:nvPr>
            <p:ph type="dt" sz="half" idx="10"/>
          </p:nvPr>
        </p:nvSpPr>
        <p:spPr/>
        <p:txBody>
          <a:bodyPr/>
          <a:lstStyle/>
          <a:p>
            <a:fld id="{DEFE1E98-5A37-4872-A94C-F077F45C5C5E}" type="datetime1">
              <a:rPr lang="en-US" smtClean="0"/>
              <a:pPr/>
              <a:t>11/30/2022</a:t>
            </a:fld>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1</a:t>
            </a:fld>
            <a:endParaRPr lang="en-US"/>
          </a:p>
        </p:txBody>
      </p:sp>
      <p:grpSp>
        <p:nvGrpSpPr>
          <p:cNvPr id="12" name="Group 11"/>
          <p:cNvGrpSpPr/>
          <p:nvPr/>
        </p:nvGrpSpPr>
        <p:grpSpPr>
          <a:xfrm>
            <a:off x="5791200" y="5029200"/>
            <a:ext cx="2625715" cy="944657"/>
            <a:chOff x="5791200" y="5029200"/>
            <a:chExt cx="2625715" cy="944657"/>
          </a:xfrm>
        </p:grpSpPr>
        <p:sp>
          <p:nvSpPr>
            <p:cNvPr id="7" name="Moon 6"/>
            <p:cNvSpPr/>
            <p:nvPr/>
          </p:nvSpPr>
          <p:spPr>
            <a:xfrm rot="19936183">
              <a:off x="5791200" y="5029200"/>
              <a:ext cx="2625715" cy="944657"/>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27004" y="5158361"/>
              <a:ext cx="2057400" cy="609600"/>
            </a:xfrm>
            <a:prstGeom prst="rect">
              <a:avLst/>
            </a:prstGeom>
            <a:solidFill>
              <a:srgbClr val="92D050">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6019800" y="5257800"/>
            <a:ext cx="1828800" cy="369332"/>
          </a:xfrm>
          <a:prstGeom prst="rect">
            <a:avLst/>
          </a:prstGeom>
          <a:noFill/>
        </p:spPr>
        <p:txBody>
          <a:bodyPr wrap="square" rtlCol="0">
            <a:spAutoFit/>
          </a:bodyPr>
          <a:lstStyle/>
          <a:p>
            <a:r>
              <a:rPr lang="en-US" dirty="0" smtClean="0"/>
              <a:t>          </a:t>
            </a:r>
            <a:r>
              <a:rPr lang="en-US" b="1" dirty="0" smtClean="0">
                <a:solidFill>
                  <a:srgbClr val="7030A0"/>
                </a:solidFill>
                <a:effectLst>
                  <a:outerShdw blurRad="38100" dist="38100" dir="2700000" algn="tl">
                    <a:srgbClr val="000000">
                      <a:alpha val="43137"/>
                    </a:srgbClr>
                  </a:outerShdw>
                </a:effectLst>
              </a:rPr>
              <a:t>CSE@GIT</a:t>
            </a:r>
            <a:endParaRPr lang="en-US" b="1"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0"/>
          <p:cNvSpPr txBox="1">
            <a:spLocks/>
          </p:cNvSpPr>
          <p:nvPr/>
        </p:nvSpPr>
        <p:spPr>
          <a:xfrm>
            <a:off x="25908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Content Placeholder 10"/>
          <p:cNvSpPr txBox="1">
            <a:spLocks/>
          </p:cNvSpPr>
          <p:nvPr/>
        </p:nvSpPr>
        <p:spPr>
          <a:xfrm>
            <a:off x="6096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6" name="Content Placeholder 10"/>
          <p:cNvSpPr txBox="1">
            <a:spLocks/>
          </p:cNvSpPr>
          <p:nvPr/>
        </p:nvSpPr>
        <p:spPr>
          <a:xfrm>
            <a:off x="6629400" y="1341437"/>
            <a:ext cx="914400" cy="914400"/>
          </a:xfrm>
          <a:prstGeom prst="ellipse">
            <a:avLst/>
          </a:prstGeom>
          <a:solidFill>
            <a:srgbClr val="FFC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Content Placeholder 10"/>
          <p:cNvSpPr txBox="1">
            <a:spLocks/>
          </p:cNvSpPr>
          <p:nvPr/>
        </p:nvSpPr>
        <p:spPr>
          <a:xfrm>
            <a:off x="36576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Content Placeholder 10"/>
          <p:cNvSpPr txBox="1">
            <a:spLocks/>
          </p:cNvSpPr>
          <p:nvPr/>
        </p:nvSpPr>
        <p:spPr>
          <a:xfrm>
            <a:off x="16002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9" name="Content Placeholder 10"/>
          <p:cNvSpPr txBox="1">
            <a:spLocks/>
          </p:cNvSpPr>
          <p:nvPr/>
        </p:nvSpPr>
        <p:spPr>
          <a:xfrm>
            <a:off x="46482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Content Placeholder 10"/>
          <p:cNvSpPr txBox="1">
            <a:spLocks/>
          </p:cNvSpPr>
          <p:nvPr/>
        </p:nvSpPr>
        <p:spPr>
          <a:xfrm>
            <a:off x="7696200" y="1371600"/>
            <a:ext cx="914400" cy="914400"/>
          </a:xfrm>
          <a:prstGeom prst="ellipse">
            <a:avLst/>
          </a:prstGeom>
          <a:solidFill>
            <a:srgbClr val="48ED2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1" name="Content Placeholder 10"/>
          <p:cNvSpPr txBox="1">
            <a:spLocks/>
          </p:cNvSpPr>
          <p:nvPr/>
        </p:nvSpPr>
        <p:spPr>
          <a:xfrm>
            <a:off x="5638800" y="1341437"/>
            <a:ext cx="914400" cy="914400"/>
          </a:xfrm>
          <a:prstGeom prst="ellipse">
            <a:avLst/>
          </a:prstGeom>
          <a:solidFill>
            <a:srgbClr val="2D0878"/>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2" name="Down Arrow 11"/>
          <p:cNvSpPr/>
          <p:nvPr/>
        </p:nvSpPr>
        <p:spPr>
          <a:xfrm>
            <a:off x="5715000" y="457200"/>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3" name="Up Arrow 12"/>
          <p:cNvSpPr/>
          <p:nvPr/>
        </p:nvSpPr>
        <p:spPr>
          <a:xfrm>
            <a:off x="5791200" y="2590800"/>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14" name="Up Arrow 13"/>
          <p:cNvSpPr/>
          <p:nvPr/>
        </p:nvSpPr>
        <p:spPr>
          <a:xfrm>
            <a:off x="8610600" y="2590800"/>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
        <p:nvSpPr>
          <p:cNvPr id="15" name="Content Placeholder 2"/>
          <p:cNvSpPr txBox="1">
            <a:spLocks/>
          </p:cNvSpPr>
          <p:nvPr/>
        </p:nvSpPr>
        <p:spPr>
          <a:xfrm>
            <a:off x="457200" y="7010400"/>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6" name="Up Arrow 35"/>
          <p:cNvSpPr/>
          <p:nvPr/>
        </p:nvSpPr>
        <p:spPr>
          <a:xfrm>
            <a:off x="8534400" y="7772400"/>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37" name="Up Arrow 36"/>
          <p:cNvSpPr/>
          <p:nvPr/>
        </p:nvSpPr>
        <p:spPr>
          <a:xfrm>
            <a:off x="8001000" y="7772400"/>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tx1"/>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7"/>
                                        </p:tgtEl>
                                        <p:attrNameLst>
                                          <p:attrName>fillcolor</p:attrName>
                                        </p:attrNameLst>
                                      </p:cBhvr>
                                      <p:to>
                                        <a:schemeClr val="tx1"/>
                                      </p:to>
                                    </p:animClr>
                                    <p:set>
                                      <p:cBhvr>
                                        <p:cTn id="13" dur="2000" fill="hold"/>
                                        <p:tgtEl>
                                          <p:spTgt spid="7"/>
                                        </p:tgtEl>
                                        <p:attrNameLst>
                                          <p:attrName>fill.type</p:attrName>
                                        </p:attrNameLst>
                                      </p:cBhvr>
                                      <p:to>
                                        <p:strVal val="solid"/>
                                      </p:to>
                                    </p:set>
                                    <p:set>
                                      <p:cBhvr>
                                        <p:cTn id="14" dur="2000" fill="hold"/>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0 -2.36994E-6 L 0.11667 -2.36994E-6 " pathEditMode="relative" rAng="0" ptsTypes="AA">
                                      <p:cBhvr>
                                        <p:cTn id="18" dur="2000" fill="hold"/>
                                        <p:tgtEl>
                                          <p:spTgt spid="13"/>
                                        </p:tgtEl>
                                        <p:attrNameLst>
                                          <p:attrName>ppt_x</p:attrName>
                                          <p:attrName>ppt_y</p:attrName>
                                        </p:attrNameLst>
                                      </p:cBhvr>
                                      <p:rCtr x="58" y="0"/>
                                    </p:animMotion>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1" nodeType="clickEffect">
                                  <p:stCondLst>
                                    <p:cond delay="0"/>
                                  </p:stCondLst>
                                  <p:childTnLst>
                                    <p:animMotion origin="layout" path="M -1.11022E-16 -3.33333E-6 L -0.08333 -3.33333E-6 " pathEditMode="relative" rAng="0" ptsTypes="AA">
                                      <p:cBhvr>
                                        <p:cTn id="22" dur="2000" fill="hold"/>
                                        <p:tgtEl>
                                          <p:spTgt spid="14"/>
                                        </p:tgtEl>
                                        <p:attrNameLst>
                                          <p:attrName>ppt_x</p:attrName>
                                          <p:attrName>ppt_y</p:attrName>
                                        </p:attrNameLst>
                                      </p:cBhvr>
                                      <p:rCtr x="-42" y="0"/>
                                    </p:animMotion>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0" nodeType="clickEffect">
                                  <p:stCondLst>
                                    <p:cond delay="0"/>
                                  </p:stCondLst>
                                  <p:childTnLst>
                                    <p:animScale>
                                      <p:cBhvr>
                                        <p:cTn id="26" dur="2000" fill="hold"/>
                                        <p:tgtEl>
                                          <p:spTgt spid="13"/>
                                        </p:tgtEl>
                                      </p:cBhvr>
                                      <p:by x="100000" y="100000"/>
                                    </p:animScale>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2000" fill="hold"/>
                                        <p:tgtEl>
                                          <p:spTgt spid="14"/>
                                        </p:tgtEl>
                                      </p:cBhvr>
                                      <p:by x="100000" y="100000"/>
                                    </p:animScale>
                                  </p:childTnLst>
                                </p:cTn>
                              </p:par>
                            </p:childTnLst>
                          </p:cTn>
                        </p:par>
                      </p:childTnLst>
                    </p:cTn>
                  </p:par>
                  <p:par>
                    <p:cTn id="31" fill="hold">
                      <p:stCondLst>
                        <p:cond delay="indefinite"/>
                      </p:stCondLst>
                      <p:childTnLst>
                        <p:par>
                          <p:cTn id="32" fill="hold">
                            <p:stCondLst>
                              <p:cond delay="0"/>
                            </p:stCondLst>
                            <p:childTnLst>
                              <p:par>
                                <p:cTn id="33" presetID="44" presetClass="path" presetSubtype="0" accel="50000" decel="50000" fill="hold" grpId="0" nodeType="clickEffect">
                                  <p:stCondLst>
                                    <p:cond delay="0"/>
                                  </p:stCondLst>
                                  <p:childTnLst>
                                    <p:animMotion origin="layout" path="M 3.33333E-6 1.96532E-6 L 0.03125 -0.05318 C 0.03767 -0.0652 0.04757 -0.07191 0.05781 -0.07191 C 0.06944 -0.07191 0.07864 -0.0652 0.08524 -0.05318 L 0.11666 1.96532E-6 " pathEditMode="relative" rAng="0" ptsTypes="FffFF">
                                      <p:cBhvr>
                                        <p:cTn id="34" dur="2000" fill="hold"/>
                                        <p:tgtEl>
                                          <p:spTgt spid="6"/>
                                        </p:tgtEl>
                                        <p:attrNameLst>
                                          <p:attrName>ppt_x</p:attrName>
                                          <p:attrName>ppt_y</p:attrName>
                                        </p:attrNameLst>
                                      </p:cBhvr>
                                      <p:rCtr x="58" y="-36"/>
                                    </p:animMotion>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grpId="0" nodeType="clickEffect">
                                  <p:stCondLst>
                                    <p:cond delay="0"/>
                                  </p:stCondLst>
                                  <p:childTnLst>
                                    <p:animMotion origin="layout" path="M 3.33333E-6 1.6185E-6 L -0.03143 0.05318 C -0.03785 0.0652 -0.04775 0.07191 -0.05799 0.07191 C -0.06962 0.07191 -0.079 0.0652 -0.08542 0.05318 L -0.11667 1.6185E-6 " pathEditMode="relative" rAng="0" ptsTypes="FffFF">
                                      <p:cBhvr>
                                        <p:cTn id="38" dur="2000" fill="hold"/>
                                        <p:tgtEl>
                                          <p:spTgt spid="10"/>
                                        </p:tgtEl>
                                        <p:attrNameLst>
                                          <p:attrName>ppt_x</p:attrName>
                                          <p:attrName>ppt_y</p:attrName>
                                        </p:attrNameLst>
                                      </p:cBhvr>
                                      <p:rCtr x="-58" y="36"/>
                                    </p:animMotion>
                                  </p:childTnLst>
                                </p:cTn>
                              </p:par>
                            </p:childTnLst>
                          </p:cTn>
                        </p:par>
                      </p:childTnLst>
                    </p:cTn>
                  </p:par>
                  <p:par>
                    <p:cTn id="39" fill="hold">
                      <p:stCondLst>
                        <p:cond delay="indefinite"/>
                      </p:stCondLst>
                      <p:childTnLst>
                        <p:par>
                          <p:cTn id="40" fill="hold">
                            <p:stCondLst>
                              <p:cond delay="0"/>
                            </p:stCondLst>
                            <p:childTnLst>
                              <p:par>
                                <p:cTn id="41" presetID="44" presetClass="path" presetSubtype="0" accel="50000" decel="50000" fill="hold" grpId="1" nodeType="clickEffect">
                                  <p:stCondLst>
                                    <p:cond delay="0"/>
                                  </p:stCondLst>
                                  <p:childTnLst>
                                    <p:animMotion origin="layout" path="M -0.10834 -0.00578 L -0.13993 -0.05896 C -0.14653 -0.07098 -0.15643 -0.07769 -0.1665 -0.07769 C -0.1783 -0.07769 -0.18733 -0.07098 -0.19393 -0.05896 L -0.225 -0.00578 " pathEditMode="relative" rAng="0" ptsTypes="FffFF">
                                      <p:cBhvr>
                                        <p:cTn id="42" dur="2000" fill="hold"/>
                                        <p:tgtEl>
                                          <p:spTgt spid="10"/>
                                        </p:tgtEl>
                                        <p:attrNameLst>
                                          <p:attrName>ppt_x</p:attrName>
                                          <p:attrName>ppt_y</p:attrName>
                                        </p:attrNameLst>
                                      </p:cBhvr>
                                      <p:rCtr x="-58" y="-36"/>
                                    </p:animMotion>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3.33333E-6 4.68208E-6 L 0.02882 0.05317 C 0.0349 0.0652 0.04393 0.0719 0.05348 0.0719 C 0.06424 0.0719 0.07292 0.0652 0.079 0.05317 L 0.10834 4.68208E-6 " pathEditMode="relative" rAng="0" ptsTypes="FffFF">
                                      <p:cBhvr>
                                        <p:cTn id="46" dur="2000" fill="hold"/>
                                        <p:tgtEl>
                                          <p:spTgt spid="11"/>
                                        </p:tgtEl>
                                        <p:attrNameLst>
                                          <p:attrName>ppt_x</p:attrName>
                                          <p:attrName>ppt_y</p:attrName>
                                        </p:attrNameLst>
                                      </p:cBhvr>
                                      <p:rCtr x="54" y="36"/>
                                    </p:animMotion>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2000" fill="hold"/>
                                        <p:tgtEl>
                                          <p:spTgt spid="11"/>
                                        </p:tgtEl>
                                        <p:attrNameLst>
                                          <p:attrName>fillcolor</p:attrName>
                                        </p:attrNameLst>
                                      </p:cBhvr>
                                      <p:to>
                                        <a:schemeClr val="tx1"/>
                                      </p:to>
                                    </p:animClr>
                                    <p:set>
                                      <p:cBhvr>
                                        <p:cTn id="51" dur="2000" fill="hold"/>
                                        <p:tgtEl>
                                          <p:spTgt spid="11"/>
                                        </p:tgtEl>
                                        <p:attrNameLst>
                                          <p:attrName>fill.type</p:attrName>
                                        </p:attrNameLst>
                                      </p:cBhvr>
                                      <p:to>
                                        <p:strVal val="solid"/>
                                      </p:to>
                                    </p:set>
                                    <p:set>
                                      <p:cBhvr>
                                        <p:cTn id="52"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0" grpId="1" animBg="1"/>
      <p:bldP spid="11" grpId="0" animBg="1"/>
      <p:bldP spid="13" grpId="0" animBg="1"/>
      <p:bldP spid="13" grpId="1" animBg="1"/>
      <p:bldP spid="14" grpId="0" animBg="1"/>
      <p:bldP spid="1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idx="1"/>
          </p:nvPr>
        </p:nvSpPr>
        <p:spPr>
          <a:xfrm>
            <a:off x="457200" y="381000"/>
            <a:ext cx="8229600" cy="4525963"/>
          </a:xfrm>
        </p:spPr>
        <p:txBody>
          <a:bodyPr/>
          <a:lstStyle/>
          <a:p>
            <a:endParaRPr lang="en-US" dirty="0"/>
          </a:p>
        </p:txBody>
      </p:sp>
      <p:sp>
        <p:nvSpPr>
          <p:cNvPr id="27" name="Content Placeholder 2"/>
          <p:cNvSpPr txBox="1">
            <a:spLocks/>
          </p:cNvSpPr>
          <p:nvPr/>
        </p:nvSpPr>
        <p:spPr>
          <a:xfrm>
            <a:off x="457200" y="4724400"/>
            <a:ext cx="8229600" cy="1401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Content Placeholder 10"/>
          <p:cNvSpPr txBox="1">
            <a:spLocks/>
          </p:cNvSpPr>
          <p:nvPr/>
        </p:nvSpPr>
        <p:spPr>
          <a:xfrm>
            <a:off x="27432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0" name="Content Placeholder 10"/>
          <p:cNvSpPr txBox="1">
            <a:spLocks/>
          </p:cNvSpPr>
          <p:nvPr/>
        </p:nvSpPr>
        <p:spPr>
          <a:xfrm>
            <a:off x="7620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1" name="Content Placeholder 10"/>
          <p:cNvSpPr txBox="1">
            <a:spLocks/>
          </p:cNvSpPr>
          <p:nvPr/>
        </p:nvSpPr>
        <p:spPr>
          <a:xfrm>
            <a:off x="77724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2" name="Content Placeholder 10"/>
          <p:cNvSpPr txBox="1">
            <a:spLocks/>
          </p:cNvSpPr>
          <p:nvPr/>
        </p:nvSpPr>
        <p:spPr>
          <a:xfrm>
            <a:off x="38100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3" name="Content Placeholder 10"/>
          <p:cNvSpPr txBox="1">
            <a:spLocks/>
          </p:cNvSpPr>
          <p:nvPr/>
        </p:nvSpPr>
        <p:spPr>
          <a:xfrm>
            <a:off x="17526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4" name="Content Placeholder 10"/>
          <p:cNvSpPr txBox="1">
            <a:spLocks/>
          </p:cNvSpPr>
          <p:nvPr/>
        </p:nvSpPr>
        <p:spPr>
          <a:xfrm>
            <a:off x="48006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5" name="Content Placeholder 10"/>
          <p:cNvSpPr txBox="1">
            <a:spLocks/>
          </p:cNvSpPr>
          <p:nvPr/>
        </p:nvSpPr>
        <p:spPr>
          <a:xfrm>
            <a:off x="5791200" y="3048000"/>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6" name="Content Placeholder 10"/>
          <p:cNvSpPr txBox="1">
            <a:spLocks/>
          </p:cNvSpPr>
          <p:nvPr/>
        </p:nvSpPr>
        <p:spPr>
          <a:xfrm>
            <a:off x="6781800" y="30178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47" name="Down Arrow 46"/>
          <p:cNvSpPr/>
          <p:nvPr/>
        </p:nvSpPr>
        <p:spPr>
          <a:xfrm>
            <a:off x="7924800" y="2133600"/>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28600"/>
            <a:ext cx="8229600" cy="914400"/>
          </a:xfrm>
        </p:spPr>
        <p:txBody>
          <a:bodyPr/>
          <a:lstStyle/>
          <a:p>
            <a:r>
              <a:rPr lang="en-US" dirty="0" smtClean="0">
                <a:solidFill>
                  <a:srgbClr val="00B050"/>
                </a:solidFill>
              </a:rPr>
              <a:t>Quick Sort Algorithm</a:t>
            </a:r>
            <a:endParaRPr lang="en-US" dirty="0">
              <a:solidFill>
                <a:srgbClr val="00B050"/>
              </a:solidFill>
            </a:endParaRPr>
          </a:p>
        </p:txBody>
      </p:sp>
      <p:sp>
        <p:nvSpPr>
          <p:cNvPr id="390147" name="Rectangle 1027"/>
          <p:cNvSpPr>
            <a:spLocks noGrp="1" noChangeArrowheads="1"/>
          </p:cNvSpPr>
          <p:nvPr>
            <p:ph type="body" idx="1"/>
          </p:nvPr>
        </p:nvSpPr>
        <p:spPr>
          <a:xfrm>
            <a:off x="457200" y="1066800"/>
            <a:ext cx="8305800" cy="5333999"/>
          </a:xfrm>
          <a:ln/>
        </p:spPr>
        <p:txBody>
          <a:bodyPr>
            <a:normAutofit fontScale="85000" lnSpcReduction="20000"/>
          </a:bodyPr>
          <a:lstStyle/>
          <a:p>
            <a:pPr algn="just">
              <a:buNone/>
            </a:pPr>
            <a:r>
              <a:rPr lang="en-US" sz="2800" dirty="0" err="1" smtClean="0">
                <a:solidFill>
                  <a:srgbClr val="7030A0"/>
                </a:solidFill>
              </a:rPr>
              <a:t>quickSort</a:t>
            </a:r>
            <a:r>
              <a:rPr lang="en-US" sz="2800" dirty="0" smtClean="0">
                <a:solidFill>
                  <a:srgbClr val="002060"/>
                </a:solidFill>
              </a:rPr>
              <a:t>(A, </a:t>
            </a:r>
            <a:r>
              <a:rPr lang="en-US" sz="2800" dirty="0" err="1" smtClean="0">
                <a:solidFill>
                  <a:srgbClr val="002060"/>
                </a:solidFill>
              </a:rPr>
              <a:t>left,right</a:t>
            </a:r>
            <a:r>
              <a:rPr lang="en-US" sz="2800" dirty="0" smtClean="0">
                <a:solidFill>
                  <a:srgbClr val="002060"/>
                </a:solidFill>
              </a:rPr>
              <a:t>)</a:t>
            </a:r>
          </a:p>
          <a:p>
            <a:pPr algn="just">
              <a:buNone/>
            </a:pPr>
            <a:r>
              <a:rPr lang="en-US" sz="2800" dirty="0" smtClean="0">
                <a:solidFill>
                  <a:srgbClr val="FF0000"/>
                </a:solidFill>
              </a:rPr>
              <a:t>//Sorts a </a:t>
            </a:r>
            <a:r>
              <a:rPr lang="en-US" sz="2800" dirty="0" err="1" smtClean="0">
                <a:solidFill>
                  <a:srgbClr val="FF0000"/>
                </a:solidFill>
              </a:rPr>
              <a:t>subarray</a:t>
            </a:r>
            <a:r>
              <a:rPr lang="en-US" sz="2800" dirty="0" smtClean="0">
                <a:solidFill>
                  <a:srgbClr val="FF0000"/>
                </a:solidFill>
              </a:rPr>
              <a:t> by </a:t>
            </a:r>
            <a:r>
              <a:rPr lang="en-US" sz="2800" dirty="0" err="1" smtClean="0">
                <a:solidFill>
                  <a:srgbClr val="FF0000"/>
                </a:solidFill>
              </a:rPr>
              <a:t>quicksort</a:t>
            </a:r>
            <a:endParaRPr lang="en-US" sz="2800" dirty="0" smtClean="0">
              <a:solidFill>
                <a:srgbClr val="FF0000"/>
              </a:solidFill>
            </a:endParaRPr>
          </a:p>
          <a:p>
            <a:pPr algn="just">
              <a:buNone/>
            </a:pPr>
            <a:r>
              <a:rPr lang="en-US" sz="2800" dirty="0" smtClean="0">
                <a:solidFill>
                  <a:srgbClr val="FF0000"/>
                </a:solidFill>
              </a:rPr>
              <a:t>//Input: A </a:t>
            </a:r>
            <a:r>
              <a:rPr lang="en-US" sz="2800" dirty="0" err="1" smtClean="0">
                <a:solidFill>
                  <a:srgbClr val="FF0000"/>
                </a:solidFill>
              </a:rPr>
              <a:t>subarray</a:t>
            </a:r>
            <a:r>
              <a:rPr lang="en-US" sz="2800" dirty="0" smtClean="0">
                <a:solidFill>
                  <a:srgbClr val="FF0000"/>
                </a:solidFill>
              </a:rPr>
              <a:t> A[left..right] of A[0..n-1], defined by its left and right indices</a:t>
            </a:r>
          </a:p>
          <a:p>
            <a:pPr algn="just">
              <a:buNone/>
            </a:pPr>
            <a:r>
              <a:rPr lang="en-US" sz="2800" dirty="0" smtClean="0">
                <a:solidFill>
                  <a:srgbClr val="FF0000"/>
                </a:solidFill>
              </a:rPr>
              <a:t>//Output: </a:t>
            </a:r>
            <a:r>
              <a:rPr lang="en-US" sz="2800" dirty="0" err="1" smtClean="0">
                <a:solidFill>
                  <a:srgbClr val="FF0000"/>
                </a:solidFill>
              </a:rPr>
              <a:t>Subarray</a:t>
            </a:r>
            <a:r>
              <a:rPr lang="en-US" sz="2800" dirty="0" smtClean="0">
                <a:solidFill>
                  <a:srgbClr val="FF0000"/>
                </a:solidFill>
              </a:rPr>
              <a:t> A[left..right] sorted in </a:t>
            </a:r>
            <a:r>
              <a:rPr lang="en-US" sz="2800" dirty="0" err="1" smtClean="0">
                <a:solidFill>
                  <a:srgbClr val="FF0000"/>
                </a:solidFill>
              </a:rPr>
              <a:t>nondecreasing</a:t>
            </a:r>
            <a:r>
              <a:rPr lang="en-US" sz="2800" dirty="0" smtClean="0">
                <a:solidFill>
                  <a:srgbClr val="FF0000"/>
                </a:solidFill>
              </a:rPr>
              <a:t> order</a:t>
            </a:r>
            <a:endParaRPr lang="en-US" sz="2800" dirty="0" smtClean="0">
              <a:solidFill>
                <a:srgbClr val="002060"/>
              </a:solidFill>
            </a:endParaRPr>
          </a:p>
          <a:p>
            <a:pPr algn="just">
              <a:buNone/>
            </a:pPr>
            <a:r>
              <a:rPr lang="en-US" sz="3300" dirty="0" smtClean="0">
                <a:solidFill>
                  <a:srgbClr val="002060"/>
                </a:solidFill>
              </a:rPr>
              <a:t>if left &lt; right</a:t>
            </a:r>
          </a:p>
          <a:p>
            <a:pPr algn="just">
              <a:buNone/>
            </a:pPr>
            <a:r>
              <a:rPr lang="en-US" sz="3300" dirty="0" smtClean="0">
                <a:solidFill>
                  <a:srgbClr val="002060"/>
                </a:solidFill>
              </a:rPr>
              <a:t>	q = </a:t>
            </a:r>
            <a:r>
              <a:rPr lang="en-US" sz="3300" dirty="0" smtClean="0">
                <a:solidFill>
                  <a:srgbClr val="FF0000"/>
                </a:solidFill>
              </a:rPr>
              <a:t>Partition</a:t>
            </a:r>
            <a:r>
              <a:rPr lang="en-US" sz="3300" dirty="0" smtClean="0">
                <a:solidFill>
                  <a:srgbClr val="7030A0"/>
                </a:solidFill>
              </a:rPr>
              <a:t> </a:t>
            </a:r>
            <a:r>
              <a:rPr lang="en-US" sz="3300" dirty="0" smtClean="0">
                <a:solidFill>
                  <a:srgbClr val="002060"/>
                </a:solidFill>
              </a:rPr>
              <a:t>(A, left ,right)</a:t>
            </a:r>
          </a:p>
          <a:p>
            <a:pPr algn="just">
              <a:buNone/>
            </a:pPr>
            <a:r>
              <a:rPr lang="en-US" sz="3300" dirty="0" smtClean="0">
                <a:solidFill>
                  <a:srgbClr val="002060"/>
                </a:solidFill>
              </a:rPr>
              <a:t>	</a:t>
            </a:r>
            <a:r>
              <a:rPr lang="en-US" sz="3300" dirty="0" err="1" smtClean="0">
                <a:solidFill>
                  <a:srgbClr val="002060"/>
                </a:solidFill>
              </a:rPr>
              <a:t>quickSort</a:t>
            </a:r>
            <a:r>
              <a:rPr lang="en-US" sz="3300" dirty="0" smtClean="0">
                <a:solidFill>
                  <a:srgbClr val="002060"/>
                </a:solidFill>
              </a:rPr>
              <a:t>(A, left, q-1)</a:t>
            </a:r>
          </a:p>
          <a:p>
            <a:pPr algn="just">
              <a:buNone/>
            </a:pPr>
            <a:r>
              <a:rPr lang="en-US" sz="3300" dirty="0" smtClean="0">
                <a:solidFill>
                  <a:srgbClr val="002060"/>
                </a:solidFill>
              </a:rPr>
              <a:t>	</a:t>
            </a:r>
            <a:r>
              <a:rPr lang="en-US" sz="3300" dirty="0" err="1" smtClean="0">
                <a:solidFill>
                  <a:srgbClr val="002060"/>
                </a:solidFill>
              </a:rPr>
              <a:t>quickSort</a:t>
            </a:r>
            <a:r>
              <a:rPr lang="en-US" sz="3300" dirty="0" smtClean="0">
                <a:solidFill>
                  <a:srgbClr val="002060"/>
                </a:solidFill>
              </a:rPr>
              <a:t>(A, q+1 ,right)</a:t>
            </a:r>
          </a:p>
          <a:p>
            <a:pPr algn="just">
              <a:buNone/>
            </a:pPr>
            <a:endParaRPr lang="en-US" sz="3300" dirty="0" smtClean="0">
              <a:solidFill>
                <a:srgbClr val="002060"/>
              </a:solidFill>
            </a:endParaRPr>
          </a:p>
          <a:p>
            <a:pPr algn="just">
              <a:buNone/>
            </a:pPr>
            <a:r>
              <a:rPr lang="en-US" sz="3300" b="1" dirty="0" smtClean="0">
                <a:solidFill>
                  <a:srgbClr val="002060"/>
                </a:solidFill>
              </a:rPr>
              <a:t>Note:</a:t>
            </a:r>
            <a:r>
              <a:rPr lang="en-US" sz="3300" dirty="0" smtClean="0">
                <a:solidFill>
                  <a:srgbClr val="002060"/>
                </a:solidFill>
              </a:rPr>
              <a:t> To sort an entire array A, the initial call is </a:t>
            </a:r>
          </a:p>
          <a:p>
            <a:pPr algn="just">
              <a:buNone/>
            </a:pPr>
            <a:endParaRPr lang="en-US" sz="3300" dirty="0" smtClean="0">
              <a:solidFill>
                <a:srgbClr val="002060"/>
              </a:solidFill>
            </a:endParaRPr>
          </a:p>
          <a:p>
            <a:pPr algn="just">
              <a:buNone/>
            </a:pPr>
            <a:r>
              <a:rPr lang="en-US" sz="3300" dirty="0" smtClean="0">
                <a:solidFill>
                  <a:srgbClr val="002060"/>
                </a:solidFill>
              </a:rPr>
              <a:t>     </a:t>
            </a:r>
            <a:r>
              <a:rPr lang="en-US" sz="3300" dirty="0" err="1" smtClean="0">
                <a:solidFill>
                  <a:srgbClr val="002060"/>
                </a:solidFill>
              </a:rPr>
              <a:t>quickSort</a:t>
            </a:r>
            <a:r>
              <a:rPr lang="en-US" sz="3300" dirty="0" smtClean="0">
                <a:solidFill>
                  <a:srgbClr val="002060"/>
                </a:solidFill>
              </a:rPr>
              <a:t>(A, 0, n-1)</a:t>
            </a:r>
          </a:p>
          <a:p>
            <a:pPr algn="just">
              <a:buNone/>
            </a:pPr>
            <a:endParaRPr lang="en-US" sz="2800" dirty="0"/>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2484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28600"/>
            <a:ext cx="8229600" cy="914400"/>
          </a:xfrm>
        </p:spPr>
        <p:txBody>
          <a:bodyPr>
            <a:normAutofit/>
          </a:bodyPr>
          <a:lstStyle/>
          <a:p>
            <a:r>
              <a:rPr lang="en-US" sz="2800" dirty="0" smtClean="0">
                <a:solidFill>
                  <a:srgbClr val="00B050"/>
                </a:solidFill>
              </a:rPr>
              <a:t>Quick Sort Partition Pseudo code</a:t>
            </a:r>
            <a:endParaRPr lang="en-US" sz="2800" dirty="0">
              <a:solidFill>
                <a:srgbClr val="00B050"/>
              </a:solidFill>
            </a:endParaRPr>
          </a:p>
        </p:txBody>
      </p:sp>
      <p:sp>
        <p:nvSpPr>
          <p:cNvPr id="390147" name="Rectangle 1027"/>
          <p:cNvSpPr>
            <a:spLocks noGrp="1" noChangeArrowheads="1"/>
          </p:cNvSpPr>
          <p:nvPr>
            <p:ph type="body" idx="1"/>
          </p:nvPr>
        </p:nvSpPr>
        <p:spPr>
          <a:xfrm>
            <a:off x="457200" y="914400"/>
            <a:ext cx="8305800" cy="5486399"/>
          </a:xfrm>
          <a:ln/>
        </p:spPr>
        <p:txBody>
          <a:bodyPr>
            <a:normAutofit fontScale="25000" lnSpcReduction="20000"/>
          </a:bodyPr>
          <a:lstStyle/>
          <a:p>
            <a:pPr algn="just">
              <a:buNone/>
            </a:pPr>
            <a:r>
              <a:rPr lang="en-US" sz="8000" smtClean="0">
                <a:solidFill>
                  <a:srgbClr val="002060"/>
                </a:solidFill>
              </a:rPr>
              <a:t>     Partitioning </a:t>
            </a:r>
            <a:r>
              <a:rPr lang="en-US" sz="8000" dirty="0" smtClean="0">
                <a:solidFill>
                  <a:srgbClr val="002060"/>
                </a:solidFill>
              </a:rPr>
              <a:t>the array The key to the algorithm is the Partition </a:t>
            </a:r>
            <a:r>
              <a:rPr lang="en-US" sz="8000" smtClean="0">
                <a:solidFill>
                  <a:srgbClr val="002060"/>
                </a:solidFill>
              </a:rPr>
              <a:t>procedure, which </a:t>
            </a:r>
            <a:r>
              <a:rPr lang="en-US" sz="8000" dirty="0" smtClean="0">
                <a:solidFill>
                  <a:srgbClr val="002060"/>
                </a:solidFill>
              </a:rPr>
              <a:t>rearranges the sub-array   A[left : right] in place around the partition element. </a:t>
            </a:r>
          </a:p>
          <a:p>
            <a:pPr algn="just">
              <a:buNone/>
            </a:pPr>
            <a:r>
              <a:rPr lang="en-US" sz="8000" dirty="0" smtClean="0">
                <a:solidFill>
                  <a:srgbClr val="0070C0"/>
                </a:solidFill>
              </a:rPr>
              <a:t>Partition(A, left, right)</a:t>
            </a:r>
          </a:p>
          <a:p>
            <a:pPr algn="just">
              <a:buNone/>
            </a:pPr>
            <a:r>
              <a:rPr lang="en-US" sz="8000" dirty="0" smtClean="0">
                <a:solidFill>
                  <a:srgbClr val="FF0000"/>
                </a:solidFill>
              </a:rPr>
              <a:t>//</a:t>
            </a:r>
            <a:r>
              <a:rPr lang="en-US" sz="8000" dirty="0" err="1" smtClean="0">
                <a:solidFill>
                  <a:srgbClr val="FF0000"/>
                </a:solidFill>
              </a:rPr>
              <a:t>Partitons</a:t>
            </a:r>
            <a:r>
              <a:rPr lang="en-US" sz="8000" dirty="0" smtClean="0">
                <a:solidFill>
                  <a:srgbClr val="FF0000"/>
                </a:solidFill>
              </a:rPr>
              <a:t> a </a:t>
            </a:r>
            <a:r>
              <a:rPr lang="en-US" sz="8000" dirty="0" err="1" smtClean="0">
                <a:solidFill>
                  <a:srgbClr val="FF0000"/>
                </a:solidFill>
              </a:rPr>
              <a:t>subarray</a:t>
            </a:r>
            <a:r>
              <a:rPr lang="en-US" sz="8000" dirty="0" smtClean="0">
                <a:solidFill>
                  <a:srgbClr val="FF0000"/>
                </a:solidFill>
              </a:rPr>
              <a:t> by using its first element as a pivot</a:t>
            </a:r>
          </a:p>
          <a:p>
            <a:pPr>
              <a:buNone/>
            </a:pPr>
            <a:r>
              <a:rPr lang="en-US" sz="8000" dirty="0" smtClean="0">
                <a:solidFill>
                  <a:srgbClr val="FF0000"/>
                </a:solidFill>
              </a:rPr>
              <a:t>//Input : A </a:t>
            </a:r>
            <a:r>
              <a:rPr lang="en-US" sz="8000" dirty="0" err="1" smtClean="0">
                <a:solidFill>
                  <a:srgbClr val="FF0000"/>
                </a:solidFill>
              </a:rPr>
              <a:t>subarray</a:t>
            </a:r>
            <a:r>
              <a:rPr lang="en-US" sz="8000" dirty="0" smtClean="0">
                <a:solidFill>
                  <a:srgbClr val="FF0000"/>
                </a:solidFill>
              </a:rPr>
              <a:t> a[left..right] of A[0..n-1], defined by its left   // and right indices left and right(left&lt;right)</a:t>
            </a:r>
          </a:p>
          <a:p>
            <a:pPr>
              <a:buNone/>
            </a:pPr>
            <a:r>
              <a:rPr lang="en-US" sz="8000" dirty="0" smtClean="0">
                <a:solidFill>
                  <a:srgbClr val="FF0000"/>
                </a:solidFill>
              </a:rPr>
              <a:t>//Output :A partition of A[left..right], with the split position returned as this //function’s value </a:t>
            </a:r>
            <a:endParaRPr lang="en-US" sz="8000" dirty="0" smtClean="0">
              <a:solidFill>
                <a:srgbClr val="0070C0"/>
              </a:solidFill>
            </a:endParaRPr>
          </a:p>
          <a:p>
            <a:pPr algn="just">
              <a:buNone/>
            </a:pPr>
            <a:r>
              <a:rPr lang="en-US" sz="8000" dirty="0" smtClean="0">
                <a:solidFill>
                  <a:srgbClr val="002060"/>
                </a:solidFill>
              </a:rPr>
              <a:t> </a:t>
            </a:r>
            <a:r>
              <a:rPr lang="en-US" sz="8000" dirty="0" err="1" smtClean="0">
                <a:solidFill>
                  <a:srgbClr val="002060"/>
                </a:solidFill>
              </a:rPr>
              <a:t>pv</a:t>
            </a:r>
            <a:r>
              <a:rPr lang="en-US" sz="8000" dirty="0" smtClean="0">
                <a:solidFill>
                  <a:srgbClr val="002060"/>
                </a:solidFill>
              </a:rPr>
              <a:t> = A[left]                   // Select Pivot as left most element</a:t>
            </a:r>
          </a:p>
          <a:p>
            <a:pPr algn="just">
              <a:buNone/>
            </a:pPr>
            <a:r>
              <a:rPr lang="en-US" sz="8000" dirty="0" smtClean="0">
                <a:solidFill>
                  <a:srgbClr val="002060"/>
                </a:solidFill>
              </a:rPr>
              <a:t> </a:t>
            </a:r>
            <a:r>
              <a:rPr lang="en-US" sz="8000" dirty="0" err="1" smtClean="0">
                <a:solidFill>
                  <a:srgbClr val="002060"/>
                </a:solidFill>
              </a:rPr>
              <a:t>i</a:t>
            </a:r>
            <a:r>
              <a:rPr lang="en-US" sz="8000" dirty="0" smtClean="0">
                <a:solidFill>
                  <a:srgbClr val="002060"/>
                </a:solidFill>
              </a:rPr>
              <a:t> = left,  j = right+1      // Set left and right indices</a:t>
            </a:r>
          </a:p>
          <a:p>
            <a:pPr algn="just">
              <a:buNone/>
            </a:pPr>
            <a:r>
              <a:rPr lang="en-US" sz="8000" dirty="0" smtClean="0">
                <a:solidFill>
                  <a:srgbClr val="7030A0"/>
                </a:solidFill>
              </a:rPr>
              <a:t>do begin</a:t>
            </a:r>
          </a:p>
          <a:p>
            <a:pPr algn="just">
              <a:buNone/>
            </a:pPr>
            <a:r>
              <a:rPr lang="en-US" sz="8000" dirty="0" smtClean="0">
                <a:solidFill>
                  <a:srgbClr val="002060"/>
                </a:solidFill>
              </a:rPr>
              <a:t> do </a:t>
            </a:r>
            <a:r>
              <a:rPr lang="en-US" sz="8000" dirty="0" err="1" smtClean="0">
                <a:solidFill>
                  <a:srgbClr val="002060"/>
                </a:solidFill>
              </a:rPr>
              <a:t>i</a:t>
            </a:r>
            <a:r>
              <a:rPr lang="en-US" sz="8000" dirty="0" smtClean="0">
                <a:solidFill>
                  <a:srgbClr val="002060"/>
                </a:solidFill>
              </a:rPr>
              <a:t>=i+1 while ( A[</a:t>
            </a:r>
            <a:r>
              <a:rPr lang="en-US" sz="8000" dirty="0" err="1" smtClean="0">
                <a:solidFill>
                  <a:srgbClr val="002060"/>
                </a:solidFill>
              </a:rPr>
              <a:t>i</a:t>
            </a:r>
            <a:r>
              <a:rPr lang="en-US" sz="8000" dirty="0" smtClean="0">
                <a:solidFill>
                  <a:srgbClr val="002060"/>
                </a:solidFill>
              </a:rPr>
              <a:t>] &lt; </a:t>
            </a:r>
            <a:r>
              <a:rPr lang="en-US" sz="8000" dirty="0" err="1" smtClean="0">
                <a:solidFill>
                  <a:srgbClr val="002060"/>
                </a:solidFill>
              </a:rPr>
              <a:t>pv</a:t>
            </a:r>
            <a:r>
              <a:rPr lang="en-US" sz="8000" dirty="0" smtClean="0">
                <a:solidFill>
                  <a:srgbClr val="002060"/>
                </a:solidFill>
              </a:rPr>
              <a:t>)  // Search from left </a:t>
            </a:r>
          </a:p>
          <a:p>
            <a:pPr algn="just">
              <a:buNone/>
            </a:pPr>
            <a:r>
              <a:rPr lang="en-US" sz="8000" dirty="0" smtClean="0">
                <a:solidFill>
                  <a:srgbClr val="002060"/>
                </a:solidFill>
              </a:rPr>
              <a:t> do j=j-1  while ( A[j] &gt; </a:t>
            </a:r>
            <a:r>
              <a:rPr lang="en-US" sz="8000" dirty="0" err="1" smtClean="0">
                <a:solidFill>
                  <a:srgbClr val="002060"/>
                </a:solidFill>
              </a:rPr>
              <a:t>pv</a:t>
            </a:r>
            <a:r>
              <a:rPr lang="en-US" sz="8000" dirty="0" smtClean="0">
                <a:solidFill>
                  <a:srgbClr val="002060"/>
                </a:solidFill>
              </a:rPr>
              <a:t>)  // Search from right</a:t>
            </a:r>
          </a:p>
          <a:p>
            <a:pPr algn="just">
              <a:buNone/>
            </a:pPr>
            <a:r>
              <a:rPr lang="en-US" sz="8000" dirty="0" smtClean="0">
                <a:solidFill>
                  <a:srgbClr val="002060"/>
                </a:solidFill>
              </a:rPr>
              <a:t> 		exchange A[</a:t>
            </a:r>
            <a:r>
              <a:rPr lang="en-US" sz="8000" dirty="0" err="1" smtClean="0">
                <a:solidFill>
                  <a:srgbClr val="002060"/>
                </a:solidFill>
              </a:rPr>
              <a:t>i</a:t>
            </a:r>
            <a:r>
              <a:rPr lang="en-US" sz="8000" dirty="0" smtClean="0">
                <a:solidFill>
                  <a:srgbClr val="002060"/>
                </a:solidFill>
              </a:rPr>
              <a:t>] with A[j]</a:t>
            </a:r>
          </a:p>
          <a:p>
            <a:pPr algn="just">
              <a:buNone/>
            </a:pPr>
            <a:r>
              <a:rPr lang="en-US" sz="8000" dirty="0" smtClean="0">
                <a:solidFill>
                  <a:srgbClr val="7030A0"/>
                </a:solidFill>
              </a:rPr>
              <a:t>while(</a:t>
            </a:r>
            <a:r>
              <a:rPr lang="en-US" sz="8000" dirty="0" err="1" smtClean="0">
                <a:solidFill>
                  <a:srgbClr val="7030A0"/>
                </a:solidFill>
              </a:rPr>
              <a:t>i</a:t>
            </a:r>
            <a:r>
              <a:rPr lang="en-US" sz="8000" dirty="0" smtClean="0">
                <a:solidFill>
                  <a:srgbClr val="7030A0"/>
                </a:solidFill>
              </a:rPr>
              <a:t>&lt;j)</a:t>
            </a:r>
          </a:p>
          <a:p>
            <a:pPr algn="just">
              <a:buNone/>
            </a:pPr>
            <a:r>
              <a:rPr lang="en-US" sz="8000" dirty="0" smtClean="0">
                <a:solidFill>
                  <a:srgbClr val="7030A0"/>
                </a:solidFill>
              </a:rPr>
              <a:t> exchange(A[</a:t>
            </a:r>
            <a:r>
              <a:rPr lang="en-US" sz="8000" dirty="0" err="1" smtClean="0">
                <a:solidFill>
                  <a:srgbClr val="7030A0"/>
                </a:solidFill>
              </a:rPr>
              <a:t>i</a:t>
            </a:r>
            <a:r>
              <a:rPr lang="en-US" sz="8000" dirty="0" smtClean="0">
                <a:solidFill>
                  <a:srgbClr val="7030A0"/>
                </a:solidFill>
              </a:rPr>
              <a:t>], A[j])        // Undo the extra exchange</a:t>
            </a:r>
          </a:p>
          <a:p>
            <a:pPr algn="just">
              <a:buNone/>
            </a:pPr>
            <a:r>
              <a:rPr lang="en-US" sz="8000" dirty="0" smtClean="0">
                <a:solidFill>
                  <a:srgbClr val="002060"/>
                </a:solidFill>
              </a:rPr>
              <a:t> exchange A[j] with A[left]   // Exchange pivot with A[j]</a:t>
            </a:r>
          </a:p>
          <a:p>
            <a:pPr algn="just">
              <a:buNone/>
            </a:pPr>
            <a:r>
              <a:rPr lang="en-US" sz="8000" dirty="0" smtClean="0">
                <a:solidFill>
                  <a:srgbClr val="002060"/>
                </a:solidFill>
              </a:rPr>
              <a:t> </a:t>
            </a:r>
            <a:r>
              <a:rPr lang="en-US" sz="8000" dirty="0" smtClean="0">
                <a:solidFill>
                  <a:srgbClr val="FF0000"/>
                </a:solidFill>
              </a:rPr>
              <a:t>return j                                   </a:t>
            </a:r>
            <a:r>
              <a:rPr lang="en-US" sz="8000" dirty="0" smtClean="0">
                <a:solidFill>
                  <a:srgbClr val="002060"/>
                </a:solidFill>
              </a:rPr>
              <a:t>// Return position of partition</a:t>
            </a:r>
          </a:p>
          <a:p>
            <a:pPr algn="just">
              <a:buNone/>
            </a:pPr>
            <a:endParaRPr lang="en-US" sz="8000" dirty="0"/>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28600"/>
            <a:ext cx="8229600" cy="914400"/>
          </a:xfrm>
        </p:spPr>
        <p:txBody>
          <a:bodyPr>
            <a:normAutofit/>
          </a:bodyPr>
          <a:lstStyle/>
          <a:p>
            <a:r>
              <a:rPr lang="en-US" sz="3200" dirty="0" smtClean="0">
                <a:solidFill>
                  <a:srgbClr val="00B050"/>
                </a:solidFill>
              </a:rPr>
              <a:t>Computation Time for Different Size of Input</a:t>
            </a:r>
            <a:endParaRPr lang="en-US" sz="3200" dirty="0">
              <a:solidFill>
                <a:srgbClr val="00B050"/>
              </a:solidFill>
            </a:endParaRPr>
          </a:p>
        </p:txBody>
      </p:sp>
      <p:sp>
        <p:nvSpPr>
          <p:cNvPr id="390147" name="Rectangle 1027"/>
          <p:cNvSpPr>
            <a:spLocks noGrp="1" noChangeArrowheads="1"/>
          </p:cNvSpPr>
          <p:nvPr>
            <p:ph type="body" idx="1"/>
          </p:nvPr>
        </p:nvSpPr>
        <p:spPr>
          <a:xfrm>
            <a:off x="457200" y="1066800"/>
            <a:ext cx="8305800" cy="5333999"/>
          </a:xfrm>
          <a:ln/>
        </p:spPr>
        <p:txBody>
          <a:bodyPr>
            <a:normAutofit/>
          </a:bodyPr>
          <a:lstStyle/>
          <a:p>
            <a:pPr algn="just">
              <a:buNone/>
            </a:pPr>
            <a:r>
              <a:rPr lang="en-US" sz="2800" dirty="0" smtClean="0"/>
              <a:t>	</a:t>
            </a:r>
            <a:r>
              <a:rPr lang="en-US" sz="2800" dirty="0" smtClean="0">
                <a:solidFill>
                  <a:srgbClr val="002060"/>
                </a:solidFill>
              </a:rPr>
              <a:t>For smaller inputs quick sort perform better than the merge sort, due to the fact the merge sort is not in place unlike quick sort. We need more amount of space in case of merge sort.</a:t>
            </a:r>
          </a:p>
          <a:p>
            <a:pPr algn="just">
              <a:buNone/>
            </a:pPr>
            <a:endParaRPr lang="en-US" sz="2800" dirty="0" smtClean="0"/>
          </a:p>
          <a:p>
            <a:pPr algn="just">
              <a:buNone/>
            </a:pPr>
            <a:endParaRPr lang="en-US" sz="2800" dirty="0"/>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14</a:t>
            </a:fld>
            <a:endParaRPr lang="en-US"/>
          </a:p>
        </p:txBody>
      </p:sp>
      <p:pic>
        <p:nvPicPr>
          <p:cNvPr id="1026" name="Picture 2"/>
          <p:cNvPicPr>
            <a:picLocks noChangeAspect="1" noChangeArrowheads="1"/>
          </p:cNvPicPr>
          <p:nvPr/>
        </p:nvPicPr>
        <p:blipFill>
          <a:blip r:embed="rId3"/>
          <a:srcRect/>
          <a:stretch>
            <a:fillRect/>
          </a:stretch>
        </p:blipFill>
        <p:spPr bwMode="auto">
          <a:xfrm>
            <a:off x="669925" y="2971800"/>
            <a:ext cx="7802563" cy="2667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28600"/>
            <a:ext cx="8229600" cy="914400"/>
          </a:xfrm>
        </p:spPr>
        <p:txBody>
          <a:bodyPr>
            <a:normAutofit/>
          </a:bodyPr>
          <a:lstStyle/>
          <a:p>
            <a:r>
              <a:rPr lang="en-US" sz="3200" dirty="0" smtClean="0">
                <a:solidFill>
                  <a:srgbClr val="00B050"/>
                </a:solidFill>
              </a:rPr>
              <a:t>Time and Space Complexity </a:t>
            </a:r>
            <a:endParaRPr lang="en-US" sz="3200" dirty="0">
              <a:solidFill>
                <a:srgbClr val="00B050"/>
              </a:solidFill>
            </a:endParaRPr>
          </a:p>
        </p:txBody>
      </p:sp>
      <p:sp>
        <p:nvSpPr>
          <p:cNvPr id="390147" name="Rectangle 1027"/>
          <p:cNvSpPr>
            <a:spLocks noGrp="1" noChangeArrowheads="1"/>
          </p:cNvSpPr>
          <p:nvPr>
            <p:ph type="body" idx="1"/>
          </p:nvPr>
        </p:nvSpPr>
        <p:spPr>
          <a:xfrm>
            <a:off x="457200" y="1066800"/>
            <a:ext cx="8305800" cy="5333999"/>
          </a:xfrm>
          <a:ln/>
        </p:spPr>
        <p:txBody>
          <a:bodyPr>
            <a:normAutofit/>
          </a:bodyPr>
          <a:lstStyle/>
          <a:p>
            <a:pPr algn="just">
              <a:buNone/>
            </a:pPr>
            <a:r>
              <a:rPr lang="en-US" sz="2800" dirty="0" smtClean="0"/>
              <a:t>	</a:t>
            </a:r>
          </a:p>
          <a:p>
            <a:pPr algn="just"/>
            <a:r>
              <a:rPr lang="en-US" sz="2800" dirty="0" smtClean="0">
                <a:solidFill>
                  <a:srgbClr val="002060"/>
                </a:solidFill>
              </a:rPr>
              <a:t>Quick Sorts  worst-case running time is : Θ(n</a:t>
            </a:r>
            <a:r>
              <a:rPr lang="en-US" sz="2800" baseline="30000" dirty="0" smtClean="0">
                <a:solidFill>
                  <a:srgbClr val="002060"/>
                </a:solidFill>
              </a:rPr>
              <a:t>2</a:t>
            </a:r>
            <a:r>
              <a:rPr lang="en-US" sz="2800" dirty="0" smtClean="0">
                <a:solidFill>
                  <a:srgbClr val="002060"/>
                </a:solidFill>
              </a:rPr>
              <a:t>) </a:t>
            </a:r>
          </a:p>
          <a:p>
            <a:pPr algn="just">
              <a:buNone/>
            </a:pPr>
            <a:r>
              <a:rPr lang="en-US" sz="2800" dirty="0" smtClean="0">
                <a:solidFill>
                  <a:srgbClr val="002060"/>
                </a:solidFill>
              </a:rPr>
              <a:t>     ( This case occurs when list is almost sorted )</a:t>
            </a:r>
          </a:p>
          <a:p>
            <a:pPr algn="just"/>
            <a:r>
              <a:rPr lang="en-US" sz="2800" dirty="0" smtClean="0">
                <a:solidFill>
                  <a:srgbClr val="002060"/>
                </a:solidFill>
              </a:rPr>
              <a:t> But its average-case running time is as good as merge sort's: Θ(n*</a:t>
            </a:r>
            <a:r>
              <a:rPr lang="en-US" sz="2800" dirty="0" err="1" smtClean="0">
                <a:solidFill>
                  <a:srgbClr val="002060"/>
                </a:solidFill>
              </a:rPr>
              <a:t>logn</a:t>
            </a:r>
            <a:r>
              <a:rPr lang="en-US" sz="2800" dirty="0" smtClean="0">
                <a:solidFill>
                  <a:srgbClr val="002060"/>
                </a:solidFill>
              </a:rPr>
              <a:t>)</a:t>
            </a:r>
          </a:p>
          <a:p>
            <a:pPr algn="just">
              <a:buNone/>
            </a:pPr>
            <a:r>
              <a:rPr lang="en-US" sz="2800" dirty="0" smtClean="0">
                <a:solidFill>
                  <a:srgbClr val="002060"/>
                </a:solidFill>
              </a:rPr>
              <a:t>     ( This case occurs when list contains random values )</a:t>
            </a:r>
          </a:p>
          <a:p>
            <a:pPr algn="just"/>
            <a:r>
              <a:rPr lang="en-US" sz="2800" dirty="0" smtClean="0">
                <a:solidFill>
                  <a:srgbClr val="002060"/>
                </a:solidFill>
              </a:rPr>
              <a:t>The in-place version of </a:t>
            </a:r>
            <a:r>
              <a:rPr lang="en-US" sz="2800" dirty="0" err="1" smtClean="0">
                <a:solidFill>
                  <a:srgbClr val="FF0000"/>
                </a:solidFill>
              </a:rPr>
              <a:t>quickSort</a:t>
            </a:r>
            <a:r>
              <a:rPr lang="en-US" sz="2800" dirty="0" smtClean="0">
                <a:solidFill>
                  <a:srgbClr val="002060"/>
                </a:solidFill>
              </a:rPr>
              <a:t> has a space complexity of </a:t>
            </a:r>
            <a:r>
              <a:rPr lang="en-US" sz="2800" b="1" i="1" dirty="0" smtClean="0">
                <a:solidFill>
                  <a:srgbClr val="FF0000"/>
                </a:solidFill>
              </a:rPr>
              <a:t>O</a:t>
            </a:r>
            <a:r>
              <a:rPr lang="en-US" sz="2800" b="1" dirty="0" smtClean="0">
                <a:solidFill>
                  <a:srgbClr val="FF0000"/>
                </a:solidFill>
              </a:rPr>
              <a:t>(n)</a:t>
            </a:r>
            <a:r>
              <a:rPr lang="en-US" sz="2800" dirty="0" smtClean="0">
                <a:solidFill>
                  <a:srgbClr val="002060"/>
                </a:solidFill>
              </a:rPr>
              <a:t> as compared to </a:t>
            </a:r>
            <a:r>
              <a:rPr lang="en-US" sz="2800" dirty="0" err="1" smtClean="0">
                <a:solidFill>
                  <a:srgbClr val="7030A0"/>
                </a:solidFill>
              </a:rPr>
              <a:t>mergeSort</a:t>
            </a:r>
            <a:r>
              <a:rPr lang="en-US" sz="2800" dirty="0" smtClean="0">
                <a:solidFill>
                  <a:srgbClr val="002060"/>
                </a:solidFill>
              </a:rPr>
              <a:t> which is </a:t>
            </a:r>
            <a:r>
              <a:rPr lang="en-US" sz="2800" b="1" dirty="0" smtClean="0">
                <a:solidFill>
                  <a:srgbClr val="7030A0"/>
                </a:solidFill>
              </a:rPr>
              <a:t>O(2n)</a:t>
            </a:r>
          </a:p>
          <a:p>
            <a:pPr algn="just">
              <a:buNone/>
            </a:pPr>
            <a:endParaRPr lang="en-US" sz="2800" dirty="0" smtClean="0"/>
          </a:p>
          <a:p>
            <a:pPr algn="just">
              <a:buNone/>
            </a:pPr>
            <a:endParaRPr lang="en-US" sz="2800" dirty="0"/>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048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28600"/>
            <a:ext cx="8229600" cy="914400"/>
          </a:xfrm>
        </p:spPr>
        <p:txBody>
          <a:bodyPr>
            <a:normAutofit/>
          </a:bodyPr>
          <a:lstStyle/>
          <a:p>
            <a:r>
              <a:rPr lang="en-US" sz="3200" dirty="0" smtClean="0">
                <a:solidFill>
                  <a:srgbClr val="00B050"/>
                </a:solidFill>
              </a:rPr>
              <a:t>Time and Space Complexity </a:t>
            </a:r>
            <a:endParaRPr lang="en-US" sz="3200" dirty="0">
              <a:solidFill>
                <a:srgbClr val="00B050"/>
              </a:solidFill>
            </a:endParaRPr>
          </a:p>
        </p:txBody>
      </p:sp>
      <p:sp>
        <p:nvSpPr>
          <p:cNvPr id="390147" name="Rectangle 1027"/>
          <p:cNvSpPr>
            <a:spLocks noGrp="1" noChangeArrowheads="1"/>
          </p:cNvSpPr>
          <p:nvPr>
            <p:ph type="body" idx="1"/>
          </p:nvPr>
        </p:nvSpPr>
        <p:spPr>
          <a:xfrm>
            <a:off x="457200" y="1066800"/>
            <a:ext cx="8305800" cy="5333999"/>
          </a:xfrm>
          <a:ln/>
        </p:spPr>
        <p:txBody>
          <a:bodyPr>
            <a:normAutofit/>
          </a:bodyPr>
          <a:lstStyle/>
          <a:p>
            <a:pPr algn="just">
              <a:buNone/>
            </a:pPr>
            <a:r>
              <a:rPr lang="en-US" sz="2800" dirty="0" smtClean="0"/>
              <a:t>	</a:t>
            </a:r>
          </a:p>
          <a:p>
            <a:pPr algn="just">
              <a:buNone/>
            </a:pPr>
            <a:endParaRPr lang="en-US" sz="2800" dirty="0" smtClean="0"/>
          </a:p>
          <a:p>
            <a:pPr algn="just">
              <a:buNone/>
            </a:pPr>
            <a:endParaRPr lang="en-US" sz="2800" dirty="0"/>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16</a:t>
            </a:fld>
            <a:endParaRPr lang="en-US"/>
          </a:p>
        </p:txBody>
      </p:sp>
      <p:cxnSp>
        <p:nvCxnSpPr>
          <p:cNvPr id="9" name="Straight Connector 8"/>
          <p:cNvCxnSpPr/>
          <p:nvPr/>
        </p:nvCxnSpPr>
        <p:spPr>
          <a:xfrm rot="5400000">
            <a:off x="-1066800" y="3810000"/>
            <a:ext cx="47244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838200" y="5867400"/>
            <a:ext cx="7391400" cy="1588"/>
          </a:xfrm>
          <a:prstGeom prst="line">
            <a:avLst/>
          </a:prstGeom>
        </p:spPr>
        <p:style>
          <a:lnRef idx="3">
            <a:schemeClr val="accent2"/>
          </a:lnRef>
          <a:fillRef idx="0">
            <a:schemeClr val="accent2"/>
          </a:fillRef>
          <a:effectRef idx="2">
            <a:schemeClr val="accent2"/>
          </a:effectRef>
          <a:fontRef idx="minor">
            <a:schemeClr val="tx1"/>
          </a:fontRef>
        </p:style>
      </p:cxnSp>
      <p:sp>
        <p:nvSpPr>
          <p:cNvPr id="12" name="Arc 11"/>
          <p:cNvSpPr/>
          <p:nvPr/>
        </p:nvSpPr>
        <p:spPr>
          <a:xfrm rot="21170779">
            <a:off x="1271694" y="3907191"/>
            <a:ext cx="7162800" cy="2514600"/>
          </a:xfrm>
          <a:prstGeom prst="arc">
            <a:avLst>
              <a:gd name="adj1" fmla="val 10853910"/>
              <a:gd name="adj2" fmla="val 17343477"/>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4" name="Straight Connector 13"/>
          <p:cNvCxnSpPr>
            <a:stCxn id="12" idx="2"/>
          </p:cNvCxnSpPr>
          <p:nvPr/>
        </p:nvCxnSpPr>
        <p:spPr>
          <a:xfrm flipV="1">
            <a:off x="5125491" y="3590158"/>
            <a:ext cx="2736857" cy="282199"/>
          </a:xfrm>
          <a:prstGeom prst="line">
            <a:avLst/>
          </a:prstGeom>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4267200" y="6096000"/>
            <a:ext cx="12954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a:xfrm rot="5400000" flipH="1" flipV="1">
            <a:off x="229394" y="3809206"/>
            <a:ext cx="1371600" cy="158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9" name="TextBox 18"/>
          <p:cNvSpPr txBox="1"/>
          <p:nvPr/>
        </p:nvSpPr>
        <p:spPr>
          <a:xfrm>
            <a:off x="3733800" y="5943600"/>
            <a:ext cx="609600" cy="369332"/>
          </a:xfrm>
          <a:prstGeom prst="rect">
            <a:avLst/>
          </a:prstGeom>
          <a:noFill/>
        </p:spPr>
        <p:txBody>
          <a:bodyPr wrap="square" rtlCol="0">
            <a:spAutoFit/>
          </a:bodyPr>
          <a:lstStyle/>
          <a:p>
            <a:r>
              <a:rPr lang="en-US" dirty="0" smtClean="0"/>
              <a:t>N</a:t>
            </a:r>
            <a:endParaRPr lang="en-US" dirty="0"/>
          </a:p>
        </p:txBody>
      </p:sp>
      <p:sp>
        <p:nvSpPr>
          <p:cNvPr id="20" name="TextBox 19"/>
          <p:cNvSpPr txBox="1"/>
          <p:nvPr/>
        </p:nvSpPr>
        <p:spPr>
          <a:xfrm>
            <a:off x="609600" y="2286000"/>
            <a:ext cx="609600" cy="369332"/>
          </a:xfrm>
          <a:prstGeom prst="rect">
            <a:avLst/>
          </a:prstGeom>
          <a:noFill/>
        </p:spPr>
        <p:txBody>
          <a:bodyPr wrap="square" rtlCol="0">
            <a:spAutoFit/>
          </a:bodyPr>
          <a:lstStyle/>
          <a:p>
            <a:r>
              <a:rPr lang="en-US" dirty="0" smtClean="0"/>
              <a:t>T(N)</a:t>
            </a:r>
            <a:endParaRPr lang="en-US" dirty="0"/>
          </a:p>
        </p:txBody>
      </p:sp>
      <p:sp>
        <p:nvSpPr>
          <p:cNvPr id="21" name="TextBox 20"/>
          <p:cNvSpPr txBox="1"/>
          <p:nvPr/>
        </p:nvSpPr>
        <p:spPr>
          <a:xfrm>
            <a:off x="6400800" y="2971800"/>
            <a:ext cx="2743200" cy="369332"/>
          </a:xfrm>
          <a:prstGeom prst="rect">
            <a:avLst/>
          </a:prstGeom>
          <a:noFill/>
        </p:spPr>
        <p:txBody>
          <a:bodyPr wrap="square" rtlCol="0">
            <a:spAutoFit/>
          </a:bodyPr>
          <a:lstStyle/>
          <a:p>
            <a:r>
              <a:rPr lang="en-US" dirty="0" smtClean="0"/>
              <a:t>N*</a:t>
            </a:r>
            <a:r>
              <a:rPr lang="en-US" dirty="0" err="1" smtClean="0"/>
              <a:t>logN</a:t>
            </a:r>
            <a:r>
              <a:rPr lang="en-US" dirty="0" smtClean="0"/>
              <a:t>  </a:t>
            </a:r>
            <a:r>
              <a:rPr lang="en-US" dirty="0" smtClean="0">
                <a:sym typeface="Wingdings" pitchFamily="2" charset="2"/>
              </a:rPr>
              <a:t></a:t>
            </a:r>
            <a:r>
              <a:rPr lang="en-US" dirty="0" smtClean="0"/>
              <a:t> </a:t>
            </a:r>
            <a:r>
              <a:rPr lang="en-US" dirty="0" err="1" smtClean="0">
                <a:solidFill>
                  <a:srgbClr val="FF0000"/>
                </a:solidFill>
              </a:rPr>
              <a:t>QuickSort</a:t>
            </a:r>
            <a:endParaRPr lang="en-US" dirty="0">
              <a:solidFill>
                <a:srgbClr val="FF0000"/>
              </a:solidFill>
            </a:endParaRPr>
          </a:p>
        </p:txBody>
      </p:sp>
      <p:sp>
        <p:nvSpPr>
          <p:cNvPr id="22" name="Arc 21"/>
          <p:cNvSpPr/>
          <p:nvPr/>
        </p:nvSpPr>
        <p:spPr>
          <a:xfrm rot="5400000">
            <a:off x="-1866901" y="495301"/>
            <a:ext cx="6934202" cy="3810000"/>
          </a:xfrm>
          <a:prstGeom prst="arc">
            <a:avLst>
              <a:gd name="adj1" fmla="val 16297620"/>
              <a:gd name="adj2" fmla="val 280413"/>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24" name="Straight Connector 23"/>
          <p:cNvCxnSpPr>
            <a:stCxn id="22" idx="0"/>
          </p:cNvCxnSpPr>
          <p:nvPr/>
        </p:nvCxnSpPr>
        <p:spPr>
          <a:xfrm rot="5400000" flipH="1" flipV="1">
            <a:off x="2811282" y="1760486"/>
            <a:ext cx="1387604" cy="232"/>
          </a:xfrm>
          <a:prstGeom prst="line">
            <a:avLst/>
          </a:prstGeom>
        </p:spPr>
        <p:style>
          <a:lnRef idx="3">
            <a:schemeClr val="accent6"/>
          </a:lnRef>
          <a:fillRef idx="0">
            <a:schemeClr val="accent6"/>
          </a:fillRef>
          <a:effectRef idx="2">
            <a:schemeClr val="accent6"/>
          </a:effectRef>
          <a:fontRef idx="minor">
            <a:schemeClr val="tx1"/>
          </a:fontRef>
        </p:style>
      </p:cxnSp>
      <p:sp>
        <p:nvSpPr>
          <p:cNvPr id="25" name="TextBox 24"/>
          <p:cNvSpPr txBox="1"/>
          <p:nvPr/>
        </p:nvSpPr>
        <p:spPr>
          <a:xfrm>
            <a:off x="3657600" y="1752600"/>
            <a:ext cx="1600200" cy="369332"/>
          </a:xfrm>
          <a:prstGeom prst="rect">
            <a:avLst/>
          </a:prstGeom>
          <a:noFill/>
        </p:spPr>
        <p:txBody>
          <a:bodyPr wrap="square" rtlCol="0">
            <a:spAutoFit/>
          </a:bodyPr>
          <a:lstStyle/>
          <a:p>
            <a:r>
              <a:rPr lang="en-US" dirty="0" smtClean="0"/>
              <a:t>N</a:t>
            </a:r>
            <a:r>
              <a:rPr lang="en-US" baseline="30000" dirty="0" smtClean="0"/>
              <a:t> 2</a:t>
            </a:r>
            <a:endParaRPr lang="en-US" baseline="30000" dirty="0"/>
          </a:p>
        </p:txBody>
      </p:sp>
      <p:sp>
        <p:nvSpPr>
          <p:cNvPr id="26" name="TextBox 25"/>
          <p:cNvSpPr txBox="1"/>
          <p:nvPr/>
        </p:nvSpPr>
        <p:spPr>
          <a:xfrm>
            <a:off x="4114800" y="1752600"/>
            <a:ext cx="1524000" cy="369332"/>
          </a:xfrm>
          <a:prstGeom prst="rect">
            <a:avLst/>
          </a:prstGeom>
          <a:noFill/>
        </p:spPr>
        <p:txBody>
          <a:bodyPr wrap="square" rtlCol="0">
            <a:spAutoFit/>
          </a:bodyPr>
          <a:lstStyle/>
          <a:p>
            <a:r>
              <a:rPr lang="en-US" dirty="0" smtClean="0">
                <a:solidFill>
                  <a:srgbClr val="7030A0"/>
                </a:solidFill>
                <a:sym typeface="Wingdings" pitchFamily="2" charset="2"/>
              </a:rPr>
              <a:t> </a:t>
            </a:r>
            <a:r>
              <a:rPr lang="en-US" dirty="0" err="1" smtClean="0">
                <a:solidFill>
                  <a:srgbClr val="7030A0"/>
                </a:solidFill>
              </a:rPr>
              <a:t>BubleSort</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smtClean="0">
                <a:solidFill>
                  <a:srgbClr val="FF0000"/>
                </a:solidFill>
                <a:effectLst>
                  <a:outerShdw blurRad="38100" dist="38100" dir="2700000" algn="tl">
                    <a:srgbClr val="000000">
                      <a:alpha val="43137"/>
                    </a:srgbClr>
                  </a:outerShdw>
                </a:effectLst>
              </a:rPr>
              <a:t>Learning Outcome of the Experiment and Conclusion</a:t>
            </a:r>
          </a:p>
          <a:p>
            <a:pPr algn="l"/>
            <a:endParaRPr lang="en-US" sz="2000" dirty="0" smtClean="0">
              <a:solidFill>
                <a:srgbClr val="FF0000"/>
              </a:solidFill>
              <a:effectLst>
                <a:outerShdw blurRad="38100" dist="38100" dir="2700000" algn="tl">
                  <a:srgbClr val="000000">
                    <a:alpha val="43137"/>
                  </a:srgbClr>
                </a:outerShdw>
              </a:effectLst>
            </a:endParaRPr>
          </a:p>
          <a:p>
            <a:pPr algn="l"/>
            <a:r>
              <a:rPr lang="en-US" sz="2000" dirty="0" smtClean="0">
                <a:solidFill>
                  <a:srgbClr val="0070C0"/>
                </a:solidFill>
                <a:effectLst>
                  <a:outerShdw blurRad="38100" dist="38100" dir="2700000" algn="tl">
                    <a:srgbClr val="000000">
                      <a:alpha val="43137"/>
                    </a:srgbClr>
                  </a:outerShdw>
                </a:effectLst>
              </a:rPr>
              <a:t>At the end of the session, students should be able to :</a:t>
            </a:r>
          </a:p>
          <a:p>
            <a:pPr algn="l"/>
            <a:endParaRPr lang="en-US" sz="2000" dirty="0" smtClean="0">
              <a:solidFill>
                <a:srgbClr val="0070C0"/>
              </a:solidFill>
              <a:effectLst>
                <a:outerShdw blurRad="38100" dist="38100" dir="2700000" algn="tl">
                  <a:srgbClr val="000000">
                    <a:alpha val="43137"/>
                  </a:srgbClr>
                </a:outerShdw>
              </a:effectLst>
            </a:endParaRPr>
          </a:p>
          <a:p>
            <a:pPr marL="457200" indent="-457200" algn="l">
              <a:buFont typeface="Arial" pitchFamily="34" charset="0"/>
              <a:buAutoNum type="arabicPeriod"/>
              <a:defRPr/>
            </a:pPr>
            <a:r>
              <a:rPr lang="en-US" sz="2000" dirty="0" smtClean="0">
                <a:solidFill>
                  <a:srgbClr val="0070C0"/>
                </a:solidFill>
                <a:effectLst>
                  <a:outerShdw blurRad="38100" dist="38100" dir="2700000" algn="tl">
                    <a:srgbClr val="000000">
                      <a:alpha val="43137"/>
                    </a:srgbClr>
                  </a:outerShdw>
                </a:effectLst>
              </a:rPr>
              <a:t>Explain the working of Divide and Conquer Strategy [L2, CO 2, PO1]</a:t>
            </a:r>
          </a:p>
          <a:p>
            <a:pPr marL="457200" indent="-457200" algn="l">
              <a:buFont typeface="Arial" pitchFamily="34" charset="0"/>
              <a:buAutoNum type="arabicPeriod"/>
              <a:defRPr/>
            </a:pPr>
            <a:r>
              <a:rPr lang="en-US" sz="2000" dirty="0" smtClean="0">
                <a:solidFill>
                  <a:srgbClr val="0070C0"/>
                </a:solidFill>
                <a:effectLst>
                  <a:outerShdw blurRad="38100" dist="38100" dir="2700000" algn="tl">
                    <a:srgbClr val="000000">
                      <a:alpha val="43137"/>
                    </a:srgbClr>
                  </a:outerShdw>
                </a:effectLst>
              </a:rPr>
              <a:t>Demonstrate the working </a:t>
            </a:r>
            <a:r>
              <a:rPr lang="en-US" sz="2000" smtClean="0">
                <a:solidFill>
                  <a:srgbClr val="0070C0"/>
                </a:solidFill>
                <a:effectLst>
                  <a:outerShdw blurRad="38100" dist="38100" dir="2700000" algn="tl">
                    <a:srgbClr val="000000">
                      <a:alpha val="43137"/>
                    </a:srgbClr>
                  </a:outerShdw>
                </a:effectLst>
              </a:rPr>
              <a:t>of Quick sort </a:t>
            </a:r>
            <a:r>
              <a:rPr lang="en-US" sz="2000" dirty="0" smtClean="0">
                <a:solidFill>
                  <a:srgbClr val="0070C0"/>
                </a:solidFill>
                <a:effectLst>
                  <a:outerShdw blurRad="38100" dist="38100" dir="2700000" algn="tl">
                    <a:srgbClr val="000000">
                      <a:alpha val="43137"/>
                    </a:srgbClr>
                  </a:outerShdw>
                </a:effectLst>
              </a:rPr>
              <a:t>algorithm on a given set of size n </a:t>
            </a:r>
          </a:p>
          <a:p>
            <a:pPr marL="457200" indent="-457200" algn="l" fontAlgn="auto">
              <a:spcAft>
                <a:spcPts val="0"/>
              </a:spcAft>
              <a:defRPr/>
            </a:pPr>
            <a:r>
              <a:rPr lang="en-US" sz="2000" dirty="0" smtClean="0">
                <a:solidFill>
                  <a:srgbClr val="0070C0"/>
                </a:solidFill>
                <a:effectLst>
                  <a:outerShdw blurRad="38100" dist="38100" dir="2700000" algn="tl">
                    <a:srgbClr val="000000">
                      <a:alpha val="43137"/>
                    </a:srgbClr>
                  </a:outerShdw>
                </a:effectLst>
              </a:rPr>
              <a:t>								[L3, CO 2, PO3]</a:t>
            </a:r>
          </a:p>
          <a:p>
            <a:pPr marL="457200" indent="-457200" algn="l" fontAlgn="auto">
              <a:spcAft>
                <a:spcPts val="0"/>
              </a:spcAft>
              <a:buAutoNum type="arabicPeriod" startAt="3"/>
              <a:defRPr/>
            </a:pPr>
            <a:r>
              <a:rPr lang="en-US" sz="2000" dirty="0" smtClean="0">
                <a:solidFill>
                  <a:srgbClr val="0070C0"/>
                </a:solidFill>
                <a:effectLst>
                  <a:outerShdw blurRad="38100" dist="38100" dir="2700000" algn="tl">
                    <a:srgbClr val="000000">
                      <a:alpha val="43137"/>
                    </a:srgbClr>
                  </a:outerShdw>
                </a:effectLst>
              </a:rPr>
              <a:t>Estimate the computing time using appropriate time functions.</a:t>
            </a:r>
          </a:p>
          <a:p>
            <a:pPr marL="457200" indent="-457200" algn="l" fontAlgn="auto">
              <a:spcAft>
                <a:spcPts val="0"/>
              </a:spcAft>
              <a:defRPr/>
            </a:pPr>
            <a:r>
              <a:rPr lang="en-US" sz="2000" dirty="0" smtClean="0">
                <a:solidFill>
                  <a:srgbClr val="0070C0"/>
                </a:solidFill>
                <a:effectLst>
                  <a:outerShdw blurRad="38100" dist="38100" dir="2700000" algn="tl">
                    <a:srgbClr val="000000">
                      <a:alpha val="43137"/>
                    </a:srgbClr>
                  </a:outerShdw>
                </a:effectLst>
              </a:rPr>
              <a:t>								 [L3, CO 2, PO3]</a:t>
            </a:r>
          </a:p>
          <a:p>
            <a:pPr marL="457200" indent="-457200" algn="l" fontAlgn="auto">
              <a:spcAft>
                <a:spcPts val="0"/>
              </a:spcAft>
              <a:defRPr/>
            </a:pPr>
            <a:r>
              <a:rPr lang="en-US" sz="2000" dirty="0" smtClean="0">
                <a:solidFill>
                  <a:srgbClr val="0070C0"/>
                </a:solidFill>
                <a:effectLst>
                  <a:outerShdw blurRad="38100" dist="38100" dir="2700000" algn="tl">
                    <a:srgbClr val="000000">
                      <a:alpha val="43137"/>
                    </a:srgbClr>
                  </a:outerShdw>
                </a:effectLst>
              </a:rPr>
              <a:t>4.	Plot a graph of Computing time V/s Size of the input and draw conclusions</a:t>
            </a:r>
          </a:p>
          <a:p>
            <a:pPr fontAlgn="auto">
              <a:spcAft>
                <a:spcPts val="0"/>
              </a:spcAft>
              <a:defRPr/>
            </a:pPr>
            <a:r>
              <a:rPr lang="en-US" sz="2000" dirty="0" smtClean="0">
                <a:solidFill>
                  <a:srgbClr val="FF0000"/>
                </a:solidFill>
                <a:effectLst>
                  <a:outerShdw blurRad="38100" dist="38100" dir="2700000" algn="tl">
                    <a:srgbClr val="000000">
                      <a:alpha val="43137"/>
                    </a:srgbClr>
                  </a:outerShdw>
                </a:effectLst>
              </a:rPr>
              <a:t>					</a:t>
            </a:r>
            <a:r>
              <a:rPr lang="en-US" sz="2000" dirty="0" smtClean="0">
                <a:solidFill>
                  <a:srgbClr val="0070C0"/>
                </a:solidFill>
                <a:effectLst>
                  <a:outerShdw blurRad="38100" dist="38100" dir="2700000" algn="tl">
                    <a:srgbClr val="000000">
                      <a:alpha val="43137"/>
                    </a:srgbClr>
                  </a:outerShdw>
                </a:effectLst>
              </a:rPr>
              <a:t>                [L4, CO 2, PO4]</a:t>
            </a: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endParaRPr lang="en-US" dirty="0" smtClean="0">
              <a:solidFill>
                <a:srgbClr val="FF0000"/>
              </a:solidFill>
              <a:effectLst>
                <a:outerShdw blurRad="38100" dist="38100" dir="2700000" algn="tl">
                  <a:srgbClr val="000000">
                    <a:alpha val="43137"/>
                  </a:srgbClr>
                </a:outerShdw>
              </a:effectLst>
            </a:endParaRPr>
          </a:p>
          <a:p>
            <a:pPr algn="l"/>
            <a:endParaRPr lang="en-US" sz="2000" dirty="0" smtClean="0">
              <a:solidFill>
                <a:srgbClr val="FF000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1371600" y="6356350"/>
            <a:ext cx="4648200" cy="365125"/>
          </a:xfrm>
        </p:spPr>
        <p:txBody>
          <a:bodyPr/>
          <a:lstStyle/>
          <a:p>
            <a:r>
              <a:rPr lang="en-US" dirty="0" smtClean="0"/>
              <a:t>Department of Computer Science and Engineering, GIT</a:t>
            </a:r>
            <a:endParaRPr lang="en-US" dirty="0"/>
          </a:p>
        </p:txBody>
      </p:sp>
      <p:sp>
        <p:nvSpPr>
          <p:cNvPr id="5" name="Date Placeholder 4"/>
          <p:cNvSpPr>
            <a:spLocks noGrp="1"/>
          </p:cNvSpPr>
          <p:nvPr>
            <p:ph type="dt" sz="half" idx="10"/>
          </p:nvPr>
        </p:nvSpPr>
        <p:spPr/>
        <p:txBody>
          <a:bodyPr/>
          <a:lstStyle/>
          <a:p>
            <a:r>
              <a:rPr lang="en-US" dirty="0" smtClean="0"/>
              <a:t>12/01/2017</a:t>
            </a:r>
            <a:endParaRPr lang="en-US" dirty="0"/>
          </a:p>
        </p:txBody>
      </p:sp>
      <p:sp>
        <p:nvSpPr>
          <p:cNvPr id="6" name="Slide Number Placeholder 5"/>
          <p:cNvSpPr>
            <a:spLocks noGrp="1"/>
          </p:cNvSpPr>
          <p:nvPr>
            <p:ph type="sldNum" sz="quarter" idx="12"/>
          </p:nvPr>
        </p:nvSpPr>
        <p:spPr/>
        <p:txBody>
          <a:bodyPr/>
          <a:lstStyle/>
          <a:p>
            <a:fld id="{B0B02D3A-A394-4771-B24F-736CAC40B58E}" type="slidenum">
              <a:rPr lang="en-US" smtClean="0"/>
              <a:pPr/>
              <a:t>17</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610600" cy="6096000"/>
          </a:xfrm>
        </p:spPr>
        <p:style>
          <a:lnRef idx="2">
            <a:schemeClr val="accent2"/>
          </a:lnRef>
          <a:fillRef idx="1">
            <a:schemeClr val="lt1"/>
          </a:fillRef>
          <a:effectRef idx="0">
            <a:schemeClr val="accent2"/>
          </a:effectRef>
          <a:fontRef idx="minor">
            <a:schemeClr val="dk1"/>
          </a:fontRef>
        </p:style>
        <p:txBody>
          <a:bodyPr>
            <a:normAutofit lnSpcReduction="10000"/>
          </a:bodyPr>
          <a:lstStyle/>
          <a:p>
            <a:endParaRPr lang="en-US" dirty="0" smtClean="0">
              <a:solidFill>
                <a:srgbClr val="FF0000"/>
              </a:solidFill>
              <a:effectLst>
                <a:outerShdw blurRad="38100" dist="38100" dir="2700000" algn="tl">
                  <a:srgbClr val="000000">
                    <a:alpha val="43137"/>
                  </a:srgbClr>
                </a:outerShdw>
              </a:effectLst>
            </a:endParaRPr>
          </a:p>
          <a:p>
            <a:pPr algn="l"/>
            <a:r>
              <a:rPr lang="en-US" dirty="0" smtClean="0">
                <a:solidFill>
                  <a:srgbClr val="FF0000"/>
                </a:solidFill>
                <a:effectLst>
                  <a:outerShdw blurRad="38100" dist="38100" dir="2700000" algn="tl">
                    <a:srgbClr val="000000">
                      <a:alpha val="43137"/>
                    </a:srgbClr>
                  </a:outerShdw>
                </a:effectLst>
              </a:rPr>
              <a:t>Objectives of the Experiment:</a:t>
            </a:r>
          </a:p>
          <a:p>
            <a:endParaRPr lang="en-US" dirty="0">
              <a:solidFill>
                <a:srgbClr val="FF0000"/>
              </a:solidFill>
              <a:effectLst>
                <a:outerShdw blurRad="38100" dist="38100" dir="2700000" algn="tl">
                  <a:srgbClr val="000000">
                    <a:alpha val="43137"/>
                  </a:srgbClr>
                </a:outerShdw>
              </a:effectLst>
            </a:endParaRP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To apply the divide and conquer strategy</a:t>
            </a:r>
          </a:p>
          <a:p>
            <a:pPr marL="514350" indent="-514350" algn="l">
              <a:buAutoNum type="arabicPeriod"/>
            </a:pPr>
            <a:endParaRPr lang="en-US" dirty="0" smtClean="0">
              <a:solidFill>
                <a:srgbClr val="00B050"/>
              </a:solidFill>
              <a:effectLst>
                <a:outerShdw blurRad="38100" dist="38100" dir="2700000" algn="tl">
                  <a:srgbClr val="000000">
                    <a:alpha val="43137"/>
                  </a:srgbClr>
                </a:outerShdw>
              </a:effectLst>
            </a:endParaRPr>
          </a:p>
          <a:p>
            <a:pPr marL="514350" indent="-514350" algn="l">
              <a:buAutoNum type="arabicPeriod"/>
            </a:pPr>
            <a:r>
              <a:rPr lang="en-US" dirty="0" smtClean="0">
                <a:solidFill>
                  <a:srgbClr val="00B050"/>
                </a:solidFill>
                <a:effectLst>
                  <a:outerShdw blurRad="38100" dist="38100" dir="2700000" algn="tl">
                    <a:srgbClr val="000000">
                      <a:alpha val="43137"/>
                    </a:srgbClr>
                  </a:outerShdw>
                </a:effectLst>
              </a:rPr>
              <a:t>Present the working of </a:t>
            </a:r>
            <a:r>
              <a:rPr lang="en-US" dirty="0" err="1" smtClean="0">
                <a:solidFill>
                  <a:srgbClr val="00B050"/>
                </a:solidFill>
                <a:effectLst>
                  <a:outerShdw blurRad="38100" dist="38100" dir="2700000" algn="tl">
                    <a:srgbClr val="000000">
                      <a:alpha val="43137"/>
                    </a:srgbClr>
                  </a:outerShdw>
                </a:effectLst>
              </a:rPr>
              <a:t>Quicksort</a:t>
            </a:r>
            <a:r>
              <a:rPr lang="en-US" dirty="0" smtClean="0">
                <a:solidFill>
                  <a:srgbClr val="00B050"/>
                </a:solidFill>
                <a:effectLst>
                  <a:outerShdw blurRad="38100" dist="38100" dir="2700000" algn="tl">
                    <a:srgbClr val="000000">
                      <a:alpha val="43137"/>
                    </a:srgbClr>
                  </a:outerShdw>
                </a:effectLst>
              </a:rPr>
              <a:t> </a:t>
            </a:r>
          </a:p>
          <a:p>
            <a:pPr marL="514350" indent="-514350" algn="l"/>
            <a:endParaRPr lang="en-US" dirty="0" smtClean="0">
              <a:solidFill>
                <a:srgbClr val="00B050"/>
              </a:solidFill>
              <a:effectLst>
                <a:outerShdw blurRad="38100" dist="38100" dir="2700000" algn="tl">
                  <a:srgbClr val="000000">
                    <a:alpha val="43137"/>
                  </a:srgbClr>
                </a:outerShdw>
              </a:effectLst>
            </a:endParaRPr>
          </a:p>
          <a:p>
            <a:pPr marL="514350" indent="-514350" algn="l"/>
            <a:r>
              <a:rPr lang="en-US" dirty="0" smtClean="0">
                <a:solidFill>
                  <a:srgbClr val="00B050"/>
                </a:solidFill>
                <a:effectLst>
                  <a:outerShdw blurRad="38100" dist="38100" dir="2700000" algn="tl">
                    <a:srgbClr val="000000">
                      <a:alpha val="43137"/>
                    </a:srgbClr>
                  </a:outerShdw>
                </a:effectLst>
              </a:rPr>
              <a:t>3.  Learn to write Algorithm in standard form</a:t>
            </a:r>
          </a:p>
          <a:p>
            <a:pPr marL="514350" indent="-514350" algn="l"/>
            <a:endParaRPr lang="en-US" dirty="0" smtClean="0">
              <a:solidFill>
                <a:srgbClr val="00B050"/>
              </a:solidFill>
              <a:effectLst>
                <a:outerShdw blurRad="38100" dist="38100" dir="2700000" algn="tl">
                  <a:srgbClr val="000000">
                    <a:alpha val="43137"/>
                  </a:srgbClr>
                </a:outerShdw>
              </a:effectLst>
            </a:endParaRPr>
          </a:p>
          <a:p>
            <a:pPr marL="514350" indent="-514350" algn="l"/>
            <a:r>
              <a:rPr lang="en-US" dirty="0" smtClean="0">
                <a:solidFill>
                  <a:srgbClr val="00B050"/>
                </a:solidFill>
                <a:effectLst>
                  <a:outerShdw blurRad="38100" dist="38100" dir="2700000" algn="tl">
                    <a:srgbClr val="000000">
                      <a:alpha val="43137"/>
                    </a:srgbClr>
                  </a:outerShdw>
                </a:effectLst>
              </a:rPr>
              <a:t>4.  Analyze the Algorithm &amp; Estimate computing time </a:t>
            </a:r>
          </a:p>
          <a:p>
            <a:pPr marL="514350" indent="-514350" algn="l">
              <a:buAutoNum type="arabicPeriod"/>
            </a:pPr>
            <a:endParaRPr lang="en-US" dirty="0" smtClean="0">
              <a:solidFill>
                <a:srgbClr val="00B050"/>
              </a:solidFill>
              <a:effectLst>
                <a:outerShdw blurRad="38100" dist="38100" dir="2700000" algn="tl">
                  <a:srgbClr val="000000">
                    <a:alpha val="43137"/>
                  </a:srgbClr>
                </a:outerShdw>
              </a:effectLst>
            </a:endParaRPr>
          </a:p>
          <a:p>
            <a:pPr marL="514350" indent="-514350" algn="l"/>
            <a:endParaRPr lang="en-US" dirty="0" smtClean="0">
              <a:solidFill>
                <a:srgbClr val="00B05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solidFill>
                <a:srgbClr val="7030A0"/>
              </a:solidFill>
              <a:effectLst>
                <a:outerShdw blurRad="38100" dist="38100" dir="2700000" algn="tl">
                  <a:srgbClr val="000000">
                    <a:alpha val="43137"/>
                  </a:srgbClr>
                </a:outerShdw>
              </a:effectLst>
            </a:endParaRPr>
          </a:p>
          <a:p>
            <a:endParaRPr lang="en-US" dirty="0" smtClean="0"/>
          </a:p>
          <a:p>
            <a:pPr algn="l"/>
            <a:endParaRPr lang="en-US" dirty="0">
              <a:solidFill>
                <a:srgbClr val="7030A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a:xfrm>
            <a:off x="2438400" y="6492875"/>
            <a:ext cx="4038600" cy="365125"/>
          </a:xfrm>
        </p:spPr>
        <p:txBody>
          <a:bodyPr/>
          <a:lstStyle/>
          <a:p>
            <a:r>
              <a:rPr lang="en-US" dirty="0" smtClean="0"/>
              <a:t>Department of Computer Science and Engineering, GIT</a:t>
            </a:r>
            <a:endParaRPr lang="en-US" dirty="0"/>
          </a:p>
        </p:txBody>
      </p:sp>
      <p:sp>
        <p:nvSpPr>
          <p:cNvPr id="5" name="Date Placeholder 4"/>
          <p:cNvSpPr>
            <a:spLocks noGrp="1"/>
          </p:cNvSpPr>
          <p:nvPr>
            <p:ph type="dt" sz="half" idx="10"/>
          </p:nvPr>
        </p:nvSpPr>
        <p:spPr/>
        <p:txBody>
          <a:bodyPr/>
          <a:lstStyle/>
          <a:p>
            <a:fld id="{80A3EC55-867D-4088-88F2-8155F8416CFC}" type="datetime1">
              <a:rPr lang="en-US" smtClean="0"/>
              <a:pPr/>
              <a:t>11/30/2022</a:t>
            </a:fld>
            <a:endParaRPr lang="en-US"/>
          </a:p>
        </p:txBody>
      </p:sp>
      <p:sp>
        <p:nvSpPr>
          <p:cNvPr id="6" name="Slide Number Placeholder 5"/>
          <p:cNvSpPr>
            <a:spLocks noGrp="1"/>
          </p:cNvSpPr>
          <p:nvPr>
            <p:ph type="sldNum" sz="quarter" idx="12"/>
          </p:nvPr>
        </p:nvSpPr>
        <p:spPr/>
        <p:txBody>
          <a:bodyPr/>
          <a:lstStyle/>
          <a:p>
            <a:fld id="{B0B02D3A-A394-4771-B24F-736CAC40B58E}"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381000"/>
            <a:ext cx="8610600" cy="60960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cs"/>
            </a:endParaRPr>
          </a:p>
        </p:txBody>
      </p:sp>
      <p:sp>
        <p:nvSpPr>
          <p:cNvPr id="4" name="Footer Placeholder 3"/>
          <p:cNvSpPr>
            <a:spLocks noGrp="1"/>
          </p:cNvSpPr>
          <p:nvPr>
            <p:ph type="ftr" sz="quarter" idx="10"/>
          </p:nvPr>
        </p:nvSpPr>
        <p:spPr>
          <a:xfrm>
            <a:off x="1828800" y="6492875"/>
            <a:ext cx="5562600" cy="365125"/>
          </a:xfrm>
        </p:spPr>
        <p:txBody>
          <a:bodyPr/>
          <a:lstStyle/>
          <a:p>
            <a:r>
              <a:rPr lang="en-US" dirty="0" smtClean="0"/>
              <a:t>Department of Computer Science and Engineering, GIT</a:t>
            </a:r>
            <a:endParaRPr lang="en-US" dirty="0"/>
          </a:p>
        </p:txBody>
      </p:sp>
      <p:sp>
        <p:nvSpPr>
          <p:cNvPr id="390146" name="Rectangle 1026"/>
          <p:cNvSpPr>
            <a:spLocks noGrp="1" noChangeArrowheads="1"/>
          </p:cNvSpPr>
          <p:nvPr>
            <p:ph type="title"/>
          </p:nvPr>
        </p:nvSpPr>
        <p:spPr>
          <a:xfrm>
            <a:off x="457200" y="274638"/>
            <a:ext cx="8229600" cy="639762"/>
          </a:xfrm>
        </p:spPr>
        <p:txBody>
          <a:bodyPr>
            <a:normAutofit fontScale="90000"/>
          </a:bodyPr>
          <a:lstStyle/>
          <a:p>
            <a:r>
              <a:rPr lang="en-US" dirty="0" smtClean="0"/>
              <a:t>  </a:t>
            </a:r>
            <a:r>
              <a:rPr lang="en-US" sz="3200" dirty="0" smtClean="0">
                <a:solidFill>
                  <a:srgbClr val="00B050"/>
                </a:solidFill>
              </a:rPr>
              <a:t>Quick Sort – Divide and Conquer</a:t>
            </a:r>
            <a:endParaRPr lang="en-US" sz="3200" dirty="0">
              <a:solidFill>
                <a:srgbClr val="00B050"/>
              </a:solidFill>
            </a:endParaRPr>
          </a:p>
        </p:txBody>
      </p:sp>
      <p:sp>
        <p:nvSpPr>
          <p:cNvPr id="390147" name="Rectangle 1027"/>
          <p:cNvSpPr>
            <a:spLocks noGrp="1" noChangeArrowheads="1"/>
          </p:cNvSpPr>
          <p:nvPr>
            <p:ph type="body" idx="1"/>
          </p:nvPr>
        </p:nvSpPr>
        <p:spPr>
          <a:xfrm>
            <a:off x="730250" y="1209675"/>
            <a:ext cx="7772400" cy="4981575"/>
          </a:xfrm>
          <a:ln/>
        </p:spPr>
        <p:txBody>
          <a:bodyPr>
            <a:normAutofit fontScale="77500" lnSpcReduction="20000"/>
          </a:bodyPr>
          <a:lstStyle/>
          <a:p>
            <a:pPr>
              <a:buFont typeface="Wingdings" pitchFamily="2" charset="2"/>
              <a:buNone/>
            </a:pPr>
            <a:r>
              <a:rPr lang="en-US" sz="2800" b="1" i="1" dirty="0" smtClean="0">
                <a:solidFill>
                  <a:srgbClr val="CC3300"/>
                </a:solidFill>
              </a:rPr>
              <a:t>    </a:t>
            </a:r>
            <a:r>
              <a:rPr lang="en-US" sz="2800" b="1" dirty="0" smtClean="0">
                <a:solidFill>
                  <a:srgbClr val="002060"/>
                </a:solidFill>
              </a:rPr>
              <a:t>Divide:</a:t>
            </a:r>
            <a:r>
              <a:rPr lang="en-US" sz="2800" dirty="0" smtClean="0">
                <a:solidFill>
                  <a:srgbClr val="002060"/>
                </a:solidFill>
              </a:rPr>
              <a:t> Partition (rearrange) the array </a:t>
            </a:r>
            <a:r>
              <a:rPr lang="en-US" sz="2800" b="1" dirty="0" smtClean="0">
                <a:solidFill>
                  <a:srgbClr val="002060"/>
                </a:solidFill>
              </a:rPr>
              <a:t>A[left : right] </a:t>
            </a:r>
            <a:r>
              <a:rPr lang="en-US" sz="2800" dirty="0" smtClean="0">
                <a:solidFill>
                  <a:srgbClr val="002060"/>
                </a:solidFill>
              </a:rPr>
              <a:t>into two (possibly empty) sub-arrays </a:t>
            </a:r>
          </a:p>
          <a:p>
            <a:pPr>
              <a:buFont typeface="Wingdings" pitchFamily="2" charset="2"/>
              <a:buNone/>
            </a:pPr>
            <a:r>
              <a:rPr lang="en-US" sz="2800" dirty="0" smtClean="0">
                <a:solidFill>
                  <a:srgbClr val="002060"/>
                </a:solidFill>
              </a:rPr>
              <a:t>   </a:t>
            </a:r>
          </a:p>
          <a:p>
            <a:pPr>
              <a:buFont typeface="Wingdings" pitchFamily="2" charset="2"/>
              <a:buNone/>
            </a:pPr>
            <a:r>
              <a:rPr lang="en-US" sz="2800" dirty="0" smtClean="0">
                <a:solidFill>
                  <a:srgbClr val="002060"/>
                </a:solidFill>
              </a:rPr>
              <a:t>     </a:t>
            </a:r>
            <a:r>
              <a:rPr lang="en-US" sz="2800" b="1" dirty="0" smtClean="0">
                <a:solidFill>
                  <a:srgbClr val="002060"/>
                </a:solidFill>
              </a:rPr>
              <a:t>A[left :  q – 1] </a:t>
            </a:r>
            <a:r>
              <a:rPr lang="en-US" sz="2800" dirty="0" smtClean="0">
                <a:solidFill>
                  <a:srgbClr val="002060"/>
                </a:solidFill>
              </a:rPr>
              <a:t>and </a:t>
            </a:r>
            <a:r>
              <a:rPr lang="en-US" sz="2800" b="1" dirty="0" smtClean="0">
                <a:solidFill>
                  <a:srgbClr val="002060"/>
                </a:solidFill>
              </a:rPr>
              <a:t>A[q + 1:right] </a:t>
            </a:r>
            <a:r>
              <a:rPr lang="en-US" sz="2800" dirty="0" smtClean="0">
                <a:solidFill>
                  <a:srgbClr val="002060"/>
                </a:solidFill>
              </a:rPr>
              <a:t>such that each </a:t>
            </a:r>
          </a:p>
          <a:p>
            <a:pPr>
              <a:buFont typeface="Wingdings" pitchFamily="2" charset="2"/>
              <a:buNone/>
            </a:pPr>
            <a:r>
              <a:rPr lang="en-US" sz="2800" dirty="0" smtClean="0">
                <a:solidFill>
                  <a:srgbClr val="002060"/>
                </a:solidFill>
              </a:rPr>
              <a:t>    </a:t>
            </a:r>
          </a:p>
          <a:p>
            <a:pPr>
              <a:buFont typeface="Wingdings" pitchFamily="2" charset="2"/>
              <a:buNone/>
            </a:pPr>
            <a:r>
              <a:rPr lang="en-US" sz="2800" dirty="0" smtClean="0">
                <a:solidFill>
                  <a:srgbClr val="002060"/>
                </a:solidFill>
              </a:rPr>
              <a:t>     </a:t>
            </a:r>
            <a:r>
              <a:rPr lang="en-US" sz="2800" dirty="0" smtClean="0">
                <a:solidFill>
                  <a:srgbClr val="FF0000"/>
                </a:solidFill>
              </a:rPr>
              <a:t>element of </a:t>
            </a:r>
            <a:r>
              <a:rPr lang="en-US" sz="2800" b="1" dirty="0" smtClean="0">
                <a:solidFill>
                  <a:srgbClr val="FF0000"/>
                </a:solidFill>
              </a:rPr>
              <a:t>A[left :  q – 1] </a:t>
            </a:r>
            <a:r>
              <a:rPr lang="en-US" sz="2800" dirty="0" smtClean="0">
                <a:solidFill>
                  <a:srgbClr val="FF0000"/>
                </a:solidFill>
              </a:rPr>
              <a:t>is less than or equal to </a:t>
            </a:r>
            <a:r>
              <a:rPr lang="en-US" sz="2800" b="1" dirty="0" smtClean="0">
                <a:solidFill>
                  <a:srgbClr val="FF0000"/>
                </a:solidFill>
              </a:rPr>
              <a:t>A[q]</a:t>
            </a:r>
            <a:r>
              <a:rPr lang="en-US" sz="2800" dirty="0" smtClean="0">
                <a:solidFill>
                  <a:srgbClr val="FF0000"/>
                </a:solidFill>
              </a:rPr>
              <a:t>, </a:t>
            </a:r>
            <a:r>
              <a:rPr lang="en-US" sz="2800" dirty="0" smtClean="0">
                <a:solidFill>
                  <a:srgbClr val="002060"/>
                </a:solidFill>
              </a:rPr>
              <a:t>and </a:t>
            </a:r>
          </a:p>
          <a:p>
            <a:pPr>
              <a:buFont typeface="Wingdings" pitchFamily="2" charset="2"/>
              <a:buNone/>
            </a:pPr>
            <a:endParaRPr lang="en-US" sz="2800" dirty="0" smtClean="0">
              <a:solidFill>
                <a:srgbClr val="002060"/>
              </a:solidFill>
            </a:endParaRPr>
          </a:p>
          <a:p>
            <a:pPr>
              <a:buFont typeface="Wingdings" pitchFamily="2" charset="2"/>
              <a:buNone/>
            </a:pPr>
            <a:r>
              <a:rPr lang="en-US" sz="2800" dirty="0" smtClean="0">
                <a:solidFill>
                  <a:srgbClr val="7030A0"/>
                </a:solidFill>
              </a:rPr>
              <a:t>     element of </a:t>
            </a:r>
            <a:r>
              <a:rPr lang="en-US" sz="2800" b="1" dirty="0" smtClean="0">
                <a:solidFill>
                  <a:srgbClr val="7030A0"/>
                </a:solidFill>
              </a:rPr>
              <a:t>A[q + 1:right] is greater than or equal to A[q]</a:t>
            </a:r>
            <a:endParaRPr lang="en-US" sz="2800" dirty="0" smtClean="0">
              <a:solidFill>
                <a:srgbClr val="7030A0"/>
              </a:solidFill>
            </a:endParaRPr>
          </a:p>
          <a:p>
            <a:pPr>
              <a:buFont typeface="Wingdings" pitchFamily="2" charset="2"/>
              <a:buNone/>
            </a:pPr>
            <a:r>
              <a:rPr lang="en-US" sz="2800" dirty="0" smtClean="0">
                <a:solidFill>
                  <a:srgbClr val="002060"/>
                </a:solidFill>
              </a:rPr>
              <a:t>	</a:t>
            </a:r>
          </a:p>
          <a:p>
            <a:pPr>
              <a:buFont typeface="Wingdings" pitchFamily="2" charset="2"/>
              <a:buNone/>
            </a:pPr>
            <a:r>
              <a:rPr lang="en-US" sz="2800" dirty="0" smtClean="0">
                <a:solidFill>
                  <a:srgbClr val="002060"/>
                </a:solidFill>
              </a:rPr>
              <a:t>	</a:t>
            </a:r>
            <a:r>
              <a:rPr lang="en-US" sz="2800" b="1" dirty="0" smtClean="0">
                <a:solidFill>
                  <a:srgbClr val="002060"/>
                </a:solidFill>
              </a:rPr>
              <a:t>Conquer</a:t>
            </a:r>
            <a:r>
              <a:rPr lang="en-US" sz="2800" dirty="0" smtClean="0">
                <a:solidFill>
                  <a:srgbClr val="002060"/>
                </a:solidFill>
              </a:rPr>
              <a:t>: Sort the two </a:t>
            </a:r>
            <a:r>
              <a:rPr lang="en-US" sz="2800" dirty="0" err="1" smtClean="0">
                <a:solidFill>
                  <a:srgbClr val="002060"/>
                </a:solidFill>
              </a:rPr>
              <a:t>subarrays</a:t>
            </a:r>
            <a:r>
              <a:rPr lang="en-US" sz="2800" dirty="0" smtClean="0">
                <a:solidFill>
                  <a:srgbClr val="002060"/>
                </a:solidFill>
              </a:rPr>
              <a:t> </a:t>
            </a:r>
            <a:r>
              <a:rPr lang="en-US" sz="2800" b="1" dirty="0" smtClean="0">
                <a:solidFill>
                  <a:srgbClr val="002060"/>
                </a:solidFill>
              </a:rPr>
              <a:t>A[left  : q – 1] </a:t>
            </a:r>
            <a:r>
              <a:rPr lang="en-US" sz="2800" dirty="0" smtClean="0">
                <a:solidFill>
                  <a:srgbClr val="002060"/>
                </a:solidFill>
              </a:rPr>
              <a:t>and    </a:t>
            </a:r>
            <a:r>
              <a:rPr lang="en-US" sz="2800" b="1" dirty="0" smtClean="0">
                <a:solidFill>
                  <a:srgbClr val="002060"/>
                </a:solidFill>
              </a:rPr>
              <a:t>A[q + 1:right ] </a:t>
            </a:r>
            <a:r>
              <a:rPr lang="en-US" sz="2800" dirty="0" smtClean="0">
                <a:solidFill>
                  <a:srgbClr val="002060"/>
                </a:solidFill>
              </a:rPr>
              <a:t>by recursive calls to </a:t>
            </a:r>
            <a:r>
              <a:rPr lang="en-US" sz="2800" dirty="0" err="1" smtClean="0">
                <a:solidFill>
                  <a:srgbClr val="002060"/>
                </a:solidFill>
              </a:rPr>
              <a:t>quicksort</a:t>
            </a:r>
            <a:r>
              <a:rPr lang="en-US" sz="2800" dirty="0" smtClean="0">
                <a:solidFill>
                  <a:srgbClr val="002060"/>
                </a:solidFill>
              </a:rPr>
              <a:t>. </a:t>
            </a:r>
          </a:p>
          <a:p>
            <a:pPr>
              <a:buFont typeface="Wingdings" pitchFamily="2" charset="2"/>
              <a:buNone/>
            </a:pPr>
            <a:r>
              <a:rPr lang="en-US" sz="2800" dirty="0" smtClean="0">
                <a:solidFill>
                  <a:srgbClr val="002060"/>
                </a:solidFill>
              </a:rPr>
              <a:t>	</a:t>
            </a:r>
          </a:p>
          <a:p>
            <a:pPr>
              <a:buFont typeface="Wingdings" pitchFamily="2" charset="2"/>
              <a:buNone/>
            </a:pPr>
            <a:r>
              <a:rPr lang="en-US" sz="2800" b="1" dirty="0" smtClean="0">
                <a:solidFill>
                  <a:srgbClr val="002060"/>
                </a:solidFill>
              </a:rPr>
              <a:t>      Combine</a:t>
            </a:r>
            <a:r>
              <a:rPr lang="en-US" sz="2800" dirty="0" smtClean="0">
                <a:solidFill>
                  <a:srgbClr val="002060"/>
                </a:solidFill>
              </a:rPr>
              <a:t>: Because the </a:t>
            </a:r>
            <a:r>
              <a:rPr lang="en-US" sz="2800" dirty="0" err="1" smtClean="0">
                <a:solidFill>
                  <a:srgbClr val="002060"/>
                </a:solidFill>
              </a:rPr>
              <a:t>subarrays</a:t>
            </a:r>
            <a:r>
              <a:rPr lang="en-US" sz="2800" dirty="0" smtClean="0">
                <a:solidFill>
                  <a:srgbClr val="002060"/>
                </a:solidFill>
              </a:rPr>
              <a:t> are already sorted, no work is needed to combine them: the entire array </a:t>
            </a:r>
            <a:r>
              <a:rPr lang="en-US" sz="2800" b="1" dirty="0" smtClean="0">
                <a:solidFill>
                  <a:srgbClr val="002060"/>
                </a:solidFill>
              </a:rPr>
              <a:t>A[left :  right] </a:t>
            </a:r>
            <a:r>
              <a:rPr lang="en-US" sz="2800" dirty="0" smtClean="0">
                <a:solidFill>
                  <a:srgbClr val="002060"/>
                </a:solidFill>
              </a:rPr>
              <a:t>is now sorted. </a:t>
            </a:r>
            <a:endParaRPr lang="en-US" sz="2800" dirty="0">
              <a:solidFill>
                <a:srgbClr val="002060"/>
              </a:solidFill>
            </a:endParaRPr>
          </a:p>
        </p:txBody>
      </p:sp>
      <p:sp>
        <p:nvSpPr>
          <p:cNvPr id="6" name="Date Placeholder 5"/>
          <p:cNvSpPr>
            <a:spLocks noGrp="1"/>
          </p:cNvSpPr>
          <p:nvPr>
            <p:ph type="dt" sz="half" idx="10"/>
          </p:nvPr>
        </p:nvSpPr>
        <p:spPr/>
        <p:txBody>
          <a:bodyPr/>
          <a:lstStyle/>
          <a:p>
            <a:fld id="{3AAF6E78-521B-4F29-B7F2-CCEFE32979DA}" type="datetime1">
              <a:rPr lang="en-US" smtClean="0"/>
              <a:pPr/>
              <a:t>11/30/2022</a:t>
            </a:fld>
            <a:endParaRPr lang="en-US"/>
          </a:p>
        </p:txBody>
      </p:sp>
      <p:sp>
        <p:nvSpPr>
          <p:cNvPr id="7" name="Slide Number Placeholder 6"/>
          <p:cNvSpPr>
            <a:spLocks noGrp="1"/>
          </p:cNvSpPr>
          <p:nvPr>
            <p:ph type="sldNum" sz="quarter" idx="12"/>
          </p:nvPr>
        </p:nvSpPr>
        <p:spPr/>
        <p:txBody>
          <a:bodyPr/>
          <a:lstStyle/>
          <a:p>
            <a:fld id="{B0B02D3A-A394-4771-B24F-736CAC40B58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228600"/>
            <a:ext cx="8229600" cy="6019800"/>
          </a:xfrm>
        </p:spPr>
        <p:style>
          <a:lnRef idx="2">
            <a:schemeClr val="accent2"/>
          </a:lnRef>
          <a:fillRef idx="1">
            <a:schemeClr val="lt1"/>
          </a:fillRef>
          <a:effectRef idx="0">
            <a:schemeClr val="accent2"/>
          </a:effectRef>
          <a:fontRef idx="minor">
            <a:schemeClr val="dk1"/>
          </a:fontRef>
        </p:style>
        <p:txBody>
          <a:bodyPr/>
          <a:lstStyle/>
          <a:p>
            <a:pPr marL="609600" indent="-609600" algn="ctr">
              <a:lnSpc>
                <a:spcPct val="90000"/>
              </a:lnSpc>
              <a:buFontTx/>
              <a:buNone/>
            </a:pPr>
            <a:r>
              <a:rPr lang="en-US" sz="4000" dirty="0" smtClean="0">
                <a:solidFill>
                  <a:srgbClr val="00B050"/>
                </a:solidFill>
                <a:latin typeface="+mj-lt"/>
                <a:ea typeface="+mj-ea"/>
                <a:cs typeface="+mj-cs"/>
              </a:rPr>
              <a:t>Partitioning Array</a:t>
            </a:r>
          </a:p>
          <a:p>
            <a:pPr marL="609600" indent="-609600">
              <a:lnSpc>
                <a:spcPct val="90000"/>
              </a:lnSpc>
              <a:buFontTx/>
              <a:buNone/>
            </a:pPr>
            <a:endParaRPr lang="en-US" sz="2800" dirty="0" smtClean="0"/>
          </a:p>
          <a:p>
            <a:pPr marL="609600" indent="-609600">
              <a:lnSpc>
                <a:spcPct val="90000"/>
              </a:lnSpc>
              <a:buFontTx/>
              <a:buNone/>
            </a:pPr>
            <a:r>
              <a:rPr lang="en-US" sz="2800" dirty="0" smtClean="0">
                <a:solidFill>
                  <a:srgbClr val="002060"/>
                </a:solidFill>
              </a:rPr>
              <a:t>a </a:t>
            </a:r>
            <a:r>
              <a:rPr lang="en-US" sz="2800" dirty="0">
                <a:solidFill>
                  <a:srgbClr val="002060"/>
                </a:solidFill>
              </a:rPr>
              <a:t>pivot, partition the elements of the array such that the resulting array consists of: </a:t>
            </a:r>
          </a:p>
          <a:p>
            <a:pPr marL="990600" lvl="1" indent="-533400">
              <a:lnSpc>
                <a:spcPct val="90000"/>
              </a:lnSpc>
              <a:buFontTx/>
              <a:buAutoNum type="arabicPeriod"/>
            </a:pPr>
            <a:r>
              <a:rPr lang="en-US" sz="2400" dirty="0">
                <a:solidFill>
                  <a:srgbClr val="002060"/>
                </a:solidFill>
              </a:rPr>
              <a:t>One sub-array that contains elements &gt;= pivot </a:t>
            </a:r>
          </a:p>
          <a:p>
            <a:pPr marL="990600" lvl="1" indent="-533400">
              <a:lnSpc>
                <a:spcPct val="90000"/>
              </a:lnSpc>
              <a:buFontTx/>
              <a:buAutoNum type="arabicPeriod"/>
            </a:pPr>
            <a:r>
              <a:rPr lang="en-US" sz="2400" dirty="0" smtClean="0">
                <a:solidFill>
                  <a:srgbClr val="002060"/>
                </a:solidFill>
              </a:rPr>
              <a:t>Another </a:t>
            </a:r>
            <a:r>
              <a:rPr lang="en-US" sz="2400" dirty="0">
                <a:solidFill>
                  <a:srgbClr val="002060"/>
                </a:solidFill>
              </a:rPr>
              <a:t>sub-array that contains elements &lt; pivot</a:t>
            </a:r>
          </a:p>
          <a:p>
            <a:pPr marL="990600" lvl="1" indent="-533400">
              <a:lnSpc>
                <a:spcPct val="90000"/>
              </a:lnSpc>
              <a:buFontTx/>
              <a:buAutoNum type="arabicPeriod"/>
            </a:pPr>
            <a:endParaRPr lang="en-US" sz="2400" dirty="0">
              <a:solidFill>
                <a:srgbClr val="002060"/>
              </a:solidFill>
            </a:endParaRPr>
          </a:p>
          <a:p>
            <a:pPr marL="609600" indent="-609600">
              <a:lnSpc>
                <a:spcPct val="90000"/>
              </a:lnSpc>
              <a:buFontTx/>
              <a:buNone/>
            </a:pPr>
            <a:r>
              <a:rPr lang="en-US" sz="2800" dirty="0">
                <a:solidFill>
                  <a:srgbClr val="002060"/>
                </a:solidFill>
              </a:rPr>
              <a:t>The sub-arrays are stored in the original data array.  </a:t>
            </a:r>
          </a:p>
          <a:p>
            <a:pPr marL="609600" indent="-609600">
              <a:lnSpc>
                <a:spcPct val="90000"/>
              </a:lnSpc>
              <a:buFontTx/>
              <a:buNone/>
            </a:pPr>
            <a:endParaRPr lang="en-US" sz="2800" dirty="0">
              <a:solidFill>
                <a:srgbClr val="002060"/>
              </a:solidFill>
            </a:endParaRPr>
          </a:p>
          <a:p>
            <a:pPr marL="609600" indent="-609600">
              <a:lnSpc>
                <a:spcPct val="90000"/>
              </a:lnSpc>
              <a:buFontTx/>
              <a:buNone/>
            </a:pPr>
            <a:r>
              <a:rPr lang="en-US" sz="2800" dirty="0">
                <a:solidFill>
                  <a:srgbClr val="002060"/>
                </a:solidFill>
              </a:rPr>
              <a:t>Partitioning loops through, swapping elements below/above pivot.</a:t>
            </a:r>
          </a:p>
          <a:p>
            <a:pPr marL="609600" indent="-609600">
              <a:lnSpc>
                <a:spcPct val="90000"/>
              </a:lnSpc>
            </a:pPr>
            <a:endParaRPr lang="en-US" sz="28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idx="1"/>
          </p:nvPr>
        </p:nvSpPr>
        <p:spPr/>
        <p:txBody>
          <a:bodyPr/>
          <a:lstStyle/>
          <a:p>
            <a:pPr>
              <a:buFont typeface="Monotype Sorts" pitchFamily="2" charset="2"/>
              <a:buNone/>
            </a:pPr>
            <a:r>
              <a:rPr lang="en-US" b="1" dirty="0" smtClean="0">
                <a:solidFill>
                  <a:srgbClr val="C00000"/>
                </a:solidFill>
              </a:rPr>
              <a:t>5</a:t>
            </a:r>
            <a:r>
              <a:rPr lang="en-US" b="1" dirty="0" smtClean="0"/>
              <a:t>   </a:t>
            </a:r>
            <a:r>
              <a:rPr lang="en-US" b="1" dirty="0"/>
              <a:t>3   1   9   8   2   4   7</a:t>
            </a:r>
          </a:p>
          <a:p>
            <a:pPr>
              <a:buFont typeface="Monotype Sorts" pitchFamily="2" charset="2"/>
              <a:buNone/>
            </a:pPr>
            <a:endParaRPr lang="en-US" dirty="0"/>
          </a:p>
        </p:txBody>
      </p:sp>
      <p:sp>
        <p:nvSpPr>
          <p:cNvPr id="274434" name="Rectangle 2"/>
          <p:cNvSpPr>
            <a:spLocks noGrp="1" noChangeArrowheads="1"/>
          </p:cNvSpPr>
          <p:nvPr>
            <p:ph type="title"/>
          </p:nvPr>
        </p:nvSpPr>
        <p:spPr/>
        <p:txBody>
          <a:bodyPr>
            <a:normAutofit fontScale="90000"/>
          </a:bodyPr>
          <a:lstStyle/>
          <a:p>
            <a:r>
              <a:rPr lang="en-US" dirty="0" err="1" smtClean="0">
                <a:solidFill>
                  <a:srgbClr val="00B050"/>
                </a:solidFill>
              </a:rPr>
              <a:t>Quicksort</a:t>
            </a:r>
            <a:r>
              <a:rPr lang="en-US" dirty="0" smtClean="0">
                <a:solidFill>
                  <a:srgbClr val="00B050"/>
                </a:solidFill>
              </a:rPr>
              <a:t> Example</a:t>
            </a:r>
            <a:br>
              <a:rPr lang="en-US" dirty="0" smtClean="0">
                <a:solidFill>
                  <a:srgbClr val="00B050"/>
                </a:solidFill>
              </a:rPr>
            </a:br>
            <a:endParaRPr lang="en-US" dirty="0">
              <a:solidFill>
                <a:srgbClr val="00B050"/>
              </a:solidFill>
            </a:endParaRPr>
          </a:p>
        </p:txBody>
      </p:sp>
      <p:sp>
        <p:nvSpPr>
          <p:cNvPr id="274436" name="Text Box 4"/>
          <p:cNvSpPr txBox="1">
            <a:spLocks noChangeArrowheads="1"/>
          </p:cNvSpPr>
          <p:nvPr/>
        </p:nvSpPr>
        <p:spPr bwMode="auto">
          <a:xfrm>
            <a:off x="2133600" y="2209800"/>
            <a:ext cx="4876800" cy="3539430"/>
          </a:xfrm>
          <a:prstGeom prst="rect">
            <a:avLst/>
          </a:prstGeom>
          <a:noFill/>
          <a:ln w="12700">
            <a:noFill/>
            <a:miter lim="800000"/>
            <a:headEnd type="none" w="sm" len="sm"/>
            <a:tailEnd type="none" w="sm" len="sm"/>
          </a:ln>
          <a:effectLst/>
        </p:spPr>
        <p:txBody>
          <a:bodyPr wrap="square">
            <a:spAutoFit/>
          </a:bodyPr>
          <a:lstStyle/>
          <a:p>
            <a:pPr algn="l">
              <a:spcBef>
                <a:spcPct val="50000"/>
              </a:spcBef>
            </a:pPr>
            <a:r>
              <a:rPr lang="en-US" sz="3200" dirty="0" smtClean="0">
                <a:effectLst>
                  <a:outerShdw blurRad="38100" dist="38100" dir="2700000" algn="tl">
                    <a:srgbClr val="000000">
                      <a:alpha val="43137"/>
                    </a:srgbClr>
                  </a:outerShdw>
                </a:effectLst>
              </a:rPr>
              <a:t>2  </a:t>
            </a:r>
            <a:r>
              <a:rPr lang="en-US" sz="3200" dirty="0">
                <a:effectLst>
                  <a:outerShdw blurRad="38100" dist="38100" dir="2700000" algn="tl">
                    <a:srgbClr val="000000">
                      <a:alpha val="43137"/>
                    </a:srgbClr>
                  </a:outerShdw>
                </a:effectLst>
              </a:rPr>
              <a:t>3  1  4  </a:t>
            </a:r>
            <a:r>
              <a:rPr lang="en-US" sz="3200" dirty="0">
                <a:solidFill>
                  <a:srgbClr val="FF9933"/>
                </a:solidFill>
                <a:effectLst>
                  <a:outerShdw blurRad="38100" dist="38100" dir="2700000" algn="tl">
                    <a:srgbClr val="000000">
                      <a:alpha val="43137"/>
                    </a:srgbClr>
                  </a:outerShdw>
                </a:effectLst>
              </a:rPr>
              <a:t>5</a:t>
            </a:r>
            <a:r>
              <a:rPr lang="en-US" sz="3200" dirty="0">
                <a:effectLst>
                  <a:outerShdw blurRad="38100" dist="38100" dir="2700000" algn="tl">
                    <a:srgbClr val="000000">
                      <a:alpha val="43137"/>
                    </a:srgbClr>
                  </a:outerShdw>
                </a:effectLst>
              </a:rPr>
              <a:t>  8  9  7</a:t>
            </a:r>
          </a:p>
          <a:p>
            <a:pPr algn="l">
              <a:spcBef>
                <a:spcPct val="50000"/>
              </a:spcBef>
            </a:pPr>
            <a:r>
              <a:rPr lang="en-US" sz="3200" dirty="0">
                <a:effectLst>
                  <a:outerShdw blurRad="38100" dist="38100" dir="2700000" algn="tl">
                    <a:srgbClr val="000000">
                      <a:alpha val="43137"/>
                    </a:srgbClr>
                  </a:outerShdw>
                </a:effectLst>
              </a:rPr>
              <a:t>1  </a:t>
            </a:r>
            <a:r>
              <a:rPr lang="en-US" sz="3200" dirty="0">
                <a:solidFill>
                  <a:srgbClr val="FF9933"/>
                </a:solidFill>
                <a:effectLst>
                  <a:outerShdw blurRad="38100" dist="38100" dir="2700000" algn="tl">
                    <a:srgbClr val="000000">
                      <a:alpha val="43137"/>
                    </a:srgbClr>
                  </a:outerShdw>
                </a:effectLst>
              </a:rPr>
              <a:t>2</a:t>
            </a:r>
            <a:r>
              <a:rPr lang="en-US" sz="3200" dirty="0">
                <a:effectLst>
                  <a:outerShdw blurRad="38100" dist="38100" dir="2700000" algn="tl">
                    <a:srgbClr val="000000">
                      <a:alpha val="43137"/>
                    </a:srgbClr>
                  </a:outerShdw>
                </a:effectLst>
              </a:rPr>
              <a:t>  3  4  </a:t>
            </a:r>
            <a:r>
              <a:rPr lang="en-US" sz="3200" dirty="0">
                <a:solidFill>
                  <a:schemeClr val="bg2"/>
                </a:solidFill>
                <a:effectLst>
                  <a:outerShdw blurRad="38100" dist="38100" dir="2700000" algn="tl">
                    <a:srgbClr val="000000">
                      <a:alpha val="43137"/>
                    </a:srgbClr>
                  </a:outerShdw>
                </a:effectLst>
              </a:rPr>
              <a:t>5</a:t>
            </a:r>
            <a:r>
              <a:rPr lang="en-US" sz="3200" dirty="0">
                <a:effectLst>
                  <a:outerShdw blurRad="38100" dist="38100" dir="2700000" algn="tl">
                    <a:srgbClr val="000000">
                      <a:alpha val="43137"/>
                    </a:srgbClr>
                  </a:outerShdw>
                </a:effectLst>
              </a:rPr>
              <a:t>  7  </a:t>
            </a:r>
            <a:r>
              <a:rPr lang="en-US" sz="3200" dirty="0">
                <a:solidFill>
                  <a:srgbClr val="FF9933"/>
                </a:solidFill>
                <a:effectLst>
                  <a:outerShdw blurRad="38100" dist="38100" dir="2700000" algn="tl">
                    <a:srgbClr val="000000">
                      <a:alpha val="43137"/>
                    </a:srgbClr>
                  </a:outerShdw>
                </a:effectLst>
              </a:rPr>
              <a:t>8</a:t>
            </a:r>
            <a:r>
              <a:rPr lang="en-US" sz="3200" dirty="0">
                <a:effectLst>
                  <a:outerShdw blurRad="38100" dist="38100" dir="2700000" algn="tl">
                    <a:srgbClr val="000000">
                      <a:alpha val="43137"/>
                    </a:srgbClr>
                  </a:outerShdw>
                </a:effectLst>
              </a:rPr>
              <a:t>  9</a:t>
            </a:r>
          </a:p>
          <a:p>
            <a:pPr algn="l">
              <a:spcBef>
                <a:spcPct val="50000"/>
              </a:spcBef>
            </a:pPr>
            <a:r>
              <a:rPr lang="en-US" sz="3200" dirty="0">
                <a:solidFill>
                  <a:srgbClr val="FF9933"/>
                </a:solidFill>
                <a:effectLst>
                  <a:outerShdw blurRad="38100" dist="38100" dir="2700000" algn="tl">
                    <a:srgbClr val="000000">
                      <a:alpha val="43137"/>
                    </a:srgbClr>
                  </a:outerShdw>
                </a:effectLst>
              </a:rPr>
              <a:t>1</a:t>
            </a:r>
            <a:r>
              <a:rPr lang="en-US" sz="3200" dirty="0">
                <a:effectLst>
                  <a:outerShdw blurRad="38100" dist="38100" dir="2700000" algn="tl">
                    <a:srgbClr val="000000">
                      <a:alpha val="43137"/>
                    </a:srgbClr>
                  </a:outerShdw>
                </a:effectLst>
              </a:rPr>
              <a:t> </a:t>
            </a:r>
            <a:r>
              <a:rPr lang="en-US" sz="3200" dirty="0">
                <a:solidFill>
                  <a:schemeClr val="bg2"/>
                </a:solidFill>
                <a:effectLst>
                  <a:outerShdw blurRad="38100" dist="38100" dir="2700000" algn="tl">
                    <a:srgbClr val="000000">
                      <a:alpha val="43137"/>
                    </a:srgbClr>
                  </a:outerShdw>
                </a:effectLst>
              </a:rPr>
              <a:t> 2</a:t>
            </a:r>
            <a:r>
              <a:rPr lang="en-US" sz="3200" dirty="0">
                <a:effectLst>
                  <a:outerShdw blurRad="38100" dist="38100" dir="2700000" algn="tl">
                    <a:srgbClr val="000000">
                      <a:alpha val="43137"/>
                    </a:srgbClr>
                  </a:outerShdw>
                </a:effectLst>
              </a:rPr>
              <a:t>  </a:t>
            </a:r>
            <a:r>
              <a:rPr lang="en-US" sz="3200" dirty="0">
                <a:solidFill>
                  <a:srgbClr val="FF9933"/>
                </a:solidFill>
                <a:effectLst>
                  <a:outerShdw blurRad="38100" dist="38100" dir="2700000" algn="tl">
                    <a:srgbClr val="000000">
                      <a:alpha val="43137"/>
                    </a:srgbClr>
                  </a:outerShdw>
                </a:effectLst>
              </a:rPr>
              <a:t>3</a:t>
            </a:r>
            <a:r>
              <a:rPr lang="en-US" sz="3200" dirty="0">
                <a:effectLst>
                  <a:outerShdw blurRad="38100" dist="38100" dir="2700000" algn="tl">
                    <a:srgbClr val="000000">
                      <a:alpha val="43137"/>
                    </a:srgbClr>
                  </a:outerShdw>
                </a:effectLst>
              </a:rPr>
              <a:t>  4 </a:t>
            </a:r>
            <a:r>
              <a:rPr lang="en-US" sz="3200" dirty="0">
                <a:solidFill>
                  <a:schemeClr val="bg2"/>
                </a:solidFill>
                <a:effectLst>
                  <a:outerShdw blurRad="38100" dist="38100" dir="2700000" algn="tl">
                    <a:srgbClr val="000000">
                      <a:alpha val="43137"/>
                    </a:srgbClr>
                  </a:outerShdw>
                </a:effectLst>
              </a:rPr>
              <a:t> 5</a:t>
            </a:r>
            <a:r>
              <a:rPr lang="en-US" sz="3200" dirty="0">
                <a:effectLst>
                  <a:outerShdw blurRad="38100" dist="38100" dir="2700000" algn="tl">
                    <a:srgbClr val="000000">
                      <a:alpha val="43137"/>
                    </a:srgbClr>
                  </a:outerShdw>
                </a:effectLst>
              </a:rPr>
              <a:t>  </a:t>
            </a:r>
            <a:r>
              <a:rPr lang="en-US" sz="3200" dirty="0">
                <a:solidFill>
                  <a:srgbClr val="FF9933"/>
                </a:solidFill>
                <a:effectLst>
                  <a:outerShdw blurRad="38100" dist="38100" dir="2700000" algn="tl">
                    <a:srgbClr val="000000">
                      <a:alpha val="43137"/>
                    </a:srgbClr>
                  </a:outerShdw>
                </a:effectLst>
              </a:rPr>
              <a:t>7</a:t>
            </a:r>
            <a:r>
              <a:rPr lang="en-US" sz="3200" dirty="0">
                <a:effectLst>
                  <a:outerShdw blurRad="38100" dist="38100" dir="2700000" algn="tl">
                    <a:srgbClr val="000000">
                      <a:alpha val="43137"/>
                    </a:srgbClr>
                  </a:outerShdw>
                </a:effectLst>
              </a:rPr>
              <a:t> </a:t>
            </a:r>
            <a:r>
              <a:rPr lang="en-US" sz="3200" dirty="0">
                <a:solidFill>
                  <a:schemeClr val="bg2"/>
                </a:solidFill>
                <a:effectLst>
                  <a:outerShdw blurRad="38100" dist="38100" dir="2700000" algn="tl">
                    <a:srgbClr val="000000">
                      <a:alpha val="43137"/>
                    </a:srgbClr>
                  </a:outerShdw>
                </a:effectLst>
              </a:rPr>
              <a:t> 8 </a:t>
            </a:r>
            <a:r>
              <a:rPr lang="en-US" sz="3200" dirty="0">
                <a:effectLst>
                  <a:outerShdw blurRad="38100" dist="38100" dir="2700000" algn="tl">
                    <a:srgbClr val="000000">
                      <a:alpha val="43137"/>
                    </a:srgbClr>
                  </a:outerShdw>
                </a:effectLst>
              </a:rPr>
              <a:t> </a:t>
            </a:r>
            <a:r>
              <a:rPr lang="en-US" sz="3200" dirty="0">
                <a:solidFill>
                  <a:srgbClr val="FF9933"/>
                </a:solidFill>
                <a:effectLst>
                  <a:outerShdw blurRad="38100" dist="38100" dir="2700000" algn="tl">
                    <a:srgbClr val="000000">
                      <a:alpha val="43137"/>
                    </a:srgbClr>
                  </a:outerShdw>
                </a:effectLst>
              </a:rPr>
              <a:t>9</a:t>
            </a:r>
          </a:p>
          <a:p>
            <a:pPr algn="l">
              <a:spcBef>
                <a:spcPct val="50000"/>
              </a:spcBef>
            </a:pPr>
            <a:r>
              <a:rPr lang="en-US" sz="3200" dirty="0">
                <a:solidFill>
                  <a:schemeClr val="bg2"/>
                </a:solidFill>
                <a:effectLst>
                  <a:outerShdw blurRad="38100" dist="38100" dir="2700000" algn="tl">
                    <a:srgbClr val="000000">
                      <a:alpha val="43137"/>
                    </a:srgbClr>
                  </a:outerShdw>
                </a:effectLst>
              </a:rPr>
              <a:t>1  2  3</a:t>
            </a:r>
            <a:r>
              <a:rPr lang="en-US" sz="3200" dirty="0">
                <a:solidFill>
                  <a:srgbClr val="FF9933"/>
                </a:solidFill>
                <a:effectLst>
                  <a:outerShdw blurRad="38100" dist="38100" dir="2700000" algn="tl">
                    <a:srgbClr val="000000">
                      <a:alpha val="43137"/>
                    </a:srgbClr>
                  </a:outerShdw>
                </a:effectLst>
              </a:rPr>
              <a:t>  4  </a:t>
            </a:r>
            <a:r>
              <a:rPr lang="en-US" sz="3200" dirty="0">
                <a:solidFill>
                  <a:schemeClr val="bg2"/>
                </a:solidFill>
                <a:effectLst>
                  <a:outerShdw blurRad="38100" dist="38100" dir="2700000" algn="tl">
                    <a:srgbClr val="000000">
                      <a:alpha val="43137"/>
                    </a:srgbClr>
                  </a:outerShdw>
                </a:effectLst>
              </a:rPr>
              <a:t>5  7  8  9</a:t>
            </a:r>
          </a:p>
          <a:p>
            <a:pPr algn="l">
              <a:spcBef>
                <a:spcPct val="50000"/>
              </a:spcBef>
            </a:pPr>
            <a:r>
              <a:rPr lang="en-US" sz="3200" dirty="0">
                <a:solidFill>
                  <a:schemeClr val="bg2"/>
                </a:solidFill>
                <a:effectLst>
                  <a:outerShdw blurRad="38100" dist="38100" dir="2700000" algn="tl">
                    <a:srgbClr val="000000">
                      <a:alpha val="43137"/>
                    </a:srgbClr>
                  </a:outerShdw>
                </a:effectLst>
              </a:rPr>
              <a:t>1  2  3  4  5  7  8  9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4436"/>
                                        </p:tgtEl>
                                        <p:attrNameLst>
                                          <p:attrName>style.visibility</p:attrName>
                                        </p:attrNameLst>
                                      </p:cBhvr>
                                      <p:to>
                                        <p:strVal val="visible"/>
                                      </p:to>
                                    </p:set>
                                    <p:anim calcmode="lin" valueType="num">
                                      <p:cBhvr additive="base">
                                        <p:cTn id="7" dur="1000" fill="hold"/>
                                        <p:tgtEl>
                                          <p:spTgt spid="274436"/>
                                        </p:tgtEl>
                                        <p:attrNameLst>
                                          <p:attrName>ppt_x</p:attrName>
                                        </p:attrNameLst>
                                      </p:cBhvr>
                                      <p:tavLst>
                                        <p:tav tm="0">
                                          <p:val>
                                            <p:strVal val="#ppt_x"/>
                                          </p:val>
                                        </p:tav>
                                        <p:tav tm="100000">
                                          <p:val>
                                            <p:strVal val="#ppt_x"/>
                                          </p:val>
                                        </p:tav>
                                      </p:tavLst>
                                    </p:anim>
                                    <p:anim calcmode="lin" valueType="num">
                                      <p:cBhvr additive="base">
                                        <p:cTn id="8" dur="1000" fill="hold"/>
                                        <p:tgtEl>
                                          <p:spTgt spid="274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600200" y="1371600"/>
            <a:ext cx="914400" cy="914400"/>
          </a:xfrm>
          <a:prstGeom prst="ellipse">
            <a:avLst/>
          </a:prstGeom>
          <a:solidFill>
            <a:srgbClr val="FF0000"/>
          </a:solidFill>
          <a:ln cap="rnd">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a:endParaRPr lang="en-US" dirty="0" smtClean="0"/>
          </a:p>
          <a:p>
            <a:pPr algn="ctr">
              <a:buNone/>
            </a:pPr>
            <a:r>
              <a:rPr lang="en-US" dirty="0" smtClean="0"/>
              <a:t>3</a:t>
            </a:r>
            <a:endParaRPr lang="en-US" dirty="0"/>
          </a:p>
          <a:p>
            <a:pPr algn="ctr"/>
            <a:endParaRPr lang="en-US" dirty="0"/>
          </a:p>
        </p:txBody>
      </p:sp>
      <p:sp>
        <p:nvSpPr>
          <p:cNvPr id="12" name="Up Arrow 11"/>
          <p:cNvSpPr/>
          <p:nvPr/>
        </p:nvSpPr>
        <p:spPr>
          <a:xfrm>
            <a:off x="8534400" y="2667000"/>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
        <p:nvSpPr>
          <p:cNvPr id="14" name="Content Placeholder 10"/>
          <p:cNvSpPr txBox="1">
            <a:spLocks/>
          </p:cNvSpPr>
          <p:nvPr/>
        </p:nvSpPr>
        <p:spPr>
          <a:xfrm>
            <a:off x="2590800" y="1371600"/>
            <a:ext cx="914400" cy="914400"/>
          </a:xfrm>
          <a:prstGeom prst="ellipse">
            <a:avLst/>
          </a:prstGeom>
          <a:solidFill>
            <a:schemeClr val="accent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5" name="Content Placeholder 10"/>
          <p:cNvSpPr txBox="1">
            <a:spLocks/>
          </p:cNvSpPr>
          <p:nvPr/>
        </p:nvSpPr>
        <p:spPr>
          <a:xfrm>
            <a:off x="3581400" y="1371600"/>
            <a:ext cx="914400" cy="914400"/>
          </a:xfrm>
          <a:prstGeom prst="ellipse">
            <a:avLst/>
          </a:prstGeom>
          <a:solidFill>
            <a:srgbClr val="FFC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7" name="Content Placeholder 10"/>
          <p:cNvSpPr txBox="1">
            <a:spLocks/>
          </p:cNvSpPr>
          <p:nvPr/>
        </p:nvSpPr>
        <p:spPr>
          <a:xfrm>
            <a:off x="6553200" y="1371600"/>
            <a:ext cx="914400" cy="914400"/>
          </a:xfrm>
          <a:prstGeom prst="ellipse">
            <a:avLst/>
          </a:prstGeom>
          <a:solidFill>
            <a:schemeClr val="accent2"/>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9" name="Content Placeholder 10"/>
          <p:cNvSpPr txBox="1">
            <a:spLocks/>
          </p:cNvSpPr>
          <p:nvPr/>
        </p:nvSpPr>
        <p:spPr>
          <a:xfrm>
            <a:off x="5562600" y="1371600"/>
            <a:ext cx="914400" cy="914400"/>
          </a:xfrm>
          <a:prstGeom prst="ellipse">
            <a:avLst/>
          </a:prstGeom>
          <a:solidFill>
            <a:schemeClr val="accent1">
              <a:lumMod val="60000"/>
              <a:lumOff val="40000"/>
            </a:schemeClr>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0" name="Content Placeholder 10"/>
          <p:cNvSpPr txBox="1">
            <a:spLocks/>
          </p:cNvSpPr>
          <p:nvPr/>
        </p:nvSpPr>
        <p:spPr>
          <a:xfrm>
            <a:off x="609600" y="1371600"/>
            <a:ext cx="914400" cy="914400"/>
          </a:xfrm>
          <a:prstGeom prst="ellipse">
            <a:avLst/>
          </a:prstGeom>
          <a:solidFill>
            <a:srgbClr val="666699"/>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24" name="Content Placeholder 10"/>
          <p:cNvSpPr txBox="1">
            <a:spLocks/>
          </p:cNvSpPr>
          <p:nvPr/>
        </p:nvSpPr>
        <p:spPr>
          <a:xfrm>
            <a:off x="7543800" y="1371600"/>
            <a:ext cx="914400" cy="914400"/>
          </a:xfrm>
          <a:prstGeom prst="ellipse">
            <a:avLst/>
          </a:prstGeom>
          <a:solidFill>
            <a:srgbClr val="48ED2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6" name="Content Placeholder 10"/>
          <p:cNvSpPr txBox="1">
            <a:spLocks/>
          </p:cNvSpPr>
          <p:nvPr/>
        </p:nvSpPr>
        <p:spPr>
          <a:xfrm>
            <a:off x="4572000" y="1371600"/>
            <a:ext cx="914400" cy="914400"/>
          </a:xfrm>
          <a:prstGeom prst="ellipse">
            <a:avLst/>
          </a:prstGeom>
          <a:solidFill>
            <a:srgbClr val="2D0878"/>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7" name="Up Arrow 26"/>
          <p:cNvSpPr/>
          <p:nvPr/>
        </p:nvSpPr>
        <p:spPr>
          <a:xfrm>
            <a:off x="762000" y="2667000"/>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31" name="Down Arrow 30"/>
          <p:cNvSpPr/>
          <p:nvPr/>
        </p:nvSpPr>
        <p:spPr>
          <a:xfrm>
            <a:off x="762000" y="457200"/>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37" name="Oval 136"/>
          <p:cNvSpPr/>
          <p:nvPr/>
        </p:nvSpPr>
        <p:spPr>
          <a:xfrm>
            <a:off x="3962400" y="5414665"/>
            <a:ext cx="1066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a:t>
            </a:r>
            <a:endParaRPr lang="en-US" sz="1600" dirty="0"/>
          </a:p>
        </p:txBody>
      </p:sp>
      <p:sp>
        <p:nvSpPr>
          <p:cNvPr id="138" name="TextBox 137"/>
          <p:cNvSpPr txBox="1"/>
          <p:nvPr/>
        </p:nvSpPr>
        <p:spPr>
          <a:xfrm>
            <a:off x="2438400" y="3886200"/>
            <a:ext cx="41910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Swap  I-</a:t>
            </a:r>
            <a:r>
              <a:rPr lang="en-US" sz="2400" b="1" dirty="0" err="1" smtClean="0">
                <a:effectLst>
                  <a:outerShdw blurRad="38100" dist="38100" dir="2700000" algn="tl">
                    <a:srgbClr val="000000">
                      <a:alpha val="43137"/>
                    </a:srgbClr>
                  </a:outerShdw>
                </a:effectLst>
              </a:rPr>
              <a:t>th</a:t>
            </a:r>
            <a:r>
              <a:rPr lang="en-US" sz="2400" b="1" dirty="0" smtClean="0">
                <a:effectLst>
                  <a:outerShdw blurRad="38100" dist="38100" dir="2700000" algn="tl">
                    <a:srgbClr val="000000">
                      <a:alpha val="43137"/>
                    </a:srgbClr>
                  </a:outerShdw>
                </a:effectLst>
              </a:rPr>
              <a:t> and J-</a:t>
            </a:r>
            <a:r>
              <a:rPr lang="en-US" sz="2400" b="1" dirty="0" err="1" smtClean="0">
                <a:effectLst>
                  <a:outerShdw blurRad="38100" dist="38100" dir="2700000" algn="tl">
                    <a:srgbClr val="000000">
                      <a:alpha val="43137"/>
                    </a:srgbClr>
                  </a:outerShdw>
                </a:effectLst>
              </a:rPr>
              <a:t>th</a:t>
            </a:r>
            <a:r>
              <a:rPr lang="en-US" sz="2400" b="1" dirty="0" smtClean="0">
                <a:effectLst>
                  <a:outerShdw blurRad="38100" dist="38100" dir="2700000" algn="tl">
                    <a:srgbClr val="000000">
                      <a:alpha val="43137"/>
                    </a:srgbClr>
                  </a:outerShdw>
                </a:effectLst>
              </a:rPr>
              <a:t> element</a:t>
            </a:r>
            <a:endParaRPr lang="en-US" sz="2400" b="1" dirty="0">
              <a:effectLst>
                <a:outerShdw blurRad="38100" dist="38100" dir="2700000" algn="tl">
                  <a:srgbClr val="000000">
                    <a:alpha val="43137"/>
                  </a:srgbClr>
                </a:outerShdw>
              </a:effectLst>
            </a:endParaRPr>
          </a:p>
        </p:txBody>
      </p:sp>
      <p:sp>
        <p:nvSpPr>
          <p:cNvPr id="140" name="TextBox 139"/>
          <p:cNvSpPr txBox="1"/>
          <p:nvPr/>
        </p:nvSpPr>
        <p:spPr>
          <a:xfrm>
            <a:off x="3079595" y="4574232"/>
            <a:ext cx="36576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   </a:t>
            </a:r>
            <a:r>
              <a:rPr lang="en-US" sz="2400" b="1" dirty="0" err="1" smtClean="0">
                <a:effectLst>
                  <a:outerShdw blurRad="38100" dist="38100" dir="2700000" algn="tl">
                    <a:srgbClr val="000000">
                      <a:alpha val="43137"/>
                    </a:srgbClr>
                  </a:outerShdw>
                </a:effectLst>
              </a:rPr>
              <a:t>i</a:t>
            </a:r>
            <a:r>
              <a:rPr lang="en-US" sz="2400" b="1" dirty="0" smtClean="0">
                <a:effectLst>
                  <a:outerShdw blurRad="38100" dist="38100" dir="2700000" algn="tl">
                    <a:srgbClr val="000000">
                      <a:alpha val="43137"/>
                    </a:srgbClr>
                  </a:outerShdw>
                </a:effectLst>
              </a:rPr>
              <a:t> &lt; j  ??     Continue</a:t>
            </a:r>
            <a:endParaRPr lang="en-US" sz="2400" b="1" dirty="0">
              <a:effectLst>
                <a:outerShdw blurRad="38100" dist="38100" dir="2700000" algn="tl">
                  <a:srgbClr val="000000">
                    <a:alpha val="43137"/>
                  </a:srgbClr>
                </a:outerShdw>
              </a:effectLst>
            </a:endParaRPr>
          </a:p>
        </p:txBody>
      </p:sp>
      <p:sp>
        <p:nvSpPr>
          <p:cNvPr id="16" name="TextBox 15"/>
          <p:cNvSpPr txBox="1"/>
          <p:nvPr/>
        </p:nvSpPr>
        <p:spPr>
          <a:xfrm>
            <a:off x="3276600" y="3276600"/>
            <a:ext cx="2819400" cy="461665"/>
          </a:xfrm>
          <a:prstGeom prst="rect">
            <a:avLst/>
          </a:prstGeom>
          <a:noFill/>
        </p:spPr>
        <p:txBody>
          <a:bodyPr wrap="square" rtlCol="0">
            <a:spAutoFit/>
          </a:bodyPr>
          <a:lstStyle/>
          <a:p>
            <a:r>
              <a:rPr lang="en-US" sz="2400" b="1" dirty="0" smtClean="0"/>
              <a:t>Undo last swap</a:t>
            </a:r>
            <a:endParaRPr lang="en-US"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6.35838E-7 L 0.10833 -6.35838E-7 " pathEditMode="relative" rAng="0" ptsTypes="AA">
                                      <p:cBhvr>
                                        <p:cTn id="6" dur="2000" fill="hold"/>
                                        <p:tgtEl>
                                          <p:spTgt spid="27"/>
                                        </p:tgtEl>
                                        <p:attrNameLst>
                                          <p:attrName>ppt_x</p:attrName>
                                          <p:attrName>ppt_y</p:attrName>
                                        </p:attrNameLst>
                                      </p:cBhvr>
                                      <p:rCtr x="54"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0.10833 -6.35838E-7 L 0.21666 -6.35838E-7 " pathEditMode="relative" rAng="0" ptsTypes="AA">
                                      <p:cBhvr>
                                        <p:cTn id="10" dur="2000" fill="hold"/>
                                        <p:tgtEl>
                                          <p:spTgt spid="27"/>
                                        </p:tgtEl>
                                        <p:attrNameLst>
                                          <p:attrName>ppt_x</p:attrName>
                                          <p:attrName>ppt_y</p:attrName>
                                        </p:attrNameLst>
                                      </p:cBhvr>
                                      <p:rCtr x="54" y="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2" nodeType="clickEffect">
                                  <p:stCondLst>
                                    <p:cond delay="0"/>
                                  </p:stCondLst>
                                  <p:childTnLst>
                                    <p:animMotion origin="layout" path="M 0.21666 -6.35838E-7 L 0.325 -6.35838E-7 " pathEditMode="relative" rAng="0" ptsTypes="AA">
                                      <p:cBhvr>
                                        <p:cTn id="14" dur="2000" fill="hold"/>
                                        <p:tgtEl>
                                          <p:spTgt spid="27"/>
                                        </p:tgtEl>
                                        <p:attrNameLst>
                                          <p:attrName>ppt_x</p:attrName>
                                          <p:attrName>ppt_y</p:attrName>
                                        </p:attrNameLst>
                                      </p:cBhvr>
                                      <p:rCtr x="54"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5" presetClass="path" presetSubtype="0" accel="50000" decel="50000" fill="hold" grpId="1" nodeType="clickEffect">
                                  <p:stCondLst>
                                    <p:cond delay="0"/>
                                  </p:stCondLst>
                                  <p:childTnLst>
                                    <p:animMotion origin="layout" path="M 3.33333E-6 -6.35838E-7 L -0.09167 -6.35838E-7 " pathEditMode="relative" rAng="0" ptsTypes="AA">
                                      <p:cBhvr>
                                        <p:cTn id="26" dur="2000" fill="hold"/>
                                        <p:tgtEl>
                                          <p:spTgt spid="12"/>
                                        </p:tgtEl>
                                        <p:attrNameLst>
                                          <p:attrName>ppt_x</p:attrName>
                                          <p:attrName>ppt_y</p:attrName>
                                        </p:attrNameLst>
                                      </p:cBhvr>
                                      <p:rCtr x="-46" y="0"/>
                                    </p:animMotion>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grpId="0" nodeType="clickEffect">
                                  <p:stCondLst>
                                    <p:cond delay="0"/>
                                  </p:stCondLst>
                                  <p:childTnLst>
                                    <p:animMotion origin="layout" path="M -0.09167 -6.35838E-7 L -0.2 -6.35838E-7 " pathEditMode="relative" rAng="0" ptsTypes="AA">
                                      <p:cBhvr>
                                        <p:cTn id="30" dur="2000" fill="hold"/>
                                        <p:tgtEl>
                                          <p:spTgt spid="12"/>
                                        </p:tgtEl>
                                        <p:attrNameLst>
                                          <p:attrName>ppt_x</p:attrName>
                                          <p:attrName>ppt_y</p:attrName>
                                        </p:attrNameLst>
                                      </p:cBhvr>
                                      <p:rCtr x="-54"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3" nodeType="clickEffect">
                                  <p:stCondLst>
                                    <p:cond delay="2000"/>
                                  </p:stCondLst>
                                  <p:childTnLst>
                                    <p:set>
                                      <p:cBhvr>
                                        <p:cTn id="38" dur="1" fill="hold">
                                          <p:stCondLst>
                                            <p:cond delay="0"/>
                                          </p:stCondLst>
                                        </p:cTn>
                                        <p:tgtEl>
                                          <p:spTgt spid="1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4" presetClass="path" presetSubtype="0" accel="50000" decel="50000" fill="hold" grpId="0" nodeType="clickEffect">
                                  <p:stCondLst>
                                    <p:cond delay="0"/>
                                  </p:stCondLst>
                                  <p:childTnLst>
                                    <p:animMotion origin="layout" path="M 3.33333E-6 1.6185E-6 L 0.0868 -0.09041 C 0.10521 -0.11075 0.13246 -0.12208 0.16093 -0.12208 C 0.1934 -0.12208 0.21944 -0.11075 0.23784 -0.09041 L 0.325 1.6185E-6 " pathEditMode="relative" rAng="0" ptsTypes="FffFF">
                                      <p:cBhvr>
                                        <p:cTn id="46" dur="2000" fill="hold"/>
                                        <p:tgtEl>
                                          <p:spTgt spid="15"/>
                                        </p:tgtEl>
                                        <p:attrNameLst>
                                          <p:attrName>ppt_x</p:attrName>
                                          <p:attrName>ppt_y</p:attrName>
                                        </p:attrNameLst>
                                      </p:cBhvr>
                                      <p:rCtr x="162" y="-61"/>
                                    </p:animMotion>
                                  </p:childTnLst>
                                </p:cTn>
                              </p:par>
                            </p:childTnLst>
                          </p:cTn>
                        </p:par>
                      </p:childTnLst>
                    </p:cTn>
                  </p:par>
                  <p:par>
                    <p:cTn id="47" fill="hold">
                      <p:stCondLst>
                        <p:cond delay="indefinite"/>
                      </p:stCondLst>
                      <p:childTnLst>
                        <p:par>
                          <p:cTn id="48" fill="hold">
                            <p:stCondLst>
                              <p:cond delay="0"/>
                            </p:stCondLst>
                            <p:childTnLst>
                              <p:par>
                                <p:cTn id="49" presetID="37" presetClass="path" presetSubtype="0" accel="50000" decel="50000" fill="hold" grpId="0" nodeType="clickEffect">
                                  <p:stCondLst>
                                    <p:cond delay="0"/>
                                  </p:stCondLst>
                                  <p:childTnLst>
                                    <p:animMotion origin="layout" path="M 3.33333E-6 1.6185E-6 L -0.08716 0.08994 C -0.10556 0.11052 -0.13282 0.12208 -0.16129 0.12208 C -0.19375 0.12208 -0.21979 0.11052 -0.2382 0.08994 L -0.325 1.6185E-6 " pathEditMode="relative" rAng="0" ptsTypes="FffFF">
                                      <p:cBhvr>
                                        <p:cTn id="50" dur="2000" fill="hold"/>
                                        <p:tgtEl>
                                          <p:spTgt spid="17"/>
                                        </p:tgtEl>
                                        <p:attrNameLst>
                                          <p:attrName>ppt_x</p:attrName>
                                          <p:attrName>ppt_y</p:attrName>
                                        </p:attrNameLst>
                                      </p:cBhvr>
                                      <p:rCtr x="-162" y="61"/>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1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5" presetClass="emph" presetSubtype="0" repeatCount="4000" fill="hold" grpId="0" nodeType="clickEffect">
                                  <p:stCondLst>
                                    <p:cond delay="0"/>
                                  </p:stCondLst>
                                  <p:childTnLst>
                                    <p:anim calcmode="discrete" valueType="str">
                                      <p:cBhvr>
                                        <p:cTn id="62" dur="2000" fill="hold"/>
                                        <p:tgtEl>
                                          <p:spTgt spid="140"/>
                                        </p:tgtEl>
                                        <p:attrNameLst>
                                          <p:attrName>style.visibility</p:attrName>
                                        </p:attrNameLst>
                                      </p:cBhvr>
                                      <p:tavLst>
                                        <p:tav tm="0">
                                          <p:val>
                                            <p:strVal val="hidden"/>
                                          </p:val>
                                        </p:tav>
                                        <p:tav tm="50000">
                                          <p:val>
                                            <p:strVal val="visible"/>
                                          </p:val>
                                        </p:tav>
                                      </p:tavLst>
                                    </p:anim>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3" nodeType="clickEffect">
                                  <p:stCondLst>
                                    <p:cond delay="0"/>
                                  </p:stCondLst>
                                  <p:childTnLst>
                                    <p:animMotion origin="layout" path="M 0.325 -4.44444E-6 L 0.44166 -4.44444E-6 " pathEditMode="relative" rAng="0" ptsTypes="AA">
                                      <p:cBhvr>
                                        <p:cTn id="66" dur="2000" fill="hold"/>
                                        <p:tgtEl>
                                          <p:spTgt spid="27"/>
                                        </p:tgtEl>
                                        <p:attrNameLst>
                                          <p:attrName>ppt_x</p:attrName>
                                          <p:attrName>ppt_y</p:attrName>
                                        </p:attrNameLst>
                                      </p:cBhvr>
                                      <p:rCtr x="58" y="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3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3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35" presetClass="path" presetSubtype="0" accel="50000" decel="50000" fill="hold" grpId="2" nodeType="clickEffect">
                                  <p:stCondLst>
                                    <p:cond delay="0"/>
                                  </p:stCondLst>
                                  <p:childTnLst>
                                    <p:animMotion origin="layout" path="M -0.2 -4.44444E-6 L -0.30834 -4.44444E-6 " pathEditMode="relative" rAng="0" ptsTypes="AA">
                                      <p:cBhvr>
                                        <p:cTn id="78" dur="2000" fill="hold"/>
                                        <p:tgtEl>
                                          <p:spTgt spid="12"/>
                                        </p:tgtEl>
                                        <p:attrNameLst>
                                          <p:attrName>ppt_x</p:attrName>
                                          <p:attrName>ppt_y</p:attrName>
                                        </p:attrNameLst>
                                      </p:cBhvr>
                                      <p:rCtr x="-54" y="0"/>
                                    </p:animMotion>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6"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7" nodeType="clickEffect">
                                  <p:stCondLst>
                                    <p:cond delay="0"/>
                                  </p:stCondLst>
                                  <p:childTnLst>
                                    <p:set>
                                      <p:cBhvr>
                                        <p:cTn id="86" dur="1" fill="hold">
                                          <p:stCondLst>
                                            <p:cond delay="0"/>
                                          </p:stCondLst>
                                        </p:cTn>
                                        <p:tgtEl>
                                          <p:spTgt spid="13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44" presetClass="path" presetSubtype="0" accel="50000" decel="50000" fill="hold" grpId="0" nodeType="clickEffect">
                                  <p:stCondLst>
                                    <p:cond delay="0"/>
                                  </p:stCondLst>
                                  <p:childTnLst>
                                    <p:animMotion origin="layout" path="M 0 3.33333E-6 L 0.02899 -0.09051 C 0.0349 -0.11088 0.0441 -0.12223 0.05365 -0.12223 C 0.06441 -0.12223 0.07309 -0.11088 0.07917 -0.09051 L 0.10833 3.33333E-6 " pathEditMode="relative" rAng="0" ptsTypes="FffFF">
                                      <p:cBhvr>
                                        <p:cTn id="90" dur="2000" fill="hold"/>
                                        <p:tgtEl>
                                          <p:spTgt spid="26"/>
                                        </p:tgtEl>
                                        <p:attrNameLst>
                                          <p:attrName>ppt_x</p:attrName>
                                          <p:attrName>ppt_y</p:attrName>
                                        </p:attrNameLst>
                                      </p:cBhvr>
                                      <p:rCtr x="54" y="-61"/>
                                    </p:animMotion>
                                  </p:childTnLst>
                                </p:cTn>
                              </p:par>
                            </p:childTnLst>
                          </p:cTn>
                        </p:par>
                      </p:childTnLst>
                    </p:cTn>
                  </p:par>
                  <p:par>
                    <p:cTn id="91" fill="hold">
                      <p:stCondLst>
                        <p:cond delay="indefinite"/>
                      </p:stCondLst>
                      <p:childTnLst>
                        <p:par>
                          <p:cTn id="92" fill="hold">
                            <p:stCondLst>
                              <p:cond delay="0"/>
                            </p:stCondLst>
                            <p:childTnLst>
                              <p:par>
                                <p:cTn id="93" presetID="37" presetClass="path" presetSubtype="0" accel="50000" decel="50000" fill="hold" grpId="0" nodeType="clickEffect">
                                  <p:stCondLst>
                                    <p:cond delay="0"/>
                                  </p:stCondLst>
                                  <p:childTnLst>
                                    <p:animMotion origin="layout" path="M -3.33333E-6 3.33333E-6 L -0.02916 0.09027 C -0.03524 0.11064 -0.04427 0.12222 -0.05382 0.12222 C -0.06458 0.12222 -0.07326 0.11064 -0.07934 0.09027 L -0.10833 3.33333E-6 " pathEditMode="relative" rAng="0" ptsTypes="FffFF">
                                      <p:cBhvr>
                                        <p:cTn id="94" dur="2000" fill="hold"/>
                                        <p:tgtEl>
                                          <p:spTgt spid="19"/>
                                        </p:tgtEl>
                                        <p:attrNameLst>
                                          <p:attrName>ppt_x</p:attrName>
                                          <p:attrName>ppt_y</p:attrName>
                                        </p:attrNameLst>
                                      </p:cBhvr>
                                      <p:rCtr x="-54" y="61"/>
                                    </p:animMotion>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4" nodeType="clickEffect">
                                  <p:stCondLst>
                                    <p:cond delay="0"/>
                                  </p:stCondLst>
                                  <p:childTnLst>
                                    <p:animMotion origin="layout" path="M 0.44166 -4.44444E-6 L 0.54166 -4.44444E-6 " pathEditMode="relative" rAng="0" ptsTypes="AA">
                                      <p:cBhvr>
                                        <p:cTn id="98" dur="2000" fill="hold"/>
                                        <p:tgtEl>
                                          <p:spTgt spid="27"/>
                                        </p:tgtEl>
                                        <p:attrNameLst>
                                          <p:attrName>ppt_x</p:attrName>
                                          <p:attrName>ppt_y</p:attrName>
                                        </p:attrNameLst>
                                      </p:cBhvr>
                                      <p:rCtr x="5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8" nodeType="clickEffect">
                                  <p:stCondLst>
                                    <p:cond delay="0"/>
                                  </p:stCondLst>
                                  <p:childTnLst>
                                    <p:set>
                                      <p:cBhvr>
                                        <p:cTn id="102" dur="1" fill="hold">
                                          <p:stCondLst>
                                            <p:cond delay="0"/>
                                          </p:stCondLst>
                                        </p:cTn>
                                        <p:tgtEl>
                                          <p:spTgt spid="13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9" nodeType="clickEffect">
                                  <p:stCondLst>
                                    <p:cond delay="0"/>
                                  </p:stCondLst>
                                  <p:childTnLst>
                                    <p:set>
                                      <p:cBhvr>
                                        <p:cTn id="106" dur="1" fill="hold">
                                          <p:stCondLst>
                                            <p:cond delay="0"/>
                                          </p:stCondLst>
                                        </p:cTn>
                                        <p:tgtEl>
                                          <p:spTgt spid="13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35" presetClass="path" presetSubtype="0" accel="50000" decel="50000" fill="hold" grpId="3" nodeType="clickEffect">
                                  <p:stCondLst>
                                    <p:cond delay="0"/>
                                  </p:stCondLst>
                                  <p:childTnLst>
                                    <p:animMotion origin="layout" path="M -0.30834 -4.44444E-6 L -0.40834 -4.44444E-6 " pathEditMode="relative" rAng="0" ptsTypes="AA">
                                      <p:cBhvr>
                                        <p:cTn id="110" dur="2000" fill="hold"/>
                                        <p:tgtEl>
                                          <p:spTgt spid="12"/>
                                        </p:tgtEl>
                                        <p:attrNameLst>
                                          <p:attrName>ppt_x</p:attrName>
                                          <p:attrName>ppt_y</p:attrName>
                                        </p:attrNameLst>
                                      </p:cBhvr>
                                      <p:rCtr x="-50"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1" nodeType="clickEffect">
                                  <p:stCondLst>
                                    <p:cond delay="0"/>
                                  </p:stCondLst>
                                  <p:childTnLst>
                                    <p:set>
                                      <p:cBhvr>
                                        <p:cTn id="118" dur="1" fill="hold">
                                          <p:stCondLst>
                                            <p:cond delay="0"/>
                                          </p:stCondLst>
                                        </p:cTn>
                                        <p:tgtEl>
                                          <p:spTgt spid="13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37" presetClass="path" presetSubtype="0" accel="50000" decel="50000" fill="hold" grpId="1" nodeType="clickEffect">
                                  <p:stCondLst>
                                    <p:cond delay="0"/>
                                  </p:stCondLst>
                                  <p:childTnLst>
                                    <p:animMotion origin="layout" path="M -0.10833 3.33333E-6 L -0.07934 0.09027 C -0.07326 0.11064 -0.06423 0.12222 -0.05468 0.12222 C -0.04392 0.12222 -0.03524 0.11064 -0.02916 0.09027 L -3.33333E-6 3.33333E-6 " pathEditMode="relative" rAng="0" ptsTypes="FffFF">
                                      <p:cBhvr>
                                        <p:cTn id="122" dur="2000" fill="hold"/>
                                        <p:tgtEl>
                                          <p:spTgt spid="19"/>
                                        </p:tgtEl>
                                        <p:attrNameLst>
                                          <p:attrName>ppt_x</p:attrName>
                                          <p:attrName>ppt_y</p:attrName>
                                        </p:attrNameLst>
                                      </p:cBhvr>
                                      <p:rCtr x="54" y="61"/>
                                    </p:animMotion>
                                  </p:childTnLst>
                                </p:cTn>
                              </p:par>
                            </p:childTnLst>
                          </p:cTn>
                        </p:par>
                      </p:childTnLst>
                    </p:cTn>
                  </p:par>
                  <p:par>
                    <p:cTn id="123" fill="hold">
                      <p:stCondLst>
                        <p:cond delay="indefinite"/>
                      </p:stCondLst>
                      <p:childTnLst>
                        <p:par>
                          <p:cTn id="124" fill="hold">
                            <p:stCondLst>
                              <p:cond delay="0"/>
                            </p:stCondLst>
                            <p:childTnLst>
                              <p:par>
                                <p:cTn id="125" presetID="44" presetClass="path" presetSubtype="0" accel="50000" decel="50000" fill="hold" grpId="1" nodeType="clickEffect">
                                  <p:stCondLst>
                                    <p:cond delay="0"/>
                                  </p:stCondLst>
                                  <p:childTnLst>
                                    <p:animMotion origin="layout" path="M 0.10833 3.33333E-6 L 0.07934 -0.05324 C 0.07326 -0.06528 0.06406 -0.07199 0.05469 -0.07199 C 0.04375 -0.07199 0.03507 -0.06528 0.02899 -0.05324 L 0 3.33333E-6 " pathEditMode="relative" rAng="0" ptsTypes="FffFF">
                                      <p:cBhvr>
                                        <p:cTn id="126" dur="2000" fill="hold"/>
                                        <p:tgtEl>
                                          <p:spTgt spid="26"/>
                                        </p:tgtEl>
                                        <p:attrNameLst>
                                          <p:attrName>ppt_x</p:attrName>
                                          <p:attrName>ppt_y</p:attrName>
                                        </p:attrNameLst>
                                      </p:cBhvr>
                                      <p:rCtr x="-54" y="-36"/>
                                    </p:animMotion>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2" nodeType="clickEffect">
                                  <p:stCondLst>
                                    <p:cond delay="0"/>
                                  </p:stCondLst>
                                  <p:childTnLst>
                                    <p:set>
                                      <p:cBhvr>
                                        <p:cTn id="130" dur="1" fill="hold">
                                          <p:stCondLst>
                                            <p:cond delay="0"/>
                                          </p:stCondLst>
                                        </p:cTn>
                                        <p:tgtEl>
                                          <p:spTgt spid="14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4" presetClass="path" presetSubtype="0" accel="50000" decel="50000" fill="hold" grpId="2" nodeType="clickEffect">
                                  <p:stCondLst>
                                    <p:cond delay="0"/>
                                  </p:stCondLst>
                                  <p:childTnLst>
                                    <p:animMotion origin="layout" path="M 0 3.33333E-6 L 0.02899 -0.09051 C 0.0349 -0.11088 0.0441 -0.12223 0.05365 -0.12223 C 0.06441 -0.12223 0.07309 -0.11088 0.07899 -0.09051 L 0.10833 3.33333E-6 " pathEditMode="relative" rAng="0" ptsTypes="FffFF">
                                      <p:cBhvr>
                                        <p:cTn id="138" dur="2000" fill="hold"/>
                                        <p:tgtEl>
                                          <p:spTgt spid="26"/>
                                        </p:tgtEl>
                                        <p:attrNameLst>
                                          <p:attrName>ppt_x</p:attrName>
                                          <p:attrName>ppt_y</p:attrName>
                                        </p:attrNameLst>
                                      </p:cBhvr>
                                      <p:rCtr x="54" y="-61"/>
                                    </p:animMotion>
                                  </p:childTnLst>
                                </p:cTn>
                              </p:par>
                            </p:childTnLst>
                          </p:cTn>
                        </p:par>
                      </p:childTnLst>
                    </p:cTn>
                  </p:par>
                  <p:par>
                    <p:cTn id="139" fill="hold">
                      <p:stCondLst>
                        <p:cond delay="indefinite"/>
                      </p:stCondLst>
                      <p:childTnLst>
                        <p:par>
                          <p:cTn id="140" fill="hold">
                            <p:stCondLst>
                              <p:cond delay="0"/>
                            </p:stCondLst>
                            <p:childTnLst>
                              <p:par>
                                <p:cTn id="141" presetID="37" presetClass="path" presetSubtype="0" accel="50000" decel="50000" fill="hold" grpId="2" nodeType="clickEffect">
                                  <p:stCondLst>
                                    <p:cond delay="0"/>
                                  </p:stCondLst>
                                  <p:childTnLst>
                                    <p:animMotion origin="layout" path="M -3.33333E-6 3.33333E-6 L -0.02916 0.09027 C -0.03524 0.11064 -0.04427 0.12222 -0.05382 0.12222 C -0.06458 0.12222 -0.07326 0.11064 -0.07934 0.09027 L -0.10833 3.33333E-6 " pathEditMode="relative" rAng="0" ptsTypes="FffFF">
                                      <p:cBhvr>
                                        <p:cTn id="142" dur="2000" fill="hold"/>
                                        <p:tgtEl>
                                          <p:spTgt spid="19"/>
                                        </p:tgtEl>
                                        <p:attrNameLst>
                                          <p:attrName>ppt_x</p:attrName>
                                          <p:attrName>ppt_y</p:attrName>
                                        </p:attrNameLst>
                                      </p:cBhvr>
                                      <p:rCtr x="-54" y="61"/>
                                    </p:animMotion>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1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4" presetClass="path" presetSubtype="0" accel="50000" decel="50000" fill="hold" grpId="3" nodeType="clickEffect">
                                  <p:stCondLst>
                                    <p:cond delay="0"/>
                                  </p:stCondLst>
                                  <p:childTnLst>
                                    <p:animMotion origin="layout" path="M -0.10833 3.33333E-6 L -0.22465 -0.12338 C -0.24895 -0.15116 -0.28541 -0.16667 -0.32326 -0.16667 C -0.36666 -0.16667 -0.40139 -0.15116 -0.42569 -0.12338 L -0.54166 3.33333E-6 " pathEditMode="relative" rAng="0" ptsTypes="FffFF">
                                      <p:cBhvr>
                                        <p:cTn id="150" dur="2000" fill="hold"/>
                                        <p:tgtEl>
                                          <p:spTgt spid="19"/>
                                        </p:tgtEl>
                                        <p:attrNameLst>
                                          <p:attrName>ppt_x</p:attrName>
                                          <p:attrName>ppt_y</p:attrName>
                                        </p:attrNameLst>
                                      </p:cBhvr>
                                      <p:rCtr x="-217" y="-83"/>
                                    </p:animMotion>
                                  </p:childTnLst>
                                </p:cTn>
                              </p:par>
                            </p:childTnLst>
                          </p:cTn>
                        </p:par>
                      </p:childTnLst>
                    </p:cTn>
                  </p:par>
                  <p:par>
                    <p:cTn id="151" fill="hold">
                      <p:stCondLst>
                        <p:cond delay="indefinite"/>
                      </p:stCondLst>
                      <p:childTnLst>
                        <p:par>
                          <p:cTn id="152" fill="hold">
                            <p:stCondLst>
                              <p:cond delay="0"/>
                            </p:stCondLst>
                            <p:childTnLst>
                              <p:par>
                                <p:cTn id="153" presetID="37" presetClass="path" presetSubtype="0" accel="50000" decel="50000" fill="hold" grpId="0" nodeType="clickEffect">
                                  <p:stCondLst>
                                    <p:cond delay="0"/>
                                  </p:stCondLst>
                                  <p:childTnLst>
                                    <p:animMotion origin="layout" path="M 3.33333E-6 3.33333E-6 L 0.11597 0.11458 C 0.14027 0.14097 0.17673 0.15555 0.21458 0.15555 C 0.25798 0.15555 0.29271 0.14097 0.31701 0.11458 L 0.43333 3.33333E-6 " pathEditMode="relative" rAng="0" ptsTypes="FffFF">
                                      <p:cBhvr>
                                        <p:cTn id="154" dur="2000" fill="hold"/>
                                        <p:tgtEl>
                                          <p:spTgt spid="20"/>
                                        </p:tgtEl>
                                        <p:attrNameLst>
                                          <p:attrName>ppt_x</p:attrName>
                                          <p:attrName>ppt_y</p:attrName>
                                        </p:attrNameLst>
                                      </p:cBhvr>
                                      <p:rCtr x="217" y="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5" grpId="0" animBg="1"/>
      <p:bldP spid="17" grpId="0" animBg="1"/>
      <p:bldP spid="19" grpId="0" animBg="1"/>
      <p:bldP spid="19" grpId="1" animBg="1"/>
      <p:bldP spid="19" grpId="2" animBg="1"/>
      <p:bldP spid="19" grpId="3" animBg="1"/>
      <p:bldP spid="20" grpId="0" animBg="1"/>
      <p:bldP spid="26" grpId="0" animBg="1"/>
      <p:bldP spid="26" grpId="1" animBg="1"/>
      <p:bldP spid="26" grpId="2" animBg="1"/>
      <p:bldP spid="27" grpId="0" animBg="1"/>
      <p:bldP spid="27" grpId="1" animBg="1"/>
      <p:bldP spid="27" grpId="2" animBg="1"/>
      <p:bldP spid="27" grpId="3" animBg="1"/>
      <p:bldP spid="27" grpId="4" animBg="1"/>
      <p:bldP spid="137" grpId="0" animBg="1"/>
      <p:bldP spid="137" grpId="1" animBg="1"/>
      <p:bldP spid="137" grpId="2" animBg="1"/>
      <p:bldP spid="137" grpId="3" animBg="1"/>
      <p:bldP spid="137" grpId="4" animBg="1"/>
      <p:bldP spid="137" grpId="5" animBg="1"/>
      <p:bldP spid="137" grpId="6" animBg="1"/>
      <p:bldP spid="137" grpId="7" animBg="1"/>
      <p:bldP spid="137" grpId="8" animBg="1"/>
      <p:bldP spid="137" grpId="9" animBg="1"/>
      <p:bldP spid="137" grpId="10" animBg="1"/>
      <p:bldP spid="137" grpId="11" animBg="1"/>
      <p:bldP spid="138" grpId="0"/>
      <p:bldP spid="138" grpId="1"/>
      <p:bldP spid="140" grpId="0"/>
      <p:bldP spid="140" grpId="1"/>
      <p:bldP spid="140" grpId="2"/>
      <p:bldP spid="16" grpId="0"/>
      <p:bldP spid="1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0"/>
          <p:cNvSpPr txBox="1">
            <a:spLocks/>
          </p:cNvSpPr>
          <p:nvPr/>
        </p:nvSpPr>
        <p:spPr>
          <a:xfrm>
            <a:off x="1600200" y="1295400"/>
            <a:ext cx="914400" cy="914400"/>
          </a:xfrm>
          <a:prstGeom prst="ellipse">
            <a:avLst/>
          </a:prstGeom>
          <a:solidFill>
            <a:srgbClr val="FF0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Up Arrow 15"/>
          <p:cNvSpPr/>
          <p:nvPr/>
        </p:nvSpPr>
        <p:spPr>
          <a:xfrm>
            <a:off x="4800600" y="2514600"/>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
        <p:nvSpPr>
          <p:cNvPr id="17" name="Content Placeholder 10"/>
          <p:cNvSpPr txBox="1">
            <a:spLocks/>
          </p:cNvSpPr>
          <p:nvPr/>
        </p:nvSpPr>
        <p:spPr>
          <a:xfrm>
            <a:off x="2590800" y="1295400"/>
            <a:ext cx="914400" cy="914400"/>
          </a:xfrm>
          <a:prstGeom prst="ellipse">
            <a:avLst/>
          </a:prstGeom>
          <a:solidFill>
            <a:schemeClr val="accent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8" name="Content Placeholder 10"/>
          <p:cNvSpPr txBox="1">
            <a:spLocks/>
          </p:cNvSpPr>
          <p:nvPr/>
        </p:nvSpPr>
        <p:spPr>
          <a:xfrm>
            <a:off x="6629400" y="1295400"/>
            <a:ext cx="914400" cy="914400"/>
          </a:xfrm>
          <a:prstGeom prst="ellipse">
            <a:avLst/>
          </a:prstGeom>
          <a:solidFill>
            <a:srgbClr val="FFC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9" name="Content Placeholder 10"/>
          <p:cNvSpPr txBox="1">
            <a:spLocks/>
          </p:cNvSpPr>
          <p:nvPr/>
        </p:nvSpPr>
        <p:spPr>
          <a:xfrm>
            <a:off x="3657600" y="1295400"/>
            <a:ext cx="914400" cy="914400"/>
          </a:xfrm>
          <a:prstGeom prst="ellipse">
            <a:avLst/>
          </a:prstGeom>
          <a:solidFill>
            <a:schemeClr val="accent2"/>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0" name="Content Placeholder 10"/>
          <p:cNvSpPr txBox="1">
            <a:spLocks/>
          </p:cNvSpPr>
          <p:nvPr/>
        </p:nvSpPr>
        <p:spPr>
          <a:xfrm>
            <a:off x="533400" y="1295400"/>
            <a:ext cx="914400" cy="914400"/>
          </a:xfrm>
          <a:prstGeom prst="ellipse">
            <a:avLst/>
          </a:prstGeom>
          <a:solidFill>
            <a:schemeClr val="accent1">
              <a:lumMod val="60000"/>
              <a:lumOff val="40000"/>
            </a:schemeClr>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1" name="Content Placeholder 10"/>
          <p:cNvSpPr txBox="1">
            <a:spLocks/>
          </p:cNvSpPr>
          <p:nvPr/>
        </p:nvSpPr>
        <p:spPr>
          <a:xfrm>
            <a:off x="4648200" y="1295400"/>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Content Placeholder 10"/>
          <p:cNvSpPr txBox="1">
            <a:spLocks/>
          </p:cNvSpPr>
          <p:nvPr/>
        </p:nvSpPr>
        <p:spPr>
          <a:xfrm>
            <a:off x="7696200" y="1295400"/>
            <a:ext cx="914400" cy="914400"/>
          </a:xfrm>
          <a:prstGeom prst="ellipse">
            <a:avLst/>
          </a:prstGeom>
          <a:solidFill>
            <a:srgbClr val="48ED2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3" name="Content Placeholder 10"/>
          <p:cNvSpPr txBox="1">
            <a:spLocks/>
          </p:cNvSpPr>
          <p:nvPr/>
        </p:nvSpPr>
        <p:spPr>
          <a:xfrm>
            <a:off x="5638800" y="1295400"/>
            <a:ext cx="914400" cy="914400"/>
          </a:xfrm>
          <a:prstGeom prst="ellipse">
            <a:avLst/>
          </a:prstGeom>
          <a:solidFill>
            <a:srgbClr val="2D0878"/>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4" name="Up Arrow 23"/>
          <p:cNvSpPr/>
          <p:nvPr/>
        </p:nvSpPr>
        <p:spPr>
          <a:xfrm>
            <a:off x="762000" y="2514600"/>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25" name="Down Arrow 24"/>
          <p:cNvSpPr/>
          <p:nvPr/>
        </p:nvSpPr>
        <p:spPr>
          <a:xfrm>
            <a:off x="762000" y="381000"/>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3" name="Oval 12"/>
          <p:cNvSpPr/>
          <p:nvPr/>
        </p:nvSpPr>
        <p:spPr>
          <a:xfrm>
            <a:off x="3962400" y="4191000"/>
            <a:ext cx="1066800" cy="914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a:t>
            </a:r>
            <a:endParaRPr lang="en-US" sz="1600" dirty="0"/>
          </a:p>
        </p:txBody>
      </p:sp>
      <p:sp>
        <p:nvSpPr>
          <p:cNvPr id="14" name="TextBox 13"/>
          <p:cNvSpPr txBox="1"/>
          <p:nvPr/>
        </p:nvSpPr>
        <p:spPr>
          <a:xfrm>
            <a:off x="2667000" y="3505200"/>
            <a:ext cx="3810000" cy="461665"/>
          </a:xfrm>
          <a:prstGeom prst="rect">
            <a:avLst/>
          </a:prstGeom>
          <a:noFill/>
        </p:spPr>
        <p:txBody>
          <a:bodyPr wrap="square" rtlCol="0">
            <a:spAutoFit/>
          </a:bodyPr>
          <a:lstStyle/>
          <a:p>
            <a:r>
              <a:rPr lang="en-US" sz="2400" b="1" dirty="0" smtClean="0">
                <a:effectLst>
                  <a:outerShdw blurRad="38100" dist="38100" dir="2700000" algn="tl">
                    <a:srgbClr val="000000">
                      <a:alpha val="43137"/>
                    </a:srgbClr>
                  </a:outerShdw>
                </a:effectLst>
              </a:rPr>
              <a:t>Swap  I-</a:t>
            </a:r>
            <a:r>
              <a:rPr lang="en-US" sz="2400" b="1" dirty="0" err="1" smtClean="0">
                <a:effectLst>
                  <a:outerShdw blurRad="38100" dist="38100" dir="2700000" algn="tl">
                    <a:srgbClr val="000000">
                      <a:alpha val="43137"/>
                    </a:srgbClr>
                  </a:outerShdw>
                </a:effectLst>
              </a:rPr>
              <a:t>th</a:t>
            </a:r>
            <a:r>
              <a:rPr lang="en-US" sz="2400" b="1" dirty="0" smtClean="0">
                <a:effectLst>
                  <a:outerShdw blurRad="38100" dist="38100" dir="2700000" algn="tl">
                    <a:srgbClr val="000000">
                      <a:alpha val="43137"/>
                    </a:srgbClr>
                  </a:outerShdw>
                </a:effectLst>
              </a:rPr>
              <a:t> and J-</a:t>
            </a:r>
            <a:r>
              <a:rPr lang="en-US" sz="2400" b="1" dirty="0" err="1" smtClean="0">
                <a:effectLst>
                  <a:outerShdw blurRad="38100" dist="38100" dir="2700000" algn="tl">
                    <a:srgbClr val="000000">
                      <a:alpha val="43137"/>
                    </a:srgbClr>
                  </a:outerShdw>
                </a:effectLst>
              </a:rPr>
              <a:t>th</a:t>
            </a:r>
            <a:r>
              <a:rPr lang="en-US" sz="2400" b="1" dirty="0" smtClean="0">
                <a:effectLst>
                  <a:outerShdw blurRad="38100" dist="38100" dir="2700000" algn="tl">
                    <a:srgbClr val="000000">
                      <a:alpha val="43137"/>
                    </a:srgbClr>
                  </a:outerShdw>
                </a:effectLst>
              </a:rPr>
              <a:t> element</a:t>
            </a:r>
            <a:endParaRPr lang="en-US" sz="2400" b="1" dirty="0">
              <a:effectLst>
                <a:outerShdw blurRad="38100" dist="38100" dir="2700000" algn="tl">
                  <a:srgbClr val="000000">
                    <a:alpha val="43137"/>
                  </a:srgbClr>
                </a:outerShdw>
              </a:effectLst>
            </a:endParaRPr>
          </a:p>
        </p:txBody>
      </p:sp>
      <p:sp>
        <p:nvSpPr>
          <p:cNvPr id="26" name="TextBox 25"/>
          <p:cNvSpPr txBox="1"/>
          <p:nvPr/>
        </p:nvSpPr>
        <p:spPr>
          <a:xfrm>
            <a:off x="2819400" y="3886200"/>
            <a:ext cx="3962400" cy="461665"/>
          </a:xfrm>
          <a:prstGeom prst="rect">
            <a:avLst/>
          </a:prstGeom>
          <a:noFill/>
        </p:spPr>
        <p:txBody>
          <a:bodyPr wrap="square" rtlCol="0">
            <a:spAutoFit/>
          </a:bodyPr>
          <a:lstStyle/>
          <a:p>
            <a:r>
              <a:rPr lang="en-US" sz="2400" b="1" dirty="0" smtClean="0"/>
              <a:t>Swap pivot and J-</a:t>
            </a:r>
            <a:r>
              <a:rPr lang="en-US" sz="2400" b="1" dirty="0" err="1" smtClean="0"/>
              <a:t>th</a:t>
            </a:r>
            <a:r>
              <a:rPr lang="en-US" sz="2400" b="1" dirty="0" smtClean="0"/>
              <a:t> element</a:t>
            </a:r>
            <a:endParaRPr lang="en-US" sz="2400" b="1" dirty="0"/>
          </a:p>
        </p:txBody>
      </p:sp>
      <p:sp>
        <p:nvSpPr>
          <p:cNvPr id="27" name="TextBox 26"/>
          <p:cNvSpPr txBox="1"/>
          <p:nvPr/>
        </p:nvSpPr>
        <p:spPr>
          <a:xfrm>
            <a:off x="2819400" y="3276600"/>
            <a:ext cx="2286000" cy="461665"/>
          </a:xfrm>
          <a:prstGeom prst="rect">
            <a:avLst/>
          </a:prstGeom>
          <a:noFill/>
        </p:spPr>
        <p:txBody>
          <a:bodyPr wrap="square" rtlCol="0">
            <a:spAutoFit/>
          </a:bodyPr>
          <a:lstStyle/>
          <a:p>
            <a:r>
              <a:rPr lang="en-US" sz="2400" b="1" dirty="0" smtClean="0"/>
              <a:t>Undo last swap</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remove" grpId="0" nodeType="clickEffect">
                                  <p:stCondLst>
                                    <p:cond delay="0"/>
                                  </p:stCondLst>
                                  <p:childTnLst>
                                    <p:animScale>
                                      <p:cBhvr>
                                        <p:cTn id="6" dur="2000" fill="hold"/>
                                        <p:tgtEl>
                                          <p:spTgt spid="24"/>
                                        </p:tgtEl>
                                      </p:cBhvr>
                                      <p:by x="100000" y="100000"/>
                                    </p:animScale>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77556E-17 4.56647E-6 L 0.10833 4.56647E-6 " pathEditMode="relative" rAng="0" ptsTypes="AA">
                                      <p:cBhvr>
                                        <p:cTn id="10" dur="2000" fill="hold"/>
                                        <p:tgtEl>
                                          <p:spTgt spid="24"/>
                                        </p:tgtEl>
                                        <p:attrNameLst>
                                          <p:attrName>ppt_x</p:attrName>
                                          <p:attrName>ppt_y</p:attrName>
                                        </p:attrNameLst>
                                      </p:cBhvr>
                                      <p:rCtr x="54"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grpId="0" nodeType="clickEffect">
                                  <p:stCondLst>
                                    <p:cond delay="0"/>
                                  </p:stCondLst>
                                  <p:childTnLst>
                                    <p:animMotion origin="layout" path="M -3.33333E-6 -2.22222E-6 L -0.10833 -2.22222E-6 " pathEditMode="relative" rAng="0" ptsTypes="AA">
                                      <p:cBhvr>
                                        <p:cTn id="22" dur="2000" fill="hold"/>
                                        <p:tgtEl>
                                          <p:spTgt spid="16"/>
                                        </p:tgtEl>
                                        <p:attrNameLst>
                                          <p:attrName>ppt_x</p:attrName>
                                          <p:attrName>ppt_y</p:attrName>
                                        </p:attrNameLst>
                                      </p:cBhvr>
                                      <p:rCtr x="-54" y="0"/>
                                    </p:animMotion>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grpId="1" nodeType="clickEffect">
                                  <p:stCondLst>
                                    <p:cond delay="0"/>
                                  </p:stCondLst>
                                  <p:childTnLst>
                                    <p:animScale>
                                      <p:cBhvr>
                                        <p:cTn id="26" dur="2000" fill="hold"/>
                                        <p:tgtEl>
                                          <p:spTgt spid="16"/>
                                        </p:tgtEl>
                                      </p:cBhvr>
                                      <p:by x="100000" y="100000"/>
                                    </p:animScale>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grpId="2" nodeType="clickEffect">
                                  <p:stCondLst>
                                    <p:cond delay="0"/>
                                  </p:stCondLst>
                                  <p:childTnLst>
                                    <p:animMotion origin="layout" path="M -0.10833 -2.22222E-6 L -0.23333 -2.22222E-6 " pathEditMode="relative" rAng="0" ptsTypes="AA">
                                      <p:cBhvr>
                                        <p:cTn id="30" dur="2000" fill="hold"/>
                                        <p:tgtEl>
                                          <p:spTgt spid="16"/>
                                        </p:tgtEl>
                                        <p:attrNameLst>
                                          <p:attrName>ppt_x</p:attrName>
                                          <p:attrName>ppt_y</p:attrName>
                                        </p:attrNameLst>
                                      </p:cBhvr>
                                      <p:rCtr x="-63" y="0"/>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3"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4" presetClass="path" presetSubtype="0" accel="50000" decel="50000" fill="hold" grpId="0" nodeType="clickEffect">
                                  <p:stCondLst>
                                    <p:cond delay="0"/>
                                  </p:stCondLst>
                                  <p:childTnLst>
                                    <p:animMotion origin="layout" path="M 2.77556E-17 1.6185E-6 L 0.02865 -0.05318 C 0.03455 -0.0652 0.04375 -0.07191 0.0533 -0.07191 C 0.06406 -0.07191 0.07274 -0.0652 0.07899 -0.05318 L 0.10833 1.6185E-6 " pathEditMode="relative" rAng="0" ptsTypes="FffFF">
                                      <p:cBhvr>
                                        <p:cTn id="42" dur="2000" fill="hold"/>
                                        <p:tgtEl>
                                          <p:spTgt spid="15"/>
                                        </p:tgtEl>
                                        <p:attrNameLst>
                                          <p:attrName>ppt_x</p:attrName>
                                          <p:attrName>ppt_y</p:attrName>
                                        </p:attrNameLst>
                                      </p:cBhvr>
                                      <p:rCtr x="54" y="-36"/>
                                    </p:animMotion>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3.33333E-6 1.6185E-6 L -0.02916 0.05318 C -0.03524 0.0652 -0.04427 0.07191 -0.05382 0.07191 C -0.06458 0.07191 -0.07326 0.0652 -0.07934 0.05318 L -0.10833 1.6185E-6 " pathEditMode="relative" rAng="0" ptsTypes="FffFF">
                                      <p:cBhvr>
                                        <p:cTn id="46" dur="2000" fill="hold"/>
                                        <p:tgtEl>
                                          <p:spTgt spid="17"/>
                                        </p:tgtEl>
                                        <p:attrNameLst>
                                          <p:attrName>ppt_x</p:attrName>
                                          <p:attrName>ppt_y</p:attrName>
                                        </p:attrNameLst>
                                      </p:cBhvr>
                                      <p:rCtr x="-54" y="36"/>
                                    </p:animMotion>
                                  </p:childTnLst>
                                </p:cTn>
                              </p:par>
                            </p:childTnLst>
                          </p:cTn>
                        </p:par>
                      </p:childTnLst>
                    </p:cTn>
                  </p:par>
                  <p:par>
                    <p:cTn id="47" fill="hold">
                      <p:stCondLst>
                        <p:cond delay="indefinite"/>
                      </p:stCondLst>
                      <p:childTnLst>
                        <p:par>
                          <p:cTn id="48" fill="hold">
                            <p:stCondLst>
                              <p:cond delay="0"/>
                            </p:stCondLst>
                            <p:childTnLst>
                              <p:par>
                                <p:cTn id="49" presetID="6" presetClass="emph" presetSubtype="0" fill="hold" grpId="1" nodeType="clickEffect">
                                  <p:stCondLst>
                                    <p:cond delay="0"/>
                                  </p:stCondLst>
                                  <p:childTnLst>
                                    <p:animScale>
                                      <p:cBhvr>
                                        <p:cTn id="50" dur="2000" fill="hold"/>
                                        <p:tgtEl>
                                          <p:spTgt spid="24"/>
                                        </p:tgtEl>
                                      </p:cBhvr>
                                      <p:by x="100000" y="100000"/>
                                    </p:animScale>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grpId="2" nodeType="clickEffect">
                                  <p:stCondLst>
                                    <p:cond delay="0"/>
                                  </p:stCondLst>
                                  <p:childTnLst>
                                    <p:animMotion origin="layout" path="M 0.10833 -2.22222E-6 L 0.20833 -2.22222E-6 " pathEditMode="relative" rAng="0" ptsTypes="AA">
                                      <p:cBhvr>
                                        <p:cTn id="54" dur="2000" fill="hold"/>
                                        <p:tgtEl>
                                          <p:spTgt spid="24"/>
                                        </p:tgtEl>
                                        <p:attrNameLst>
                                          <p:attrName>ppt_x</p:attrName>
                                          <p:attrName>ppt_y</p:attrName>
                                        </p:attrNameLst>
                                      </p:cBhvr>
                                      <p:rCtr x="50"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3" nodeType="clickEffect">
                                  <p:stCondLst>
                                    <p:cond delay="0"/>
                                  </p:stCondLst>
                                  <p:childTnLst>
                                    <p:animMotion origin="layout" path="M -0.23333 -2.22222E-6 L -0.33333 -2.22222E-6 " pathEditMode="relative" rAng="0" ptsTypes="AA">
                                      <p:cBhvr>
                                        <p:cTn id="66" dur="2000" fill="hold"/>
                                        <p:tgtEl>
                                          <p:spTgt spid="16"/>
                                        </p:tgtEl>
                                        <p:attrNameLst>
                                          <p:attrName>ppt_x</p:attrName>
                                          <p:attrName>ppt_y</p:attrName>
                                        </p:attrNameLst>
                                      </p:cBhvr>
                                      <p:rCtr x="-50" y="0"/>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4"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5" nodeType="clickEffect">
                                  <p:stCondLst>
                                    <p:cond delay="0"/>
                                  </p:stCondLst>
                                  <p:childTnLst>
                                    <p:set>
                                      <p:cBhvr>
                                        <p:cTn id="74" dur="1" fill="hold">
                                          <p:stCondLst>
                                            <p:cond delay="0"/>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7" presetClass="path" presetSubtype="0" accel="50000" decel="50000" fill="hold" grpId="1" nodeType="clickEffect">
                                  <p:stCondLst>
                                    <p:cond delay="0"/>
                                  </p:stCondLst>
                                  <p:childTnLst>
                                    <p:animMotion origin="layout" path="M 0.10833 4.44444E-6 L 0.07934 0.08194 C 0.07326 0.10069 0.06424 0.11111 0.05469 0.11111 C 0.04392 0.11111 0.03524 0.10069 0.02917 0.08194 L 2.77556E-17 4.44444E-6 " pathEditMode="relative" rAng="0" ptsTypes="FffFF">
                                      <p:cBhvr>
                                        <p:cTn id="86" dur="2000" fill="hold"/>
                                        <p:tgtEl>
                                          <p:spTgt spid="15"/>
                                        </p:tgtEl>
                                        <p:attrNameLst>
                                          <p:attrName>ppt_x</p:attrName>
                                          <p:attrName>ppt_y</p:attrName>
                                        </p:attrNameLst>
                                      </p:cBhvr>
                                      <p:rCtr x="-54" y="56"/>
                                    </p:animMotion>
                                  </p:childTnLst>
                                </p:cTn>
                              </p:par>
                            </p:childTnLst>
                          </p:cTn>
                        </p:par>
                      </p:childTnLst>
                    </p:cTn>
                  </p:par>
                  <p:par>
                    <p:cTn id="87" fill="hold">
                      <p:stCondLst>
                        <p:cond delay="indefinite"/>
                      </p:stCondLst>
                      <p:childTnLst>
                        <p:par>
                          <p:cTn id="88" fill="hold">
                            <p:stCondLst>
                              <p:cond delay="0"/>
                            </p:stCondLst>
                            <p:childTnLst>
                              <p:par>
                                <p:cTn id="89" presetID="44" presetClass="path" presetSubtype="0" accel="50000" decel="50000" fill="hold" grpId="2" nodeType="clickEffect">
                                  <p:stCondLst>
                                    <p:cond delay="0"/>
                                  </p:stCondLst>
                                  <p:childTnLst>
                                    <p:animMotion origin="layout" path="M -0.10833 4.44444E-6 L -0.07968 -0.09051 C -0.07343 -0.11112 -0.06441 -0.12223 -0.05486 -0.12223 C -0.04409 -0.12223 -0.03559 -0.11112 -0.02934 -0.09051 L -3.33333E-6 4.44444E-6 " pathEditMode="relative" rAng="0" ptsTypes="FffFF">
                                      <p:cBhvr>
                                        <p:cTn id="90" dur="2000" fill="hold"/>
                                        <p:tgtEl>
                                          <p:spTgt spid="17"/>
                                        </p:tgtEl>
                                        <p:attrNameLst>
                                          <p:attrName>ppt_x</p:attrName>
                                          <p:attrName>ppt_y</p:attrName>
                                        </p:attrNameLst>
                                      </p:cBhvr>
                                      <p:rCtr x="54" y="-61"/>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44" presetClass="path" presetSubtype="0" accel="50000" decel="50000" fill="hold" grpId="2" nodeType="clickEffect">
                                  <p:stCondLst>
                                    <p:cond delay="0"/>
                                  </p:stCondLst>
                                  <p:childTnLst>
                                    <p:animMotion origin="layout" path="M 2.77556E-17 4.44444E-6 L 0.02899 -0.09051 C 0.03507 -0.11088 0.0441 -0.12223 0.05365 -0.12223 C 0.06441 -0.12223 0.07309 -0.11088 0.07917 -0.09051 L 0.10833 4.44444E-6 " pathEditMode="relative" rAng="0" ptsTypes="FffFF">
                                      <p:cBhvr>
                                        <p:cTn id="102" dur="2000" fill="hold"/>
                                        <p:tgtEl>
                                          <p:spTgt spid="15"/>
                                        </p:tgtEl>
                                        <p:attrNameLst>
                                          <p:attrName>ppt_x</p:attrName>
                                          <p:attrName>ppt_y</p:attrName>
                                        </p:attrNameLst>
                                      </p:cBhvr>
                                      <p:rCtr x="54" y="-61"/>
                                    </p:animMotion>
                                  </p:childTnLst>
                                </p:cTn>
                              </p:par>
                            </p:childTnLst>
                          </p:cTn>
                        </p:par>
                      </p:childTnLst>
                    </p:cTn>
                  </p:par>
                  <p:par>
                    <p:cTn id="103" fill="hold">
                      <p:stCondLst>
                        <p:cond delay="indefinite"/>
                      </p:stCondLst>
                      <p:childTnLst>
                        <p:par>
                          <p:cTn id="104" fill="hold">
                            <p:stCondLst>
                              <p:cond delay="0"/>
                            </p:stCondLst>
                            <p:childTnLst>
                              <p:par>
                                <p:cTn id="105" presetID="37" presetClass="path" presetSubtype="0" accel="50000" decel="50000" fill="hold" grpId="3" nodeType="clickEffect">
                                  <p:stCondLst>
                                    <p:cond delay="0"/>
                                  </p:stCondLst>
                                  <p:childTnLst>
                                    <p:animMotion origin="layout" path="M -3.33333E-6 4.44444E-6 L -0.02916 0.08194 C -0.03524 0.10069 -0.04427 0.11111 -0.05382 0.11111 C -0.06458 0.11111 -0.07326 0.10069 -0.07934 0.08194 L -0.10833 4.44444E-6 " pathEditMode="relative" rAng="0" ptsTypes="FffFF">
                                      <p:cBhvr>
                                        <p:cTn id="106" dur="2000" fill="hold"/>
                                        <p:tgtEl>
                                          <p:spTgt spid="17"/>
                                        </p:tgtEl>
                                        <p:attrNameLst>
                                          <p:attrName>ppt_x</p:attrName>
                                          <p:attrName>ppt_y</p:attrName>
                                        </p:attrNameLst>
                                      </p:cBhvr>
                                      <p:rCtr x="-54" y="56"/>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2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44" presetClass="path" presetSubtype="0" accel="50000" decel="50000" fill="hold" grpId="0" nodeType="clickEffect">
                                  <p:stCondLst>
                                    <p:cond delay="0"/>
                                  </p:stCondLst>
                                  <p:childTnLst>
                                    <p:animMotion origin="layout" path="M -3.33333E-6 1.6185E-6 L 0.03125 -0.05318 C 0.03768 -0.0652 0.04757 -0.07191 0.05782 -0.07191 C 0.06945 -0.07191 0.07882 -0.0652 0.08525 -0.05318 L 0.11667 1.6185E-6 " pathEditMode="relative" rAng="0" ptsTypes="FffFF">
                                      <p:cBhvr>
                                        <p:cTn id="118" dur="2000" fill="hold"/>
                                        <p:tgtEl>
                                          <p:spTgt spid="20"/>
                                        </p:tgtEl>
                                        <p:attrNameLst>
                                          <p:attrName>ppt_x</p:attrName>
                                          <p:attrName>ppt_y</p:attrName>
                                        </p:attrNameLst>
                                      </p:cBhvr>
                                      <p:rCtr x="58" y="-36"/>
                                    </p:animMotion>
                                  </p:childTnLst>
                                </p:cTn>
                              </p:par>
                            </p:childTnLst>
                          </p:cTn>
                        </p:par>
                      </p:childTnLst>
                    </p:cTn>
                  </p:par>
                  <p:par>
                    <p:cTn id="119" fill="hold">
                      <p:stCondLst>
                        <p:cond delay="indefinite"/>
                      </p:stCondLst>
                      <p:childTnLst>
                        <p:par>
                          <p:cTn id="120" fill="hold">
                            <p:stCondLst>
                              <p:cond delay="0"/>
                            </p:stCondLst>
                            <p:childTnLst>
                              <p:par>
                                <p:cTn id="121" presetID="37" presetClass="path" presetSubtype="0" accel="50000" decel="50000" fill="hold" grpId="1" nodeType="clickEffect">
                                  <p:stCondLst>
                                    <p:cond delay="0"/>
                                  </p:stCondLst>
                                  <p:childTnLst>
                                    <p:animMotion origin="layout" path="M -0.10833 1.6185E-6 L -0.13975 0.05318 C -0.14635 0.0652 -0.15625 0.07191 -0.16632 0.07191 C -0.17812 0.07191 -0.18732 0.0652 -0.19392 0.05318 L -0.225 1.6185E-6 " pathEditMode="relative" rAng="0" ptsTypes="FffFF">
                                      <p:cBhvr>
                                        <p:cTn id="122" dur="2000" fill="hold"/>
                                        <p:tgtEl>
                                          <p:spTgt spid="17"/>
                                        </p:tgtEl>
                                        <p:attrNameLst>
                                          <p:attrName>ppt_x</p:attrName>
                                          <p:attrName>ppt_y</p:attrName>
                                        </p:attrNameLst>
                                      </p:cBhvr>
                                      <p:rCtr x="-58" y="36"/>
                                    </p:animMotion>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20"/>
                                        </p:tgtEl>
                                        <p:attrNameLst>
                                          <p:attrName>fillcolor</p:attrName>
                                        </p:attrNameLst>
                                      </p:cBhvr>
                                      <p:to>
                                        <a:schemeClr val="tx1"/>
                                      </p:to>
                                    </p:animClr>
                                    <p:set>
                                      <p:cBhvr>
                                        <p:cTn id="127" dur="2000" fill="hold"/>
                                        <p:tgtEl>
                                          <p:spTgt spid="20"/>
                                        </p:tgtEl>
                                        <p:attrNameLst>
                                          <p:attrName>fill.type</p:attrName>
                                        </p:attrNameLst>
                                      </p:cBhvr>
                                      <p:to>
                                        <p:strVal val="solid"/>
                                      </p:to>
                                    </p:set>
                                    <p:set>
                                      <p:cBhvr>
                                        <p:cTn id="128"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6" grpId="3" animBg="1"/>
      <p:bldP spid="17" grpId="0" animBg="1"/>
      <p:bldP spid="17" grpId="1" animBg="1"/>
      <p:bldP spid="17" grpId="2" animBg="1"/>
      <p:bldP spid="17" grpId="3" animBg="1"/>
      <p:bldP spid="20" grpId="0" animBg="1"/>
      <p:bldP spid="24" grpId="0" animBg="1"/>
      <p:bldP spid="24" grpId="1" animBg="1"/>
      <p:bldP spid="24" grpId="2" animBg="1"/>
      <p:bldP spid="13" grpId="0" animBg="1"/>
      <p:bldP spid="13" grpId="1" animBg="1"/>
      <p:bldP spid="13" grpId="2" animBg="1"/>
      <p:bldP spid="13" grpId="3" animBg="1"/>
      <p:bldP spid="13" grpId="4" animBg="1"/>
      <p:bldP spid="13" grpId="5" animBg="1"/>
      <p:bldP spid="14" grpId="0"/>
      <p:bldP spid="14" grpId="1"/>
      <p:bldP spid="14" grpId="2"/>
      <p:bldP spid="14" grpId="3"/>
      <p:bldP spid="26" grpId="0"/>
      <p:bldP spid="26" grpId="1"/>
      <p:bldP spid="27" grpId="0"/>
      <p:bldP spid="2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0"/>
            <a:ext cx="8229600" cy="1447800"/>
          </a:xfrm>
        </p:spPr>
        <p:txBody>
          <a:bodyPr>
            <a:normAutofit/>
          </a:bodyPr>
          <a:lstStyle/>
          <a:p>
            <a:endParaRPr lang="en-US" dirty="0"/>
          </a:p>
        </p:txBody>
      </p:sp>
      <p:sp>
        <p:nvSpPr>
          <p:cNvPr id="4" name="Content Placeholder 10"/>
          <p:cNvSpPr txBox="1">
            <a:spLocks/>
          </p:cNvSpPr>
          <p:nvPr/>
        </p:nvSpPr>
        <p:spPr>
          <a:xfrm>
            <a:off x="2590800" y="1341437"/>
            <a:ext cx="914400" cy="914400"/>
          </a:xfrm>
          <a:prstGeom prst="ellipse">
            <a:avLst/>
          </a:prstGeom>
          <a:solidFill>
            <a:srgbClr val="FF0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Content Placeholder 10"/>
          <p:cNvSpPr txBox="1">
            <a:spLocks/>
          </p:cNvSpPr>
          <p:nvPr/>
        </p:nvSpPr>
        <p:spPr>
          <a:xfrm>
            <a:off x="609600" y="1341437"/>
            <a:ext cx="914400" cy="914400"/>
          </a:xfrm>
          <a:prstGeom prst="ellipse">
            <a:avLst/>
          </a:prstGeom>
          <a:solidFill>
            <a:schemeClr val="accent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6" name="Content Placeholder 10"/>
          <p:cNvSpPr txBox="1">
            <a:spLocks/>
          </p:cNvSpPr>
          <p:nvPr/>
        </p:nvSpPr>
        <p:spPr>
          <a:xfrm>
            <a:off x="6629400" y="1341437"/>
            <a:ext cx="914400" cy="914400"/>
          </a:xfrm>
          <a:prstGeom prst="ellipse">
            <a:avLst/>
          </a:prstGeom>
          <a:solidFill>
            <a:srgbClr val="FFC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7" name="Content Placeholder 10"/>
          <p:cNvSpPr txBox="1">
            <a:spLocks/>
          </p:cNvSpPr>
          <p:nvPr/>
        </p:nvSpPr>
        <p:spPr>
          <a:xfrm>
            <a:off x="3657600" y="1341437"/>
            <a:ext cx="914400" cy="914400"/>
          </a:xfrm>
          <a:prstGeom prst="ellipse">
            <a:avLst/>
          </a:prstGeom>
          <a:solidFill>
            <a:schemeClr val="accent2"/>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8" name="Content Placeholder 10"/>
          <p:cNvSpPr txBox="1">
            <a:spLocks/>
          </p:cNvSpPr>
          <p:nvPr/>
        </p:nvSpPr>
        <p:spPr>
          <a:xfrm>
            <a:off x="16002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9" name="Content Placeholder 10"/>
          <p:cNvSpPr txBox="1">
            <a:spLocks/>
          </p:cNvSpPr>
          <p:nvPr/>
        </p:nvSpPr>
        <p:spPr>
          <a:xfrm>
            <a:off x="4648200" y="1341437"/>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Content Placeholder 10"/>
          <p:cNvSpPr txBox="1">
            <a:spLocks/>
          </p:cNvSpPr>
          <p:nvPr/>
        </p:nvSpPr>
        <p:spPr>
          <a:xfrm>
            <a:off x="7696200" y="1295400"/>
            <a:ext cx="914400" cy="914400"/>
          </a:xfrm>
          <a:prstGeom prst="ellipse">
            <a:avLst/>
          </a:prstGeom>
          <a:solidFill>
            <a:srgbClr val="48ED2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1" name="Content Placeholder 10"/>
          <p:cNvSpPr txBox="1">
            <a:spLocks/>
          </p:cNvSpPr>
          <p:nvPr/>
        </p:nvSpPr>
        <p:spPr>
          <a:xfrm>
            <a:off x="5638800" y="1341437"/>
            <a:ext cx="914400" cy="914400"/>
          </a:xfrm>
          <a:prstGeom prst="ellipse">
            <a:avLst/>
          </a:prstGeom>
          <a:solidFill>
            <a:srgbClr val="2D0878"/>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0" name="Down Arrow 19"/>
          <p:cNvSpPr/>
          <p:nvPr/>
        </p:nvSpPr>
        <p:spPr>
          <a:xfrm>
            <a:off x="762000" y="457200"/>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1" name="Up Arrow 20"/>
          <p:cNvSpPr/>
          <p:nvPr/>
        </p:nvSpPr>
        <p:spPr>
          <a:xfrm>
            <a:off x="685800" y="2590800"/>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22" name="Up Arrow 21"/>
          <p:cNvSpPr/>
          <p:nvPr/>
        </p:nvSpPr>
        <p:spPr>
          <a:xfrm>
            <a:off x="1600200" y="2590800"/>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tx1"/>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Up Arrow 14"/>
          <p:cNvSpPr/>
          <p:nvPr/>
        </p:nvSpPr>
        <p:spPr>
          <a:xfrm>
            <a:off x="4724400" y="2468562"/>
            <a:ext cx="609600" cy="7620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J</a:t>
            </a:r>
            <a:endParaRPr lang="en-US" sz="3000" b="1" dirty="0">
              <a:solidFill>
                <a:schemeClr val="tx1"/>
              </a:solidFill>
              <a:latin typeface="Calibri" pitchFamily="34" charset="0"/>
            </a:endParaRPr>
          </a:p>
        </p:txBody>
      </p:sp>
      <p:sp>
        <p:nvSpPr>
          <p:cNvPr id="16" name="Content Placeholder 10"/>
          <p:cNvSpPr txBox="1">
            <a:spLocks/>
          </p:cNvSpPr>
          <p:nvPr/>
        </p:nvSpPr>
        <p:spPr>
          <a:xfrm>
            <a:off x="533400" y="1173162"/>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flatTx/>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1</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7" name="Content Placeholder 10"/>
          <p:cNvSpPr txBox="1">
            <a:spLocks/>
          </p:cNvSpPr>
          <p:nvPr/>
        </p:nvSpPr>
        <p:spPr>
          <a:xfrm>
            <a:off x="6553200" y="1173162"/>
            <a:ext cx="914400" cy="914400"/>
          </a:xfrm>
          <a:prstGeom prst="ellipse">
            <a:avLst/>
          </a:prstGeom>
          <a:solidFill>
            <a:srgbClr val="FFC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9</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8" name="Content Placeholder 10"/>
          <p:cNvSpPr txBox="1">
            <a:spLocks/>
          </p:cNvSpPr>
          <p:nvPr/>
        </p:nvSpPr>
        <p:spPr>
          <a:xfrm>
            <a:off x="3581400" y="1173162"/>
            <a:ext cx="914400" cy="914400"/>
          </a:xfrm>
          <a:prstGeom prst="ellipse">
            <a:avLst/>
          </a:prstGeom>
          <a:solidFill>
            <a:schemeClr val="accent2"/>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4</a:t>
            </a: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19" name="Content Placeholder 10"/>
          <p:cNvSpPr txBox="1">
            <a:spLocks/>
          </p:cNvSpPr>
          <p:nvPr/>
        </p:nvSpPr>
        <p:spPr>
          <a:xfrm>
            <a:off x="1600200" y="1173162"/>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2</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0" name="Content Placeholder 10"/>
          <p:cNvSpPr txBox="1">
            <a:spLocks/>
          </p:cNvSpPr>
          <p:nvPr/>
        </p:nvSpPr>
        <p:spPr>
          <a:xfrm>
            <a:off x="4572000" y="1173162"/>
            <a:ext cx="914400" cy="914400"/>
          </a:xfrm>
          <a:prstGeom prst="ellipse">
            <a:avLst/>
          </a:prstGeom>
          <a:solidFill>
            <a:schemeClr val="tx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5</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Content Placeholder 10"/>
          <p:cNvSpPr txBox="1">
            <a:spLocks/>
          </p:cNvSpPr>
          <p:nvPr/>
        </p:nvSpPr>
        <p:spPr>
          <a:xfrm>
            <a:off x="7620000" y="1173162"/>
            <a:ext cx="914400" cy="914400"/>
          </a:xfrm>
          <a:prstGeom prst="ellipse">
            <a:avLst/>
          </a:prstGeom>
          <a:solidFill>
            <a:srgbClr val="48ED21"/>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7</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2" name="Content Placeholder 10"/>
          <p:cNvSpPr txBox="1">
            <a:spLocks/>
          </p:cNvSpPr>
          <p:nvPr/>
        </p:nvSpPr>
        <p:spPr>
          <a:xfrm>
            <a:off x="5486400" y="1173162"/>
            <a:ext cx="914400" cy="914400"/>
          </a:xfrm>
          <a:prstGeom prst="ellipse">
            <a:avLst/>
          </a:prstGeom>
          <a:solidFill>
            <a:srgbClr val="2D0878"/>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8</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23" name="Up Arrow 22"/>
          <p:cNvSpPr/>
          <p:nvPr/>
        </p:nvSpPr>
        <p:spPr>
          <a:xfrm>
            <a:off x="2743200" y="2468562"/>
            <a:ext cx="609600" cy="762000"/>
          </a:xfrm>
          <a:prstGeom prst="up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smtClean="0">
                <a:solidFill>
                  <a:schemeClr val="tx1"/>
                </a:solidFill>
                <a:latin typeface="Calibri" pitchFamily="34" charset="0"/>
              </a:rPr>
              <a:t>I</a:t>
            </a:r>
            <a:endParaRPr lang="en-US" sz="3000" b="1" dirty="0">
              <a:solidFill>
                <a:schemeClr val="tx1"/>
              </a:solidFill>
              <a:latin typeface="Calibri" pitchFamily="34" charset="0"/>
            </a:endParaRPr>
          </a:p>
        </p:txBody>
      </p:sp>
      <p:sp>
        <p:nvSpPr>
          <p:cNvPr id="24" name="Down Arrow 23"/>
          <p:cNvSpPr/>
          <p:nvPr/>
        </p:nvSpPr>
        <p:spPr>
          <a:xfrm>
            <a:off x="2743200" y="258762"/>
            <a:ext cx="6096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25" name="Content Placeholder 10"/>
          <p:cNvSpPr txBox="1">
            <a:spLocks/>
          </p:cNvSpPr>
          <p:nvPr/>
        </p:nvSpPr>
        <p:spPr>
          <a:xfrm>
            <a:off x="2590800" y="1173162"/>
            <a:ext cx="914400" cy="914400"/>
          </a:xfrm>
          <a:prstGeom prst="ellipse">
            <a:avLst/>
          </a:prstGeom>
          <a:solidFill>
            <a:srgbClr val="FF0000"/>
          </a:solidFill>
          <a:ln w="25400" cap="rnd" cmpd="sng" algn="ct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prstDash val="solid"/>
            <a:bevel/>
          </a:ln>
          <a:effectLst>
            <a:outerShdw blurRad="215900" algn="ctr" rotWithShape="0">
              <a:srgbClr val="000000">
                <a:alpha val="55000"/>
              </a:srgbClr>
            </a:outerShdw>
          </a:effectLst>
          <a:scene3d>
            <a:camera prst="orthographicFront"/>
            <a:lightRig rig="threePt" dir="t"/>
          </a:scene3d>
          <a:sp3d z="12700"/>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625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lang="en-US" sz="3200" dirty="0" smtClean="0"/>
          </a:p>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lt1"/>
                </a:solidFill>
                <a:effectLst/>
                <a:uLnTx/>
                <a:uFillTx/>
                <a:latin typeface="+mn-lt"/>
                <a:ea typeface="+mn-ea"/>
                <a:cs typeface="+mn-cs"/>
              </a:rPr>
              <a:t>3</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3"/>
                                        </p:tgtEl>
                                      </p:cBhvr>
                                      <p:by x="100000" y="100000"/>
                                    </p:animScale>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33333E-6 7.40741E-7 L 0.1 -0.0044 " pathEditMode="relative" rAng="0" ptsTypes="AA">
                                      <p:cBhvr>
                                        <p:cTn id="10" dur="2000" fill="hold"/>
                                        <p:tgtEl>
                                          <p:spTgt spid="23"/>
                                        </p:tgtEl>
                                        <p:attrNameLst>
                                          <p:attrName>ppt_x</p:attrName>
                                          <p:attrName>ppt_y</p:attrName>
                                        </p:attrNameLst>
                                      </p:cBhvr>
                                      <p:rCtr x="50" y="-2"/>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grpId="0" nodeType="clickEffect">
                                  <p:stCondLst>
                                    <p:cond delay="0"/>
                                  </p:stCondLst>
                                  <p:childTnLst>
                                    <p:animMotion origin="layout" path="M 3.33333E-6 4.56647E-6 L -0.11667 4.56647E-6 " pathEditMode="relative" rAng="0" ptsTypes="AA">
                                      <p:cBhvr>
                                        <p:cTn id="14" dur="2000" fill="hold"/>
                                        <p:tgtEl>
                                          <p:spTgt spid="15"/>
                                        </p:tgtEl>
                                        <p:attrNameLst>
                                          <p:attrName>ppt_x</p:attrName>
                                          <p:attrName>ppt_y</p:attrName>
                                        </p:attrNameLst>
                                      </p:cBhvr>
                                      <p:rCtr x="-58" y="0"/>
                                    </p:animMotion>
                                  </p:childTnLst>
                                </p:cTn>
                              </p:par>
                            </p:childTnLst>
                          </p:cTn>
                        </p:par>
                      </p:childTnLst>
                    </p:cTn>
                  </p:par>
                  <p:par>
                    <p:cTn id="15" fill="hold">
                      <p:stCondLst>
                        <p:cond delay="indefinite"/>
                      </p:stCondLst>
                      <p:childTnLst>
                        <p:par>
                          <p:cTn id="16" fill="hold">
                            <p:stCondLst>
                              <p:cond delay="0"/>
                            </p:stCondLst>
                            <p:childTnLst>
                              <p:par>
                                <p:cTn id="17" presetID="6" presetClass="emph" presetSubtype="0" fill="hold" grpId="1" nodeType="clickEffect">
                                  <p:stCondLst>
                                    <p:cond delay="0"/>
                                  </p:stCondLst>
                                  <p:childTnLst>
                                    <p:animScale>
                                      <p:cBhvr>
                                        <p:cTn id="18" dur="2000" fill="hold"/>
                                        <p:tgtEl>
                                          <p:spTgt spid="15"/>
                                        </p:tgtEl>
                                      </p:cBhvr>
                                      <p:by x="100000" y="100000"/>
                                    </p:animScale>
                                  </p:childTnLst>
                                </p:cTn>
                              </p:par>
                            </p:childTnLst>
                          </p:cTn>
                        </p:par>
                      </p:childTnLst>
                    </p:cTn>
                  </p:par>
                  <p:par>
                    <p:cTn id="19" fill="hold">
                      <p:stCondLst>
                        <p:cond delay="indefinite"/>
                      </p:stCondLst>
                      <p:childTnLst>
                        <p:par>
                          <p:cTn id="20" fill="hold">
                            <p:stCondLst>
                              <p:cond delay="0"/>
                            </p:stCondLst>
                            <p:childTnLst>
                              <p:par>
                                <p:cTn id="21" presetID="35" presetClass="emph" presetSubtype="0" fill="hold" grpId="0" nodeType="clickEffect">
                                  <p:stCondLst>
                                    <p:cond delay="0"/>
                                  </p:stCondLst>
                                  <p:childTnLst>
                                    <p:anim calcmode="discrete" valueType="str">
                                      <p:cBhvr>
                                        <p:cTn id="22"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25"/>
                                        </p:tgtEl>
                                        <p:attrNameLst>
                                          <p:attrName>fillcolor</p:attrName>
                                        </p:attrNameLst>
                                      </p:cBhvr>
                                      <p:to>
                                        <a:schemeClr val="tx1"/>
                                      </p:to>
                                    </p:animClr>
                                    <p:set>
                                      <p:cBhvr>
                                        <p:cTn id="27" dur="2000" fill="hold"/>
                                        <p:tgtEl>
                                          <p:spTgt spid="25"/>
                                        </p:tgtEl>
                                        <p:attrNameLst>
                                          <p:attrName>fill.type</p:attrName>
                                        </p:attrNameLst>
                                      </p:cBhvr>
                                      <p:to>
                                        <p:strVal val="solid"/>
                                      </p:to>
                                    </p:set>
                                    <p:set>
                                      <p:cBhvr>
                                        <p:cTn id="28" dur="2000" fill="hold"/>
                                        <p:tgtEl>
                                          <p:spTgt spid="25"/>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18"/>
                                        </p:tgtEl>
                                        <p:attrNameLst>
                                          <p:attrName>fillcolor</p:attrName>
                                        </p:attrNameLst>
                                      </p:cBhvr>
                                      <p:to>
                                        <a:schemeClr val="tx1"/>
                                      </p:to>
                                    </p:animClr>
                                    <p:set>
                                      <p:cBhvr>
                                        <p:cTn id="33" dur="2000" fill="hold"/>
                                        <p:tgtEl>
                                          <p:spTgt spid="18"/>
                                        </p:tgtEl>
                                        <p:attrNameLst>
                                          <p:attrName>fill.type</p:attrName>
                                        </p:attrNameLst>
                                      </p:cBhvr>
                                      <p:to>
                                        <p:strVal val="solid"/>
                                      </p:to>
                                    </p:set>
                                    <p:set>
                                      <p:cBhvr>
                                        <p:cTn id="34" dur="20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3" grpId="0" animBg="1"/>
      <p:bldP spid="23" grpId="1"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15763</TotalTime>
  <Words>718</Words>
  <Application>Microsoft Office PowerPoint</Application>
  <PresentationFormat>On-screen Show (4:3)</PresentationFormat>
  <Paragraphs>261</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Monotype Sorts</vt:lpstr>
      <vt:lpstr>Wingdings</vt:lpstr>
      <vt:lpstr>Office Theme</vt:lpstr>
      <vt:lpstr>PowerPoint Presentation</vt:lpstr>
      <vt:lpstr>PowerPoint Presentation</vt:lpstr>
      <vt:lpstr>  Quick Sort – Divide and Conquer</vt:lpstr>
      <vt:lpstr>PowerPoint Presentation</vt:lpstr>
      <vt:lpstr>Quicksort Example </vt:lpstr>
      <vt:lpstr>PowerPoint Presentation</vt:lpstr>
      <vt:lpstr>PowerPoint Presentation</vt:lpstr>
      <vt:lpstr>PowerPoint Presentation</vt:lpstr>
      <vt:lpstr>PowerPoint Presentation</vt:lpstr>
      <vt:lpstr>PowerPoint Presentation</vt:lpstr>
      <vt:lpstr>PowerPoint Presentation</vt:lpstr>
      <vt:lpstr>Quick Sort Algorithm</vt:lpstr>
      <vt:lpstr>Quick Sort Partition Pseudo code</vt:lpstr>
      <vt:lpstr>Computation Time for Different Size of Input</vt:lpstr>
      <vt:lpstr>Time and Space Complexity </vt:lpstr>
      <vt:lpstr>Time and Space Complexity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admin</cp:lastModifiedBy>
  <cp:revision>270</cp:revision>
  <dcterms:created xsi:type="dcterms:W3CDTF">2016-02-15T09:31:48Z</dcterms:created>
  <dcterms:modified xsi:type="dcterms:W3CDTF">2022-11-30T11:12:47Z</dcterms:modified>
</cp:coreProperties>
</file>