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handoutMasterIdLst>
    <p:handoutMasterId r:id="rId68"/>
  </p:handoutMasterIdLst>
  <p:sldIdLst>
    <p:sldId id="718" r:id="rId2"/>
    <p:sldId id="283" r:id="rId3"/>
    <p:sldId id="909" r:id="rId4"/>
    <p:sldId id="910" r:id="rId5"/>
    <p:sldId id="448" r:id="rId6"/>
    <p:sldId id="851" r:id="rId7"/>
    <p:sldId id="850" r:id="rId8"/>
    <p:sldId id="450" r:id="rId9"/>
    <p:sldId id="451" r:id="rId10"/>
    <p:sldId id="452" r:id="rId11"/>
    <p:sldId id="284" r:id="rId12"/>
    <p:sldId id="285" r:id="rId13"/>
    <p:sldId id="287" r:id="rId14"/>
    <p:sldId id="329" r:id="rId15"/>
    <p:sldId id="286" r:id="rId16"/>
    <p:sldId id="515" r:id="rId17"/>
    <p:sldId id="971" r:id="rId18"/>
    <p:sldId id="288" r:id="rId19"/>
    <p:sldId id="293" r:id="rId20"/>
    <p:sldId id="656" r:id="rId21"/>
    <p:sldId id="657" r:id="rId22"/>
    <p:sldId id="658" r:id="rId23"/>
    <p:sldId id="259" r:id="rId24"/>
    <p:sldId id="260" r:id="rId25"/>
    <p:sldId id="261" r:id="rId26"/>
    <p:sldId id="262" r:id="rId27"/>
    <p:sldId id="263" r:id="rId28"/>
    <p:sldId id="513" r:id="rId29"/>
    <p:sldId id="911" r:id="rId30"/>
    <p:sldId id="264" r:id="rId31"/>
    <p:sldId id="265" r:id="rId32"/>
    <p:sldId id="266" r:id="rId33"/>
    <p:sldId id="267" r:id="rId34"/>
    <p:sldId id="268" r:id="rId35"/>
    <p:sldId id="573" r:id="rId36"/>
    <p:sldId id="572" r:id="rId37"/>
    <p:sldId id="574" r:id="rId38"/>
    <p:sldId id="615" r:id="rId39"/>
    <p:sldId id="571" r:id="rId40"/>
    <p:sldId id="827" r:id="rId41"/>
    <p:sldId id="616" r:id="rId42"/>
    <p:sldId id="807" r:id="rId43"/>
    <p:sldId id="912" r:id="rId44"/>
    <p:sldId id="270" r:id="rId45"/>
    <p:sldId id="271" r:id="rId46"/>
    <p:sldId id="272" r:id="rId47"/>
    <p:sldId id="273" r:id="rId48"/>
    <p:sldId id="716" r:id="rId49"/>
    <p:sldId id="274" r:id="rId50"/>
    <p:sldId id="715" r:id="rId51"/>
    <p:sldId id="795" r:id="rId52"/>
    <p:sldId id="796" r:id="rId53"/>
    <p:sldId id="279" r:id="rId54"/>
    <p:sldId id="806" r:id="rId55"/>
    <p:sldId id="805" r:id="rId56"/>
    <p:sldId id="714" r:id="rId57"/>
    <p:sldId id="828" r:id="rId58"/>
    <p:sldId id="808" r:id="rId59"/>
    <p:sldId id="809" r:id="rId60"/>
    <p:sldId id="826" r:id="rId61"/>
    <p:sldId id="914" r:id="rId62"/>
    <p:sldId id="280" r:id="rId63"/>
    <p:sldId id="281" r:id="rId64"/>
    <p:sldId id="282" r:id="rId65"/>
    <p:sldId id="1019" r:id="rId66"/>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29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04"/>
    <p:restoredTop sz="86322"/>
  </p:normalViewPr>
  <p:slideViewPr>
    <p:cSldViewPr showGuides="1">
      <p:cViewPr varScale="1">
        <p:scale>
          <a:sx n="73" d="100"/>
          <a:sy n="73" d="100"/>
        </p:scale>
        <p:origin x="1445" y="72"/>
      </p:cViewPr>
      <p:guideLst>
        <p:guide orient="horz" pos="2088"/>
        <p:guide pos="2962"/>
      </p:guideLst>
    </p:cSldViewPr>
  </p:slideViewPr>
  <p:outlineViewPr>
    <p:cViewPr>
      <p:scale>
        <a:sx n="33" d="100"/>
        <a:sy n="33" d="100"/>
      </p:scale>
      <p:origin x="0" y="415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njay Dharne" userId="b198ab864331b454" providerId="LiveId" clId="{162A022F-AFF0-4AA7-8211-2FACD4A8E0E6}"/>
    <pc:docChg chg="modSld">
      <pc:chgData name="Dhananjay Dharne" userId="b198ab864331b454" providerId="LiveId" clId="{162A022F-AFF0-4AA7-8211-2FACD4A8E0E6}" dt="2024-04-23T13:04:16.042" v="3" actId="207"/>
      <pc:docMkLst>
        <pc:docMk/>
      </pc:docMkLst>
      <pc:sldChg chg="modSp mod">
        <pc:chgData name="Dhananjay Dharne" userId="b198ab864331b454" providerId="LiveId" clId="{162A022F-AFF0-4AA7-8211-2FACD4A8E0E6}" dt="2024-04-23T12:47:54.450" v="0" actId="113"/>
        <pc:sldMkLst>
          <pc:docMk/>
          <pc:sldMk cId="0" sldId="271"/>
        </pc:sldMkLst>
        <pc:spChg chg="mod">
          <ac:chgData name="Dhananjay Dharne" userId="b198ab864331b454" providerId="LiveId" clId="{162A022F-AFF0-4AA7-8211-2FACD4A8E0E6}" dt="2024-04-23T12:47:54.450" v="0" actId="113"/>
          <ac:spMkLst>
            <pc:docMk/>
            <pc:sldMk cId="0" sldId="271"/>
            <ac:spMk id="3" creationId="{00000000-0000-0000-0000-000000000000}"/>
          </ac:spMkLst>
        </pc:spChg>
      </pc:sldChg>
      <pc:sldChg chg="modSp mod">
        <pc:chgData name="Dhananjay Dharne" userId="b198ab864331b454" providerId="LiveId" clId="{162A022F-AFF0-4AA7-8211-2FACD4A8E0E6}" dt="2024-04-23T13:04:16.042" v="3" actId="207"/>
        <pc:sldMkLst>
          <pc:docMk/>
          <pc:sldMk cId="0" sldId="273"/>
        </pc:sldMkLst>
        <pc:spChg chg="mod">
          <ac:chgData name="Dhananjay Dharne" userId="b198ab864331b454" providerId="LiveId" clId="{162A022F-AFF0-4AA7-8211-2FACD4A8E0E6}" dt="2024-04-23T13:04:16.042" v="3" actId="207"/>
          <ac:spMkLst>
            <pc:docMk/>
            <pc:sldMk cId="0" sldId="273"/>
            <ac:spMk id="3" creationId="{00000000-0000-0000-0000-000000000000}"/>
          </ac:spMkLst>
        </pc:spChg>
      </pc:sldChg>
    </pc:docChg>
  </pc:docChgLst>
  <pc:docChgLst>
    <pc:chgData name="Dhananjay Dharne" userId="b198ab864331b454" providerId="LiveId" clId="{875F5D9A-0269-4EA8-A052-39ACC97A4EA8}"/>
    <pc:docChg chg="modSld">
      <pc:chgData name="Dhananjay Dharne" userId="b198ab864331b454" providerId="LiveId" clId="{875F5D9A-0269-4EA8-A052-39ACC97A4EA8}" dt="2024-07-12T05:47:30.919" v="0" actId="1036"/>
      <pc:docMkLst>
        <pc:docMk/>
      </pc:docMkLst>
      <pc:sldChg chg="modSp mod">
        <pc:chgData name="Dhananjay Dharne" userId="b198ab864331b454" providerId="LiveId" clId="{875F5D9A-0269-4EA8-A052-39ACC97A4EA8}" dt="2024-07-12T05:47:30.919" v="0" actId="1036"/>
        <pc:sldMkLst>
          <pc:docMk/>
          <pc:sldMk cId="0" sldId="718"/>
        </pc:sldMkLst>
        <pc:spChg chg="mod">
          <ac:chgData name="Dhananjay Dharne" userId="b198ab864331b454" providerId="LiveId" clId="{875F5D9A-0269-4EA8-A052-39ACC97A4EA8}" dt="2024-07-12T05:47:30.919" v="0" actId="1036"/>
          <ac:spMkLst>
            <pc:docMk/>
            <pc:sldMk cId="0" sldId="718"/>
            <ac:spMk id="1126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7/12/2024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Prepared by Dr. Mallikarjun Math. Professor &amp; Head CC</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7/12/2024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Prepared by Dr. Mallikarjun Math. Professor &amp; Head CC</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7A21950-89FC-41D3-B70F-60135CFEFE55}"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7/12/2024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78AFCB7-B821-4B09-A9EF-4048C04D7D4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7A21950-89FC-41D3-B70F-60135CFEFE55}"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7/12/2024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78AFCB7-B821-4B09-A9EF-4048C04D7D4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7A21950-89FC-41D3-B70F-60135CFEFE55}"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7/12/2024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78AFCB7-B821-4B09-A9EF-4048C04D7D4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noChangeArrowheads="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5"/>
          <p:cNvSpPr>
            <a:spLocks noGrp="1" noChangeArrowheads="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9" name="Slide Number Placeholder 6"/>
          <p:cNvSpPr>
            <a:spLocks noGrp="1" noChangeArrowheads="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2C3FFC4-9F91-4DE3-B8E8-735CE2054F3A}"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Rectangle 5"/>
          <p:cNvSpPr>
            <a:spLocks noGrp="1" noChangeArrowheads="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9" name="Rectangle 6"/>
          <p:cNvSpPr>
            <a:spLocks noGrp="1" noChangeArrowheads="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80F487A-164E-49C3-A321-C1835485446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7A21950-89FC-41D3-B70F-60135CFEFE55}"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7/12/2024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78AFCB7-B821-4B09-A9EF-4048C04D7D4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7A21950-89FC-41D3-B70F-60135CFEFE55}"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7/12/2024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78AFCB7-B821-4B09-A9EF-4048C04D7D4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7A21950-89FC-41D3-B70F-60135CFEFE55}"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7/12/2024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78AFCB7-B821-4B09-A9EF-4048C04D7D4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7A21950-89FC-41D3-B70F-60135CFEFE55}"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7/12/2024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78AFCB7-B821-4B09-A9EF-4048C04D7D4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7A21950-89FC-41D3-B70F-60135CFEFE55}"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7/12/2024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78AFCB7-B821-4B09-A9EF-4048C04D7D4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7A21950-89FC-41D3-B70F-60135CFEFE55}"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7/12/2024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78AFCB7-B821-4B09-A9EF-4048C04D7D4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7A21950-89FC-41D3-B70F-60135CFEFE55}"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7/12/2024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78AFCB7-B821-4B09-A9EF-4048C04D7D4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7A21950-89FC-41D3-B70F-60135CFEFE55}"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7/12/2024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78AFCB7-B821-4B09-A9EF-4048C04D7D4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7A21950-89FC-41D3-B70F-60135CFEFE55}"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7/12/2024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78AFCB7-B821-4B09-A9EF-4048C04D7D4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1928504"/>
            <a:ext cx="6858000" cy="425054"/>
          </a:xfrm>
        </p:spPr>
        <p:txBody>
          <a:bodyPr vert="horz" wrap="square" lIns="68580" tIns="34290" rIns="68580" bIns="34290" numCol="1" rtlCol="0" anchor="ctr" anchorCtr="0" compatLnSpc="1">
            <a:normAutofit fontScale="90000"/>
          </a:bodyPr>
          <a:lstStyle/>
          <a:p>
            <a:pPr algn="l" fontAlgn="base">
              <a:lnSpc>
                <a:spcPct val="100000"/>
              </a:lnSpc>
              <a:spcAft>
                <a:spcPct val="0"/>
              </a:spcAft>
              <a:defRPr/>
            </a:pPr>
            <a:r>
              <a:rPr lang="en-IN" altLang="en-US" sz="3000" i="1" dirty="0">
                <a:solidFill>
                  <a:srgbClr val="FF0000"/>
                </a:solidFill>
                <a:effectLst>
                  <a:outerShdw blurRad="38100" dist="38100" dir="2700000">
                    <a:srgbClr val="C0C0C0"/>
                  </a:outerShdw>
                </a:effectLst>
                <a:ea typeface="+mn-ea"/>
              </a:rPr>
              <a:t>  </a:t>
            </a:r>
            <a:r>
              <a:rPr lang="en-US" sz="3000" i="1" dirty="0">
                <a:solidFill>
                  <a:srgbClr val="FF0000"/>
                </a:solidFill>
                <a:effectLst>
                  <a:outerShdw blurRad="38100" dist="38100" dir="2700000">
                    <a:srgbClr val="C0C0C0"/>
                  </a:outerShdw>
                </a:effectLst>
                <a:ea typeface="+mn-ea"/>
              </a:rPr>
              <a:t>Topics to be covered :</a:t>
            </a:r>
            <a:endParaRPr lang="en-IN" sz="3000" i="1" dirty="0">
              <a:solidFill>
                <a:srgbClr val="FF0000"/>
              </a:solidFill>
              <a:effectLst>
                <a:outerShdw blurRad="38100" dist="38100" dir="2700000">
                  <a:srgbClr val="C0C0C0"/>
                </a:outerShdw>
              </a:effectLst>
              <a:ea typeface="+mn-ea"/>
            </a:endParaRPr>
          </a:p>
        </p:txBody>
      </p:sp>
      <p:sp>
        <p:nvSpPr>
          <p:cNvPr id="11268" name="Rectangles 941057"/>
          <p:cNvSpPr/>
          <p:nvPr/>
        </p:nvSpPr>
        <p:spPr>
          <a:xfrm>
            <a:off x="279400" y="755650"/>
            <a:ext cx="857948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11269" name="Text Box 941058"/>
          <p:cNvSpPr txBox="1"/>
          <p:nvPr/>
        </p:nvSpPr>
        <p:spPr>
          <a:xfrm>
            <a:off x="506095" y="914400"/>
            <a:ext cx="7811135"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US" altLang="en-US" sz="3000" b="1" dirty="0">
                <a:solidFill>
                  <a:srgbClr val="FF0000"/>
                </a:solidFill>
              </a:rPr>
              <a:t>UNIT-</a:t>
            </a:r>
            <a:r>
              <a:rPr lang="en-IN" altLang="en-US" sz="3000" b="1" dirty="0">
                <a:solidFill>
                  <a:srgbClr val="FF0000"/>
                </a:solidFill>
              </a:rPr>
              <a:t>1</a:t>
            </a:r>
            <a:r>
              <a:rPr lang="en-US" altLang="en-US" sz="3000" b="1" dirty="0">
                <a:solidFill>
                  <a:srgbClr val="FF0000"/>
                </a:solidFill>
              </a:rPr>
              <a:t>.</a:t>
            </a:r>
            <a:r>
              <a:rPr lang="zh-CN" altLang="en-US" sz="3000" b="1" dirty="0">
                <a:solidFill>
                  <a:srgbClr val="FF0000"/>
                </a:solidFill>
                <a:ea typeface="SimSun" panose="02010600030101010101" pitchFamily="2" charset="-122"/>
              </a:rPr>
              <a:t>   </a:t>
            </a:r>
            <a:r>
              <a:rPr lang="en-IN" altLang="zh-CN" sz="3000" b="1" dirty="0">
                <a:solidFill>
                  <a:srgbClr val="FF0000"/>
                </a:solidFill>
                <a:ea typeface="SimSun" panose="02010600030101010101" pitchFamily="2" charset="-122"/>
              </a:rPr>
              <a:t>INTRODUCTION TO FINITA AUTOMATA</a:t>
            </a:r>
            <a:r>
              <a:rPr lang="zh-CN" altLang="en-US" sz="3000" dirty="0">
                <a:ea typeface="SimSun" panose="02010600030101010101" pitchFamily="2" charset="-122"/>
              </a:rPr>
              <a:t>  </a:t>
            </a:r>
          </a:p>
        </p:txBody>
      </p:sp>
      <p:sp>
        <p:nvSpPr>
          <p:cNvPr id="11270" name="Text Box 941059"/>
          <p:cNvSpPr txBox="1"/>
          <p:nvPr/>
        </p:nvSpPr>
        <p:spPr>
          <a:xfrm>
            <a:off x="7315200" y="5657851"/>
            <a:ext cx="309880" cy="2990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endParaRPr lang="zh-CN" altLang="en-US" sz="1350" dirty="0">
              <a:ea typeface="SimSun" panose="02010600030101010101" pitchFamily="2" charset="-122"/>
            </a:endParaRPr>
          </a:p>
        </p:txBody>
      </p:sp>
      <p:sp>
        <p:nvSpPr>
          <p:cNvPr id="941061" name="Rectangles 941060"/>
          <p:cNvSpPr/>
          <p:nvPr/>
        </p:nvSpPr>
        <p:spPr>
          <a:xfrm>
            <a:off x="607695" y="2466340"/>
            <a:ext cx="7393305" cy="2030095"/>
          </a:xfrm>
          <a:prstGeom prst="rect">
            <a:avLst/>
          </a:prstGeom>
          <a:noFill/>
          <a:ln w="9525">
            <a:noFill/>
          </a:ln>
        </p:spPr>
        <p:txBody>
          <a:bodyPr wrap="square" anchor="ctr">
            <a:spAutoFit/>
          </a:bodyPr>
          <a:lstStyle/>
          <a:p>
            <a:pPr algn="just" fontAlgn="base">
              <a:spcBef>
                <a:spcPct val="0"/>
              </a:spcBef>
              <a:spcAft>
                <a:spcPct val="0"/>
              </a:spcAft>
              <a:defRPr/>
            </a:pPr>
            <a:r>
              <a:rPr lang="en-IN" altLang="en-GB" sz="2100" b="1" i="1" noProof="1">
                <a:solidFill>
                  <a:srgbClr val="00B0F0"/>
                </a:solidFill>
                <a:effectLst>
                  <a:outerShdw blurRad="38100" dist="38100" dir="2700000">
                    <a:srgbClr val="C0C0C0"/>
                  </a:outerShdw>
                </a:effectLst>
                <a:latin typeface="Arial" panose="020B0604020202020204" pitchFamily="34" charset="0"/>
              </a:rPr>
              <a:t>Introduction to Finite Automata</a:t>
            </a:r>
            <a:r>
              <a:rPr lang="en-GB" sz="2100" b="1" i="1" noProof="1">
                <a:solidFill>
                  <a:srgbClr val="00B0F0"/>
                </a:solidFill>
                <a:effectLst>
                  <a:outerShdw blurRad="38100" dist="38100" dir="2700000">
                    <a:srgbClr val="C0C0C0"/>
                  </a:outerShdw>
                </a:effectLst>
                <a:latin typeface="Arial" panose="020B0604020202020204" pitchFamily="34" charset="0"/>
              </a:rPr>
              <a:t> : </a:t>
            </a:r>
            <a:r>
              <a:rPr lang="en-US" sz="100" b="1"/>
              <a:t> </a:t>
            </a:r>
            <a:r>
              <a:rPr lang="en-US" sz="2100" i="1">
                <a:effectLst>
                  <a:outerShdw blurRad="38100" dist="38100" dir="2700000">
                    <a:srgbClr val="C0C0C0"/>
                  </a:outerShdw>
                </a:effectLst>
                <a:latin typeface="Arial" panose="020B0604020202020204" pitchFamily="34" charset="0"/>
                <a:sym typeface="+mn-ea"/>
              </a:rPr>
              <a:t> </a:t>
            </a:r>
            <a:r>
              <a:rPr lang="en-IN" altLang="en-US" sz="2100" i="1">
                <a:effectLst>
                  <a:outerShdw blurRad="38100" dist="38100" dir="2700000">
                    <a:srgbClr val="C0C0C0"/>
                  </a:outerShdw>
                </a:effectLst>
                <a:latin typeface="Arial" panose="020B0604020202020204" pitchFamily="34" charset="0"/>
                <a:sym typeface="+mn-ea"/>
              </a:rPr>
              <a:t>Structural Representation, The Central Concept of Automata Theory - Alphabet, String &amp; langauges. Deterministic Finite Automata(DFA), Non-</a:t>
            </a:r>
            <a:r>
              <a:rPr lang="en-IN" altLang="en-US" sz="2100" i="1">
                <a:effectLst>
                  <a:outerShdw blurRad="38100" dist="38100" dir="2700000">
                    <a:srgbClr val="C0C0C0"/>
                  </a:outerShdw>
                </a:effectLst>
                <a:sym typeface="+mn-ea"/>
              </a:rPr>
              <a:t>Deterministic Finite Automata(NFA),  and Equivalance of NFA and DFA , Finite Automata with Epsilon (</a:t>
            </a:r>
            <a:r>
              <a:rPr lang="en-IN" altLang="en-US" sz="2100" i="1">
                <a:effectLst>
                  <a:outerShdw blurRad="38100" dist="38100" dir="2700000">
                    <a:srgbClr val="C0C0C0"/>
                  </a:outerShdw>
                </a:effectLst>
                <a:cs typeface="Arial" panose="020B0604020202020204" pitchFamily="34" charset="0"/>
                <a:sym typeface="+mn-ea"/>
              </a:rPr>
              <a:t>Ԑ</a:t>
            </a:r>
            <a:r>
              <a:rPr lang="en-IN" altLang="en-US" sz="2100" i="1">
                <a:effectLst>
                  <a:outerShdw blurRad="38100" dist="38100" dir="2700000">
                    <a:srgbClr val="C0C0C0"/>
                  </a:outerShdw>
                </a:effectLst>
                <a:sym typeface="+mn-ea"/>
              </a:rPr>
              <a:t>) Transitions.</a:t>
            </a:r>
            <a:endParaRPr lang="en-IN" altLang="en-GB" sz="2100" i="1">
              <a:solidFill>
                <a:srgbClr val="FF0000"/>
              </a:solidFill>
              <a:effectLst>
                <a:outerShdw blurRad="38100" dist="38100" dir="2700000">
                  <a:srgbClr val="C0C0C0"/>
                </a:outerShdw>
              </a:effectLst>
              <a:latin typeface="Arial" panose="020B0604020202020204" pitchFamily="34" charset="0"/>
            </a:endParaRPr>
          </a:p>
        </p:txBody>
      </p:sp>
      <p:sp>
        <p:nvSpPr>
          <p:cNvPr id="8" name="Rectangle 7"/>
          <p:cNvSpPr/>
          <p:nvPr/>
        </p:nvSpPr>
        <p:spPr>
          <a:xfrm>
            <a:off x="989330" y="4582795"/>
            <a:ext cx="6679565" cy="1374775"/>
          </a:xfrm>
          <a:prstGeom prst="rect">
            <a:avLst/>
          </a:prstGeom>
          <a:noFill/>
          <a:ln w="9525">
            <a:noFill/>
          </a:ln>
        </p:spPr>
        <p:txBody>
          <a:bodyPr wrap="square">
            <a:noAutofit/>
          </a:bodyPr>
          <a:lstStyle>
            <a:defPPr>
              <a:defRPr lang="en-US"/>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9pPr>
          </a:lstStyle>
          <a:p>
            <a:r>
              <a:rPr lang="en-US" altLang="en-US" sz="1800" i="1" dirty="0">
                <a:solidFill>
                  <a:schemeClr val="hlink"/>
                </a:solidFill>
                <a:latin typeface="Times New Roman" panose="02020603050405020304" pitchFamily="18" charset="0"/>
              </a:rPr>
              <a:t>Upon completion you will be able to</a:t>
            </a:r>
          </a:p>
          <a:p>
            <a:pPr marL="147320" indent="-147320">
              <a:buFont typeface="Arial" panose="020B0604020202020204" pitchFamily="34" charset="0"/>
              <a:buChar char="•"/>
            </a:pPr>
            <a:r>
              <a:rPr lang="en-GB" altLang="en-US" sz="1800" dirty="0">
                <a:sym typeface="+mn-ea"/>
              </a:rPr>
              <a:t> </a:t>
            </a:r>
            <a:r>
              <a:rPr lang="en-US" altLang="en-US" sz="1800" dirty="0">
                <a:sym typeface="+mn-ea"/>
              </a:rPr>
              <a:t>Explain </a:t>
            </a:r>
            <a:r>
              <a:rPr lang="en-IN" altLang="en-US" sz="1800" dirty="0">
                <a:sym typeface="+mn-ea"/>
              </a:rPr>
              <a:t>the concepts of Auotomata Theory and its Applications</a:t>
            </a:r>
            <a:r>
              <a:rPr lang="en-GB" altLang="en-US" sz="1800" dirty="0">
                <a:sym typeface="+mn-ea"/>
              </a:rPr>
              <a:t>.</a:t>
            </a:r>
            <a:endParaRPr lang="en-US" altLang="en-US" sz="1800" dirty="0">
              <a:latin typeface="Times New Roman" panose="02020603050405020304" pitchFamily="18" charset="0"/>
            </a:endParaRPr>
          </a:p>
          <a:p>
            <a:pPr>
              <a:buFontTx/>
              <a:buChar char="•"/>
            </a:pPr>
            <a:r>
              <a:rPr lang="en-GB" altLang="en-US" sz="1800" dirty="0"/>
              <a:t>  </a:t>
            </a:r>
            <a:r>
              <a:rPr lang="en-IN" altLang="en-GB" sz="1800" dirty="0"/>
              <a:t>Design  DFA, NFA and </a:t>
            </a:r>
            <a:r>
              <a:rPr lang="en-IN" altLang="en-US" sz="1800" i="1">
                <a:effectLst>
                  <a:outerShdw blurRad="38100" dist="38100" dir="2700000">
                    <a:srgbClr val="C0C0C0"/>
                  </a:outerShdw>
                </a:effectLst>
                <a:cs typeface="Arial" panose="020B0604020202020204" pitchFamily="34" charset="0"/>
                <a:sym typeface="+mn-ea"/>
              </a:rPr>
              <a:t>Ԑ-NFA for Regular languages</a:t>
            </a:r>
          </a:p>
          <a:p>
            <a:pPr>
              <a:buFontTx/>
              <a:buChar char="•"/>
            </a:pPr>
            <a:r>
              <a:rPr lang="en-IN" altLang="en-US" sz="1800" i="1">
                <a:effectLst>
                  <a:outerShdw blurRad="38100" dist="38100" dir="2700000">
                    <a:srgbClr val="C0C0C0"/>
                  </a:outerShdw>
                </a:effectLst>
                <a:cs typeface="Arial" panose="020B0604020202020204" pitchFamily="34" charset="0"/>
                <a:sym typeface="+mn-ea"/>
              </a:rPr>
              <a:t>  Demonstrate the equivalence of  </a:t>
            </a:r>
            <a:r>
              <a:rPr lang="en-IN" altLang="en-GB" sz="1800" dirty="0">
                <a:sym typeface="+mn-ea"/>
              </a:rPr>
              <a:t>DFA, NFA and </a:t>
            </a:r>
            <a:r>
              <a:rPr lang="en-IN" altLang="en-US" sz="1800" i="1">
                <a:effectLst>
                  <a:outerShdw blurRad="38100" dist="38100" dir="2700000">
                    <a:srgbClr val="C0C0C0"/>
                  </a:outerShdw>
                </a:effectLst>
                <a:cs typeface="Arial" panose="020B0604020202020204" pitchFamily="34" charset="0"/>
                <a:sym typeface="+mn-ea"/>
              </a:rPr>
              <a:t>Ԑ-NFA</a:t>
            </a:r>
            <a:r>
              <a:rPr lang="en-GB" altLang="en-US" sz="1800" dirty="0">
                <a:sym typeface="+mn-ea"/>
              </a:rPr>
              <a:t>s.</a:t>
            </a:r>
            <a:endParaRPr lang="en-US" altLang="en-US" sz="1800" dirty="0"/>
          </a:p>
          <a:p>
            <a:endParaRPr lang="en-US" altLang="en-US" sz="2100" dirty="0">
              <a:latin typeface="Times New Roman" panose="02020603050405020304" pitchFamily="18" charset="0"/>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a:p>
            <a:endParaRPr lang="en-US"/>
          </a:p>
          <a:p>
            <a:endParaRPr lang="en-US"/>
          </a:p>
          <a:p>
            <a:r>
              <a:rPr lang="en-IN" altLang="en-US" sz="4000" b="1">
                <a:solidFill>
                  <a:srgbClr val="FF0000"/>
                </a:solidFill>
              </a:rPr>
              <a:t>DFA - Deterministic Finite Automata</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vert="horz" wrap="square" lIns="91440" tIns="45720" rIns="91440" bIns="45720" anchor="ctr" anchorCtr="0"/>
          <a:lstStyle/>
          <a:p>
            <a:pPr eaLnBrk="1" hangingPunct="1"/>
            <a:r>
              <a:rPr lang="en-US" altLang="en-US" dirty="0"/>
              <a:t>Formal Definition</a:t>
            </a:r>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  Deterministic  Automata (DFA) is defined as 5-tuple or quintuple indicating five components: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IN" altLang="en-US" sz="3200" b="0" i="0" u="none" strike="noStrike" kern="1200" cap="none" spc="0" normalizeH="0" baseline="0" noProof="0" dirty="0">
                <a:ln>
                  <a:noFill/>
                </a:ln>
                <a:solidFill>
                  <a:schemeClr val="tx1"/>
                </a:solidFill>
                <a:effectLst/>
                <a:uLnTx/>
                <a:uFillTx/>
                <a:latin typeface="+mn-lt"/>
                <a:ea typeface="+mn-ea"/>
                <a:cs typeface="+mn-cs"/>
              </a:rPr>
              <a:t>D </a:t>
            </a:r>
            <a:r>
              <a:rPr kumimoji="0" lang="en-US" sz="3200" b="0" i="0" u="none" strike="noStrike" kern="1200" cap="none" spc="0" normalizeH="0" baseline="0" noProof="0" dirty="0">
                <a:ln>
                  <a:noFill/>
                </a:ln>
                <a:solidFill>
                  <a:schemeClr val="tx1"/>
                </a:solidFill>
                <a:effectLst/>
                <a:uLnTx/>
                <a:uFillTx/>
                <a:latin typeface="+mn-lt"/>
                <a:ea typeface="+mn-ea"/>
                <a:cs typeface="+mn-cs"/>
              </a:rPr>
              <a:t>= { Q, ∑, </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0" noProof="0" dirty="0">
                <a:ln>
                  <a:noFill/>
                </a:ln>
                <a:solidFill>
                  <a:schemeClr val="tx1"/>
                </a:solidFill>
                <a:effectLst/>
                <a:uLnTx/>
                <a:uFillTx/>
                <a:latin typeface="+mn-lt"/>
                <a:ea typeface="+mn-ea"/>
                <a:cs typeface="+mn-cs"/>
              </a:rPr>
              <a:t>, q</a:t>
            </a:r>
            <a:r>
              <a:rPr kumimoji="0" lang="en-US" sz="3200" b="0" i="0" u="none" strike="noStrike" kern="1200" cap="none" spc="0" normalizeH="0" baseline="-25000" noProof="0" dirty="0">
                <a:ln>
                  <a:noFill/>
                </a:ln>
                <a:solidFill>
                  <a:schemeClr val="tx1"/>
                </a:solidFill>
                <a:effectLst/>
                <a:uLnTx/>
                <a:uFillTx/>
                <a:latin typeface="+mn-lt"/>
                <a:ea typeface="+mn-ea"/>
                <a:cs typeface="+mn-cs"/>
              </a:rPr>
              <a:t>0</a:t>
            </a:r>
            <a:r>
              <a:rPr kumimoji="0" lang="en-US" sz="3200" b="0" i="0" u="none" strike="noStrike" kern="1200" cap="none" spc="0" normalizeH="0" baseline="0" noProof="0" dirty="0">
                <a:ln>
                  <a:noFill/>
                </a:ln>
                <a:solidFill>
                  <a:schemeClr val="tx1"/>
                </a:solidFill>
                <a:effectLst/>
                <a:uLnTx/>
                <a:uFillTx/>
                <a:latin typeface="+mn-lt"/>
                <a:ea typeface="+mn-ea"/>
                <a:cs typeface="+mn-cs"/>
              </a:rPr>
              <a:t>, F}</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Where:</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1.Q is a finite set of states.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2. ∑ is a finite set of input symbols.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3. </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0" noProof="0" dirty="0">
                <a:ln>
                  <a:noFill/>
                </a:ln>
                <a:solidFill>
                  <a:schemeClr val="tx1"/>
                </a:solidFill>
                <a:effectLst/>
                <a:uLnTx/>
                <a:uFillTx/>
                <a:latin typeface="+mn-lt"/>
                <a:ea typeface="+mn-ea"/>
                <a:cs typeface="+mn-cs"/>
              </a:rPr>
              <a:t> is the transition function that takes a state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in Q  and an input symbol in ∑ as arguments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and returns  a state</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0" noProof="0" dirty="0">
                <a:ln>
                  <a:noFill/>
                </a:ln>
                <a:solidFill>
                  <a:schemeClr val="tx1"/>
                </a:solidFill>
                <a:effectLst/>
                <a:uLnTx/>
                <a:uFillTx/>
                <a:latin typeface="+mn-lt"/>
                <a:ea typeface="+mn-ea"/>
                <a:cs typeface="+mn-cs"/>
              </a:rPr>
              <a:t> : Q x ∑ → Q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4. q</a:t>
            </a:r>
            <a:r>
              <a:rPr kumimoji="0" lang="en-US" sz="3200" b="0" i="0" u="none" strike="noStrike" kern="1200" cap="none" spc="0" normalizeH="0" baseline="-25000" noProof="0" dirty="0">
                <a:ln>
                  <a:noFill/>
                </a:ln>
                <a:solidFill>
                  <a:schemeClr val="tx1"/>
                </a:solidFill>
                <a:effectLst/>
                <a:uLnTx/>
                <a:uFillTx/>
                <a:latin typeface="+mn-lt"/>
                <a:ea typeface="+mn-ea"/>
                <a:cs typeface="+mn-cs"/>
              </a:rPr>
              <a:t>0</a:t>
            </a:r>
            <a:r>
              <a:rPr kumimoji="0" lang="en-US" sz="3200" b="0" i="0" u="none" strike="noStrike" kern="1200" cap="none" spc="0" normalizeH="0" baseline="0" noProof="0" dirty="0">
                <a:ln>
                  <a:noFill/>
                </a:ln>
                <a:solidFill>
                  <a:schemeClr val="tx1"/>
                </a:solidFill>
                <a:effectLst/>
                <a:uLnTx/>
                <a:uFillTx/>
                <a:latin typeface="+mn-lt"/>
                <a:ea typeface="+mn-ea"/>
                <a:cs typeface="+mn-cs"/>
              </a:rPr>
              <a:t> is the start state that belongs to Q</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5. F is a subset of Q, is the set of final (or accepting) states.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51765"/>
            <a:ext cx="8229600" cy="798830"/>
          </a:xfrm>
        </p:spPr>
        <p:txBody>
          <a:bodyPr vert="horz" wrap="square" lIns="91440" tIns="45720" rIns="91440" bIns="45720" anchor="ctr" anchorCtr="0"/>
          <a:lstStyle/>
          <a:p>
            <a:pPr algn="l" eaLnBrk="1" hangingPunct="1"/>
            <a:r>
              <a:rPr lang="en-US" altLang="en-US" b="1" dirty="0">
                <a:solidFill>
                  <a:srgbClr val="FF0000"/>
                </a:solidFill>
              </a:rPr>
              <a:t>Processing of strings by DFA</a:t>
            </a:r>
          </a:p>
        </p:txBody>
      </p:sp>
      <p:sp>
        <p:nvSpPr>
          <p:cNvPr id="7171" name="Content Placeholder 2"/>
          <p:cNvSpPr>
            <a:spLocks noGrp="1"/>
          </p:cNvSpPr>
          <p:nvPr>
            <p:ph idx="1"/>
          </p:nvPr>
        </p:nvSpPr>
        <p:spPr>
          <a:xfrm>
            <a:off x="457200" y="914400"/>
            <a:ext cx="8229600" cy="5071110"/>
          </a:xfrm>
        </p:spPr>
        <p:txBody>
          <a:bodyPr vert="horz" wrap="square" lIns="91440" tIns="45720" rIns="91440" bIns="45720" anchor="t" anchorCtr="0"/>
          <a:lstStyle/>
          <a:p>
            <a:pPr algn="just" eaLnBrk="1" hangingPunct="1"/>
            <a:r>
              <a:rPr lang="en-US" altLang="en-US" sz="2800" dirty="0"/>
              <a:t>Suppose </a:t>
            </a:r>
            <a:r>
              <a:rPr lang="en-IN" altLang="en-US" sz="2800" b="1" dirty="0">
                <a:solidFill>
                  <a:srgbClr val="FF0000"/>
                </a:solidFill>
              </a:rPr>
              <a:t>w=</a:t>
            </a:r>
            <a:r>
              <a:rPr lang="en-US" altLang="en-US" sz="2800" b="1" dirty="0">
                <a:solidFill>
                  <a:srgbClr val="FF0000"/>
                </a:solidFill>
              </a:rPr>
              <a:t>a1,a2,….an</a:t>
            </a:r>
            <a:r>
              <a:rPr lang="en-US" altLang="en-US" sz="2800" dirty="0"/>
              <a:t> is the string to be processed  then DFA starts with </a:t>
            </a:r>
            <a:r>
              <a:rPr lang="en-US" altLang="en-US" sz="2800" b="1" dirty="0">
                <a:solidFill>
                  <a:srgbClr val="00B0F0"/>
                </a:solidFill>
              </a:rPr>
              <a:t>start state q0</a:t>
            </a:r>
            <a:r>
              <a:rPr lang="en-US" altLang="en-US" sz="2800" dirty="0"/>
              <a:t> and </a:t>
            </a:r>
            <a:r>
              <a:rPr lang="en-US" altLang="en-US" sz="2800" b="1" dirty="0">
                <a:solidFill>
                  <a:srgbClr val="FF0000"/>
                </a:solidFill>
              </a:rPr>
              <a:t>a1 the first character</a:t>
            </a:r>
            <a:r>
              <a:rPr lang="en-US" altLang="en-US" sz="2800" dirty="0"/>
              <a:t> and consults the </a:t>
            </a:r>
            <a:r>
              <a:rPr lang="en-US" altLang="en-US" sz="2800" b="1" dirty="0">
                <a:solidFill>
                  <a:srgbClr val="00B0F0"/>
                </a:solidFill>
              </a:rPr>
              <a:t>transition  function δ </a:t>
            </a:r>
            <a:r>
              <a:rPr lang="en-US" altLang="en-US" sz="2800" dirty="0"/>
              <a:t>to find the </a:t>
            </a:r>
            <a:r>
              <a:rPr lang="en-US" altLang="en-US" sz="2800" b="1" dirty="0">
                <a:solidFill>
                  <a:srgbClr val="FF0000"/>
                </a:solidFill>
              </a:rPr>
              <a:t>next state</a:t>
            </a:r>
            <a:r>
              <a:rPr lang="en-US" altLang="en-US" sz="2800" dirty="0"/>
              <a:t> that DFA stays after processing the </a:t>
            </a:r>
            <a:r>
              <a:rPr lang="en-US" altLang="en-US" sz="2800" b="1" dirty="0">
                <a:solidFill>
                  <a:srgbClr val="00B0F0"/>
                </a:solidFill>
              </a:rPr>
              <a:t>input symbol a1.</a:t>
            </a:r>
            <a:r>
              <a:rPr lang="en-US" altLang="en-US" sz="2800" dirty="0"/>
              <a:t> </a:t>
            </a:r>
          </a:p>
          <a:p>
            <a:pPr algn="just" eaLnBrk="1" hangingPunct="1"/>
            <a:r>
              <a:rPr lang="en-US" altLang="en-US" sz="2800" dirty="0"/>
              <a:t>This is continued for all the</a:t>
            </a:r>
            <a:r>
              <a:rPr lang="en-IN" altLang="en-US" sz="2800" dirty="0"/>
              <a:t> subsequent </a:t>
            </a:r>
            <a:r>
              <a:rPr lang="en-US" altLang="en-US" sz="2800" b="1" dirty="0">
                <a:solidFill>
                  <a:srgbClr val="00B0F0"/>
                </a:solidFill>
                <a:sym typeface="+mn-ea"/>
              </a:rPr>
              <a:t>input </a:t>
            </a:r>
            <a:r>
              <a:rPr lang="en-US" altLang="en-US" sz="2800" b="1" dirty="0">
                <a:solidFill>
                  <a:srgbClr val="00B0F0"/>
                </a:solidFill>
              </a:rPr>
              <a:t>characters</a:t>
            </a:r>
            <a:r>
              <a:rPr lang="en-IN" altLang="en-US" sz="2800" b="1" dirty="0">
                <a:solidFill>
                  <a:srgbClr val="00B0F0"/>
                </a:solidFill>
              </a:rPr>
              <a:t> from</a:t>
            </a:r>
            <a:r>
              <a:rPr lang="en-US" altLang="en-US" sz="2800" b="1" dirty="0">
                <a:solidFill>
                  <a:srgbClr val="00B0F0"/>
                </a:solidFill>
              </a:rPr>
              <a:t> a2,a3,....</a:t>
            </a:r>
            <a:r>
              <a:rPr lang="en-IN" altLang="en-US" sz="2800" b="1" dirty="0">
                <a:solidFill>
                  <a:srgbClr val="00B0F0"/>
                </a:solidFill>
              </a:rPr>
              <a:t>an</a:t>
            </a:r>
            <a:r>
              <a:rPr lang="en-US" altLang="en-US" sz="2800" b="1" dirty="0">
                <a:solidFill>
                  <a:srgbClr val="00B0F0"/>
                </a:solidFill>
              </a:rPr>
              <a:t>  </a:t>
            </a:r>
            <a:r>
              <a:rPr lang="en-US" altLang="en-US" sz="2800" dirty="0"/>
              <a:t> </a:t>
            </a:r>
            <a:r>
              <a:rPr lang="en-IN" altLang="en-US" sz="2800" dirty="0"/>
              <a:t> and current</a:t>
            </a:r>
            <a:r>
              <a:rPr lang="en-US" altLang="en-US" sz="2800" dirty="0"/>
              <a:t> state  </a:t>
            </a:r>
            <a:r>
              <a:rPr lang="en-IN" altLang="en-US" sz="2800" dirty="0"/>
              <a:t>to find next state by consulting </a:t>
            </a:r>
            <a:r>
              <a:rPr lang="en-US" altLang="en-US" sz="2800" b="1" dirty="0">
                <a:solidFill>
                  <a:srgbClr val="FF0000"/>
                </a:solidFill>
                <a:sym typeface="+mn-ea"/>
              </a:rPr>
              <a:t>transition  function δ </a:t>
            </a:r>
            <a:r>
              <a:rPr lang="en-US" altLang="en-US" sz="2800" dirty="0"/>
              <a:t>and finally  DFA stays in a </a:t>
            </a:r>
            <a:r>
              <a:rPr lang="en-IN" altLang="en-US" sz="2800" b="1" dirty="0">
                <a:solidFill>
                  <a:srgbClr val="00B0F0"/>
                </a:solidFill>
              </a:rPr>
              <a:t>state q.</a:t>
            </a:r>
            <a:endParaRPr lang="en-IN" altLang="en-US" sz="2800" dirty="0"/>
          </a:p>
          <a:p>
            <a:pPr algn="just" eaLnBrk="1" hangingPunct="1"/>
            <a:r>
              <a:rPr lang="en-US" altLang="en-US" sz="2800" dirty="0"/>
              <a:t> and if </a:t>
            </a:r>
            <a:r>
              <a:rPr lang="en-IN" altLang="en-US" sz="2800" dirty="0"/>
              <a:t>a </a:t>
            </a:r>
            <a:r>
              <a:rPr lang="en-IN" altLang="en-US" sz="2800" b="1" dirty="0">
                <a:solidFill>
                  <a:srgbClr val="00B0F0"/>
                </a:solidFill>
              </a:rPr>
              <a:t>state q </a:t>
            </a:r>
            <a:r>
              <a:rPr lang="en-US" altLang="en-US" sz="2800" dirty="0"/>
              <a:t>is a</a:t>
            </a:r>
            <a:r>
              <a:rPr lang="en-IN" altLang="en-US" sz="2800" b="1" dirty="0">
                <a:solidFill>
                  <a:srgbClr val="00B0F0"/>
                </a:solidFill>
              </a:rPr>
              <a:t> </a:t>
            </a:r>
            <a:r>
              <a:rPr lang="en-US" altLang="en-US" sz="2800" dirty="0"/>
              <a:t> </a:t>
            </a:r>
            <a:r>
              <a:rPr lang="en-US" altLang="en-US" sz="2800" b="1" dirty="0">
                <a:solidFill>
                  <a:srgbClr val="FF0000"/>
                </a:solidFill>
              </a:rPr>
              <a:t>final state</a:t>
            </a:r>
            <a:r>
              <a:rPr lang="en-US" altLang="en-US" sz="2800" dirty="0"/>
              <a:t> then the </a:t>
            </a:r>
            <a:r>
              <a:rPr lang="en-US" altLang="en-US" sz="2800" b="1" dirty="0">
                <a:solidFill>
                  <a:srgbClr val="00B0F0"/>
                </a:solidFill>
              </a:rPr>
              <a:t>input w</a:t>
            </a:r>
            <a:r>
              <a:rPr lang="en-US" altLang="en-US" sz="2800" dirty="0"/>
              <a:t> is </a:t>
            </a:r>
            <a:r>
              <a:rPr lang="en-US" altLang="en-US" sz="2800" b="1" dirty="0">
                <a:solidFill>
                  <a:srgbClr val="FF0000"/>
                </a:solidFill>
              </a:rPr>
              <a:t>accepted</a:t>
            </a:r>
            <a:r>
              <a:rPr lang="en-IN" altLang="en-US" sz="2800" b="1" dirty="0">
                <a:solidFill>
                  <a:srgbClr val="FF0000"/>
                </a:solidFill>
              </a:rPr>
              <a:t>, otherwise</a:t>
            </a:r>
            <a:r>
              <a:rPr lang="en-US" altLang="en-US" sz="2800" b="1" dirty="0">
                <a:solidFill>
                  <a:srgbClr val="FF0000"/>
                </a:solidFill>
              </a:rPr>
              <a:t> rejected</a:t>
            </a:r>
            <a:r>
              <a:rPr lang="en-US" altLang="en-US" sz="2800" dirty="0"/>
              <a:t>.</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914400"/>
          </a:xfrm>
        </p:spPr>
        <p:txBody>
          <a:bodyPr vert="horz" wrap="square" lIns="91440" tIns="45720" rIns="91440" bIns="45720" anchor="ctr" anchorCtr="0"/>
          <a:lstStyle/>
          <a:p>
            <a:pPr algn="l" eaLnBrk="1" hangingPunct="1"/>
            <a:r>
              <a:rPr lang="en-US" altLang="en-US" sz="3600" b="1" dirty="0">
                <a:solidFill>
                  <a:srgbClr val="FF0000"/>
                </a:solidFill>
              </a:rPr>
              <a:t>Simpler Notations of DFA</a:t>
            </a:r>
          </a:p>
        </p:txBody>
      </p:sp>
      <p:sp>
        <p:nvSpPr>
          <p:cNvPr id="8195" name="Content Placeholder 2"/>
          <p:cNvSpPr>
            <a:spLocks noGrp="1"/>
          </p:cNvSpPr>
          <p:nvPr>
            <p:ph idx="1"/>
          </p:nvPr>
        </p:nvSpPr>
        <p:spPr>
          <a:xfrm>
            <a:off x="292735" y="533400"/>
            <a:ext cx="8616315" cy="6200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IN" altLang="en-US" sz="2800" b="0" i="0" u="none" strike="noStrike" kern="1200" cap="none" spc="0" normalizeH="0" baseline="0" noProof="0" dirty="0">
                <a:ln>
                  <a:noFill/>
                </a:ln>
                <a:solidFill>
                  <a:schemeClr val="tx1"/>
                </a:solidFill>
                <a:effectLst/>
                <a:uLnTx/>
                <a:uFillTx/>
                <a:latin typeface="+mn-lt"/>
                <a:ea typeface="+mn-ea"/>
                <a:cs typeface="+mn-cs"/>
              </a:rPr>
              <a:t>There are two types of notations to represent DFA</a:t>
            </a:r>
          </a:p>
          <a:p>
            <a:pPr marL="914400" marR="0" lvl="1" indent="-457200" algn="l" defTabSz="914400" rtl="0" eaLnBrk="1" fontAlgn="base" latinLnBrk="0" hangingPunct="1">
              <a:lnSpc>
                <a:spcPct val="100000"/>
              </a:lnSpc>
              <a:spcBef>
                <a:spcPct val="20000"/>
              </a:spcBef>
              <a:spcAft>
                <a:spcPct val="0"/>
              </a:spcAft>
              <a:buClrTx/>
              <a:buSzTx/>
              <a:buFont typeface="Arial" panose="020B0604020202020204" pitchFamily="34" charset="0"/>
              <a:buAutoNum type="arabicPeriod"/>
              <a:defRPr/>
            </a:pPr>
            <a:r>
              <a:rPr kumimoji="0" lang="en-US" altLang="en-US" sz="2800" b="1" i="0" u="none" strike="noStrike" kern="1200" cap="none" spc="0" normalizeH="0" baseline="0" noProof="0" dirty="0">
                <a:ln>
                  <a:noFill/>
                </a:ln>
                <a:solidFill>
                  <a:srgbClr val="0070C0"/>
                </a:solidFill>
                <a:effectLst/>
                <a:uLnTx/>
                <a:uFillTx/>
                <a:latin typeface="+mn-lt"/>
                <a:ea typeface="+mn-ea"/>
                <a:cs typeface="+mn-cs"/>
              </a:rPr>
              <a:t>Transition Diagram</a:t>
            </a:r>
          </a:p>
          <a:p>
            <a:pPr marL="914400" marR="0" lvl="1" indent="-457200" algn="l" defTabSz="914400" rtl="0" eaLnBrk="1" fontAlgn="base" latinLnBrk="0" hangingPunct="1">
              <a:lnSpc>
                <a:spcPct val="100000"/>
              </a:lnSpc>
              <a:spcBef>
                <a:spcPct val="20000"/>
              </a:spcBef>
              <a:spcAft>
                <a:spcPct val="0"/>
              </a:spcAft>
              <a:buClrTx/>
              <a:buSzTx/>
              <a:buFont typeface="Arial" panose="020B0604020202020204" pitchFamily="34" charset="0"/>
              <a:buAutoNum type="arabicPeriod"/>
              <a:defRPr/>
            </a:pPr>
            <a:r>
              <a:rPr kumimoji="0" lang="en-IN" altLang="en-US" sz="2450" b="1" i="0" u="none" strike="noStrike" kern="1200" cap="none" spc="0" normalizeH="0" baseline="0" noProof="0" dirty="0">
                <a:ln>
                  <a:noFill/>
                </a:ln>
                <a:solidFill>
                  <a:srgbClr val="FF0000"/>
                </a:solidFill>
                <a:effectLst/>
                <a:uLnTx/>
                <a:uFillTx/>
                <a:latin typeface="+mn-lt"/>
                <a:ea typeface="+mn-ea"/>
                <a:cs typeface="+mn-cs"/>
              </a:rPr>
              <a:t>Trantion Table </a:t>
            </a:r>
            <a:endParaRPr kumimoji="0" lang="en-US" altLang="en-US" sz="2450" b="1"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IN" altLang="en-US" sz="2800" b="1" i="0" u="none" strike="noStrike" kern="1200" cap="none" spc="0" normalizeH="0" baseline="0" noProof="0" dirty="0">
                <a:ln>
                  <a:noFill/>
                </a:ln>
                <a:solidFill>
                  <a:srgbClr val="0070C0"/>
                </a:solidFill>
                <a:effectLst/>
                <a:uLnTx/>
                <a:uFillTx/>
                <a:latin typeface="+mn-lt"/>
                <a:ea typeface="+mn-ea"/>
                <a:cs typeface="+mn-cs"/>
              </a:rPr>
              <a:t>1. T</a:t>
            </a:r>
            <a:r>
              <a:rPr kumimoji="0" lang="en-US" altLang="en-US" sz="2800" b="1" i="0" u="none" strike="noStrike" kern="1200" cap="none" spc="0" normalizeH="0" baseline="0" noProof="0" dirty="0">
                <a:ln>
                  <a:noFill/>
                </a:ln>
                <a:solidFill>
                  <a:srgbClr val="0070C0"/>
                </a:solidFill>
                <a:effectLst/>
                <a:uLnTx/>
                <a:uFillTx/>
                <a:latin typeface="+mn-lt"/>
                <a:ea typeface="+mn-ea"/>
                <a:cs typeface="+mn-cs"/>
              </a:rPr>
              <a:t>ransition Diagram</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 : A </a:t>
            </a:r>
            <a:r>
              <a:rPr kumimoji="0" lang="en-US" altLang="en-US" sz="2800" b="1" i="0" u="none" strike="noStrike" kern="1200" cap="none" spc="0" normalizeH="0" baseline="0" noProof="0" dirty="0">
                <a:ln>
                  <a:noFill/>
                </a:ln>
                <a:solidFill>
                  <a:srgbClr val="0070C0"/>
                </a:solidFill>
                <a:effectLst/>
                <a:uLnTx/>
                <a:uFillTx/>
                <a:latin typeface="+mn-lt"/>
                <a:ea typeface="+mn-ea"/>
                <a:cs typeface="+mn-cs"/>
              </a:rPr>
              <a:t>transition diagram </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for DFA A ={ Q, ∑, </a:t>
            </a:r>
            <a:r>
              <a:rPr kumimoji="0" lang="el-GR" altLang="en-US" sz="2800" b="0" i="0" u="none" strike="noStrike" kern="1200" cap="none" spc="0" normalizeH="0" baseline="0" noProof="0" dirty="0">
                <a:ln>
                  <a:noFill/>
                </a:ln>
                <a:solidFill>
                  <a:schemeClr val="tx1"/>
                </a:solidFill>
                <a:effectLst/>
                <a:uLnTx/>
                <a:uFillTx/>
                <a:latin typeface="+mn-lt"/>
                <a:ea typeface="+mn-ea"/>
                <a:cs typeface="+mn-cs"/>
              </a:rPr>
              <a:t>δ</a:t>
            </a:r>
            <a:r>
              <a:rPr kumimoji="0" lang="en-IN" altLang="en-US" sz="2800" b="0" i="0" u="none" strike="noStrike" kern="1200" cap="none" spc="0" normalizeH="0" baseline="0" noProof="0" dirty="0">
                <a:ln>
                  <a:noFill/>
                </a:ln>
                <a:solidFill>
                  <a:schemeClr val="tx1"/>
                </a:solidFill>
                <a:effectLst/>
                <a:uLnTx/>
                <a:uFillTx/>
                <a:latin typeface="+mn-lt"/>
                <a:ea typeface="+mn-ea"/>
                <a:cs typeface="+mn-cs"/>
              </a:rPr>
              <a:t>, q0, F} is a directed graph and  defined as follows :</a:t>
            </a:r>
          </a:p>
          <a:p>
            <a:pPr marL="457200" marR="0" lvl="1"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IN" altLang="en-US" sz="2450" b="0" i="0" u="none" strike="noStrike" kern="1200" cap="none" spc="0" normalizeH="0" baseline="0" noProof="0" dirty="0">
                <a:ln>
                  <a:noFill/>
                </a:ln>
                <a:solidFill>
                  <a:schemeClr val="tx1"/>
                </a:solidFill>
                <a:effectLst/>
                <a:uLnTx/>
                <a:uFillTx/>
                <a:latin typeface="+mn-lt"/>
                <a:ea typeface="+mn-ea"/>
                <a:cs typeface="+mn-cs"/>
              </a:rPr>
              <a:t>  a. For each state in Q there is node and nodes are denoted by 	Circle</a:t>
            </a:r>
          </a:p>
          <a:p>
            <a:pPr marL="1003300" marR="0" lvl="1" indent="-5461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IN" altLang="en-US" sz="2450" b="0" i="0" u="none" strike="noStrike" kern="1200" cap="none" spc="0" normalizeH="0" baseline="0" noProof="0" dirty="0">
                <a:ln>
                  <a:noFill/>
                </a:ln>
                <a:solidFill>
                  <a:schemeClr val="tx1"/>
                </a:solidFill>
                <a:effectLst/>
                <a:uLnTx/>
                <a:uFillTx/>
                <a:latin typeface="+mn-lt"/>
                <a:ea typeface="+mn-ea"/>
                <a:cs typeface="+mn-cs"/>
              </a:rPr>
              <a:t>  b. For each state ‘q’ in Q and for each input symbol ‘a’ in ∑, let  </a:t>
            </a:r>
            <a:r>
              <a:rPr kumimoji="0" lang="el-GR" altLang="en-US" sz="2450" b="0" i="0" u="none" strike="noStrike" kern="1200" cap="none" spc="0" normalizeH="0" baseline="0" noProof="0" dirty="0">
                <a:ln>
                  <a:noFill/>
                </a:ln>
                <a:solidFill>
                  <a:schemeClr val="tx1"/>
                </a:solidFill>
                <a:effectLst/>
                <a:uLnTx/>
                <a:uFillTx/>
                <a:latin typeface="+mn-lt"/>
                <a:ea typeface="+mn-ea"/>
                <a:cs typeface="+mn-cs"/>
              </a:rPr>
              <a:t>δ</a:t>
            </a:r>
            <a:r>
              <a:rPr kumimoji="0" lang="en-IN" altLang="en-US" sz="2450" b="0" i="0" u="none" strike="noStrike" kern="1200" cap="none" spc="0" normalizeH="0" baseline="0" noProof="0" dirty="0">
                <a:ln>
                  <a:noFill/>
                </a:ln>
                <a:solidFill>
                  <a:schemeClr val="tx1"/>
                </a:solidFill>
                <a:effectLst/>
                <a:uLnTx/>
                <a:uFillTx/>
                <a:latin typeface="+mn-lt"/>
                <a:ea typeface="+mn-ea"/>
                <a:cs typeface="+mn-cs"/>
              </a:rPr>
              <a:t>(q, a) = p then transition diagram must contain an arc or edge from state ‘q’ to state ‘p’ with labelled ‘a’.</a:t>
            </a:r>
          </a:p>
          <a:p>
            <a:pPr marL="1003300" marR="0" lvl="1" indent="-5461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IN" altLang="en-US" sz="2450" b="0" i="0" u="none" strike="noStrike" kern="1200" cap="none" spc="0" normalizeH="0" baseline="0" noProof="0" dirty="0">
                <a:ln>
                  <a:noFill/>
                </a:ln>
                <a:solidFill>
                  <a:schemeClr val="tx1"/>
                </a:solidFill>
                <a:effectLst/>
                <a:uLnTx/>
                <a:uFillTx/>
                <a:latin typeface="+mn-lt"/>
                <a:ea typeface="+mn-ea"/>
                <a:cs typeface="+mn-cs"/>
              </a:rPr>
              <a:t>  c. there is an arrow into the start state q0 labelled START</a:t>
            </a:r>
          </a:p>
          <a:p>
            <a:pPr marL="1003300" marR="0" lvl="1" indent="-5461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IN" altLang="en-US" sz="2450" b="0" i="0" u="none" strike="noStrike" kern="1200" cap="none" spc="0" normalizeH="0" baseline="0" noProof="0" dirty="0">
                <a:ln>
                  <a:noFill/>
                </a:ln>
                <a:solidFill>
                  <a:schemeClr val="tx1"/>
                </a:solidFill>
                <a:effectLst/>
                <a:uLnTx/>
                <a:uFillTx/>
                <a:latin typeface="+mn-lt"/>
                <a:ea typeface="+mn-ea"/>
                <a:cs typeface="+mn-cs"/>
              </a:rPr>
              <a:t>  d. Node corresponding to accepting states (Those are in F) are marked by double circle other states have a single circle</a:t>
            </a:r>
          </a:p>
          <a:p>
            <a:pPr marL="546100" marR="0" lvl="0" indent="-5461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IN" altLang="en-US" sz="3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vert="horz" wrap="square" lIns="91440" tIns="45720" rIns="91440" bIns="45720" anchor="ctr" anchorCtr="0"/>
          <a:lstStyle/>
          <a:p>
            <a:pPr algn="l" eaLnBrk="1" hangingPunct="1"/>
            <a:r>
              <a:rPr lang="en-US" altLang="en-US" b="1" dirty="0">
                <a:solidFill>
                  <a:srgbClr val="00B0F0"/>
                </a:solidFill>
              </a:rPr>
              <a:t>Simpler Notations of DFA</a:t>
            </a:r>
          </a:p>
        </p:txBody>
      </p:sp>
      <p:sp>
        <p:nvSpPr>
          <p:cNvPr id="8195" name="Content Placeholder 2"/>
          <p:cNvSpPr>
            <a:spLocks noGrp="1"/>
          </p:cNvSpPr>
          <p:nvPr>
            <p:ph idx="1"/>
          </p:nvPr>
        </p:nvSpPr>
        <p:spPr>
          <a:xfrm>
            <a:off x="457200" y="1143000"/>
            <a:ext cx="8458200" cy="51816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IN" altLang="en-US" sz="3200" b="1" i="0" u="none" strike="noStrike" kern="1200" cap="none" spc="0" normalizeH="0" baseline="0" noProof="0" dirty="0">
                <a:ln>
                  <a:noFill/>
                </a:ln>
                <a:solidFill>
                  <a:srgbClr val="FF0000"/>
                </a:solidFill>
                <a:effectLst/>
                <a:uLnTx/>
                <a:uFillTx/>
                <a:latin typeface="+mn-lt"/>
                <a:ea typeface="+mn-ea"/>
                <a:cs typeface="+mn-cs"/>
              </a:rPr>
              <a:t>2. </a:t>
            </a:r>
            <a:r>
              <a:rPr kumimoji="0" lang="en-US" altLang="en-US" sz="3200" b="1" i="0" u="none" strike="noStrike" kern="1200" cap="none" spc="0" normalizeH="0" baseline="0" noProof="0" dirty="0">
                <a:ln>
                  <a:noFill/>
                </a:ln>
                <a:solidFill>
                  <a:srgbClr val="FF0000"/>
                </a:solidFill>
                <a:effectLst/>
                <a:uLnTx/>
                <a:uFillTx/>
                <a:latin typeface="+mn-lt"/>
                <a:ea typeface="+mn-ea"/>
                <a:cs typeface="+mn-cs"/>
              </a:rPr>
              <a:t>A transition table :</a:t>
            </a:r>
            <a:r>
              <a:rPr kumimoji="0" lang="en-US" altLang="en-US" sz="3200" b="0" i="0" u="none" strike="noStrike" kern="1200" cap="none" spc="0" normalizeH="0" baseline="0" noProof="0" dirty="0">
                <a:ln>
                  <a:noFill/>
                </a:ln>
                <a:solidFill>
                  <a:schemeClr val="tx1"/>
                </a:solidFill>
                <a:effectLst/>
                <a:uLnTx/>
                <a:uFillTx/>
                <a:latin typeface="+mn-lt"/>
                <a:ea typeface="+mn-ea"/>
                <a:cs typeface="+mn-cs"/>
              </a:rPr>
              <a:t>  </a:t>
            </a:r>
            <a:r>
              <a:rPr kumimoji="0" lang="en-IN" altLang="en-US" sz="3200" b="1" i="0" u="none" strike="noStrike" kern="1200" cap="none" spc="0" normalizeH="0" baseline="0" noProof="0" dirty="0">
                <a:ln>
                  <a:noFill/>
                </a:ln>
                <a:solidFill>
                  <a:srgbClr val="FF0000"/>
                </a:solidFill>
                <a:effectLst/>
                <a:uLnTx/>
                <a:uFillTx/>
                <a:latin typeface="+mn-lt"/>
                <a:ea typeface="+mn-ea"/>
                <a:cs typeface="+mn-cs"/>
              </a:rPr>
              <a:t>A</a:t>
            </a:r>
            <a:r>
              <a:rPr kumimoji="0" lang="en-US" altLang="en-US" sz="3200" b="0" i="0" u="none" strike="noStrike" kern="1200" cap="none" spc="0" normalizeH="0" baseline="0" noProof="0" dirty="0">
                <a:ln>
                  <a:noFill/>
                </a:ln>
                <a:solidFill>
                  <a:schemeClr val="tx1"/>
                </a:solidFill>
                <a:effectLst/>
                <a:uLnTx/>
                <a:uFillTx/>
                <a:latin typeface="+mn-lt"/>
                <a:ea typeface="+mn-ea"/>
                <a:cs typeface="+mn-cs"/>
              </a:rPr>
              <a:t> </a:t>
            </a:r>
            <a:r>
              <a:rPr kumimoji="0" lang="en-IN" altLang="en-US" sz="3200" b="1" i="0" u="none" strike="noStrike" kern="1200" cap="none" spc="0" normalizeH="0" baseline="0" noProof="0" dirty="0">
                <a:ln>
                  <a:noFill/>
                </a:ln>
                <a:solidFill>
                  <a:srgbClr val="FF0000"/>
                </a:solidFill>
                <a:effectLst/>
                <a:uLnTx/>
                <a:uFillTx/>
                <a:latin typeface="+mn-lt"/>
                <a:ea typeface="+mn-ea"/>
                <a:cs typeface="+mn-cs"/>
              </a:rPr>
              <a:t>transition table </a:t>
            </a:r>
            <a:r>
              <a:rPr kumimoji="0" lang="en-US" altLang="en-US" sz="3200" b="0" i="0" u="none" strike="noStrike" kern="1200" cap="none" spc="0" normalizeH="0" baseline="0" noProof="0" dirty="0">
                <a:ln>
                  <a:noFill/>
                </a:ln>
                <a:solidFill>
                  <a:schemeClr val="tx1"/>
                </a:solidFill>
                <a:effectLst/>
                <a:uLnTx/>
                <a:uFillTx/>
                <a:latin typeface="+mn-lt"/>
                <a:ea typeface="+mn-ea"/>
                <a:cs typeface="+mn-cs"/>
              </a:rPr>
              <a:t>for DFA A ={ Q, ∑, </a:t>
            </a:r>
            <a:r>
              <a:rPr kumimoji="0" lang="el-GR" altLang="en-US" sz="3200" b="0" i="0" u="none" strike="noStrike" kern="1200" cap="none" spc="0" normalizeH="0" baseline="0" noProof="0" dirty="0">
                <a:ln>
                  <a:noFill/>
                </a:ln>
                <a:solidFill>
                  <a:schemeClr val="tx1"/>
                </a:solidFill>
                <a:effectLst/>
                <a:uLnTx/>
                <a:uFillTx/>
                <a:latin typeface="+mn-lt"/>
                <a:ea typeface="+mn-ea"/>
                <a:cs typeface="+mn-cs"/>
              </a:rPr>
              <a:t>δ</a:t>
            </a:r>
            <a:r>
              <a:rPr kumimoji="0" lang="en-IN" altLang="en-US" sz="3200" b="0" i="0" u="none" strike="noStrike" kern="1200" cap="none" spc="0" normalizeH="0" baseline="0" noProof="0" dirty="0">
                <a:ln>
                  <a:noFill/>
                </a:ln>
                <a:solidFill>
                  <a:schemeClr val="tx1"/>
                </a:solidFill>
                <a:effectLst/>
                <a:uLnTx/>
                <a:uFillTx/>
                <a:latin typeface="+mn-lt"/>
                <a:ea typeface="+mn-ea"/>
                <a:cs typeface="+mn-cs"/>
              </a:rPr>
              <a:t>, q0, F} is a conventional tabular representation of transition function </a:t>
            </a:r>
            <a:r>
              <a:rPr kumimoji="0" lang="el-GR" altLang="en-US" sz="3200" b="0" i="0" u="none" strike="noStrike" kern="1200" cap="none" spc="0" normalizeH="0" baseline="0" noProof="0" dirty="0">
                <a:ln>
                  <a:noFill/>
                </a:ln>
                <a:solidFill>
                  <a:schemeClr val="tx1"/>
                </a:solidFill>
                <a:effectLst/>
                <a:uLnTx/>
                <a:uFillTx/>
                <a:latin typeface="+mn-lt"/>
                <a:ea typeface="+mn-ea"/>
                <a:cs typeface="+mn-cs"/>
              </a:rPr>
              <a:t>δ</a:t>
            </a:r>
            <a:r>
              <a:rPr kumimoji="0" lang="en-IN" altLang="el-GR" sz="3200" b="0" i="0" u="none" strike="noStrike" kern="1200" cap="none" spc="0" normalizeH="0" baseline="0" noProof="0" dirty="0">
                <a:ln>
                  <a:noFill/>
                </a:ln>
                <a:solidFill>
                  <a:schemeClr val="tx1"/>
                </a:solidFill>
                <a:effectLst/>
                <a:uLnTx/>
                <a:uFillTx/>
                <a:latin typeface="+mn-lt"/>
                <a:ea typeface="+mn-ea"/>
                <a:cs typeface="+mn-cs"/>
              </a:rPr>
              <a:t>, where</a:t>
            </a:r>
            <a:endParaRPr kumimoji="0" lang="el-GR" altLang="en-US" sz="3200" b="0" i="0" u="none" strike="noStrike" kern="1200" cap="none" spc="0" normalizeH="0" baseline="0" noProof="0" dirty="0">
              <a:ln>
                <a:noFill/>
              </a:ln>
              <a:solidFill>
                <a:schemeClr val="tx1"/>
              </a:solidFill>
              <a:effectLst/>
              <a:uLnTx/>
              <a:uFillTx/>
              <a:latin typeface="+mn-lt"/>
              <a:ea typeface="+mn-ea"/>
              <a:cs typeface="+mn-cs"/>
            </a:endParaRPr>
          </a:p>
          <a:p>
            <a:pPr marL="640080" marR="0" lvl="0" indent="-340995" algn="l" defTabSz="914400" rtl="0" eaLnBrk="1" fontAlgn="base" latinLnBrk="0" hangingPunct="1">
              <a:lnSpc>
                <a:spcPct val="100000"/>
              </a:lnSpc>
              <a:spcBef>
                <a:spcPct val="20000"/>
              </a:spcBef>
              <a:spcAft>
                <a:spcPct val="0"/>
              </a:spcAft>
              <a:buClrTx/>
              <a:buSzTx/>
              <a:tabLst>
                <a:tab pos="537210" algn="l"/>
              </a:tabLst>
              <a:defRPr/>
            </a:pPr>
            <a:r>
              <a:rPr kumimoji="0" lang="en-IN" altLang="en-US" sz="3200" b="1" i="0" u="none" strike="noStrike" kern="1200" cap="none" spc="0" normalizeH="0" baseline="0" noProof="0" dirty="0">
                <a:ln>
                  <a:noFill/>
                </a:ln>
                <a:solidFill>
                  <a:srgbClr val="00B0F0"/>
                </a:solidFill>
                <a:effectLst/>
                <a:uLnTx/>
                <a:uFillTx/>
                <a:latin typeface="+mn-lt"/>
                <a:ea typeface="+mn-ea"/>
                <a:cs typeface="+mn-cs"/>
              </a:rPr>
              <a:t>Rows </a:t>
            </a:r>
            <a:r>
              <a:rPr kumimoji="0" lang="en-IN" altLang="en-US" sz="3200" b="0" i="0" u="none" strike="noStrike" kern="1200" cap="none" spc="0" normalizeH="0" baseline="0" noProof="0" dirty="0">
                <a:ln>
                  <a:noFill/>
                </a:ln>
                <a:solidFill>
                  <a:schemeClr val="tx1"/>
                </a:solidFill>
                <a:effectLst/>
                <a:uLnTx/>
                <a:uFillTx/>
                <a:latin typeface="+mn-lt"/>
                <a:ea typeface="+mn-ea"/>
                <a:cs typeface="+mn-cs"/>
              </a:rPr>
              <a:t>corresponds to the states in Q for the transition table.</a:t>
            </a:r>
          </a:p>
          <a:p>
            <a:pPr marL="640080" marR="0" lvl="0" indent="-340995" algn="l" defTabSz="914400" rtl="0" eaLnBrk="1" fontAlgn="base" latinLnBrk="0" hangingPunct="1">
              <a:lnSpc>
                <a:spcPct val="100000"/>
              </a:lnSpc>
              <a:spcBef>
                <a:spcPct val="20000"/>
              </a:spcBef>
              <a:spcAft>
                <a:spcPct val="0"/>
              </a:spcAft>
              <a:buClrTx/>
              <a:buSzTx/>
              <a:tabLst>
                <a:tab pos="537210" algn="l"/>
              </a:tabLst>
              <a:defRPr/>
            </a:pPr>
            <a:r>
              <a:rPr kumimoji="0" lang="en-US" altLang="en-US" sz="3200" b="1" i="0" u="none" strike="noStrike" kern="1200" cap="none" spc="0" normalizeH="0" baseline="0" noProof="0" dirty="0">
                <a:ln>
                  <a:noFill/>
                </a:ln>
                <a:solidFill>
                  <a:srgbClr val="FF0000"/>
                </a:solidFill>
                <a:effectLst/>
                <a:uLnTx/>
                <a:uFillTx/>
                <a:latin typeface="+mn-lt"/>
                <a:ea typeface="+mn-ea"/>
                <a:cs typeface="+mn-cs"/>
              </a:rPr>
              <a:t>Columns</a:t>
            </a:r>
            <a:r>
              <a:rPr kumimoji="0" lang="en-IN" altLang="en-US" sz="3200" b="0" i="0" u="none" strike="noStrike" kern="1200" cap="none" spc="0" normalizeH="0" baseline="0" noProof="0" dirty="0">
                <a:ln>
                  <a:noFill/>
                </a:ln>
                <a:solidFill>
                  <a:schemeClr val="tx1"/>
                </a:solidFill>
                <a:effectLst/>
                <a:uLnTx/>
                <a:uFillTx/>
                <a:latin typeface="+mn-lt"/>
                <a:ea typeface="+mn-ea"/>
                <a:cs typeface="+mn-cs"/>
              </a:rPr>
              <a:t> corresponds to the </a:t>
            </a:r>
            <a:r>
              <a:rPr kumimoji="0" lang="en-IN" altLang="en-US" sz="3200" b="1" i="0" u="none" strike="noStrike" kern="1200" cap="none" spc="0" normalizeH="0" baseline="0" noProof="0" dirty="0">
                <a:ln>
                  <a:noFill/>
                </a:ln>
                <a:solidFill>
                  <a:srgbClr val="00B0F0"/>
                </a:solidFill>
                <a:effectLst/>
                <a:uLnTx/>
                <a:uFillTx/>
                <a:latin typeface="+mn-lt"/>
                <a:ea typeface="+mn-ea"/>
                <a:cs typeface="+mn-cs"/>
              </a:rPr>
              <a:t>inputs from ∑</a:t>
            </a:r>
            <a:r>
              <a:rPr kumimoji="0" lang="en-IN" altLang="en-US" sz="3200" b="0" i="0" u="none" strike="noStrike" kern="1200" cap="none" spc="0" normalizeH="0" baseline="0" noProof="0" dirty="0">
                <a:ln>
                  <a:noFill/>
                </a:ln>
                <a:solidFill>
                  <a:schemeClr val="tx1"/>
                </a:solidFill>
                <a:effectLst/>
                <a:uLnTx/>
                <a:uFillTx/>
                <a:latin typeface="+mn-lt"/>
                <a:ea typeface="+mn-ea"/>
                <a:cs typeface="+mn-cs"/>
              </a:rPr>
              <a:t>. </a:t>
            </a:r>
          </a:p>
          <a:p>
            <a:pPr marL="640080" marR="0" lvl="0" indent="-340995" algn="l" defTabSz="914400" rtl="0" eaLnBrk="1" fontAlgn="base" latinLnBrk="0" hangingPunct="1">
              <a:lnSpc>
                <a:spcPct val="100000"/>
              </a:lnSpc>
              <a:spcBef>
                <a:spcPct val="20000"/>
              </a:spcBef>
              <a:spcAft>
                <a:spcPct val="0"/>
              </a:spcAft>
              <a:buClrTx/>
              <a:buSzTx/>
              <a:tabLst>
                <a:tab pos="537210" algn="l"/>
              </a:tabLst>
              <a:defRPr/>
            </a:pPr>
            <a:r>
              <a:rPr kumimoji="0" lang="en-IN" altLang="en-US" sz="3200" b="0" i="0" u="none" strike="noStrike" kern="1200" cap="none" spc="0" normalizeH="0" baseline="0" noProof="0" dirty="0">
                <a:ln>
                  <a:noFill/>
                </a:ln>
                <a:solidFill>
                  <a:schemeClr val="tx1"/>
                </a:solidFill>
                <a:effectLst/>
                <a:uLnTx/>
                <a:uFillTx/>
                <a:latin typeface="+mn-lt"/>
                <a:ea typeface="+mn-ea"/>
                <a:cs typeface="+mn-cs"/>
              </a:rPr>
              <a:t>The entry for the row corresponding to </a:t>
            </a:r>
            <a:r>
              <a:rPr kumimoji="0" lang="en-US" altLang="en-US" sz="3200" b="1" i="0" u="none" strike="noStrike" kern="1200" cap="none" spc="0" normalizeH="0" baseline="0" noProof="0" dirty="0">
                <a:ln>
                  <a:noFill/>
                </a:ln>
                <a:solidFill>
                  <a:srgbClr val="FF0000"/>
                </a:solidFill>
                <a:effectLst/>
                <a:uLnTx/>
                <a:uFillTx/>
                <a:latin typeface="+mn-lt"/>
                <a:ea typeface="+mn-ea"/>
                <a:cs typeface="+mn-cs"/>
              </a:rPr>
              <a:t>state ‘q’ </a:t>
            </a:r>
            <a:r>
              <a:rPr kumimoji="0" lang="en-IN" altLang="en-US" sz="3200" b="0" i="0" u="none" strike="noStrike" kern="1200" cap="none" spc="0" normalizeH="0" baseline="0" noProof="0" dirty="0">
                <a:ln>
                  <a:noFill/>
                </a:ln>
                <a:solidFill>
                  <a:schemeClr val="tx1"/>
                </a:solidFill>
                <a:effectLst/>
                <a:uLnTx/>
                <a:uFillTx/>
                <a:latin typeface="+mn-lt"/>
                <a:ea typeface="+mn-ea"/>
                <a:cs typeface="+mn-cs"/>
              </a:rPr>
              <a:t>and the column corresponding to </a:t>
            </a:r>
            <a:r>
              <a:rPr kumimoji="0" lang="en-IN" altLang="en-US" sz="3200" b="1" i="0" u="none" strike="noStrike" kern="1200" cap="none" spc="0" normalizeH="0" baseline="0" noProof="0" dirty="0">
                <a:ln>
                  <a:noFill/>
                </a:ln>
                <a:solidFill>
                  <a:srgbClr val="00B0F0"/>
                </a:solidFill>
                <a:effectLst/>
                <a:uLnTx/>
                <a:uFillTx/>
                <a:latin typeface="+mn-lt"/>
                <a:ea typeface="+mn-ea"/>
                <a:cs typeface="+mn-cs"/>
              </a:rPr>
              <a:t>input ‘a’ </a:t>
            </a:r>
            <a:r>
              <a:rPr kumimoji="0" lang="en-IN" altLang="en-US" sz="3200" b="0" i="0" u="none" strike="noStrike" kern="1200" cap="none" spc="0" normalizeH="0" baseline="0" noProof="0" dirty="0">
                <a:ln>
                  <a:noFill/>
                </a:ln>
                <a:solidFill>
                  <a:schemeClr val="tx1"/>
                </a:solidFill>
                <a:effectLst/>
                <a:uLnTx/>
                <a:uFillTx/>
                <a:latin typeface="+mn-lt"/>
                <a:ea typeface="+mn-ea"/>
                <a:cs typeface="+mn-cs"/>
              </a:rPr>
              <a:t>is the </a:t>
            </a:r>
            <a:r>
              <a:rPr kumimoji="0" lang="en-US" altLang="en-US" sz="3200" b="1" i="0" u="none" strike="noStrike" kern="1200" cap="none" spc="0" normalizeH="0" baseline="0" noProof="0" dirty="0">
                <a:ln>
                  <a:noFill/>
                </a:ln>
                <a:solidFill>
                  <a:srgbClr val="FF0000"/>
                </a:solidFill>
                <a:effectLst/>
                <a:uLnTx/>
                <a:uFillTx/>
                <a:latin typeface="+mn-lt"/>
                <a:ea typeface="+mn-ea"/>
                <a:cs typeface="+mn-cs"/>
              </a:rPr>
              <a:t>state</a:t>
            </a:r>
            <a:r>
              <a:rPr kumimoji="0" lang="en-IN" altLang="en-US" sz="3200" b="1" i="0" u="none" strike="noStrike" kern="1200" cap="none" spc="0" normalizeH="0" baseline="0" noProof="0" dirty="0">
                <a:ln>
                  <a:noFill/>
                </a:ln>
                <a:solidFill>
                  <a:srgbClr val="FF0000"/>
                </a:solidFill>
                <a:effectLst/>
                <a:uLnTx/>
                <a:uFillTx/>
                <a:latin typeface="+mn-lt"/>
                <a:ea typeface="+mn-ea"/>
                <a:cs typeface="+mn-cs"/>
              </a:rPr>
              <a:t> ‘p’</a:t>
            </a:r>
            <a:r>
              <a:rPr kumimoji="0" lang="en-US" altLang="en-US" sz="3200" b="1" i="0" u="none" strike="noStrike" kern="1200" cap="none" spc="0" normalizeH="0" baseline="0" noProof="0" dirty="0">
                <a:ln>
                  <a:noFill/>
                </a:ln>
                <a:solidFill>
                  <a:srgbClr val="FF0000"/>
                </a:solidFill>
                <a:effectLst/>
                <a:uLnTx/>
                <a:uFillTx/>
                <a:latin typeface="+mn-lt"/>
                <a:ea typeface="+mn-ea"/>
                <a:cs typeface="+mn-cs"/>
              </a:rPr>
              <a:t> from δ(q, a)</a:t>
            </a:r>
            <a:endParaRPr kumimoji="0" lang="en-IN" altLang="en-US" sz="3200" b="0" i="0" u="none" strike="noStrike" kern="1200" cap="none" spc="0" normalizeH="0" baseline="0" noProof="0" dirty="0">
              <a:ln>
                <a:noFill/>
              </a:ln>
              <a:solidFill>
                <a:schemeClr val="tx1"/>
              </a:solidFill>
              <a:effectLst/>
              <a:uLnTx/>
              <a:uFillTx/>
              <a:latin typeface="+mn-lt"/>
              <a:ea typeface="+mn-ea"/>
              <a:cs typeface="+mn-cs"/>
            </a:endParaRPr>
          </a:p>
          <a:p>
            <a:pPr marL="546100" marR="0" lvl="0" indent="-5461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IN" altLang="en-US" sz="3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wrap="square" lIns="91440" tIns="45720" rIns="91440" bIns="45720" anchor="ctr" anchorCtr="0"/>
          <a:lstStyle/>
          <a:p>
            <a:pPr eaLnBrk="1" hangingPunct="1"/>
            <a:r>
              <a:rPr lang="en-US" altLang="en-US" dirty="0"/>
              <a:t>Extended Transition Function </a:t>
            </a:r>
            <a:r>
              <a:rPr lang="el-GR" altLang="en-US" dirty="0"/>
              <a:t>δ</a:t>
            </a:r>
            <a:r>
              <a:rPr lang="en-US" altLang="en-US" dirty="0"/>
              <a:t> *</a:t>
            </a:r>
          </a:p>
        </p:txBody>
      </p:sp>
      <p:sp>
        <p:nvSpPr>
          <p:cNvPr id="3" name="Content Placeholder 2"/>
          <p:cNvSpPr>
            <a:spLocks noGrp="1"/>
          </p:cNvSpPr>
          <p:nvPr>
            <p:ph idx="1"/>
          </p:nvPr>
        </p:nvSpPr>
        <p:spPr>
          <a:xfrm>
            <a:off x="457200" y="1295400"/>
            <a:ext cx="8229600" cy="4830763"/>
          </a:xfrm>
        </p:spPr>
        <p:txBody>
          <a:bodyPr vert="horz" wrap="square" lIns="91440" tIns="45720" rIns="91440" bIns="45720" numCol="1" rtlCol="0" anchor="t" anchorCtr="0" compatLnSpc="1"/>
          <a:lstStyle/>
          <a:p>
            <a:pPr eaLnBrk="1" hangingPunct="1">
              <a:lnSpc>
                <a:spcPct val="80000"/>
              </a:lnSpc>
            </a:pPr>
            <a:r>
              <a:rPr sz="2500" dirty="0"/>
              <a:t>The extended transition function </a:t>
            </a:r>
            <a:r>
              <a:rPr lang="el-GR" altLang="x-none" sz="2500" dirty="0"/>
              <a:t>δ</a:t>
            </a:r>
            <a:r>
              <a:rPr sz="2500" dirty="0"/>
              <a:t>* for DFA  is an extension of Transition function </a:t>
            </a:r>
            <a:r>
              <a:rPr lang="el-GR" altLang="x-none" sz="2500" dirty="0"/>
              <a:t>δ</a:t>
            </a:r>
            <a:r>
              <a:rPr sz="2500" dirty="0"/>
              <a:t> of DFA and is defined as follows</a:t>
            </a:r>
          </a:p>
          <a:p>
            <a:pPr eaLnBrk="1" hangingPunct="1">
              <a:lnSpc>
                <a:spcPct val="80000"/>
              </a:lnSpc>
              <a:buNone/>
            </a:pPr>
            <a:r>
              <a:rPr sz="2500" dirty="0"/>
              <a:t>Basis : </a:t>
            </a:r>
            <a:r>
              <a:rPr lang="el-GR" altLang="x-none" sz="2500" dirty="0"/>
              <a:t>δ</a:t>
            </a:r>
            <a:r>
              <a:rPr sz="2500" dirty="0"/>
              <a:t>*(q,</a:t>
            </a:r>
            <a:r>
              <a:rPr lang="az-Cyrl-AZ" altLang="x-none" sz="2500" dirty="0"/>
              <a:t>Є</a:t>
            </a:r>
            <a:r>
              <a:rPr sz="2500" dirty="0"/>
              <a:t>) = {q} that is without reading any  input symbols      </a:t>
            </a:r>
          </a:p>
          <a:p>
            <a:pPr eaLnBrk="1" hangingPunct="1">
              <a:lnSpc>
                <a:spcPct val="80000"/>
              </a:lnSpc>
              <a:buNone/>
            </a:pPr>
            <a:r>
              <a:rPr sz="2500" dirty="0"/>
              <a:t>             DFA is still in same state q.</a:t>
            </a:r>
          </a:p>
          <a:p>
            <a:pPr eaLnBrk="1" hangingPunct="1">
              <a:lnSpc>
                <a:spcPct val="80000"/>
              </a:lnSpc>
              <a:buNone/>
            </a:pPr>
            <a:r>
              <a:rPr sz="2500" dirty="0"/>
              <a:t>Induction: Suppose w is of the form w=xa where a is the final  </a:t>
            </a:r>
          </a:p>
          <a:p>
            <a:pPr eaLnBrk="1" hangingPunct="1">
              <a:lnSpc>
                <a:spcPct val="80000"/>
              </a:lnSpc>
              <a:buNone/>
            </a:pPr>
            <a:r>
              <a:rPr sz="2500" dirty="0"/>
              <a:t>                    symbol of w and x is the rest of w. </a:t>
            </a:r>
          </a:p>
          <a:p>
            <a:pPr eaLnBrk="1" hangingPunct="1">
              <a:lnSpc>
                <a:spcPct val="80000"/>
              </a:lnSpc>
              <a:buNone/>
            </a:pPr>
            <a:r>
              <a:rPr sz="2500" dirty="0"/>
              <a:t>                    Then </a:t>
            </a:r>
            <a:r>
              <a:rPr lang="el-GR" altLang="x-none" sz="2500" dirty="0"/>
              <a:t>δ</a:t>
            </a:r>
            <a:r>
              <a:rPr sz="2500" dirty="0"/>
              <a:t>*(q, w)=</a:t>
            </a:r>
            <a:r>
              <a:rPr lang="el-GR" altLang="x-none" sz="2500" dirty="0"/>
              <a:t> δ</a:t>
            </a:r>
            <a:r>
              <a:rPr sz="2500" dirty="0"/>
              <a:t>(</a:t>
            </a:r>
            <a:r>
              <a:rPr lang="el-GR" altLang="x-none" sz="2500" dirty="0"/>
              <a:t>δ</a:t>
            </a:r>
            <a:r>
              <a:rPr sz="2500" dirty="0"/>
              <a:t>*(q, x),a)</a:t>
            </a:r>
          </a:p>
          <a:p>
            <a:pPr eaLnBrk="1" hangingPunct="1">
              <a:lnSpc>
                <a:spcPct val="80000"/>
              </a:lnSpc>
              <a:buNone/>
            </a:pPr>
            <a:r>
              <a:rPr sz="2500" dirty="0"/>
              <a:t>                    If </a:t>
            </a:r>
            <a:r>
              <a:rPr lang="el-GR" altLang="x-none" sz="2500" dirty="0"/>
              <a:t>δ</a:t>
            </a:r>
            <a:r>
              <a:rPr sz="2500" dirty="0"/>
              <a:t>*(q, x) =p then</a:t>
            </a:r>
          </a:p>
          <a:p>
            <a:pPr eaLnBrk="1" hangingPunct="1">
              <a:lnSpc>
                <a:spcPct val="80000"/>
              </a:lnSpc>
              <a:buNone/>
            </a:pPr>
            <a:r>
              <a:rPr sz="2500" dirty="0"/>
              <a:t>                                                  </a:t>
            </a:r>
            <a:endParaRPr sz="2500" baseline="-25000" dirty="0"/>
          </a:p>
          <a:p>
            <a:pPr eaLnBrk="1" hangingPunct="1">
              <a:lnSpc>
                <a:spcPct val="80000"/>
              </a:lnSpc>
              <a:buNone/>
            </a:pPr>
            <a:r>
              <a:rPr sz="2500" dirty="0"/>
              <a:t>     </a:t>
            </a:r>
            <a:r>
              <a:rPr lang="el-GR" altLang="x-none" sz="2500" dirty="0"/>
              <a:t>δ</a:t>
            </a:r>
            <a:r>
              <a:rPr sz="2500" dirty="0"/>
              <a:t>*(q, w)=</a:t>
            </a:r>
            <a:r>
              <a:rPr lang="el-GR" altLang="x-none" sz="2500" dirty="0"/>
              <a:t> δ</a:t>
            </a:r>
            <a:r>
              <a:rPr sz="2500" dirty="0"/>
              <a:t>(</a:t>
            </a:r>
            <a:r>
              <a:rPr lang="el-GR" altLang="x-none" sz="2500" dirty="0"/>
              <a:t>δ</a:t>
            </a:r>
            <a:r>
              <a:rPr sz="2500" dirty="0"/>
              <a:t>*(q, x),a) = </a:t>
            </a:r>
            <a:r>
              <a:rPr sz="2500" dirty="0">
                <a:latin typeface="Times New Roman" panose="02020603050405020304" pitchFamily="18" charset="0"/>
                <a:cs typeface="Times New Roman" panose="02020603050405020304" pitchFamily="18" charset="0"/>
              </a:rPr>
              <a:t> </a:t>
            </a:r>
            <a:r>
              <a:rPr lang="el-GR" altLang="x-none" sz="2500" dirty="0">
                <a:latin typeface="Times New Roman" panose="02020603050405020304" pitchFamily="18" charset="0"/>
                <a:cs typeface="Times New Roman" panose="02020603050405020304" pitchFamily="18" charset="0"/>
              </a:rPr>
              <a:t>δ</a:t>
            </a:r>
            <a:r>
              <a:rPr sz="2500" dirty="0">
                <a:latin typeface="Times New Roman" panose="02020603050405020304" pitchFamily="18" charset="0"/>
                <a:cs typeface="Times New Roman" panose="02020603050405020304" pitchFamily="18" charset="0"/>
              </a:rPr>
              <a:t>(p, a) </a:t>
            </a:r>
          </a:p>
          <a:p>
            <a:pPr eaLnBrk="1" hangingPunct="1">
              <a:lnSpc>
                <a:spcPct val="80000"/>
              </a:lnSpc>
              <a:buNone/>
            </a:pPr>
            <a:r>
              <a:rPr sz="2500" dirty="0">
                <a:latin typeface="Times New Roman" panose="02020603050405020304" pitchFamily="18" charset="0"/>
                <a:cs typeface="Times New Roman" panose="02020603050405020304" pitchFamily="18" charset="0"/>
              </a:rPr>
              <a:t>                                             </a:t>
            </a:r>
            <a:endParaRPr sz="2500" baseline="30000" dirty="0"/>
          </a:p>
          <a:p>
            <a:pPr eaLnBrk="1" hangingPunct="1">
              <a:lnSpc>
                <a:spcPct val="80000"/>
              </a:lnSpc>
            </a:pPr>
            <a:endParaRPr sz="2500" dirty="0"/>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597025" y="609600"/>
            <a:ext cx="5115560" cy="1116330"/>
            <a:chOff x="1928" y="3120"/>
            <a:chExt cx="3727" cy="1758"/>
          </a:xfrm>
        </p:grpSpPr>
        <p:sp>
          <p:nvSpPr>
            <p:cNvPr id="13315" name="Line 11"/>
            <p:cNvSpPr/>
            <p:nvPr/>
          </p:nvSpPr>
          <p:spPr>
            <a:xfrm>
              <a:off x="1928" y="4298"/>
              <a:ext cx="275" cy="0"/>
            </a:xfrm>
            <a:prstGeom prst="line">
              <a:avLst/>
            </a:prstGeom>
            <a:ln w="9525" cap="flat" cmpd="sng">
              <a:solidFill>
                <a:schemeClr val="tx1"/>
              </a:solidFill>
              <a:prstDash val="solid"/>
              <a:headEnd type="none" w="med" len="med"/>
              <a:tailEnd type="triangle" w="med" len="med"/>
            </a:ln>
          </p:spPr>
        </p:sp>
        <p:sp>
          <p:nvSpPr>
            <p:cNvPr id="13321" name="Text Box 39"/>
            <p:cNvSpPr txBox="1"/>
            <p:nvPr/>
          </p:nvSpPr>
          <p:spPr>
            <a:xfrm>
              <a:off x="2573" y="3120"/>
              <a:ext cx="460" cy="5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i="1" dirty="0">
                  <a:latin typeface="Garamond" panose="02020404030301010803" pitchFamily="18" charset="0"/>
                </a:rPr>
                <a:t>b</a:t>
              </a:r>
              <a:endParaRPr lang="en-US" altLang="zh-TW" sz="1800" dirty="0">
                <a:latin typeface="Garamond" panose="02020404030301010803" pitchFamily="18" charset="0"/>
                <a:ea typeface="PMingLiU"/>
              </a:endParaRPr>
            </a:p>
          </p:txBody>
        </p:sp>
        <p:sp>
          <p:nvSpPr>
            <p:cNvPr id="13322" name="Text Box 40"/>
            <p:cNvSpPr txBox="1"/>
            <p:nvPr/>
          </p:nvSpPr>
          <p:spPr>
            <a:xfrm>
              <a:off x="5180" y="3148"/>
              <a:ext cx="475" cy="5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i="1" dirty="0">
                  <a:latin typeface="Garamond" panose="02020404030301010803" pitchFamily="18" charset="0"/>
                </a:rPr>
                <a:t>a</a:t>
              </a:r>
              <a:endParaRPr lang="en-US" altLang="zh-TW" sz="1800" dirty="0">
                <a:latin typeface="Garamond" panose="02020404030301010803" pitchFamily="18" charset="0"/>
                <a:ea typeface="PMingLiU"/>
              </a:endParaRPr>
            </a:p>
          </p:txBody>
        </p:sp>
        <p:sp>
          <p:nvSpPr>
            <p:cNvPr id="13324" name="Text Box 42"/>
            <p:cNvSpPr txBox="1"/>
            <p:nvPr/>
          </p:nvSpPr>
          <p:spPr>
            <a:xfrm>
              <a:off x="3548" y="4298"/>
              <a:ext cx="460" cy="5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i="1" dirty="0">
                  <a:latin typeface="Garamond" panose="02020404030301010803" pitchFamily="18" charset="0"/>
                </a:rPr>
                <a:t>b</a:t>
              </a:r>
              <a:endParaRPr lang="en-US" altLang="zh-TW" sz="1800" dirty="0">
                <a:latin typeface="Garamond" panose="02020404030301010803" pitchFamily="18" charset="0"/>
                <a:ea typeface="PMingLiU"/>
              </a:endParaRPr>
            </a:p>
          </p:txBody>
        </p:sp>
        <p:grpSp>
          <p:nvGrpSpPr>
            <p:cNvPr id="18" name="Group 17"/>
            <p:cNvGrpSpPr/>
            <p:nvPr/>
          </p:nvGrpSpPr>
          <p:grpSpPr>
            <a:xfrm>
              <a:off x="2153" y="3498"/>
              <a:ext cx="3270" cy="1092"/>
              <a:chOff x="2153" y="3498"/>
              <a:chExt cx="3270" cy="1092"/>
            </a:xfrm>
          </p:grpSpPr>
          <p:sp>
            <p:nvSpPr>
              <p:cNvPr id="19" name="Oval 10"/>
              <p:cNvSpPr/>
              <p:nvPr/>
            </p:nvSpPr>
            <p:spPr>
              <a:xfrm>
                <a:off x="2203" y="3990"/>
                <a:ext cx="600" cy="6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20" name="Rectangle 13"/>
              <p:cNvSpPr/>
              <p:nvPr/>
            </p:nvSpPr>
            <p:spPr>
              <a:xfrm>
                <a:off x="2213" y="3885"/>
                <a:ext cx="580" cy="5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sym typeface="Symbol" panose="05050102010706020507" pitchFamily="18" charset="2"/>
                  </a:rPr>
                  <a:t>q</a:t>
                </a:r>
                <a:r>
                  <a:rPr lang="en-US" altLang="zh-TW" sz="1800" baseline="-25000" dirty="0">
                    <a:latin typeface="Garamond" panose="02020404030301010803" pitchFamily="18" charset="0"/>
                    <a:ea typeface="PMingLiU"/>
                    <a:sym typeface="Symbol" panose="05050102010706020507" pitchFamily="18" charset="2"/>
                  </a:rPr>
                  <a:t>0</a:t>
                </a:r>
              </a:p>
            </p:txBody>
          </p:sp>
          <p:sp>
            <p:nvSpPr>
              <p:cNvPr id="21" name="Rectangle 14"/>
              <p:cNvSpPr/>
              <p:nvPr/>
            </p:nvSpPr>
            <p:spPr>
              <a:xfrm>
                <a:off x="4843" y="3885"/>
                <a:ext cx="580" cy="5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sym typeface="Symbol" panose="05050102010706020507" pitchFamily="18" charset="2"/>
                  </a:rPr>
                  <a:t>q</a:t>
                </a:r>
                <a:r>
                  <a:rPr lang="en-US" altLang="zh-TW" sz="1800" baseline="-25000" dirty="0">
                    <a:latin typeface="Garamond" panose="02020404030301010803" pitchFamily="18" charset="0"/>
                    <a:ea typeface="PMingLiU"/>
                    <a:sym typeface="Symbol" panose="05050102010706020507" pitchFamily="18" charset="2"/>
                  </a:rPr>
                  <a:t>1</a:t>
                </a:r>
              </a:p>
            </p:txBody>
          </p:sp>
          <p:sp>
            <p:nvSpPr>
              <p:cNvPr id="22" name="Line 35"/>
              <p:cNvSpPr/>
              <p:nvPr/>
            </p:nvSpPr>
            <p:spPr>
              <a:xfrm>
                <a:off x="2793" y="4178"/>
                <a:ext cx="2040" cy="0"/>
              </a:xfrm>
              <a:prstGeom prst="line">
                <a:avLst/>
              </a:prstGeom>
              <a:ln w="9525" cap="flat" cmpd="sng">
                <a:solidFill>
                  <a:schemeClr val="tx1"/>
                </a:solidFill>
                <a:prstDash val="solid"/>
                <a:headEnd type="none" w="med" len="med"/>
                <a:tailEnd type="triangle" w="med" len="med"/>
              </a:ln>
            </p:spPr>
          </p:sp>
          <p:sp>
            <p:nvSpPr>
              <p:cNvPr id="23" name="Line 36"/>
              <p:cNvSpPr/>
              <p:nvPr/>
            </p:nvSpPr>
            <p:spPr>
              <a:xfrm flipH="1">
                <a:off x="2780" y="4405"/>
                <a:ext cx="2000" cy="0"/>
              </a:xfrm>
              <a:prstGeom prst="line">
                <a:avLst/>
              </a:prstGeom>
              <a:ln w="9525" cap="flat" cmpd="sng">
                <a:solidFill>
                  <a:schemeClr val="tx1"/>
                </a:solidFill>
                <a:prstDash val="solid"/>
                <a:headEnd type="none" w="med" len="med"/>
                <a:tailEnd type="triangle" w="med" len="med"/>
              </a:ln>
            </p:spPr>
          </p:sp>
          <p:sp>
            <p:nvSpPr>
              <p:cNvPr id="24" name="Freeform 37"/>
              <p:cNvSpPr/>
              <p:nvPr/>
            </p:nvSpPr>
            <p:spPr>
              <a:xfrm>
                <a:off x="2153" y="3498"/>
                <a:ext cx="560" cy="517"/>
              </a:xfrm>
              <a:custGeom>
                <a:avLst/>
                <a:gdLst>
                  <a:gd name="txL" fmla="*/ 0 w 320"/>
                  <a:gd name="txT" fmla="*/ 0 h 296"/>
                  <a:gd name="txR" fmla="*/ 320 w 320"/>
                  <a:gd name="txB" fmla="*/ 296 h 2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sp>
            <p:nvSpPr>
              <p:cNvPr id="25" name="Text Box 41"/>
              <p:cNvSpPr txBox="1"/>
              <p:nvPr/>
            </p:nvSpPr>
            <p:spPr>
              <a:xfrm>
                <a:off x="3553" y="3653"/>
                <a:ext cx="475" cy="5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i="1" dirty="0">
                    <a:latin typeface="Garamond" panose="02020404030301010803" pitchFamily="18" charset="0"/>
                  </a:rPr>
                  <a:t>a</a:t>
                </a:r>
                <a:endParaRPr lang="en-US" altLang="zh-TW" sz="1800" dirty="0">
                  <a:latin typeface="Garamond" panose="02020404030301010803" pitchFamily="18" charset="0"/>
                  <a:ea typeface="PMingLiU"/>
                </a:endParaRPr>
              </a:p>
            </p:txBody>
          </p:sp>
          <p:sp>
            <p:nvSpPr>
              <p:cNvPr id="26" name="Oval 10"/>
              <p:cNvSpPr/>
              <p:nvPr/>
            </p:nvSpPr>
            <p:spPr>
              <a:xfrm>
                <a:off x="4820" y="3978"/>
                <a:ext cx="600" cy="6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27" name="Oval 10"/>
              <p:cNvSpPr/>
              <p:nvPr/>
            </p:nvSpPr>
            <p:spPr>
              <a:xfrm>
                <a:off x="4900" y="4070"/>
                <a:ext cx="428" cy="42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28" name="Freeform 37"/>
              <p:cNvSpPr/>
              <p:nvPr/>
            </p:nvSpPr>
            <p:spPr>
              <a:xfrm>
                <a:off x="4768" y="3498"/>
                <a:ext cx="560" cy="517"/>
              </a:xfrm>
              <a:custGeom>
                <a:avLst/>
                <a:gdLst>
                  <a:gd name="txL" fmla="*/ 0 w 320"/>
                  <a:gd name="txT" fmla="*/ 0 h 296"/>
                  <a:gd name="txR" fmla="*/ 320 w 320"/>
                  <a:gd name="txB" fmla="*/ 296 h 2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grpSp>
      </p:grpSp>
      <p:sp>
        <p:nvSpPr>
          <p:cNvPr id="29" name="Text Box 28"/>
          <p:cNvSpPr txBox="1"/>
          <p:nvPr/>
        </p:nvSpPr>
        <p:spPr>
          <a:xfrm>
            <a:off x="305435" y="1905000"/>
            <a:ext cx="8613775" cy="3434715"/>
          </a:xfrm>
          <a:prstGeom prst="rect">
            <a:avLst/>
          </a:prstGeom>
          <a:noFill/>
        </p:spPr>
        <p:txBody>
          <a:bodyPr wrap="square" rtlCol="0" anchor="t">
            <a:noAutofit/>
          </a:bodyPr>
          <a:lstStyle/>
          <a:p>
            <a:pPr algn="l">
              <a:buClrTx/>
              <a:buSzTx/>
              <a:buFontTx/>
            </a:pPr>
            <a:r>
              <a:rPr lang="en-GB" sz="2400" b="1" dirty="0">
                <a:solidFill>
                  <a:schemeClr val="accent1"/>
                </a:solidFill>
                <a:effectLst>
                  <a:outerShdw blurRad="38100" dist="25400" dir="5400000" algn="ctr" rotWithShape="0">
                    <a:srgbClr val="6E747A">
                      <a:alpha val="43000"/>
                    </a:srgbClr>
                  </a:outerShdw>
                </a:effectLst>
                <a:sym typeface="+mn-ea"/>
              </a:rPr>
              <a:t>Use of Extended transition function δ* to validate the inputs</a:t>
            </a:r>
            <a:endParaRPr lang="en-GB" sz="2400" b="1" dirty="0">
              <a:solidFill>
                <a:schemeClr val="accent1"/>
              </a:solidFill>
              <a:effectLst>
                <a:outerShdw blurRad="38100" dist="25400" dir="5400000" algn="ctr" rotWithShape="0">
                  <a:srgbClr val="6E747A">
                    <a:alpha val="43000"/>
                  </a:srgbClr>
                </a:outerShdw>
              </a:effectLst>
            </a:endParaRPr>
          </a:p>
          <a:p>
            <a:pPr lvl="1"/>
            <a:r>
              <a:rPr lang="en-GB" altLang="el-GR" b="1" dirty="0">
                <a:solidFill>
                  <a:srgbClr val="FF0000"/>
                </a:solidFill>
                <a:sym typeface="+mn-ea"/>
              </a:rPr>
              <a:t>Example -1 - Computation of </a:t>
            </a:r>
            <a:r>
              <a:rPr lang="el-GR" altLang="en-US" b="1" dirty="0">
                <a:solidFill>
                  <a:srgbClr val="FF0000"/>
                </a:solidFill>
                <a:sym typeface="+mn-ea"/>
              </a:rPr>
              <a:t>δ*</a:t>
            </a:r>
            <a:r>
              <a:rPr lang="en-US" altLang="en-US" b="1" dirty="0">
                <a:solidFill>
                  <a:srgbClr val="FF0000"/>
                </a:solidFill>
                <a:sym typeface="+mn-ea"/>
              </a:rPr>
              <a:t>(q0,</a:t>
            </a:r>
            <a:r>
              <a:rPr lang="en-GB" altLang="en-US" b="1" dirty="0">
                <a:solidFill>
                  <a:srgbClr val="FF0000"/>
                </a:solidFill>
                <a:sym typeface="+mn-ea"/>
              </a:rPr>
              <a:t>bbaa</a:t>
            </a:r>
            <a:r>
              <a:rPr lang="en-US" altLang="en-US" b="1" dirty="0">
                <a:solidFill>
                  <a:srgbClr val="FF0000"/>
                </a:solidFill>
                <a:sym typeface="+mn-ea"/>
              </a:rPr>
              <a:t>)</a:t>
            </a:r>
            <a:r>
              <a:rPr lang="en-GB" altLang="en-US" b="1" dirty="0">
                <a:solidFill>
                  <a:srgbClr val="FF0000"/>
                </a:solidFill>
                <a:sym typeface="+mn-ea"/>
              </a:rPr>
              <a:t> :</a:t>
            </a:r>
          </a:p>
          <a:p>
            <a:pPr lvl="1"/>
            <a:r>
              <a:rPr lang="el-GR" altLang="en-US" dirty="0">
                <a:sym typeface="+mn-ea"/>
              </a:rPr>
              <a:t>δ*</a:t>
            </a:r>
            <a:r>
              <a:rPr lang="en-US" altLang="en-US" dirty="0">
                <a:sym typeface="+mn-ea"/>
              </a:rPr>
              <a:t>(q0,</a:t>
            </a:r>
            <a:r>
              <a:rPr lang="en-US" altLang="en-US" dirty="0">
                <a:cs typeface="Arial" panose="020B0604020202020204" pitchFamily="34" charset="0"/>
                <a:sym typeface="+mn-ea"/>
              </a:rPr>
              <a:t>€</a:t>
            </a:r>
            <a:r>
              <a:rPr lang="en-US" altLang="en-US" dirty="0">
                <a:sym typeface="+mn-ea"/>
              </a:rPr>
              <a:t>)</a:t>
            </a:r>
            <a:r>
              <a:rPr lang="en-GB" altLang="en-US" dirty="0">
                <a:sym typeface="+mn-ea"/>
              </a:rPr>
              <a:t> = </a:t>
            </a:r>
            <a:r>
              <a:rPr lang="en-US" altLang="en-US" dirty="0">
                <a:sym typeface="+mn-ea"/>
              </a:rPr>
              <a:t>q0</a:t>
            </a:r>
            <a:r>
              <a:rPr lang="en-GB" altLang="en-US" dirty="0">
                <a:sym typeface="+mn-ea"/>
              </a:rPr>
              <a:t> </a:t>
            </a:r>
            <a:r>
              <a:rPr lang="en-GB" altLang="en-US" dirty="0">
                <a:cs typeface="Arial" panose="020B0604020202020204" pitchFamily="34" charset="0"/>
                <a:sym typeface="+mn-ea"/>
              </a:rPr>
              <a:t>→</a:t>
            </a:r>
            <a:r>
              <a:rPr lang="en-GB" altLang="en-US" dirty="0">
                <a:sym typeface="+mn-ea"/>
              </a:rPr>
              <a:t> By Basis</a:t>
            </a:r>
          </a:p>
          <a:p>
            <a:pPr lvl="1"/>
            <a:r>
              <a:rPr lang="en-GB" altLang="en-US" dirty="0">
                <a:sym typeface="+mn-ea"/>
              </a:rPr>
              <a:t>By Induction :</a:t>
            </a:r>
          </a:p>
          <a:p>
            <a:pPr lvl="2"/>
            <a:r>
              <a:rPr lang="el-GR" altLang="en-US" dirty="0">
                <a:sym typeface="+mn-ea"/>
              </a:rPr>
              <a:t>δ*</a:t>
            </a:r>
            <a:r>
              <a:rPr lang="en-US" altLang="en-US" dirty="0">
                <a:sym typeface="+mn-ea"/>
              </a:rPr>
              <a:t>(q0,</a:t>
            </a:r>
            <a:r>
              <a:rPr lang="en-GB" altLang="en-US" dirty="0">
                <a:sym typeface="+mn-ea"/>
              </a:rPr>
              <a:t>b</a:t>
            </a:r>
            <a:r>
              <a:rPr lang="en-US" altLang="en-US" dirty="0">
                <a:sym typeface="+mn-ea"/>
              </a:rPr>
              <a:t>)</a:t>
            </a:r>
            <a:r>
              <a:rPr lang="en-GB" altLang="en-US" dirty="0">
                <a:sym typeface="+mn-ea"/>
              </a:rPr>
              <a:t>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US" altLang="en-US" dirty="0">
                <a:cs typeface="Arial" panose="020B0604020202020204" pitchFamily="34" charset="0"/>
                <a:sym typeface="+mn-ea"/>
              </a:rPr>
              <a:t>€</a:t>
            </a:r>
            <a:r>
              <a:rPr lang="en-US" altLang="en-US" dirty="0">
                <a:sym typeface="+mn-ea"/>
              </a:rPr>
              <a:t>)</a:t>
            </a:r>
            <a:r>
              <a:rPr lang="en-GB" altLang="en-US" dirty="0">
                <a:sym typeface="+mn-ea"/>
              </a:rPr>
              <a:t>,b) = </a:t>
            </a:r>
            <a:r>
              <a:rPr lang="el-GR" altLang="en-US" dirty="0">
                <a:sym typeface="+mn-ea"/>
              </a:rPr>
              <a:t>δ</a:t>
            </a:r>
            <a:r>
              <a:rPr lang="en-GB" altLang="el-GR" dirty="0">
                <a:sym typeface="+mn-ea"/>
              </a:rPr>
              <a:t>(</a:t>
            </a:r>
            <a:r>
              <a:rPr lang="en-GB" altLang="en-US" dirty="0">
                <a:sym typeface="+mn-ea"/>
              </a:rPr>
              <a:t>q0, b) = q0</a:t>
            </a:r>
          </a:p>
          <a:p>
            <a:pPr lvl="2"/>
            <a:r>
              <a:rPr lang="el-GR" altLang="en-US" dirty="0">
                <a:sym typeface="+mn-ea"/>
              </a:rPr>
              <a:t>δ*</a:t>
            </a:r>
            <a:r>
              <a:rPr lang="en-US" altLang="en-US" dirty="0">
                <a:sym typeface="+mn-ea"/>
              </a:rPr>
              <a:t>(q0,</a:t>
            </a:r>
            <a:r>
              <a:rPr lang="en-GB" altLang="en-US" dirty="0">
                <a:sym typeface="+mn-ea"/>
              </a:rPr>
              <a:t>bb</a:t>
            </a:r>
            <a:r>
              <a:rPr lang="en-US" altLang="en-US" dirty="0">
                <a:sym typeface="+mn-ea"/>
              </a:rPr>
              <a:t>)</a:t>
            </a:r>
            <a:r>
              <a:rPr lang="en-GB" altLang="en-US" dirty="0">
                <a:sym typeface="+mn-ea"/>
              </a:rPr>
              <a:t>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GB" altLang="en-US" dirty="0">
                <a:sym typeface="+mn-ea"/>
              </a:rPr>
              <a:t>b</a:t>
            </a:r>
            <a:r>
              <a:rPr lang="en-US" altLang="en-US" dirty="0">
                <a:sym typeface="+mn-ea"/>
              </a:rPr>
              <a:t>)</a:t>
            </a:r>
            <a:r>
              <a:rPr lang="en-GB" altLang="en-US" dirty="0">
                <a:sym typeface="+mn-ea"/>
              </a:rPr>
              <a:t>,b) =</a:t>
            </a:r>
            <a:r>
              <a:rPr lang="el-GR" altLang="en-US" dirty="0">
                <a:sym typeface="+mn-ea"/>
              </a:rPr>
              <a:t>δ</a:t>
            </a:r>
            <a:r>
              <a:rPr lang="en-GB" altLang="el-GR" dirty="0">
                <a:sym typeface="+mn-ea"/>
              </a:rPr>
              <a:t>(</a:t>
            </a:r>
            <a:r>
              <a:rPr lang="en-GB" altLang="en-US" dirty="0">
                <a:sym typeface="+mn-ea"/>
              </a:rPr>
              <a:t>q0,b) = q0</a:t>
            </a:r>
          </a:p>
          <a:p>
            <a:pPr lvl="2"/>
            <a:r>
              <a:rPr lang="el-GR" altLang="en-US" dirty="0">
                <a:sym typeface="+mn-ea"/>
              </a:rPr>
              <a:t>δ*</a:t>
            </a:r>
            <a:r>
              <a:rPr lang="en-US" altLang="en-US" dirty="0">
                <a:sym typeface="+mn-ea"/>
              </a:rPr>
              <a:t>(q0,</a:t>
            </a:r>
            <a:r>
              <a:rPr lang="en-GB" altLang="en-US" dirty="0">
                <a:sym typeface="+mn-ea"/>
              </a:rPr>
              <a:t>bba</a:t>
            </a:r>
            <a:r>
              <a:rPr lang="en-US" altLang="en-US" dirty="0">
                <a:sym typeface="+mn-ea"/>
              </a:rPr>
              <a:t>)</a:t>
            </a:r>
            <a:r>
              <a:rPr lang="en-GB" altLang="en-US" dirty="0">
                <a:sym typeface="+mn-ea"/>
              </a:rPr>
              <a:t>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GB" altLang="en-US" dirty="0">
                <a:sym typeface="+mn-ea"/>
              </a:rPr>
              <a:t>bb</a:t>
            </a:r>
            <a:r>
              <a:rPr lang="en-US" altLang="en-US" dirty="0">
                <a:sym typeface="+mn-ea"/>
              </a:rPr>
              <a:t>)</a:t>
            </a:r>
            <a:r>
              <a:rPr lang="en-GB" altLang="en-US" dirty="0">
                <a:sym typeface="+mn-ea"/>
              </a:rPr>
              <a:t>,a) =</a:t>
            </a:r>
            <a:r>
              <a:rPr lang="el-GR" altLang="en-US" dirty="0">
                <a:sym typeface="+mn-ea"/>
              </a:rPr>
              <a:t>δ</a:t>
            </a:r>
            <a:r>
              <a:rPr lang="en-GB" altLang="el-GR" dirty="0">
                <a:sym typeface="+mn-ea"/>
              </a:rPr>
              <a:t>(</a:t>
            </a:r>
            <a:r>
              <a:rPr lang="en-GB" altLang="en-US" dirty="0">
                <a:sym typeface="+mn-ea"/>
              </a:rPr>
              <a:t>q0,a) = q1</a:t>
            </a:r>
          </a:p>
          <a:p>
            <a:pPr lvl="2"/>
            <a:r>
              <a:rPr lang="el-GR" altLang="en-US" dirty="0">
                <a:sym typeface="+mn-ea"/>
              </a:rPr>
              <a:t>δ*</a:t>
            </a:r>
            <a:r>
              <a:rPr lang="en-US" altLang="en-US" dirty="0">
                <a:sym typeface="+mn-ea"/>
              </a:rPr>
              <a:t>(q0,</a:t>
            </a:r>
            <a:r>
              <a:rPr lang="en-GB" altLang="en-US" dirty="0">
                <a:sym typeface="+mn-ea"/>
              </a:rPr>
              <a:t>bbaa</a:t>
            </a:r>
            <a:r>
              <a:rPr lang="en-US" altLang="en-US" dirty="0">
                <a:sym typeface="+mn-ea"/>
              </a:rPr>
              <a:t>)</a:t>
            </a:r>
            <a:r>
              <a:rPr lang="en-GB" altLang="en-US" dirty="0">
                <a:sym typeface="+mn-ea"/>
              </a:rPr>
              <a:t>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GB" altLang="en-US" dirty="0">
                <a:sym typeface="+mn-ea"/>
              </a:rPr>
              <a:t>bba</a:t>
            </a:r>
            <a:r>
              <a:rPr lang="en-US" altLang="en-US" dirty="0">
                <a:sym typeface="+mn-ea"/>
              </a:rPr>
              <a:t>)</a:t>
            </a:r>
            <a:r>
              <a:rPr lang="en-GB" altLang="en-US" dirty="0">
                <a:sym typeface="+mn-ea"/>
              </a:rPr>
              <a:t>,a) =</a:t>
            </a:r>
            <a:r>
              <a:rPr lang="el-GR" altLang="en-US" dirty="0">
                <a:sym typeface="+mn-ea"/>
              </a:rPr>
              <a:t>δ</a:t>
            </a:r>
            <a:r>
              <a:rPr lang="en-GB" altLang="el-GR" dirty="0">
                <a:sym typeface="+mn-ea"/>
              </a:rPr>
              <a:t>(</a:t>
            </a:r>
            <a:r>
              <a:rPr lang="en-GB" altLang="en-US" dirty="0">
                <a:sym typeface="+mn-ea"/>
              </a:rPr>
              <a:t>q1,a) = q1</a:t>
            </a:r>
          </a:p>
          <a:p>
            <a:pPr lvl="2"/>
            <a:endParaRPr lang="en-GB" altLang="en-US" dirty="0">
              <a:sym typeface="+mn-ea"/>
            </a:endParaRPr>
          </a:p>
          <a:p>
            <a:r>
              <a:rPr lang="en-GB" altLang="en-US" dirty="0">
                <a:cs typeface="Arial" panose="020B0604020202020204" pitchFamily="34" charset="0"/>
                <a:sym typeface="+mn-ea"/>
              </a:rPr>
              <a:t>The string w = bbaa is</a:t>
            </a:r>
            <a:r>
              <a:rPr lang="en-GB" altLang="en-US" b="1" dirty="0">
                <a:solidFill>
                  <a:srgbClr val="FF0000"/>
                </a:solidFill>
                <a:cs typeface="Arial" panose="020B0604020202020204" pitchFamily="34" charset="0"/>
                <a:sym typeface="+mn-ea"/>
              </a:rPr>
              <a:t> valid as DFA remains in q1 and is a final state</a:t>
            </a:r>
          </a:p>
          <a:p>
            <a:endParaRPr lang="en-GB" altLang="en-US" dirty="0">
              <a:sym typeface="+mn-ea"/>
            </a:endParaRPr>
          </a:p>
          <a:p>
            <a:endParaRPr lang="en-GB" altLang="en-US" dirty="0">
              <a:sym typeface="+mn-ea"/>
            </a:endParaRPr>
          </a:p>
        </p:txBody>
      </p:sp>
      <p:sp>
        <p:nvSpPr>
          <p:cNvPr id="3" name="Text Box 2"/>
          <p:cNvSpPr txBox="1"/>
          <p:nvPr/>
        </p:nvSpPr>
        <p:spPr>
          <a:xfrm>
            <a:off x="2921000" y="6009005"/>
            <a:ext cx="3048000" cy="368300"/>
          </a:xfrm>
          <a:prstGeom prst="rect">
            <a:avLst/>
          </a:prstGeom>
          <a:noFill/>
        </p:spPr>
        <p:txBody>
          <a:bodyPr wrap="square" rtlCol="0">
            <a:spAutoFit/>
          </a:bodyPr>
          <a:lstStyle/>
          <a:p>
            <a:r>
              <a:rPr lang="en-IN" altLang="en-US"/>
              <a:t>Exercise problems </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52120" y="1028700"/>
            <a:ext cx="8150225" cy="3138170"/>
          </a:xfrm>
          <a:prstGeom prst="rect">
            <a:avLst/>
          </a:prstGeom>
          <a:noFill/>
        </p:spPr>
        <p:txBody>
          <a:bodyPr wrap="square" rtlCol="0" anchor="t">
            <a:spAutoFit/>
          </a:bodyPr>
          <a:lstStyle/>
          <a:p>
            <a:pPr lvl="1"/>
            <a:r>
              <a:rPr lang="en-GB" altLang="el-GR" b="1" dirty="0">
                <a:solidFill>
                  <a:srgbClr val="FF0000"/>
                </a:solidFill>
                <a:sym typeface="+mn-ea"/>
              </a:rPr>
              <a:t>Example -2 - Computation of </a:t>
            </a:r>
            <a:r>
              <a:rPr lang="el-GR" altLang="en-US" b="1" dirty="0">
                <a:solidFill>
                  <a:srgbClr val="FF0000"/>
                </a:solidFill>
                <a:sym typeface="+mn-ea"/>
              </a:rPr>
              <a:t>δ*</a:t>
            </a:r>
            <a:r>
              <a:rPr lang="en-US" altLang="en-US" b="1" dirty="0">
                <a:solidFill>
                  <a:srgbClr val="FF0000"/>
                </a:solidFill>
                <a:sym typeface="+mn-ea"/>
              </a:rPr>
              <a:t>(q0,</a:t>
            </a:r>
            <a:r>
              <a:rPr lang="en-GB" altLang="en-US" b="1" dirty="0">
                <a:solidFill>
                  <a:srgbClr val="FF0000"/>
                </a:solidFill>
                <a:sym typeface="+mn-ea"/>
              </a:rPr>
              <a:t>abbab</a:t>
            </a:r>
            <a:r>
              <a:rPr lang="en-US" altLang="en-US" b="1" dirty="0">
                <a:solidFill>
                  <a:srgbClr val="FF0000"/>
                </a:solidFill>
                <a:sym typeface="+mn-ea"/>
              </a:rPr>
              <a:t>)</a:t>
            </a:r>
            <a:r>
              <a:rPr lang="en-GB" altLang="en-US" b="1" dirty="0">
                <a:solidFill>
                  <a:srgbClr val="FF0000"/>
                </a:solidFill>
                <a:sym typeface="+mn-ea"/>
              </a:rPr>
              <a:t> :</a:t>
            </a:r>
          </a:p>
          <a:p>
            <a:pPr lvl="1"/>
            <a:r>
              <a:rPr lang="el-GR" altLang="en-US" dirty="0">
                <a:sym typeface="+mn-ea"/>
              </a:rPr>
              <a:t>δ*</a:t>
            </a:r>
            <a:r>
              <a:rPr lang="en-US" altLang="en-US" dirty="0">
                <a:sym typeface="+mn-ea"/>
              </a:rPr>
              <a:t>(q0,</a:t>
            </a:r>
            <a:r>
              <a:rPr lang="en-US" altLang="en-US" dirty="0">
                <a:cs typeface="Arial" panose="020B0604020202020204" pitchFamily="34" charset="0"/>
                <a:sym typeface="+mn-ea"/>
              </a:rPr>
              <a:t>€</a:t>
            </a:r>
            <a:r>
              <a:rPr lang="en-US" altLang="en-US" dirty="0">
                <a:sym typeface="+mn-ea"/>
              </a:rPr>
              <a:t>)</a:t>
            </a:r>
            <a:r>
              <a:rPr lang="en-GB" altLang="en-US" dirty="0">
                <a:sym typeface="+mn-ea"/>
              </a:rPr>
              <a:t> = </a:t>
            </a:r>
            <a:r>
              <a:rPr lang="en-US" altLang="en-US" dirty="0">
                <a:sym typeface="+mn-ea"/>
              </a:rPr>
              <a:t>q0</a:t>
            </a:r>
            <a:r>
              <a:rPr lang="en-GB" altLang="en-US" dirty="0">
                <a:sym typeface="+mn-ea"/>
              </a:rPr>
              <a:t> </a:t>
            </a:r>
            <a:r>
              <a:rPr lang="en-GB" altLang="en-US" dirty="0">
                <a:cs typeface="Arial" panose="020B0604020202020204" pitchFamily="34" charset="0"/>
                <a:sym typeface="+mn-ea"/>
              </a:rPr>
              <a:t>→</a:t>
            </a:r>
            <a:r>
              <a:rPr lang="en-GB" altLang="en-US" dirty="0">
                <a:sym typeface="+mn-ea"/>
              </a:rPr>
              <a:t> By Basis</a:t>
            </a:r>
          </a:p>
          <a:p>
            <a:pPr lvl="1"/>
            <a:r>
              <a:rPr lang="en-GB" altLang="en-US" dirty="0">
                <a:sym typeface="+mn-ea"/>
              </a:rPr>
              <a:t>By Induction :</a:t>
            </a:r>
          </a:p>
          <a:p>
            <a:pPr lvl="2"/>
            <a:r>
              <a:rPr lang="el-GR" altLang="en-US" dirty="0">
                <a:sym typeface="+mn-ea"/>
              </a:rPr>
              <a:t>δ*</a:t>
            </a:r>
            <a:r>
              <a:rPr lang="en-US" altLang="en-US" dirty="0">
                <a:sym typeface="+mn-ea"/>
              </a:rPr>
              <a:t>(q0,</a:t>
            </a:r>
            <a:r>
              <a:rPr lang="en-GB" altLang="en-US" dirty="0">
                <a:sym typeface="+mn-ea"/>
              </a:rPr>
              <a:t>a</a:t>
            </a:r>
            <a:r>
              <a:rPr lang="en-US" altLang="en-US" dirty="0">
                <a:sym typeface="+mn-ea"/>
              </a:rPr>
              <a:t>)</a:t>
            </a:r>
            <a:r>
              <a:rPr lang="en-GB" altLang="en-US" dirty="0">
                <a:sym typeface="+mn-ea"/>
              </a:rPr>
              <a:t>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US" altLang="en-US" dirty="0">
                <a:cs typeface="Arial" panose="020B0604020202020204" pitchFamily="34" charset="0"/>
                <a:sym typeface="+mn-ea"/>
              </a:rPr>
              <a:t>€</a:t>
            </a:r>
            <a:r>
              <a:rPr lang="en-US" altLang="en-US" dirty="0">
                <a:sym typeface="+mn-ea"/>
              </a:rPr>
              <a:t>)</a:t>
            </a:r>
            <a:r>
              <a:rPr lang="en-GB" altLang="en-US" dirty="0">
                <a:sym typeface="+mn-ea"/>
              </a:rPr>
              <a:t>,a) = </a:t>
            </a:r>
            <a:r>
              <a:rPr lang="el-GR" altLang="en-US" dirty="0">
                <a:sym typeface="+mn-ea"/>
              </a:rPr>
              <a:t>δ</a:t>
            </a:r>
            <a:r>
              <a:rPr lang="en-GB" altLang="el-GR" dirty="0">
                <a:sym typeface="+mn-ea"/>
              </a:rPr>
              <a:t>(</a:t>
            </a:r>
            <a:r>
              <a:rPr lang="en-GB" altLang="en-US" dirty="0">
                <a:sym typeface="+mn-ea"/>
              </a:rPr>
              <a:t>q0, a) = q1</a:t>
            </a:r>
          </a:p>
          <a:p>
            <a:pPr lvl="2"/>
            <a:r>
              <a:rPr lang="el-GR" altLang="en-US" dirty="0">
                <a:sym typeface="+mn-ea"/>
              </a:rPr>
              <a:t>δ*</a:t>
            </a:r>
            <a:r>
              <a:rPr lang="en-US" altLang="en-US" dirty="0">
                <a:sym typeface="+mn-ea"/>
              </a:rPr>
              <a:t>(q0,</a:t>
            </a:r>
            <a:r>
              <a:rPr lang="en-GB" altLang="en-US" dirty="0">
                <a:sym typeface="+mn-ea"/>
              </a:rPr>
              <a:t>ab</a:t>
            </a:r>
            <a:r>
              <a:rPr lang="en-US" altLang="en-US" dirty="0">
                <a:sym typeface="+mn-ea"/>
              </a:rPr>
              <a:t>)</a:t>
            </a:r>
            <a:r>
              <a:rPr lang="en-GB" altLang="en-US" dirty="0">
                <a:sym typeface="+mn-ea"/>
              </a:rPr>
              <a:t>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GB" altLang="en-US" dirty="0">
                <a:sym typeface="+mn-ea"/>
              </a:rPr>
              <a:t>a</a:t>
            </a:r>
            <a:r>
              <a:rPr lang="en-US" altLang="en-US" dirty="0">
                <a:sym typeface="+mn-ea"/>
              </a:rPr>
              <a:t>)</a:t>
            </a:r>
            <a:r>
              <a:rPr lang="en-GB" altLang="en-US" dirty="0">
                <a:sym typeface="+mn-ea"/>
              </a:rPr>
              <a:t>,b) =</a:t>
            </a:r>
            <a:r>
              <a:rPr lang="el-GR" altLang="en-US" dirty="0">
                <a:sym typeface="+mn-ea"/>
              </a:rPr>
              <a:t>δ</a:t>
            </a:r>
            <a:r>
              <a:rPr lang="en-GB" altLang="el-GR" dirty="0">
                <a:sym typeface="+mn-ea"/>
              </a:rPr>
              <a:t>(</a:t>
            </a:r>
            <a:r>
              <a:rPr lang="en-GB" altLang="en-US" dirty="0">
                <a:sym typeface="+mn-ea"/>
              </a:rPr>
              <a:t>q1,b) = q0</a:t>
            </a:r>
          </a:p>
          <a:p>
            <a:pPr lvl="2"/>
            <a:r>
              <a:rPr lang="el-GR" altLang="en-US" dirty="0">
                <a:sym typeface="+mn-ea"/>
              </a:rPr>
              <a:t>δ*</a:t>
            </a:r>
            <a:r>
              <a:rPr lang="en-US" altLang="en-US" dirty="0">
                <a:sym typeface="+mn-ea"/>
              </a:rPr>
              <a:t>(q0,</a:t>
            </a:r>
            <a:r>
              <a:rPr lang="en-GB" altLang="en-US" dirty="0">
                <a:sym typeface="+mn-ea"/>
              </a:rPr>
              <a:t>abb</a:t>
            </a:r>
            <a:r>
              <a:rPr lang="en-US" altLang="en-US" dirty="0">
                <a:sym typeface="+mn-ea"/>
              </a:rPr>
              <a:t>)</a:t>
            </a:r>
            <a:r>
              <a:rPr lang="en-GB" altLang="en-US" dirty="0">
                <a:sym typeface="+mn-ea"/>
              </a:rPr>
              <a:t>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GB" altLang="en-US" dirty="0">
                <a:sym typeface="+mn-ea"/>
              </a:rPr>
              <a:t>ab</a:t>
            </a:r>
            <a:r>
              <a:rPr lang="en-US" altLang="en-US" dirty="0">
                <a:sym typeface="+mn-ea"/>
              </a:rPr>
              <a:t>)</a:t>
            </a:r>
            <a:r>
              <a:rPr lang="en-GB" altLang="en-US" dirty="0">
                <a:sym typeface="+mn-ea"/>
              </a:rPr>
              <a:t>,b) =</a:t>
            </a:r>
            <a:r>
              <a:rPr lang="el-GR" altLang="en-US" dirty="0">
                <a:sym typeface="+mn-ea"/>
              </a:rPr>
              <a:t>δ</a:t>
            </a:r>
            <a:r>
              <a:rPr lang="en-GB" altLang="el-GR" dirty="0">
                <a:sym typeface="+mn-ea"/>
              </a:rPr>
              <a:t>(</a:t>
            </a:r>
            <a:r>
              <a:rPr lang="en-GB" altLang="en-US" dirty="0">
                <a:sym typeface="+mn-ea"/>
              </a:rPr>
              <a:t>q0,b) = q0</a:t>
            </a:r>
          </a:p>
          <a:p>
            <a:pPr lvl="2"/>
            <a:r>
              <a:rPr lang="el-GR" altLang="en-US" dirty="0">
                <a:sym typeface="+mn-ea"/>
              </a:rPr>
              <a:t>δ*</a:t>
            </a:r>
            <a:r>
              <a:rPr lang="en-US" altLang="en-US" dirty="0">
                <a:sym typeface="+mn-ea"/>
              </a:rPr>
              <a:t>(q0,</a:t>
            </a:r>
            <a:r>
              <a:rPr lang="en-GB" altLang="en-US" dirty="0">
                <a:sym typeface="+mn-ea"/>
              </a:rPr>
              <a:t>abba</a:t>
            </a:r>
            <a:r>
              <a:rPr lang="en-US" altLang="en-US" dirty="0">
                <a:sym typeface="+mn-ea"/>
              </a:rPr>
              <a:t>)</a:t>
            </a:r>
            <a:r>
              <a:rPr lang="en-GB" altLang="en-US" dirty="0">
                <a:sym typeface="+mn-ea"/>
              </a:rPr>
              <a:t>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GB" altLang="en-US" dirty="0">
                <a:sym typeface="+mn-ea"/>
              </a:rPr>
              <a:t>abb</a:t>
            </a:r>
            <a:r>
              <a:rPr lang="en-US" altLang="en-US" dirty="0">
                <a:sym typeface="+mn-ea"/>
              </a:rPr>
              <a:t>)</a:t>
            </a:r>
            <a:r>
              <a:rPr lang="en-GB" altLang="en-US" dirty="0">
                <a:sym typeface="+mn-ea"/>
              </a:rPr>
              <a:t>,a) =</a:t>
            </a:r>
            <a:r>
              <a:rPr lang="el-GR" altLang="en-US" dirty="0">
                <a:sym typeface="+mn-ea"/>
              </a:rPr>
              <a:t>δ</a:t>
            </a:r>
            <a:r>
              <a:rPr lang="en-GB" altLang="el-GR" dirty="0">
                <a:sym typeface="+mn-ea"/>
              </a:rPr>
              <a:t>(</a:t>
            </a:r>
            <a:r>
              <a:rPr lang="en-GB" altLang="en-US" dirty="0">
                <a:sym typeface="+mn-ea"/>
              </a:rPr>
              <a:t>q0,a) = q1</a:t>
            </a:r>
          </a:p>
          <a:p>
            <a:pPr lvl="2"/>
            <a:r>
              <a:rPr lang="el-GR" altLang="en-US" dirty="0">
                <a:sym typeface="+mn-ea"/>
              </a:rPr>
              <a:t>δ*</a:t>
            </a:r>
            <a:r>
              <a:rPr lang="en-US" altLang="en-US" dirty="0">
                <a:sym typeface="+mn-ea"/>
              </a:rPr>
              <a:t>(q0,</a:t>
            </a:r>
            <a:r>
              <a:rPr lang="en-GB" altLang="en-US" dirty="0">
                <a:sym typeface="+mn-ea"/>
              </a:rPr>
              <a:t>abbab</a:t>
            </a:r>
            <a:r>
              <a:rPr lang="en-US" altLang="en-US" dirty="0">
                <a:sym typeface="+mn-ea"/>
              </a:rPr>
              <a:t>)</a:t>
            </a:r>
            <a:r>
              <a:rPr lang="en-GB" altLang="en-US" dirty="0">
                <a:sym typeface="+mn-ea"/>
              </a:rPr>
              <a:t>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GB" altLang="en-US" dirty="0">
                <a:sym typeface="+mn-ea"/>
              </a:rPr>
              <a:t>abba</a:t>
            </a:r>
            <a:r>
              <a:rPr lang="en-US" altLang="en-US" dirty="0">
                <a:sym typeface="+mn-ea"/>
              </a:rPr>
              <a:t>)</a:t>
            </a:r>
            <a:r>
              <a:rPr lang="en-GB" altLang="en-US" dirty="0">
                <a:sym typeface="+mn-ea"/>
              </a:rPr>
              <a:t>,b) =</a:t>
            </a:r>
            <a:r>
              <a:rPr lang="el-GR" altLang="en-US" dirty="0">
                <a:sym typeface="+mn-ea"/>
              </a:rPr>
              <a:t>δ</a:t>
            </a:r>
            <a:r>
              <a:rPr lang="en-GB" altLang="el-GR" dirty="0">
                <a:sym typeface="+mn-ea"/>
              </a:rPr>
              <a:t>(</a:t>
            </a:r>
            <a:r>
              <a:rPr lang="en-GB" altLang="en-US" dirty="0">
                <a:sym typeface="+mn-ea"/>
              </a:rPr>
              <a:t>q1,b) = q0</a:t>
            </a:r>
          </a:p>
          <a:p>
            <a:r>
              <a:rPr lang="en-IN" altLang="en-GB" dirty="0">
                <a:cs typeface="Arial" panose="020B0604020202020204" pitchFamily="34" charset="0"/>
                <a:sym typeface="+mn-ea"/>
              </a:rPr>
              <a:t>       </a:t>
            </a:r>
            <a:r>
              <a:rPr lang="en-GB" altLang="en-US" dirty="0">
                <a:cs typeface="Arial" panose="020B0604020202020204" pitchFamily="34" charset="0"/>
                <a:sym typeface="+mn-ea"/>
              </a:rPr>
              <a:t>The string w = abbab is </a:t>
            </a:r>
            <a:r>
              <a:rPr lang="en-GB" altLang="en-US" b="1" dirty="0">
                <a:solidFill>
                  <a:srgbClr val="FF0000"/>
                </a:solidFill>
                <a:cs typeface="Arial" panose="020B0604020202020204" pitchFamily="34" charset="0"/>
                <a:sym typeface="+mn-ea"/>
              </a:rPr>
              <a:t>invalid as DFA remains in q0 and is not a final state</a:t>
            </a:r>
            <a:endParaRPr lang="en-GB" altLang="en-US" dirty="0">
              <a:cs typeface="Arial" panose="020B0604020202020204" pitchFamily="34" charset="0"/>
              <a:sym typeface="+mn-ea"/>
            </a:endParaRPr>
          </a:p>
          <a:p>
            <a:endParaRPr lang="en-GB" altLang="en-US" dirty="0">
              <a:cs typeface="Arial" panose="020B0604020202020204" pitchFamily="34" charset="0"/>
              <a:sym typeface="+mn-ea"/>
            </a:endParaRPr>
          </a:p>
        </p:txBody>
      </p:sp>
      <p:sp>
        <p:nvSpPr>
          <p:cNvPr id="5" name="Text Box 4"/>
          <p:cNvSpPr txBox="1"/>
          <p:nvPr/>
        </p:nvSpPr>
        <p:spPr>
          <a:xfrm>
            <a:off x="1019175" y="4734560"/>
            <a:ext cx="7268210" cy="645160"/>
          </a:xfrm>
          <a:prstGeom prst="rect">
            <a:avLst/>
          </a:prstGeom>
          <a:noFill/>
        </p:spPr>
        <p:txBody>
          <a:bodyPr wrap="square" rtlCol="0" anchor="t">
            <a:spAutoFit/>
          </a:bodyPr>
          <a:lstStyle/>
          <a:p>
            <a:r>
              <a:rPr lang="en-IN" altLang="en-GB" b="1" dirty="0">
                <a:solidFill>
                  <a:srgbClr val="FF0000"/>
                </a:solidFill>
                <a:cs typeface="Arial" panose="020B0604020202020204" pitchFamily="34" charset="0"/>
                <a:sym typeface="+mn-ea"/>
              </a:rPr>
              <a:t>Exercize problems : 1. </a:t>
            </a:r>
            <a:r>
              <a:rPr lang="en-GB" altLang="el-GR" b="1" dirty="0">
                <a:solidFill>
                  <a:srgbClr val="FF0000"/>
                </a:solidFill>
                <a:sym typeface="+mn-ea"/>
              </a:rPr>
              <a:t>Comput</a:t>
            </a:r>
            <a:r>
              <a:rPr lang="en-IN" altLang="en-GB" b="1" dirty="0">
                <a:solidFill>
                  <a:srgbClr val="FF0000"/>
                </a:solidFill>
                <a:sym typeface="+mn-ea"/>
              </a:rPr>
              <a:t>e</a:t>
            </a:r>
            <a:r>
              <a:rPr lang="en-GB" altLang="el-GR" b="1" dirty="0">
                <a:solidFill>
                  <a:srgbClr val="FF0000"/>
                </a:solidFill>
                <a:sym typeface="+mn-ea"/>
              </a:rPr>
              <a:t> </a:t>
            </a:r>
            <a:r>
              <a:rPr lang="el-GR" altLang="en-US" b="1" dirty="0">
                <a:solidFill>
                  <a:srgbClr val="FF0000"/>
                </a:solidFill>
                <a:sym typeface="+mn-ea"/>
              </a:rPr>
              <a:t>δ*</a:t>
            </a:r>
            <a:r>
              <a:rPr lang="en-US" altLang="en-US" b="1" dirty="0">
                <a:solidFill>
                  <a:srgbClr val="FF0000"/>
                </a:solidFill>
                <a:sym typeface="+mn-ea"/>
              </a:rPr>
              <a:t>(q0,</a:t>
            </a:r>
            <a:r>
              <a:rPr lang="en-IN" altLang="en-US" b="1" dirty="0">
                <a:solidFill>
                  <a:srgbClr val="FF0000"/>
                </a:solidFill>
                <a:sym typeface="+mn-ea"/>
              </a:rPr>
              <a:t>aababb</a:t>
            </a:r>
            <a:r>
              <a:rPr lang="en-US" altLang="en-US" b="1" dirty="0">
                <a:solidFill>
                  <a:srgbClr val="FF0000"/>
                </a:solidFill>
                <a:sym typeface="+mn-ea"/>
              </a:rPr>
              <a:t>)</a:t>
            </a:r>
            <a:r>
              <a:rPr lang="en-GB" altLang="en-US" b="1" dirty="0">
                <a:solidFill>
                  <a:srgbClr val="FF0000"/>
                </a:solidFill>
                <a:sym typeface="+mn-ea"/>
              </a:rPr>
              <a:t> </a:t>
            </a:r>
          </a:p>
          <a:p>
            <a:r>
              <a:rPr lang="en-GB" altLang="en-US" b="1" dirty="0">
                <a:solidFill>
                  <a:srgbClr val="FF0000"/>
                </a:solidFill>
                <a:sym typeface="+mn-ea"/>
              </a:rPr>
              <a:t> </a:t>
            </a:r>
            <a:r>
              <a:rPr lang="en-IN" altLang="en-GB" b="1" dirty="0">
                <a:solidFill>
                  <a:srgbClr val="FF0000"/>
                </a:solidFill>
                <a:sym typeface="+mn-ea"/>
              </a:rPr>
              <a:t>                                  2.</a:t>
            </a:r>
            <a:r>
              <a:rPr lang="en-IN" altLang="en-GB" b="1" dirty="0">
                <a:solidFill>
                  <a:srgbClr val="FF0000"/>
                </a:solidFill>
                <a:cs typeface="Arial" panose="020B0604020202020204" pitchFamily="34" charset="0"/>
                <a:sym typeface="+mn-ea"/>
              </a:rPr>
              <a:t> </a:t>
            </a:r>
            <a:r>
              <a:rPr lang="en-GB" altLang="el-GR" b="1" dirty="0">
                <a:solidFill>
                  <a:srgbClr val="FF0000"/>
                </a:solidFill>
                <a:sym typeface="+mn-ea"/>
              </a:rPr>
              <a:t>Comput</a:t>
            </a:r>
            <a:r>
              <a:rPr lang="en-IN" altLang="en-GB" b="1" dirty="0">
                <a:solidFill>
                  <a:srgbClr val="FF0000"/>
                </a:solidFill>
                <a:sym typeface="+mn-ea"/>
              </a:rPr>
              <a:t>e</a:t>
            </a:r>
            <a:r>
              <a:rPr lang="en-GB" altLang="el-GR" b="1" dirty="0">
                <a:solidFill>
                  <a:srgbClr val="FF0000"/>
                </a:solidFill>
                <a:sym typeface="+mn-ea"/>
              </a:rPr>
              <a:t> </a:t>
            </a:r>
            <a:r>
              <a:rPr lang="el-GR" altLang="en-US" b="1" dirty="0">
                <a:solidFill>
                  <a:srgbClr val="FF0000"/>
                </a:solidFill>
                <a:sym typeface="+mn-ea"/>
              </a:rPr>
              <a:t>δ*</a:t>
            </a:r>
            <a:r>
              <a:rPr lang="en-US" altLang="en-US" b="1" dirty="0">
                <a:solidFill>
                  <a:srgbClr val="FF0000"/>
                </a:solidFill>
                <a:sym typeface="+mn-ea"/>
              </a:rPr>
              <a:t>(q0,</a:t>
            </a:r>
            <a:r>
              <a:rPr lang="en-IN" altLang="en-US" b="1" dirty="0">
                <a:solidFill>
                  <a:srgbClr val="FF0000"/>
                </a:solidFill>
                <a:sym typeface="+mn-ea"/>
              </a:rPr>
              <a:t>aaabaa</a:t>
            </a:r>
            <a:r>
              <a:rPr lang="en-US" altLang="en-US" b="1" dirty="0">
                <a:solidFill>
                  <a:srgbClr val="FF0000"/>
                </a:solidFill>
                <a:sym typeface="+mn-ea"/>
              </a:rPr>
              <a:t>)</a:t>
            </a:r>
            <a:r>
              <a:rPr lang="en-GB" altLang="en-US" b="1" dirty="0">
                <a:solidFill>
                  <a:srgbClr val="FF0000"/>
                </a:solidFill>
                <a:sym typeface="+mn-ea"/>
              </a:rPr>
              <a:t> </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nchorCtr="0"/>
          <a:lstStyle/>
          <a:p>
            <a:pPr eaLnBrk="1" hangingPunct="1"/>
            <a:r>
              <a:rPr lang="en-US" altLang="en-US" dirty="0"/>
              <a:t>Language of DFA</a:t>
            </a:r>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8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If A={Q,∑,</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0" noProof="0" dirty="0">
                <a:ln>
                  <a:noFill/>
                </a:ln>
                <a:solidFill>
                  <a:schemeClr val="tx1"/>
                </a:solidFill>
                <a:effectLst/>
                <a:uLnTx/>
                <a:uFillTx/>
                <a:latin typeface="+mn-lt"/>
                <a:ea typeface="+mn-ea"/>
                <a:cs typeface="+mn-cs"/>
              </a:rPr>
              <a:t>, q0, F} is an NFA then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L(A) = {w | </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0" noProof="0" dirty="0">
                <a:ln>
                  <a:noFill/>
                </a:ln>
                <a:solidFill>
                  <a:schemeClr val="tx1"/>
                </a:solidFill>
                <a:effectLst/>
                <a:uLnTx/>
                <a:uFillTx/>
                <a:latin typeface="+mn-lt"/>
                <a:ea typeface="+mn-ea"/>
                <a:cs typeface="+mn-cs"/>
              </a:rPr>
              <a:t>(q0,w) = p </a:t>
            </a:r>
            <a:r>
              <a:rPr kumimoji="0" lang="az-Cyrl-AZ" sz="3200" b="0" i="0" u="none" strike="noStrike" kern="1200" cap="none" spc="0" normalizeH="0" baseline="0" noProof="0" dirty="0">
                <a:ln>
                  <a:noFill/>
                </a:ln>
                <a:solidFill>
                  <a:schemeClr val="tx1"/>
                </a:solidFill>
                <a:effectLst/>
                <a:uLnTx/>
                <a:uFillTx/>
                <a:latin typeface="+mn-lt"/>
                <a:ea typeface="+mn-ea"/>
                <a:cs typeface="+mn-cs"/>
              </a:rPr>
              <a:t>Є</a:t>
            </a:r>
            <a:r>
              <a:rPr kumimoji="0" lang="en-US" sz="3200" b="0" i="0" u="none" strike="noStrike" kern="1200" cap="none" spc="0" normalizeH="0" baseline="0" noProof="0" dirty="0">
                <a:ln>
                  <a:noFill/>
                </a:ln>
                <a:solidFill>
                  <a:schemeClr val="tx1"/>
                </a:solidFill>
                <a:effectLst/>
                <a:uLnTx/>
                <a:uFillTx/>
                <a:latin typeface="+mn-lt"/>
                <a:ea typeface="+mn-ea"/>
                <a:cs typeface="+mn-cs"/>
              </a:rPr>
              <a:t> F (</a:t>
            </a:r>
            <a:r>
              <a:rPr kumimoji="0" lang="en-US" sz="3200" b="0" i="0" u="none" strike="noStrike" kern="1200" cap="none" spc="0" normalizeH="0" baseline="0" noProof="0" dirty="0" err="1">
                <a:ln>
                  <a:noFill/>
                </a:ln>
                <a:solidFill>
                  <a:schemeClr val="tx1"/>
                </a:solidFill>
                <a:effectLst/>
                <a:uLnTx/>
                <a:uFillTx/>
                <a:latin typeface="+mn-lt"/>
                <a:ea typeface="+mn-ea"/>
                <a:cs typeface="+mn-cs"/>
              </a:rPr>
              <a:t>i.e</a:t>
            </a:r>
            <a:r>
              <a:rPr kumimoji="0" lang="en-US" sz="3200" b="0" i="0" u="none" strike="noStrike" kern="1200" cap="none" spc="0" normalizeH="0" baseline="0" noProof="0" dirty="0">
                <a:ln>
                  <a:noFill/>
                </a:ln>
                <a:solidFill>
                  <a:schemeClr val="tx1"/>
                </a:solidFill>
                <a:effectLst/>
                <a:uLnTx/>
                <a:uFillTx/>
                <a:latin typeface="+mn-lt"/>
                <a:ea typeface="+mn-ea"/>
                <a:cs typeface="+mn-cs"/>
              </a:rPr>
              <a:t> it is F)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that is L(A) is the set of strings w in ∑ * such that </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0" noProof="0" dirty="0">
                <a:ln>
                  <a:noFill/>
                </a:ln>
                <a:solidFill>
                  <a:schemeClr val="tx1"/>
                </a:solidFill>
                <a:effectLst/>
                <a:uLnTx/>
                <a:uFillTx/>
                <a:latin typeface="+mn-lt"/>
                <a:ea typeface="+mn-ea"/>
                <a:cs typeface="+mn-cs"/>
              </a:rPr>
              <a:t>*(q0,w) contains an accepting state</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Gill Sans MT" charset="-18"/>
                <a:ea typeface="+mn-ea"/>
                <a:cs typeface="+mn-cs"/>
              </a:rPr>
              <a:t>In other words</a:t>
            </a:r>
            <a:r>
              <a:rPr kumimoji="0" lang="en-IN" altLang="en-US" sz="3200" b="0" i="0" u="none" strike="noStrike" kern="1200" cap="none" spc="0" normalizeH="0" baseline="0" noProof="0" dirty="0">
                <a:ln>
                  <a:noFill/>
                </a:ln>
                <a:solidFill>
                  <a:schemeClr val="tx1"/>
                </a:solidFill>
                <a:effectLst/>
                <a:uLnTx/>
                <a:uFillTx/>
                <a:latin typeface="Gill Sans MT" charset="-18"/>
                <a:ea typeface="+mn-ea"/>
                <a:cs typeface="+mn-cs"/>
              </a:rPr>
              <a:t> - </a:t>
            </a:r>
            <a:r>
              <a:rPr kumimoji="0" lang="en-US" sz="3200" b="0" i="0" u="none" strike="noStrike" kern="1200" cap="none" spc="0" normalizeH="0" baseline="0" noProof="0" dirty="0">
                <a:ln>
                  <a:noFill/>
                </a:ln>
                <a:solidFill>
                  <a:schemeClr val="tx1"/>
                </a:solidFill>
                <a:effectLst/>
                <a:uLnTx/>
                <a:uFillTx/>
                <a:latin typeface="Gill Sans MT" charset="-18"/>
                <a:ea typeface="+mn-ea"/>
                <a:cs typeface="+mn-cs"/>
              </a:rPr>
              <a:t>The </a:t>
            </a:r>
            <a:r>
              <a:rPr kumimoji="0" lang="en-US" sz="3200" b="0" i="0" u="none" strike="noStrike" kern="1200" cap="none" spc="0" normalizeH="0" baseline="0" noProof="0" dirty="0">
                <a:ln>
                  <a:noFill/>
                </a:ln>
                <a:solidFill>
                  <a:schemeClr val="accent2"/>
                </a:solidFill>
                <a:effectLst/>
                <a:uLnTx/>
                <a:uFillTx/>
                <a:latin typeface="Gill Sans MT" charset="-18"/>
                <a:ea typeface="+mn-ea"/>
                <a:cs typeface="+mn-cs"/>
              </a:rPr>
              <a:t>language of a DFA </a:t>
            </a:r>
            <a:r>
              <a:rPr kumimoji="0" lang="en-US" sz="3200" b="0" i="0" u="none" strike="noStrike" kern="1200" cap="none" spc="0" normalizeH="0" baseline="0" noProof="0" dirty="0">
                <a:ln>
                  <a:noFill/>
                </a:ln>
                <a:solidFill>
                  <a:schemeClr val="tx1"/>
                </a:solidFill>
                <a:effectLst/>
                <a:uLnTx/>
                <a:uFillTx/>
                <a:latin typeface="Garamond" panose="02020404030301010803" pitchFamily="18" charset="0"/>
                <a:ea typeface="+mn-ea"/>
                <a:cs typeface="+mn-cs"/>
              </a:rPr>
              <a:t>(</a:t>
            </a:r>
            <a:r>
              <a:rPr kumimoji="0" lang="en-US" sz="3200" b="0" i="1" u="none" strike="noStrike" kern="1200" cap="none" spc="0" normalizeH="0" baseline="0" noProof="0" dirty="0">
                <a:ln>
                  <a:noFill/>
                </a:ln>
                <a:solidFill>
                  <a:schemeClr val="tx1"/>
                </a:solidFill>
                <a:effectLst/>
                <a:uLnTx/>
                <a:uFillTx/>
                <a:latin typeface="Garamond" panose="02020404030301010803" pitchFamily="18" charset="0"/>
                <a:ea typeface="+mn-ea"/>
                <a:cs typeface="+mn-cs"/>
              </a:rPr>
              <a:t>Q</a:t>
            </a:r>
            <a:r>
              <a:rPr kumimoji="0" lang="en-US" sz="3200" b="0" i="0" u="none" strike="noStrike" kern="1200" cap="none" spc="0" normalizeH="0" baseline="0" noProof="0" dirty="0">
                <a:ln>
                  <a:noFill/>
                </a:ln>
                <a:solidFill>
                  <a:schemeClr val="tx1"/>
                </a:solidFill>
                <a:effectLst/>
                <a:uLnTx/>
                <a:uFillTx/>
                <a:latin typeface="Garamond" panose="02020404030301010803" pitchFamily="18" charset="0"/>
                <a:ea typeface="+mn-ea"/>
                <a:cs typeface="+mn-cs"/>
              </a:rPr>
              <a:t>, </a:t>
            </a:r>
            <a:r>
              <a:rPr kumimoji="0" lang="en-US" sz="3200" b="0" i="0" u="none" strike="noStrike" kern="1200" cap="none" spc="0" normalizeH="0" baseline="0" noProof="0" dirty="0">
                <a:ln>
                  <a:noFill/>
                </a:ln>
                <a:solidFill>
                  <a:schemeClr val="tx1"/>
                </a:solidFill>
                <a:effectLst/>
                <a:uLnTx/>
                <a:uFillTx/>
                <a:latin typeface="Symbol" panose="05050102010706020507" pitchFamily="18" charset="2"/>
                <a:ea typeface="+mn-ea"/>
                <a:cs typeface="+mn-cs"/>
              </a:rPr>
              <a:t>S</a:t>
            </a:r>
            <a:r>
              <a:rPr kumimoji="0" lang="en-US" sz="3200" b="0" i="0" u="none" strike="noStrike" kern="1200" cap="none" spc="0" normalizeH="0" baseline="0" noProof="0" dirty="0">
                <a:ln>
                  <a:noFill/>
                </a:ln>
                <a:solidFill>
                  <a:schemeClr val="tx1"/>
                </a:solidFill>
                <a:effectLst/>
                <a:uLnTx/>
                <a:uFillTx/>
                <a:latin typeface="Garamond" panose="02020404030301010803" pitchFamily="18" charset="0"/>
                <a:ea typeface="+mn-ea"/>
                <a:cs typeface="+mn-cs"/>
              </a:rPr>
              <a:t>, </a:t>
            </a:r>
            <a:r>
              <a:rPr kumimoji="0" lang="en-US" sz="3200" b="0" i="0" u="none" strike="noStrike" kern="1200" cap="none" spc="0" normalizeH="0" baseline="0" noProof="0" dirty="0">
                <a:ln>
                  <a:noFill/>
                </a:ln>
                <a:solidFill>
                  <a:schemeClr val="tx1"/>
                </a:solidFill>
                <a:effectLst/>
                <a:uLnTx/>
                <a:uFillTx/>
                <a:latin typeface="Symbol" panose="05050102010706020507" pitchFamily="18" charset="2"/>
                <a:ea typeface="+mn-ea"/>
                <a:cs typeface="+mn-cs"/>
              </a:rPr>
              <a:t>d</a:t>
            </a:r>
            <a:r>
              <a:rPr kumimoji="0" lang="en-US" sz="3200" b="0" i="0" u="none" strike="noStrike" kern="1200" cap="none" spc="0" normalizeH="0" baseline="0" noProof="0" dirty="0">
                <a:ln>
                  <a:noFill/>
                </a:ln>
                <a:solidFill>
                  <a:schemeClr val="tx1"/>
                </a:solidFill>
                <a:effectLst/>
                <a:uLnTx/>
                <a:uFillTx/>
                <a:latin typeface="Garamond" panose="02020404030301010803" pitchFamily="18" charset="0"/>
                <a:ea typeface="+mn-ea"/>
                <a:cs typeface="+mn-cs"/>
              </a:rPr>
              <a:t>, </a:t>
            </a:r>
            <a:r>
              <a:rPr kumimoji="0" lang="en-US" sz="3200" b="0" i="1" u="none" strike="noStrike" kern="1200" cap="none" spc="0" normalizeH="0" baseline="0" noProof="0" dirty="0">
                <a:ln>
                  <a:noFill/>
                </a:ln>
                <a:solidFill>
                  <a:schemeClr val="tx1"/>
                </a:solidFill>
                <a:effectLst/>
                <a:uLnTx/>
                <a:uFillTx/>
                <a:latin typeface="Garamond" panose="02020404030301010803" pitchFamily="18" charset="0"/>
                <a:ea typeface="+mn-ea"/>
                <a:cs typeface="+mn-cs"/>
              </a:rPr>
              <a:t>q</a:t>
            </a:r>
            <a:r>
              <a:rPr kumimoji="0" lang="en-US" sz="3200" b="0" i="0" u="none" strike="noStrike" kern="1200" cap="none" spc="0" normalizeH="0" baseline="-25000" noProof="0" dirty="0">
                <a:ln>
                  <a:noFill/>
                </a:ln>
                <a:solidFill>
                  <a:schemeClr val="tx1"/>
                </a:solidFill>
                <a:effectLst/>
                <a:uLnTx/>
                <a:uFillTx/>
                <a:latin typeface="Garamond" panose="02020404030301010803" pitchFamily="18" charset="0"/>
                <a:ea typeface="+mn-ea"/>
                <a:cs typeface="+mn-cs"/>
              </a:rPr>
              <a:t>0</a:t>
            </a:r>
            <a:r>
              <a:rPr kumimoji="0" lang="en-US" sz="3200" b="0" i="0" u="none" strike="noStrike" kern="1200" cap="none" spc="0" normalizeH="0" baseline="0" noProof="0" dirty="0">
                <a:ln>
                  <a:noFill/>
                </a:ln>
                <a:solidFill>
                  <a:schemeClr val="tx1"/>
                </a:solidFill>
                <a:effectLst/>
                <a:uLnTx/>
                <a:uFillTx/>
                <a:latin typeface="Garamond" panose="02020404030301010803" pitchFamily="18" charset="0"/>
                <a:ea typeface="+mn-ea"/>
                <a:cs typeface="+mn-cs"/>
              </a:rPr>
              <a:t>, </a:t>
            </a:r>
            <a:r>
              <a:rPr kumimoji="0" lang="en-US" sz="3200" b="0" i="1" u="none" strike="noStrike" kern="1200" cap="none" spc="0" normalizeH="0" baseline="0" noProof="0" dirty="0">
                <a:ln>
                  <a:noFill/>
                </a:ln>
                <a:solidFill>
                  <a:schemeClr val="tx1"/>
                </a:solidFill>
                <a:effectLst/>
                <a:uLnTx/>
                <a:uFillTx/>
                <a:latin typeface="Garamond" panose="02020404030301010803" pitchFamily="18" charset="0"/>
                <a:ea typeface="+mn-ea"/>
                <a:cs typeface="+mn-cs"/>
              </a:rPr>
              <a:t>F</a:t>
            </a:r>
            <a:r>
              <a:rPr kumimoji="0" lang="en-US" sz="3200" b="0" i="0" u="none" strike="noStrike" kern="1200" cap="none" spc="0" normalizeH="0" baseline="0" noProof="0" dirty="0">
                <a:ln>
                  <a:noFill/>
                </a:ln>
                <a:solidFill>
                  <a:schemeClr val="tx1"/>
                </a:solidFill>
                <a:effectLst/>
                <a:uLnTx/>
                <a:uFillTx/>
                <a:latin typeface="Garamond" panose="02020404030301010803" pitchFamily="18" charset="0"/>
                <a:ea typeface="+mn-ea"/>
                <a:cs typeface="+mn-cs"/>
              </a:rPr>
              <a:t>)</a:t>
            </a:r>
            <a:r>
              <a:rPr kumimoji="0" lang="en-US" sz="3200" b="0" i="0" u="none" strike="noStrike" kern="1200" cap="none" spc="0" normalizeH="0" baseline="0" noProof="0" dirty="0">
                <a:ln>
                  <a:noFill/>
                </a:ln>
                <a:solidFill>
                  <a:schemeClr val="tx1"/>
                </a:solidFill>
                <a:effectLst/>
                <a:uLnTx/>
                <a:uFillTx/>
                <a:latin typeface="Gill Sans MT" charset="-18"/>
                <a:ea typeface="+mn-ea"/>
                <a:cs typeface="+mn-cs"/>
              </a:rPr>
              <a:t> is the set of all strings over </a:t>
            </a:r>
            <a:r>
              <a:rPr kumimoji="0" lang="en-US" sz="3200" b="0" i="0" u="none" strike="noStrike" kern="1200" cap="none" spc="0" normalizeH="0" baseline="0" noProof="0" dirty="0">
                <a:ln>
                  <a:noFill/>
                </a:ln>
                <a:solidFill>
                  <a:schemeClr val="tx1"/>
                </a:solidFill>
                <a:effectLst/>
                <a:uLnTx/>
                <a:uFillTx/>
                <a:latin typeface="Symbol" panose="05050102010706020507" pitchFamily="18" charset="2"/>
                <a:ea typeface="+mn-ea"/>
                <a:cs typeface="+mn-cs"/>
              </a:rPr>
              <a:t>S</a:t>
            </a:r>
            <a:r>
              <a:rPr kumimoji="0" lang="en-US" sz="3200" b="0" i="0" u="none" strike="noStrike" kern="1200" cap="none" spc="0" normalizeH="0" baseline="0" noProof="0" dirty="0">
                <a:ln>
                  <a:noFill/>
                </a:ln>
                <a:solidFill>
                  <a:schemeClr val="tx1"/>
                </a:solidFill>
                <a:effectLst/>
                <a:uLnTx/>
                <a:uFillTx/>
                <a:latin typeface="Gill Sans MT" charset="-18"/>
                <a:ea typeface="+mn-ea"/>
                <a:cs typeface="+mn-cs"/>
              </a:rPr>
              <a:t> that, starting from </a:t>
            </a:r>
            <a:r>
              <a:rPr kumimoji="0" lang="en-US" sz="3200" b="0" i="1" u="none" strike="noStrike" kern="1200" cap="none" spc="0" normalizeH="0" baseline="0" noProof="0" dirty="0">
                <a:ln>
                  <a:noFill/>
                </a:ln>
                <a:solidFill>
                  <a:schemeClr val="tx1"/>
                </a:solidFill>
                <a:effectLst/>
                <a:uLnTx/>
                <a:uFillTx/>
                <a:latin typeface="Garamond" panose="02020404030301010803" pitchFamily="18" charset="0"/>
                <a:ea typeface="+mn-ea"/>
                <a:cs typeface="+mn-cs"/>
              </a:rPr>
              <a:t>q</a:t>
            </a:r>
            <a:r>
              <a:rPr kumimoji="0" lang="en-US" sz="3200" b="0" i="0" u="none" strike="noStrike" kern="1200" cap="none" spc="0" normalizeH="0" baseline="-25000" noProof="0" dirty="0">
                <a:ln>
                  <a:noFill/>
                </a:ln>
                <a:solidFill>
                  <a:schemeClr val="tx1"/>
                </a:solidFill>
                <a:effectLst/>
                <a:uLnTx/>
                <a:uFillTx/>
                <a:latin typeface="Garamond" panose="02020404030301010803" pitchFamily="18" charset="0"/>
                <a:ea typeface="+mn-ea"/>
                <a:cs typeface="+mn-cs"/>
              </a:rPr>
              <a:t>0</a:t>
            </a:r>
            <a:r>
              <a:rPr kumimoji="0" lang="en-US" sz="3200" b="0" i="0" u="none" strike="noStrike" kern="1200" cap="none" spc="0" normalizeH="0" baseline="0" noProof="0" dirty="0">
                <a:ln>
                  <a:noFill/>
                </a:ln>
                <a:solidFill>
                  <a:schemeClr val="tx1"/>
                </a:solidFill>
                <a:effectLst/>
                <a:uLnTx/>
                <a:uFillTx/>
                <a:latin typeface="Gill Sans MT" charset="-18"/>
                <a:ea typeface="+mn-ea"/>
                <a:cs typeface="+mn-cs"/>
              </a:rPr>
              <a:t> and following the transitions as the string is read left</a:t>
            </a:r>
            <a:r>
              <a:rPr kumimoji="0" lang="en-IN" altLang="en-US" sz="3200" b="0" i="0" u="none" strike="noStrike" kern="1200" cap="none" spc="0" normalizeH="0" baseline="0" noProof="0" dirty="0">
                <a:ln>
                  <a:noFill/>
                </a:ln>
                <a:solidFill>
                  <a:schemeClr val="tx1"/>
                </a:solidFill>
                <a:effectLst/>
                <a:uLnTx/>
                <a:uFillTx/>
                <a:latin typeface="Gill Sans MT" charset="-18"/>
                <a:ea typeface="+mn-ea"/>
                <a:cs typeface="+mn-cs"/>
              </a:rPr>
              <a:t> </a:t>
            </a:r>
            <a:r>
              <a:rPr kumimoji="0" lang="en-US" sz="3200" b="0" i="0" u="none" strike="noStrike" kern="1200" cap="none" spc="0" normalizeH="0" baseline="0" noProof="0" dirty="0">
                <a:ln>
                  <a:noFill/>
                </a:ln>
                <a:solidFill>
                  <a:schemeClr val="tx1"/>
                </a:solidFill>
                <a:effectLst/>
                <a:uLnTx/>
                <a:uFillTx/>
                <a:latin typeface="Gill Sans MT" charset="-18"/>
                <a:ea typeface="+mn-ea"/>
                <a:cs typeface="+mn-cs"/>
              </a:rPr>
              <a:t>to right, will reach some accepting state.</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Text Box 53"/>
          <p:cNvSpPr txBox="1"/>
          <p:nvPr/>
        </p:nvSpPr>
        <p:spPr>
          <a:xfrm>
            <a:off x="1066800" y="5661025"/>
            <a:ext cx="6443663"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2800" dirty="0">
                <a:latin typeface="Gill Sans MT" pitchFamily="34" charset="0"/>
                <a:ea typeface="PMingLiU"/>
              </a:rPr>
              <a:t>What are the languages of these automata?</a:t>
            </a:r>
            <a:endParaRPr lang="en-US" altLang="zh-TW" sz="2400" dirty="0">
              <a:latin typeface="Gill Sans MT" pitchFamily="34" charset="0"/>
              <a:ea typeface="PMingLiU"/>
            </a:endParaRPr>
          </a:p>
        </p:txBody>
      </p:sp>
      <p:sp>
        <p:nvSpPr>
          <p:cNvPr id="13326" name="Rectangle 54"/>
          <p:cNvSpPr>
            <a:spLocks noGrp="1"/>
          </p:cNvSpPr>
          <p:nvPr>
            <p:ph type="title"/>
          </p:nvPr>
        </p:nvSpPr>
        <p:spPr/>
        <p:txBody>
          <a:bodyPr vert="horz" wrap="square" lIns="91440" tIns="45720" rIns="91440" bIns="45720" anchor="ctr" anchorCtr="0"/>
          <a:lstStyle/>
          <a:p>
            <a:pPr eaLnBrk="1" hangingPunct="1"/>
            <a:r>
              <a:rPr lang="en-US" altLang="en-US" dirty="0">
                <a:ea typeface="MS PGothic" panose="020B0600070205080204" pitchFamily="34" charset="-128"/>
              </a:rPr>
              <a:t>Examples</a:t>
            </a:r>
          </a:p>
        </p:txBody>
      </p:sp>
      <p:sp>
        <p:nvSpPr>
          <p:cNvPr id="13327" name="Oval 10"/>
          <p:cNvSpPr/>
          <p:nvPr/>
        </p:nvSpPr>
        <p:spPr>
          <a:xfrm>
            <a:off x="6307138" y="1524000"/>
            <a:ext cx="381000" cy="3810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grpSp>
        <p:nvGrpSpPr>
          <p:cNvPr id="4" name="Group 3"/>
          <p:cNvGrpSpPr/>
          <p:nvPr/>
        </p:nvGrpSpPr>
        <p:grpSpPr>
          <a:xfrm>
            <a:off x="1224280" y="1981200"/>
            <a:ext cx="2366010" cy="1113790"/>
            <a:chOff x="1928" y="3120"/>
            <a:chExt cx="3726" cy="1754"/>
          </a:xfrm>
        </p:grpSpPr>
        <p:sp>
          <p:nvSpPr>
            <p:cNvPr id="13315" name="Line 11"/>
            <p:cNvSpPr/>
            <p:nvPr/>
          </p:nvSpPr>
          <p:spPr>
            <a:xfrm>
              <a:off x="1928" y="4298"/>
              <a:ext cx="275" cy="0"/>
            </a:xfrm>
            <a:prstGeom prst="line">
              <a:avLst/>
            </a:prstGeom>
            <a:ln w="9525" cap="flat" cmpd="sng">
              <a:solidFill>
                <a:schemeClr val="tx1"/>
              </a:solidFill>
              <a:prstDash val="solid"/>
              <a:headEnd type="none" w="med" len="med"/>
              <a:tailEnd type="triangle" w="med" len="med"/>
            </a:ln>
          </p:spPr>
        </p:sp>
        <p:sp>
          <p:nvSpPr>
            <p:cNvPr id="13321" name="Text Box 39"/>
            <p:cNvSpPr txBox="1"/>
            <p:nvPr/>
          </p:nvSpPr>
          <p:spPr>
            <a:xfrm>
              <a:off x="2573" y="3120"/>
              <a:ext cx="460" cy="57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i="1" dirty="0">
                  <a:latin typeface="Garamond" panose="02020404030301010803" pitchFamily="18" charset="0"/>
                </a:rPr>
                <a:t>b</a:t>
              </a:r>
              <a:endParaRPr lang="en-US" altLang="zh-TW" sz="1800" dirty="0">
                <a:latin typeface="Garamond" panose="02020404030301010803" pitchFamily="18" charset="0"/>
                <a:ea typeface="PMingLiU"/>
              </a:endParaRPr>
            </a:p>
          </p:txBody>
        </p:sp>
        <p:sp>
          <p:nvSpPr>
            <p:cNvPr id="13322" name="Text Box 40"/>
            <p:cNvSpPr txBox="1"/>
            <p:nvPr/>
          </p:nvSpPr>
          <p:spPr>
            <a:xfrm>
              <a:off x="5180" y="3148"/>
              <a:ext cx="475" cy="58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i="1" dirty="0">
                  <a:latin typeface="Garamond" panose="02020404030301010803" pitchFamily="18" charset="0"/>
                </a:rPr>
                <a:t>a</a:t>
              </a:r>
              <a:endParaRPr lang="en-US" altLang="zh-TW" sz="1800" dirty="0">
                <a:latin typeface="Garamond" panose="02020404030301010803" pitchFamily="18" charset="0"/>
                <a:ea typeface="PMingLiU"/>
              </a:endParaRPr>
            </a:p>
          </p:txBody>
        </p:sp>
        <p:sp>
          <p:nvSpPr>
            <p:cNvPr id="13324" name="Text Box 42"/>
            <p:cNvSpPr txBox="1"/>
            <p:nvPr/>
          </p:nvSpPr>
          <p:spPr>
            <a:xfrm>
              <a:off x="3548" y="4298"/>
              <a:ext cx="460" cy="57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i="1" dirty="0">
                  <a:latin typeface="Garamond" panose="02020404030301010803" pitchFamily="18" charset="0"/>
                </a:rPr>
                <a:t>b</a:t>
              </a:r>
              <a:endParaRPr lang="en-US" altLang="zh-TW" sz="1800" dirty="0">
                <a:latin typeface="Garamond" panose="02020404030301010803" pitchFamily="18" charset="0"/>
                <a:ea typeface="PMingLiU"/>
              </a:endParaRPr>
            </a:p>
          </p:txBody>
        </p:sp>
        <p:grpSp>
          <p:nvGrpSpPr>
            <p:cNvPr id="3" name="Group 2"/>
            <p:cNvGrpSpPr/>
            <p:nvPr/>
          </p:nvGrpSpPr>
          <p:grpSpPr>
            <a:xfrm>
              <a:off x="2153" y="3498"/>
              <a:ext cx="3270" cy="1092"/>
              <a:chOff x="2153" y="3498"/>
              <a:chExt cx="3270" cy="1092"/>
            </a:xfrm>
          </p:grpSpPr>
          <p:sp>
            <p:nvSpPr>
              <p:cNvPr id="13314" name="Oval 10"/>
              <p:cNvSpPr/>
              <p:nvPr/>
            </p:nvSpPr>
            <p:spPr>
              <a:xfrm>
                <a:off x="2203" y="3990"/>
                <a:ext cx="600" cy="6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16" name="Rectangle 13"/>
              <p:cNvSpPr/>
              <p:nvPr/>
            </p:nvSpPr>
            <p:spPr>
              <a:xfrm>
                <a:off x="2213" y="3885"/>
                <a:ext cx="580" cy="57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sym typeface="Symbol" panose="05050102010706020507" pitchFamily="18" charset="2"/>
                  </a:rPr>
                  <a:t>q</a:t>
                </a:r>
                <a:r>
                  <a:rPr lang="en-US" altLang="zh-TW" sz="1800" baseline="-25000" dirty="0">
                    <a:latin typeface="Garamond" panose="02020404030301010803" pitchFamily="18" charset="0"/>
                    <a:ea typeface="PMingLiU"/>
                    <a:sym typeface="Symbol" panose="05050102010706020507" pitchFamily="18" charset="2"/>
                  </a:rPr>
                  <a:t>0</a:t>
                </a:r>
              </a:p>
            </p:txBody>
          </p:sp>
          <p:sp>
            <p:nvSpPr>
              <p:cNvPr id="13317" name="Rectangle 14"/>
              <p:cNvSpPr/>
              <p:nvPr/>
            </p:nvSpPr>
            <p:spPr>
              <a:xfrm>
                <a:off x="4843" y="3885"/>
                <a:ext cx="580" cy="57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sym typeface="Symbol" panose="05050102010706020507" pitchFamily="18" charset="2"/>
                  </a:rPr>
                  <a:t>q</a:t>
                </a:r>
                <a:r>
                  <a:rPr lang="en-US" altLang="zh-TW" sz="1800" baseline="-25000" dirty="0">
                    <a:latin typeface="Garamond" panose="02020404030301010803" pitchFamily="18" charset="0"/>
                    <a:ea typeface="PMingLiU"/>
                    <a:sym typeface="Symbol" panose="05050102010706020507" pitchFamily="18" charset="2"/>
                  </a:rPr>
                  <a:t>1</a:t>
                </a:r>
              </a:p>
            </p:txBody>
          </p:sp>
          <p:sp>
            <p:nvSpPr>
              <p:cNvPr id="13318" name="Line 35"/>
              <p:cNvSpPr/>
              <p:nvPr/>
            </p:nvSpPr>
            <p:spPr>
              <a:xfrm>
                <a:off x="2793" y="4178"/>
                <a:ext cx="2040" cy="0"/>
              </a:xfrm>
              <a:prstGeom prst="line">
                <a:avLst/>
              </a:prstGeom>
              <a:ln w="9525" cap="flat" cmpd="sng">
                <a:solidFill>
                  <a:schemeClr val="tx1"/>
                </a:solidFill>
                <a:prstDash val="solid"/>
                <a:headEnd type="none" w="med" len="med"/>
                <a:tailEnd type="triangle" w="med" len="med"/>
              </a:ln>
            </p:spPr>
          </p:sp>
          <p:sp>
            <p:nvSpPr>
              <p:cNvPr id="13319" name="Line 36"/>
              <p:cNvSpPr/>
              <p:nvPr/>
            </p:nvSpPr>
            <p:spPr>
              <a:xfrm flipH="1">
                <a:off x="2780" y="4405"/>
                <a:ext cx="2000" cy="0"/>
              </a:xfrm>
              <a:prstGeom prst="line">
                <a:avLst/>
              </a:prstGeom>
              <a:ln w="9525" cap="flat" cmpd="sng">
                <a:solidFill>
                  <a:schemeClr val="tx1"/>
                </a:solidFill>
                <a:prstDash val="solid"/>
                <a:headEnd type="none" w="med" len="med"/>
                <a:tailEnd type="triangle" w="med" len="med"/>
              </a:ln>
            </p:spPr>
          </p:sp>
          <p:sp>
            <p:nvSpPr>
              <p:cNvPr id="13320" name="Freeform 37"/>
              <p:cNvSpPr/>
              <p:nvPr/>
            </p:nvSpPr>
            <p:spPr>
              <a:xfrm>
                <a:off x="2153" y="3498"/>
                <a:ext cx="560" cy="517"/>
              </a:xfrm>
              <a:custGeom>
                <a:avLst/>
                <a:gdLst>
                  <a:gd name="txL" fmla="*/ 0 w 320"/>
                  <a:gd name="txT" fmla="*/ 0 h 296"/>
                  <a:gd name="txR" fmla="*/ 320 w 320"/>
                  <a:gd name="txB" fmla="*/ 296 h 2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sp>
            <p:nvSpPr>
              <p:cNvPr id="13323" name="Text Box 41"/>
              <p:cNvSpPr txBox="1"/>
              <p:nvPr/>
            </p:nvSpPr>
            <p:spPr>
              <a:xfrm>
                <a:off x="3553" y="3653"/>
                <a:ext cx="475" cy="58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i="1" dirty="0">
                    <a:latin typeface="Garamond" panose="02020404030301010803" pitchFamily="18" charset="0"/>
                  </a:rPr>
                  <a:t>a</a:t>
                </a:r>
                <a:endParaRPr lang="en-US" altLang="zh-TW" sz="1800" dirty="0">
                  <a:latin typeface="Garamond" panose="02020404030301010803" pitchFamily="18" charset="0"/>
                  <a:ea typeface="PMingLiU"/>
                </a:endParaRPr>
              </a:p>
            </p:txBody>
          </p:sp>
          <p:sp>
            <p:nvSpPr>
              <p:cNvPr id="13328" name="Oval 10"/>
              <p:cNvSpPr/>
              <p:nvPr/>
            </p:nvSpPr>
            <p:spPr>
              <a:xfrm>
                <a:off x="4820" y="3978"/>
                <a:ext cx="600" cy="6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29" name="Oval 10"/>
              <p:cNvSpPr/>
              <p:nvPr/>
            </p:nvSpPr>
            <p:spPr>
              <a:xfrm>
                <a:off x="4900" y="4070"/>
                <a:ext cx="428" cy="42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30" name="Freeform 37"/>
              <p:cNvSpPr/>
              <p:nvPr/>
            </p:nvSpPr>
            <p:spPr>
              <a:xfrm>
                <a:off x="4768" y="3498"/>
                <a:ext cx="560" cy="517"/>
              </a:xfrm>
              <a:custGeom>
                <a:avLst/>
                <a:gdLst>
                  <a:gd name="txL" fmla="*/ 0 w 320"/>
                  <a:gd name="txT" fmla="*/ 0 h 296"/>
                  <a:gd name="txR" fmla="*/ 320 w 320"/>
                  <a:gd name="txB" fmla="*/ 296 h 2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grpSp>
      </p:grpSp>
      <p:sp>
        <p:nvSpPr>
          <p:cNvPr id="13331" name="Oval 10"/>
          <p:cNvSpPr/>
          <p:nvPr/>
        </p:nvSpPr>
        <p:spPr>
          <a:xfrm>
            <a:off x="5621338" y="2286000"/>
            <a:ext cx="381000" cy="3810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32" name="Oval 10"/>
          <p:cNvSpPr/>
          <p:nvPr/>
        </p:nvSpPr>
        <p:spPr>
          <a:xfrm>
            <a:off x="5621338" y="3200400"/>
            <a:ext cx="381000" cy="3810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33" name="Freeform 59"/>
          <p:cNvSpPr/>
          <p:nvPr/>
        </p:nvSpPr>
        <p:spPr>
          <a:xfrm>
            <a:off x="5621338" y="2667000"/>
            <a:ext cx="152400" cy="533400"/>
          </a:xfrm>
          <a:custGeom>
            <a:avLst/>
            <a:gdLst>
              <a:gd name="txL" fmla="*/ 0 w 149577"/>
              <a:gd name="txT" fmla="*/ 0 h 668867"/>
              <a:gd name="txR" fmla="*/ 149577 w 149577"/>
              <a:gd name="txB" fmla="*/ 668867 h 668867"/>
            </a:gdLst>
            <a:ahLst/>
            <a:cxnLst>
              <a:cxn ang="0">
                <a:pos x="156060" y="0"/>
              </a:cxn>
              <a:cxn ang="0">
                <a:pos x="7613" y="10646"/>
              </a:cxn>
              <a:cxn ang="0">
                <a:pos x="201738" y="17895"/>
              </a:cxn>
            </a:cxnLst>
            <a:rect l="txL" t="txT" r="txR" b="txB"/>
            <a:pathLst>
              <a:path w="149577" h="668867">
                <a:moveTo>
                  <a:pt x="115710" y="0"/>
                </a:moveTo>
                <a:cubicBezTo>
                  <a:pt x="57855" y="143227"/>
                  <a:pt x="0" y="286455"/>
                  <a:pt x="5644" y="397933"/>
                </a:cubicBezTo>
                <a:cubicBezTo>
                  <a:pt x="11289" y="509411"/>
                  <a:pt x="149577" y="668867"/>
                  <a:pt x="149577" y="668867"/>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sp>
        <p:nvSpPr>
          <p:cNvPr id="13334" name="Freeform 60"/>
          <p:cNvSpPr/>
          <p:nvPr/>
        </p:nvSpPr>
        <p:spPr>
          <a:xfrm flipH="1" flipV="1">
            <a:off x="5859463" y="2659063"/>
            <a:ext cx="152400" cy="533400"/>
          </a:xfrm>
          <a:custGeom>
            <a:avLst/>
            <a:gdLst>
              <a:gd name="txL" fmla="*/ 0 w 149577"/>
              <a:gd name="txT" fmla="*/ 0 h 668867"/>
              <a:gd name="txR" fmla="*/ 149577 w 149577"/>
              <a:gd name="txB" fmla="*/ 668867 h 668867"/>
            </a:gdLst>
            <a:ahLst/>
            <a:cxnLst>
              <a:cxn ang="0">
                <a:pos x="156060" y="0"/>
              </a:cxn>
              <a:cxn ang="0">
                <a:pos x="7613" y="10646"/>
              </a:cxn>
              <a:cxn ang="0">
                <a:pos x="201738" y="17895"/>
              </a:cxn>
            </a:cxnLst>
            <a:rect l="txL" t="txT" r="txR" b="txB"/>
            <a:pathLst>
              <a:path w="149577" h="668867">
                <a:moveTo>
                  <a:pt x="115710" y="0"/>
                </a:moveTo>
                <a:cubicBezTo>
                  <a:pt x="57855" y="143227"/>
                  <a:pt x="0" y="286455"/>
                  <a:pt x="5644" y="397933"/>
                </a:cubicBezTo>
                <a:cubicBezTo>
                  <a:pt x="11289" y="509411"/>
                  <a:pt x="149577" y="668867"/>
                  <a:pt x="149577" y="668867"/>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sp>
        <p:nvSpPr>
          <p:cNvPr id="13335" name="Freeform 37"/>
          <p:cNvSpPr/>
          <p:nvPr/>
        </p:nvSpPr>
        <p:spPr>
          <a:xfrm rot="-5400000">
            <a:off x="5378450" y="2381250"/>
            <a:ext cx="252413" cy="233363"/>
          </a:xfrm>
          <a:custGeom>
            <a:avLst/>
            <a:gdLst>
              <a:gd name="txL" fmla="*/ 0 w 320"/>
              <a:gd name="txT" fmla="*/ 0 h 296"/>
              <a:gd name="txR" fmla="*/ 320 w 320"/>
              <a:gd name="txB" fmla="*/ 296 h 2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sp>
        <p:nvSpPr>
          <p:cNvPr id="13336" name="Freeform 37"/>
          <p:cNvSpPr/>
          <p:nvPr/>
        </p:nvSpPr>
        <p:spPr>
          <a:xfrm rot="-5400000">
            <a:off x="5375275" y="3313113"/>
            <a:ext cx="252413" cy="233362"/>
          </a:xfrm>
          <a:custGeom>
            <a:avLst/>
            <a:gdLst>
              <a:gd name="txL" fmla="*/ 0 w 320"/>
              <a:gd name="txT" fmla="*/ 0 h 296"/>
              <a:gd name="txR" fmla="*/ 320 w 320"/>
              <a:gd name="txB" fmla="*/ 296 h 2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sp>
        <p:nvSpPr>
          <p:cNvPr id="13337" name="Oval 10"/>
          <p:cNvSpPr/>
          <p:nvPr/>
        </p:nvSpPr>
        <p:spPr>
          <a:xfrm>
            <a:off x="6992938" y="2286000"/>
            <a:ext cx="381000" cy="3810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38" name="Oval 10"/>
          <p:cNvSpPr/>
          <p:nvPr/>
        </p:nvSpPr>
        <p:spPr>
          <a:xfrm>
            <a:off x="6992938" y="3200400"/>
            <a:ext cx="381000" cy="3810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39" name="Freeform 65"/>
          <p:cNvSpPr/>
          <p:nvPr/>
        </p:nvSpPr>
        <p:spPr>
          <a:xfrm>
            <a:off x="6992938" y="2667000"/>
            <a:ext cx="152400" cy="533400"/>
          </a:xfrm>
          <a:custGeom>
            <a:avLst/>
            <a:gdLst>
              <a:gd name="txL" fmla="*/ 0 w 149577"/>
              <a:gd name="txT" fmla="*/ 0 h 668867"/>
              <a:gd name="txR" fmla="*/ 149577 w 149577"/>
              <a:gd name="txB" fmla="*/ 668867 h 668867"/>
            </a:gdLst>
            <a:ahLst/>
            <a:cxnLst>
              <a:cxn ang="0">
                <a:pos x="156060" y="0"/>
              </a:cxn>
              <a:cxn ang="0">
                <a:pos x="7613" y="10646"/>
              </a:cxn>
              <a:cxn ang="0">
                <a:pos x="201738" y="17895"/>
              </a:cxn>
            </a:cxnLst>
            <a:rect l="txL" t="txT" r="txR" b="txB"/>
            <a:pathLst>
              <a:path w="149577" h="668867">
                <a:moveTo>
                  <a:pt x="115710" y="0"/>
                </a:moveTo>
                <a:cubicBezTo>
                  <a:pt x="57855" y="143227"/>
                  <a:pt x="0" y="286455"/>
                  <a:pt x="5644" y="397933"/>
                </a:cubicBezTo>
                <a:cubicBezTo>
                  <a:pt x="11289" y="509411"/>
                  <a:pt x="149577" y="668867"/>
                  <a:pt x="149577" y="668867"/>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sp>
        <p:nvSpPr>
          <p:cNvPr id="13340" name="Freeform 66"/>
          <p:cNvSpPr/>
          <p:nvPr/>
        </p:nvSpPr>
        <p:spPr>
          <a:xfrm flipH="1" flipV="1">
            <a:off x="7231063" y="2659063"/>
            <a:ext cx="152400" cy="533400"/>
          </a:xfrm>
          <a:custGeom>
            <a:avLst/>
            <a:gdLst>
              <a:gd name="txL" fmla="*/ 0 w 149577"/>
              <a:gd name="txT" fmla="*/ 0 h 668867"/>
              <a:gd name="txR" fmla="*/ 149577 w 149577"/>
              <a:gd name="txB" fmla="*/ 668867 h 668867"/>
            </a:gdLst>
            <a:ahLst/>
            <a:cxnLst>
              <a:cxn ang="0">
                <a:pos x="156060" y="0"/>
              </a:cxn>
              <a:cxn ang="0">
                <a:pos x="7613" y="10646"/>
              </a:cxn>
              <a:cxn ang="0">
                <a:pos x="201738" y="17895"/>
              </a:cxn>
            </a:cxnLst>
            <a:rect l="txL" t="txT" r="txR" b="txB"/>
            <a:pathLst>
              <a:path w="149577" h="668867">
                <a:moveTo>
                  <a:pt x="115710" y="0"/>
                </a:moveTo>
                <a:cubicBezTo>
                  <a:pt x="57855" y="143227"/>
                  <a:pt x="0" y="286455"/>
                  <a:pt x="5644" y="397933"/>
                </a:cubicBezTo>
                <a:cubicBezTo>
                  <a:pt x="11289" y="509411"/>
                  <a:pt x="149577" y="668867"/>
                  <a:pt x="149577" y="668867"/>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sp>
        <p:nvSpPr>
          <p:cNvPr id="13341" name="Freeform 37"/>
          <p:cNvSpPr/>
          <p:nvPr/>
        </p:nvSpPr>
        <p:spPr>
          <a:xfrm rot="5400000" flipH="1">
            <a:off x="7369175" y="2381250"/>
            <a:ext cx="252413" cy="233363"/>
          </a:xfrm>
          <a:custGeom>
            <a:avLst/>
            <a:gdLst>
              <a:gd name="txL" fmla="*/ 0 w 320"/>
              <a:gd name="txT" fmla="*/ 0 h 296"/>
              <a:gd name="txR" fmla="*/ 320 w 320"/>
              <a:gd name="txB" fmla="*/ 296 h 2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sp>
        <p:nvSpPr>
          <p:cNvPr id="13342" name="Freeform 37"/>
          <p:cNvSpPr/>
          <p:nvPr/>
        </p:nvSpPr>
        <p:spPr>
          <a:xfrm rot="5400000" flipH="1">
            <a:off x="7364413" y="3313113"/>
            <a:ext cx="252412" cy="233362"/>
          </a:xfrm>
          <a:custGeom>
            <a:avLst/>
            <a:gdLst>
              <a:gd name="txL" fmla="*/ 0 w 320"/>
              <a:gd name="txT" fmla="*/ 0 h 296"/>
              <a:gd name="txR" fmla="*/ 320 w 320"/>
              <a:gd name="txB" fmla="*/ 296 h 2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sp>
        <p:nvSpPr>
          <p:cNvPr id="13343" name="Line 35"/>
          <p:cNvSpPr/>
          <p:nvPr/>
        </p:nvSpPr>
        <p:spPr>
          <a:xfrm flipH="1">
            <a:off x="5849938" y="1887538"/>
            <a:ext cx="533400" cy="398462"/>
          </a:xfrm>
          <a:prstGeom prst="line">
            <a:avLst/>
          </a:prstGeom>
          <a:ln w="9525" cap="flat" cmpd="sng">
            <a:solidFill>
              <a:schemeClr val="tx1"/>
            </a:solidFill>
            <a:prstDash val="solid"/>
            <a:headEnd type="none" w="med" len="med"/>
            <a:tailEnd type="triangle" w="med" len="med"/>
          </a:ln>
        </p:spPr>
      </p:sp>
      <p:sp>
        <p:nvSpPr>
          <p:cNvPr id="13344" name="Line 35"/>
          <p:cNvSpPr/>
          <p:nvPr/>
        </p:nvSpPr>
        <p:spPr>
          <a:xfrm>
            <a:off x="6629400" y="1897063"/>
            <a:ext cx="533400" cy="381000"/>
          </a:xfrm>
          <a:prstGeom prst="line">
            <a:avLst/>
          </a:prstGeom>
          <a:ln w="9525" cap="flat" cmpd="sng">
            <a:solidFill>
              <a:schemeClr val="tx1"/>
            </a:solidFill>
            <a:prstDash val="solid"/>
            <a:headEnd type="none" w="med" len="med"/>
            <a:tailEnd type="triangle" w="med" len="med"/>
          </a:ln>
        </p:spPr>
      </p:sp>
      <p:sp>
        <p:nvSpPr>
          <p:cNvPr id="13345" name="Line 35"/>
          <p:cNvSpPr/>
          <p:nvPr/>
        </p:nvSpPr>
        <p:spPr>
          <a:xfrm flipH="1">
            <a:off x="6494463" y="1371600"/>
            <a:ext cx="7937" cy="160338"/>
          </a:xfrm>
          <a:prstGeom prst="line">
            <a:avLst/>
          </a:prstGeom>
          <a:ln w="9525" cap="flat" cmpd="sng">
            <a:solidFill>
              <a:schemeClr val="tx1"/>
            </a:solidFill>
            <a:prstDash val="solid"/>
            <a:headEnd type="none" w="med" len="med"/>
            <a:tailEnd type="triangle" w="med" len="med"/>
          </a:ln>
        </p:spPr>
      </p:sp>
      <p:sp>
        <p:nvSpPr>
          <p:cNvPr id="13346" name="Oval 10"/>
          <p:cNvSpPr/>
          <p:nvPr/>
        </p:nvSpPr>
        <p:spPr>
          <a:xfrm>
            <a:off x="5681663" y="2336800"/>
            <a:ext cx="269875" cy="271463"/>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47" name="Oval 10"/>
          <p:cNvSpPr/>
          <p:nvPr/>
        </p:nvSpPr>
        <p:spPr>
          <a:xfrm>
            <a:off x="7043738" y="2344738"/>
            <a:ext cx="271462" cy="271462"/>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48" name="Rectangle 13"/>
          <p:cNvSpPr/>
          <p:nvPr/>
        </p:nvSpPr>
        <p:spPr>
          <a:xfrm>
            <a:off x="6319838" y="1473200"/>
            <a:ext cx="36830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sym typeface="Symbol" panose="05050102010706020507" pitchFamily="18" charset="2"/>
              </a:rPr>
              <a:t>q</a:t>
            </a:r>
            <a:r>
              <a:rPr lang="en-US" altLang="zh-TW" sz="1800" baseline="-25000" dirty="0">
                <a:latin typeface="Garamond" panose="02020404030301010803" pitchFamily="18" charset="0"/>
                <a:ea typeface="PMingLiU"/>
                <a:sym typeface="Symbol" panose="05050102010706020507" pitchFamily="18" charset="2"/>
              </a:rPr>
              <a:t>0</a:t>
            </a:r>
          </a:p>
        </p:txBody>
      </p:sp>
      <p:sp>
        <p:nvSpPr>
          <p:cNvPr id="13349" name="Rectangle 13"/>
          <p:cNvSpPr/>
          <p:nvPr/>
        </p:nvSpPr>
        <p:spPr>
          <a:xfrm>
            <a:off x="5621338" y="2224088"/>
            <a:ext cx="3683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sym typeface="Symbol" panose="05050102010706020507" pitchFamily="18" charset="2"/>
              </a:rPr>
              <a:t>q</a:t>
            </a:r>
            <a:r>
              <a:rPr lang="en-US" altLang="zh-TW" sz="1800" baseline="-25000" dirty="0">
                <a:latin typeface="Garamond" panose="02020404030301010803" pitchFamily="18" charset="0"/>
                <a:ea typeface="PMingLiU"/>
                <a:sym typeface="Symbol" panose="05050102010706020507" pitchFamily="18" charset="2"/>
              </a:rPr>
              <a:t>1</a:t>
            </a:r>
          </a:p>
        </p:txBody>
      </p:sp>
      <p:sp>
        <p:nvSpPr>
          <p:cNvPr id="13350" name="Rectangle 13"/>
          <p:cNvSpPr/>
          <p:nvPr/>
        </p:nvSpPr>
        <p:spPr>
          <a:xfrm>
            <a:off x="5621338" y="3138488"/>
            <a:ext cx="3683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sym typeface="Symbol" panose="05050102010706020507" pitchFamily="18" charset="2"/>
              </a:rPr>
              <a:t>q</a:t>
            </a:r>
            <a:r>
              <a:rPr lang="en-US" altLang="zh-TW" sz="1800" baseline="-25000" dirty="0">
                <a:latin typeface="Garamond" panose="02020404030301010803" pitchFamily="18" charset="0"/>
                <a:ea typeface="PMingLiU"/>
                <a:sym typeface="Symbol" panose="05050102010706020507" pitchFamily="18" charset="2"/>
              </a:rPr>
              <a:t>2</a:t>
            </a:r>
          </a:p>
        </p:txBody>
      </p:sp>
      <p:sp>
        <p:nvSpPr>
          <p:cNvPr id="13351" name="Rectangle 13"/>
          <p:cNvSpPr/>
          <p:nvPr/>
        </p:nvSpPr>
        <p:spPr>
          <a:xfrm>
            <a:off x="7005638" y="2227263"/>
            <a:ext cx="3683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sym typeface="Symbol" panose="05050102010706020507" pitchFamily="18" charset="2"/>
              </a:rPr>
              <a:t>q</a:t>
            </a:r>
            <a:r>
              <a:rPr lang="en-US" altLang="zh-TW" sz="1800" baseline="-25000" dirty="0">
                <a:latin typeface="Garamond" panose="02020404030301010803" pitchFamily="18" charset="0"/>
                <a:ea typeface="PMingLiU"/>
                <a:sym typeface="Symbol" panose="05050102010706020507" pitchFamily="18" charset="2"/>
              </a:rPr>
              <a:t>3</a:t>
            </a:r>
          </a:p>
        </p:txBody>
      </p:sp>
      <p:sp>
        <p:nvSpPr>
          <p:cNvPr id="13352" name="Rectangle 13"/>
          <p:cNvSpPr/>
          <p:nvPr/>
        </p:nvSpPr>
        <p:spPr>
          <a:xfrm>
            <a:off x="7010400" y="3138488"/>
            <a:ext cx="3683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sym typeface="Symbol" panose="05050102010706020507" pitchFamily="18" charset="2"/>
              </a:rPr>
              <a:t>q</a:t>
            </a:r>
            <a:r>
              <a:rPr lang="en-US" altLang="zh-TW" sz="1800" baseline="-25000" dirty="0">
                <a:latin typeface="Garamond" panose="02020404030301010803" pitchFamily="18" charset="0"/>
                <a:ea typeface="PMingLiU"/>
                <a:sym typeface="Symbol" panose="05050102010706020507" pitchFamily="18" charset="2"/>
              </a:rPr>
              <a:t>4</a:t>
            </a:r>
          </a:p>
        </p:txBody>
      </p:sp>
      <p:sp>
        <p:nvSpPr>
          <p:cNvPr id="13353" name="TextBox 79"/>
          <p:cNvSpPr txBox="1"/>
          <p:nvPr/>
        </p:nvSpPr>
        <p:spPr>
          <a:xfrm>
            <a:off x="5876925" y="1795463"/>
            <a:ext cx="354013" cy="3381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i="1" dirty="0"/>
              <a:t>a</a:t>
            </a:r>
          </a:p>
        </p:txBody>
      </p:sp>
      <p:sp>
        <p:nvSpPr>
          <p:cNvPr id="13354" name="TextBox 80"/>
          <p:cNvSpPr txBox="1"/>
          <p:nvPr/>
        </p:nvSpPr>
        <p:spPr>
          <a:xfrm>
            <a:off x="5148263" y="2303463"/>
            <a:ext cx="354012" cy="3381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i="1" dirty="0"/>
              <a:t>a</a:t>
            </a:r>
          </a:p>
        </p:txBody>
      </p:sp>
      <p:sp>
        <p:nvSpPr>
          <p:cNvPr id="13355" name="TextBox 81"/>
          <p:cNvSpPr txBox="1"/>
          <p:nvPr/>
        </p:nvSpPr>
        <p:spPr>
          <a:xfrm>
            <a:off x="5978525" y="2684463"/>
            <a:ext cx="354013" cy="3381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i="1" dirty="0"/>
              <a:t>a</a:t>
            </a:r>
          </a:p>
        </p:txBody>
      </p:sp>
      <p:sp>
        <p:nvSpPr>
          <p:cNvPr id="13356" name="TextBox 82"/>
          <p:cNvSpPr txBox="1"/>
          <p:nvPr/>
        </p:nvSpPr>
        <p:spPr>
          <a:xfrm>
            <a:off x="6757988" y="2692400"/>
            <a:ext cx="354012" cy="338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i="1" dirty="0"/>
              <a:t>a</a:t>
            </a:r>
          </a:p>
        </p:txBody>
      </p:sp>
      <p:sp>
        <p:nvSpPr>
          <p:cNvPr id="13357" name="TextBox 83"/>
          <p:cNvSpPr txBox="1"/>
          <p:nvPr/>
        </p:nvSpPr>
        <p:spPr>
          <a:xfrm>
            <a:off x="7570788" y="3200400"/>
            <a:ext cx="354012" cy="338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i="1" dirty="0"/>
              <a:t>a</a:t>
            </a:r>
          </a:p>
        </p:txBody>
      </p:sp>
      <p:sp>
        <p:nvSpPr>
          <p:cNvPr id="13358" name="TextBox 84"/>
          <p:cNvSpPr txBox="1"/>
          <p:nvPr/>
        </p:nvSpPr>
        <p:spPr>
          <a:xfrm>
            <a:off x="7561263" y="2286000"/>
            <a:ext cx="354012" cy="338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i="1" dirty="0"/>
              <a:t>b</a:t>
            </a:r>
          </a:p>
        </p:txBody>
      </p:sp>
      <p:sp>
        <p:nvSpPr>
          <p:cNvPr id="13359" name="TextBox 85"/>
          <p:cNvSpPr txBox="1"/>
          <p:nvPr/>
        </p:nvSpPr>
        <p:spPr>
          <a:xfrm>
            <a:off x="6799263" y="1770063"/>
            <a:ext cx="354012" cy="3381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i="1" dirty="0"/>
              <a:t>b</a:t>
            </a:r>
          </a:p>
        </p:txBody>
      </p:sp>
      <p:sp>
        <p:nvSpPr>
          <p:cNvPr id="13360" name="TextBox 86"/>
          <p:cNvSpPr txBox="1"/>
          <p:nvPr/>
        </p:nvSpPr>
        <p:spPr>
          <a:xfrm>
            <a:off x="7324725" y="2692400"/>
            <a:ext cx="354013" cy="338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i="1" dirty="0"/>
              <a:t>b</a:t>
            </a:r>
          </a:p>
        </p:txBody>
      </p:sp>
      <p:sp>
        <p:nvSpPr>
          <p:cNvPr id="13361" name="TextBox 87"/>
          <p:cNvSpPr txBox="1"/>
          <p:nvPr/>
        </p:nvSpPr>
        <p:spPr>
          <a:xfrm>
            <a:off x="5392738" y="2667000"/>
            <a:ext cx="355600" cy="338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i="1" dirty="0"/>
              <a:t>b</a:t>
            </a:r>
          </a:p>
        </p:txBody>
      </p:sp>
      <p:sp>
        <p:nvSpPr>
          <p:cNvPr id="13362" name="TextBox 88"/>
          <p:cNvSpPr txBox="1"/>
          <p:nvPr/>
        </p:nvSpPr>
        <p:spPr>
          <a:xfrm>
            <a:off x="5156200" y="3200400"/>
            <a:ext cx="354013" cy="338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i="1" dirty="0"/>
              <a:t>b</a:t>
            </a:r>
          </a:p>
        </p:txBody>
      </p:sp>
      <p:sp>
        <p:nvSpPr>
          <p:cNvPr id="13363" name="Oval 10"/>
          <p:cNvSpPr/>
          <p:nvPr/>
        </p:nvSpPr>
        <p:spPr>
          <a:xfrm>
            <a:off x="2846388" y="4724400"/>
            <a:ext cx="381000" cy="3810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64" name="Line 11"/>
          <p:cNvSpPr/>
          <p:nvPr/>
        </p:nvSpPr>
        <p:spPr>
          <a:xfrm>
            <a:off x="2671763" y="4919663"/>
            <a:ext cx="174625" cy="0"/>
          </a:xfrm>
          <a:prstGeom prst="line">
            <a:avLst/>
          </a:prstGeom>
          <a:ln w="9525" cap="flat" cmpd="sng">
            <a:solidFill>
              <a:schemeClr val="tx1"/>
            </a:solidFill>
            <a:prstDash val="solid"/>
            <a:headEnd type="none" w="med" len="med"/>
            <a:tailEnd type="triangle" w="med" len="med"/>
          </a:ln>
        </p:spPr>
      </p:sp>
      <p:sp>
        <p:nvSpPr>
          <p:cNvPr id="13365" name="Rectangle 13"/>
          <p:cNvSpPr/>
          <p:nvPr/>
        </p:nvSpPr>
        <p:spPr>
          <a:xfrm>
            <a:off x="2852738" y="4657725"/>
            <a:ext cx="36830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sym typeface="Symbol" panose="05050102010706020507" pitchFamily="18" charset="2"/>
              </a:rPr>
              <a:t>q</a:t>
            </a:r>
            <a:r>
              <a:rPr lang="en-US" altLang="zh-TW" sz="1800" baseline="-25000" dirty="0">
                <a:latin typeface="Garamond" panose="02020404030301010803" pitchFamily="18" charset="0"/>
                <a:ea typeface="PMingLiU"/>
                <a:sym typeface="Symbol" panose="05050102010706020507" pitchFamily="18" charset="2"/>
              </a:rPr>
              <a:t>0</a:t>
            </a:r>
          </a:p>
        </p:txBody>
      </p:sp>
      <p:sp>
        <p:nvSpPr>
          <p:cNvPr id="13366" name="Rectangle 14"/>
          <p:cNvSpPr/>
          <p:nvPr/>
        </p:nvSpPr>
        <p:spPr>
          <a:xfrm>
            <a:off x="4446588" y="4657725"/>
            <a:ext cx="36830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sym typeface="Symbol" panose="05050102010706020507" pitchFamily="18" charset="2"/>
              </a:rPr>
              <a:t>q</a:t>
            </a:r>
            <a:r>
              <a:rPr lang="en-US" altLang="zh-TW" sz="1800" baseline="-25000" dirty="0">
                <a:latin typeface="Garamond" panose="02020404030301010803" pitchFamily="18" charset="0"/>
                <a:ea typeface="PMingLiU"/>
                <a:sym typeface="Symbol" panose="05050102010706020507" pitchFamily="18" charset="2"/>
              </a:rPr>
              <a:t>1</a:t>
            </a:r>
          </a:p>
        </p:txBody>
      </p:sp>
      <p:sp>
        <p:nvSpPr>
          <p:cNvPr id="13367" name="Line 35"/>
          <p:cNvSpPr/>
          <p:nvPr/>
        </p:nvSpPr>
        <p:spPr>
          <a:xfrm flipV="1">
            <a:off x="3230563" y="4899025"/>
            <a:ext cx="1214437" cy="6350"/>
          </a:xfrm>
          <a:prstGeom prst="line">
            <a:avLst/>
          </a:prstGeom>
          <a:ln w="9525" cap="flat" cmpd="sng">
            <a:solidFill>
              <a:schemeClr val="tx1"/>
            </a:solidFill>
            <a:prstDash val="solid"/>
            <a:headEnd type="none" w="med" len="med"/>
            <a:tailEnd type="triangle" w="med" len="med"/>
          </a:ln>
        </p:spPr>
      </p:sp>
      <p:sp>
        <p:nvSpPr>
          <p:cNvPr id="13368" name="Freeform 37"/>
          <p:cNvSpPr/>
          <p:nvPr/>
        </p:nvSpPr>
        <p:spPr>
          <a:xfrm>
            <a:off x="2814638" y="4411663"/>
            <a:ext cx="355600" cy="328612"/>
          </a:xfrm>
          <a:custGeom>
            <a:avLst/>
            <a:gdLst>
              <a:gd name="txL" fmla="*/ 0 w 320"/>
              <a:gd name="txT" fmla="*/ 0 h 296"/>
              <a:gd name="txR" fmla="*/ 320 w 320"/>
              <a:gd name="txB" fmla="*/ 296 h 2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sp>
        <p:nvSpPr>
          <p:cNvPr id="13369" name="Text Box 39"/>
          <p:cNvSpPr txBox="1"/>
          <p:nvPr/>
        </p:nvSpPr>
        <p:spPr>
          <a:xfrm>
            <a:off x="3081338" y="4171950"/>
            <a:ext cx="29210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rPr>
              <a:t>0</a:t>
            </a:r>
          </a:p>
        </p:txBody>
      </p:sp>
      <p:sp>
        <p:nvSpPr>
          <p:cNvPr id="13370" name="Text Box 40"/>
          <p:cNvSpPr txBox="1"/>
          <p:nvPr/>
        </p:nvSpPr>
        <p:spPr>
          <a:xfrm>
            <a:off x="4660900" y="4187825"/>
            <a:ext cx="29210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rPr>
              <a:t>1</a:t>
            </a:r>
          </a:p>
        </p:txBody>
      </p:sp>
      <p:sp>
        <p:nvSpPr>
          <p:cNvPr id="13371" name="Text Box 41"/>
          <p:cNvSpPr txBox="1"/>
          <p:nvPr/>
        </p:nvSpPr>
        <p:spPr>
          <a:xfrm>
            <a:off x="3703638" y="4565650"/>
            <a:ext cx="29210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rPr>
              <a:t>1</a:t>
            </a:r>
          </a:p>
        </p:txBody>
      </p:sp>
      <p:sp>
        <p:nvSpPr>
          <p:cNvPr id="13372" name="Oval 10"/>
          <p:cNvSpPr/>
          <p:nvPr/>
        </p:nvSpPr>
        <p:spPr>
          <a:xfrm>
            <a:off x="4432300" y="4716463"/>
            <a:ext cx="381000" cy="3810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73" name="Oval 10"/>
          <p:cNvSpPr/>
          <p:nvPr/>
        </p:nvSpPr>
        <p:spPr>
          <a:xfrm>
            <a:off x="4483100" y="4775200"/>
            <a:ext cx="271463" cy="271463"/>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74" name="Freeform 37"/>
          <p:cNvSpPr/>
          <p:nvPr/>
        </p:nvSpPr>
        <p:spPr>
          <a:xfrm>
            <a:off x="4398963" y="4411663"/>
            <a:ext cx="355600" cy="328612"/>
          </a:xfrm>
          <a:custGeom>
            <a:avLst/>
            <a:gdLst>
              <a:gd name="txL" fmla="*/ 0 w 320"/>
              <a:gd name="txT" fmla="*/ 0 h 296"/>
              <a:gd name="txR" fmla="*/ 320 w 320"/>
              <a:gd name="txB" fmla="*/ 296 h 2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sp>
        <p:nvSpPr>
          <p:cNvPr id="13375" name="Oval 10"/>
          <p:cNvSpPr/>
          <p:nvPr/>
        </p:nvSpPr>
        <p:spPr>
          <a:xfrm>
            <a:off x="2903538" y="4778375"/>
            <a:ext cx="271462" cy="269875"/>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76" name="Line 35"/>
          <p:cNvSpPr/>
          <p:nvPr/>
        </p:nvSpPr>
        <p:spPr>
          <a:xfrm flipV="1">
            <a:off x="4818063" y="4905375"/>
            <a:ext cx="1214437" cy="4763"/>
          </a:xfrm>
          <a:prstGeom prst="line">
            <a:avLst/>
          </a:prstGeom>
          <a:ln w="9525" cap="flat" cmpd="sng">
            <a:solidFill>
              <a:schemeClr val="tx1"/>
            </a:solidFill>
            <a:prstDash val="solid"/>
            <a:headEnd type="none" w="med" len="med"/>
            <a:tailEnd type="triangle" w="med" len="med"/>
          </a:ln>
        </p:spPr>
      </p:sp>
      <p:sp>
        <p:nvSpPr>
          <p:cNvPr id="13377" name="Text Box 41"/>
          <p:cNvSpPr txBox="1"/>
          <p:nvPr/>
        </p:nvSpPr>
        <p:spPr>
          <a:xfrm>
            <a:off x="5194300" y="4564063"/>
            <a:ext cx="2921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rPr>
              <a:t>0</a:t>
            </a:r>
          </a:p>
        </p:txBody>
      </p:sp>
      <p:sp>
        <p:nvSpPr>
          <p:cNvPr id="13378" name="Oval 10"/>
          <p:cNvSpPr/>
          <p:nvPr/>
        </p:nvSpPr>
        <p:spPr>
          <a:xfrm>
            <a:off x="6019800" y="4692650"/>
            <a:ext cx="381000" cy="3810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p>
        </p:txBody>
      </p:sp>
      <p:sp>
        <p:nvSpPr>
          <p:cNvPr id="13379" name="Rectangle 13"/>
          <p:cNvSpPr/>
          <p:nvPr/>
        </p:nvSpPr>
        <p:spPr>
          <a:xfrm>
            <a:off x="6019800" y="4630738"/>
            <a:ext cx="3683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sym typeface="Symbol" panose="05050102010706020507" pitchFamily="18" charset="2"/>
              </a:rPr>
              <a:t>q</a:t>
            </a:r>
            <a:r>
              <a:rPr lang="en-US" altLang="zh-TW" sz="1800" baseline="-25000" dirty="0">
                <a:latin typeface="Garamond" panose="02020404030301010803" pitchFamily="18" charset="0"/>
                <a:ea typeface="PMingLiU"/>
                <a:sym typeface="Symbol" panose="05050102010706020507" pitchFamily="18" charset="2"/>
              </a:rPr>
              <a:t>2</a:t>
            </a:r>
          </a:p>
        </p:txBody>
      </p:sp>
      <p:sp>
        <p:nvSpPr>
          <p:cNvPr id="13380" name="Freeform 37"/>
          <p:cNvSpPr/>
          <p:nvPr/>
        </p:nvSpPr>
        <p:spPr>
          <a:xfrm>
            <a:off x="6011863" y="4386263"/>
            <a:ext cx="355600" cy="328612"/>
          </a:xfrm>
          <a:custGeom>
            <a:avLst/>
            <a:gdLst>
              <a:gd name="txL" fmla="*/ 0 w 320"/>
              <a:gd name="txT" fmla="*/ 0 h 296"/>
              <a:gd name="txR" fmla="*/ 320 w 320"/>
              <a:gd name="txB" fmla="*/ 296 h 2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20" h="296">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en-US"/>
          </a:p>
        </p:txBody>
      </p:sp>
      <p:sp>
        <p:nvSpPr>
          <p:cNvPr id="13381" name="Text Box 40"/>
          <p:cNvSpPr txBox="1"/>
          <p:nvPr/>
        </p:nvSpPr>
        <p:spPr>
          <a:xfrm>
            <a:off x="6324600" y="4191000"/>
            <a:ext cx="5207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TW" sz="1800" dirty="0">
                <a:latin typeface="Garamond" panose="02020404030301010803" pitchFamily="18" charset="0"/>
                <a:ea typeface="PMingLiU"/>
              </a:rPr>
              <a:t>0, 1</a:t>
            </a:r>
          </a:p>
        </p:txBody>
      </p:sp>
      <p:sp>
        <p:nvSpPr>
          <p:cNvPr id="13382" name="Rectangle 110"/>
          <p:cNvSpPr/>
          <p:nvPr/>
        </p:nvSpPr>
        <p:spPr>
          <a:xfrm>
            <a:off x="2901950" y="1447800"/>
            <a:ext cx="11366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Symbol" panose="05050102010706020507" pitchFamily="18" charset="2"/>
              </a:rPr>
              <a:t>S</a:t>
            </a:r>
            <a:r>
              <a:rPr lang="en-US" altLang="en-US" sz="1800" dirty="0"/>
              <a:t> </a:t>
            </a:r>
            <a:r>
              <a:rPr lang="en-US" altLang="en-US" sz="1800" dirty="0">
                <a:latin typeface="Garamond" panose="02020404030301010803" pitchFamily="18" charset="0"/>
              </a:rPr>
              <a:t>= {</a:t>
            </a:r>
            <a:r>
              <a:rPr lang="en-US" altLang="en-US" sz="1800" i="1" dirty="0">
                <a:latin typeface="Garamond" panose="02020404030301010803" pitchFamily="18" charset="0"/>
              </a:rPr>
              <a:t>a</a:t>
            </a:r>
            <a:r>
              <a:rPr lang="en-US" altLang="en-US" sz="1800" dirty="0">
                <a:latin typeface="Garamond" panose="02020404030301010803" pitchFamily="18" charset="0"/>
              </a:rPr>
              <a:t>, </a:t>
            </a:r>
            <a:r>
              <a:rPr lang="en-US" altLang="en-US" sz="1800" i="1" dirty="0">
                <a:latin typeface="Garamond" panose="02020404030301010803" pitchFamily="18" charset="0"/>
              </a:rPr>
              <a:t>b</a:t>
            </a:r>
            <a:r>
              <a:rPr lang="en-US" altLang="en-US" sz="1800" dirty="0">
                <a:latin typeface="Garamond" panose="02020404030301010803" pitchFamily="18" charset="0"/>
              </a:rPr>
              <a:t>}</a:t>
            </a:r>
            <a:endParaRPr lang="en-US" altLang="en-US" sz="1800" dirty="0"/>
          </a:p>
        </p:txBody>
      </p:sp>
      <p:sp>
        <p:nvSpPr>
          <p:cNvPr id="13383" name="Rectangle 111"/>
          <p:cNvSpPr/>
          <p:nvPr/>
        </p:nvSpPr>
        <p:spPr>
          <a:xfrm>
            <a:off x="7321550" y="1447800"/>
            <a:ext cx="11366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Symbol" panose="05050102010706020507" pitchFamily="18" charset="2"/>
              </a:rPr>
              <a:t>S</a:t>
            </a:r>
            <a:r>
              <a:rPr lang="en-US" altLang="en-US" sz="1800" dirty="0"/>
              <a:t> </a:t>
            </a:r>
            <a:r>
              <a:rPr lang="en-US" altLang="en-US" sz="1800" dirty="0">
                <a:latin typeface="Garamond" panose="02020404030301010803" pitchFamily="18" charset="0"/>
              </a:rPr>
              <a:t>= {</a:t>
            </a:r>
            <a:r>
              <a:rPr lang="en-US" altLang="en-US" sz="1800" i="1" dirty="0">
                <a:latin typeface="Garamond" panose="02020404030301010803" pitchFamily="18" charset="0"/>
              </a:rPr>
              <a:t>a</a:t>
            </a:r>
            <a:r>
              <a:rPr lang="en-US" altLang="en-US" sz="1800" dirty="0">
                <a:latin typeface="Garamond" panose="02020404030301010803" pitchFamily="18" charset="0"/>
              </a:rPr>
              <a:t>, </a:t>
            </a:r>
            <a:r>
              <a:rPr lang="en-US" altLang="en-US" sz="1800" i="1" dirty="0">
                <a:latin typeface="Garamond" panose="02020404030301010803" pitchFamily="18" charset="0"/>
              </a:rPr>
              <a:t>b</a:t>
            </a:r>
            <a:r>
              <a:rPr lang="en-US" altLang="en-US" sz="1800" dirty="0">
                <a:latin typeface="Garamond" panose="02020404030301010803" pitchFamily="18" charset="0"/>
              </a:rPr>
              <a:t>}</a:t>
            </a:r>
            <a:endParaRPr lang="en-US" altLang="en-US" sz="1800" dirty="0"/>
          </a:p>
        </p:txBody>
      </p:sp>
      <p:sp>
        <p:nvSpPr>
          <p:cNvPr id="13384" name="Rectangle 110"/>
          <p:cNvSpPr/>
          <p:nvPr/>
        </p:nvSpPr>
        <p:spPr>
          <a:xfrm>
            <a:off x="6711950" y="4876800"/>
            <a:ext cx="11366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Symbol" panose="05050102010706020507" pitchFamily="18" charset="2"/>
              </a:rPr>
              <a:t>S</a:t>
            </a:r>
            <a:r>
              <a:rPr lang="en-US" altLang="en-US" sz="1800" dirty="0"/>
              <a:t> </a:t>
            </a:r>
            <a:r>
              <a:rPr lang="en-US" altLang="en-US" sz="1800" dirty="0">
                <a:latin typeface="Garamond" panose="02020404030301010803" pitchFamily="18" charset="0"/>
              </a:rPr>
              <a:t>= {0, 1}</a:t>
            </a:r>
            <a:endParaRPr lang="en-US" altLang="en-US" sz="1800" dirty="0"/>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685800"/>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a:ln>
                  <a:noFill/>
                </a:ln>
                <a:solidFill>
                  <a:schemeClr val="tx1"/>
                </a:solidFill>
                <a:effectLst/>
                <a:uLnTx/>
                <a:uFillTx/>
                <a:latin typeface="+mj-lt"/>
                <a:ea typeface="+mj-ea"/>
                <a:cs typeface="+mj-cs"/>
              </a:rPr>
              <a:t> </a:t>
            </a:r>
            <a:r>
              <a:rPr kumimoji="0" lang="en-US" sz="4000" b="1" i="0" u="none" strike="noStrike" kern="1200" cap="none" spc="0" normalizeH="0" baseline="0" noProof="0" dirty="0">
                <a:ln>
                  <a:noFill/>
                </a:ln>
                <a:solidFill>
                  <a:srgbClr val="FF0000"/>
                </a:solidFill>
                <a:effectLst/>
                <a:uLnTx/>
                <a:uFillTx/>
                <a:latin typeface="+mj-lt"/>
                <a:ea typeface="+mj-ea"/>
                <a:cs typeface="+mj-cs"/>
              </a:rPr>
              <a:t>Deterministic Finite Automata(DFA)</a:t>
            </a:r>
          </a:p>
        </p:txBody>
      </p:sp>
      <p:sp>
        <p:nvSpPr>
          <p:cNvPr id="3" name="Subtitle 2"/>
          <p:cNvSpPr>
            <a:spLocks noGrp="1"/>
          </p:cNvSpPr>
          <p:nvPr>
            <p:ph type="subTitle" idx="1"/>
          </p:nvPr>
        </p:nvSpPr>
        <p:spPr>
          <a:xfrm>
            <a:off x="227965" y="1108710"/>
            <a:ext cx="8820150" cy="4832350"/>
          </a:xfrm>
        </p:spPr>
        <p:txBody>
          <a:bodyPr vert="horz" wrap="square" lIns="91440" tIns="45720" rIns="91440" bIns="45720" numCol="1" rtlCol="0" anchor="t" anchorCtr="0" compatLnSpc="1">
            <a:normAutofit fontScale="70000"/>
          </a:bodyPr>
          <a:lstStyle/>
          <a:p>
            <a:pPr marL="914400" marR="0" lvl="1" indent="-4572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850" b="0" i="0" u="none" strike="noStrike" kern="1200" cap="none" spc="0" normalizeH="0" baseline="0" noProof="0" dirty="0">
                <a:ln>
                  <a:noFill/>
                </a:ln>
                <a:solidFill>
                  <a:schemeClr val="tx1"/>
                </a:solidFill>
                <a:effectLst/>
                <a:uLnTx/>
                <a:uFillTx/>
                <a:latin typeface="+mj-lt"/>
                <a:ea typeface="+mj-ea"/>
                <a:cs typeface="+mj-cs"/>
              </a:rPr>
              <a:t> </a:t>
            </a:r>
            <a:r>
              <a:rPr kumimoji="0" lang="en-US" sz="3850" i="0" u="none" strike="noStrike" kern="1200" cap="none" spc="0" normalizeH="0" baseline="0" noProof="0" dirty="0">
                <a:ln>
                  <a:noFill/>
                </a:ln>
                <a:solidFill>
                  <a:schemeClr val="tx1"/>
                </a:solidFill>
                <a:effectLst/>
                <a:uLnTx/>
                <a:uFillTx/>
                <a:latin typeface="+mj-lt"/>
                <a:ea typeface="+mj-ea"/>
                <a:cs typeface="+mj-cs"/>
              </a:rPr>
              <a:t>Structural /Schematic Representation and working of a Finite   Automata. </a:t>
            </a:r>
          </a:p>
          <a:p>
            <a:pPr marL="914400" marR="0" lvl="1" indent="-4572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850" i="0" u="none" strike="noStrike" kern="1200" cap="none" spc="0" normalizeH="0" baseline="0" noProof="0" dirty="0">
                <a:ln>
                  <a:noFill/>
                </a:ln>
                <a:solidFill>
                  <a:schemeClr val="tx1"/>
                </a:solidFill>
                <a:effectLst/>
                <a:uLnTx/>
                <a:uFillTx/>
                <a:latin typeface="+mj-lt"/>
                <a:ea typeface="+mj-ea"/>
                <a:cs typeface="+mj-cs"/>
              </a:rPr>
              <a:t> Types of Automata</a:t>
            </a:r>
          </a:p>
          <a:p>
            <a:pPr marL="1371600" marR="0" lvl="2" indent="-4572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altLang="en-US" sz="3300" i="0" u="none" strike="noStrike" kern="1200" cap="none" spc="0" normalizeH="0" baseline="0" noProof="0" dirty="0">
                <a:ln>
                  <a:noFill/>
                </a:ln>
                <a:solidFill>
                  <a:schemeClr val="tx1"/>
                </a:solidFill>
                <a:effectLst/>
                <a:uLnTx/>
                <a:uFillTx/>
                <a:latin typeface="+mj-lt"/>
                <a:ea typeface="+mj-ea"/>
                <a:cs typeface="+mj-cs"/>
              </a:rPr>
              <a:t>Deterministic and Non Deterministic</a:t>
            </a:r>
            <a:endParaRPr kumimoji="0" lang="en-US" sz="3300" i="0" u="none" strike="noStrike" kern="1200" cap="none" spc="0" normalizeH="0" baseline="0" noProof="0" dirty="0">
              <a:ln>
                <a:noFill/>
              </a:ln>
              <a:solidFill>
                <a:schemeClr val="tx1"/>
              </a:solidFill>
              <a:effectLst/>
              <a:uLnTx/>
              <a:uFillTx/>
              <a:latin typeface="+mj-lt"/>
              <a:ea typeface="+mj-ea"/>
              <a:cs typeface="+mj-cs"/>
            </a:endParaRPr>
          </a:p>
          <a:p>
            <a:pPr marL="509905" marR="0" lvl="1" indent="-27305"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altLang="en-US" sz="3850" i="0" u="none" strike="noStrike" kern="1200" cap="none" spc="0" normalizeH="0" baseline="0" noProof="0" dirty="0">
                <a:ln>
                  <a:noFill/>
                </a:ln>
                <a:solidFill>
                  <a:schemeClr val="tx1"/>
                </a:solidFill>
                <a:effectLst/>
                <a:uLnTx/>
                <a:uFillTx/>
                <a:latin typeface="+mj-lt"/>
                <a:ea typeface="+mj-ea"/>
                <a:cs typeface="+mj-cs"/>
              </a:rPr>
              <a:t>   The cental concept of Automata theory</a:t>
            </a:r>
          </a:p>
          <a:p>
            <a:pPr marL="519430" marR="0" lvl="1" indent="-83185"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altLang="en-US" sz="3850" i="0" u="none" strike="noStrike" kern="1200" cap="none" spc="0" normalizeH="0" baseline="0" noProof="0" dirty="0">
                <a:ln>
                  <a:noFill/>
                </a:ln>
                <a:solidFill>
                  <a:schemeClr val="tx1"/>
                </a:solidFill>
                <a:effectLst/>
                <a:uLnTx/>
                <a:uFillTx/>
                <a:latin typeface="+mj-lt"/>
                <a:ea typeface="+mj-ea"/>
                <a:cs typeface="+mj-cs"/>
              </a:rPr>
              <a:t>    </a:t>
            </a:r>
            <a:r>
              <a:rPr lang="en-US" sz="3850" noProof="0" dirty="0">
                <a:ln>
                  <a:noFill/>
                </a:ln>
                <a:solidFill>
                  <a:schemeClr val="tx1"/>
                </a:solidFill>
                <a:effectLst/>
                <a:uLnTx/>
                <a:uFillTx/>
                <a:latin typeface="+mj-lt"/>
                <a:ea typeface="+mj-ea"/>
                <a:cs typeface="+mj-cs"/>
                <a:sym typeface="+mn-ea"/>
              </a:rPr>
              <a:t>Formal Definition</a:t>
            </a:r>
            <a:r>
              <a:rPr lang="en-IN" altLang="en-US" sz="3850" noProof="0" dirty="0">
                <a:ln>
                  <a:noFill/>
                </a:ln>
                <a:solidFill>
                  <a:schemeClr val="tx1"/>
                </a:solidFill>
                <a:effectLst/>
                <a:uLnTx/>
                <a:uFillTx/>
                <a:latin typeface="+mj-lt"/>
                <a:ea typeface="+mj-ea"/>
                <a:cs typeface="+mj-cs"/>
                <a:sym typeface="+mn-ea"/>
              </a:rPr>
              <a:t> of Deterministic Finite Automata-DFA</a:t>
            </a:r>
            <a:endParaRPr kumimoji="0" lang="en-US" sz="3850" i="0" u="none" strike="noStrike" kern="1200" cap="none" spc="0" normalizeH="0" baseline="0" noProof="0" dirty="0">
              <a:ln>
                <a:noFill/>
              </a:ln>
              <a:solidFill>
                <a:schemeClr val="tx1"/>
              </a:solidFill>
              <a:effectLst/>
              <a:uLnTx/>
              <a:uFillTx/>
              <a:latin typeface="+mj-lt"/>
              <a:ea typeface="+mj-ea"/>
              <a:cs typeface="+mj-cs"/>
            </a:endParaRPr>
          </a:p>
          <a:p>
            <a:pPr marL="914400" marR="0" lvl="1" indent="-4572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850" i="0" u="none" strike="noStrike" kern="1200" cap="none" spc="0" normalizeH="0" baseline="0" noProof="0" dirty="0">
                <a:ln>
                  <a:noFill/>
                </a:ln>
                <a:solidFill>
                  <a:schemeClr val="tx1"/>
                </a:solidFill>
                <a:effectLst/>
                <a:uLnTx/>
                <a:uFillTx/>
                <a:latin typeface="+mj-lt"/>
                <a:ea typeface="+mj-ea"/>
                <a:cs typeface="+mj-cs"/>
              </a:rPr>
              <a:t>Processing of a string </a:t>
            </a:r>
            <a:r>
              <a:rPr kumimoji="0" lang="en-IN" altLang="en-US" sz="3850" i="0" u="none" strike="noStrike" kern="1200" cap="none" spc="0" normalizeH="0" baseline="0" noProof="0" dirty="0">
                <a:ln>
                  <a:noFill/>
                </a:ln>
                <a:solidFill>
                  <a:schemeClr val="tx1"/>
                </a:solidFill>
                <a:effectLst/>
                <a:uLnTx/>
                <a:uFillTx/>
                <a:latin typeface="+mj-lt"/>
                <a:ea typeface="+mj-ea"/>
                <a:cs typeface="+mj-cs"/>
              </a:rPr>
              <a:t>by DFA</a:t>
            </a:r>
            <a:endParaRPr kumimoji="0" lang="en-US" sz="3850" i="0" u="none" strike="noStrike" kern="1200" cap="none" spc="0" normalizeH="0" baseline="0" noProof="0" dirty="0">
              <a:ln>
                <a:noFill/>
              </a:ln>
              <a:solidFill>
                <a:schemeClr val="tx1"/>
              </a:solidFill>
              <a:effectLst/>
              <a:uLnTx/>
              <a:uFillTx/>
              <a:latin typeface="+mj-lt"/>
              <a:ea typeface="+mj-ea"/>
              <a:cs typeface="+mj-cs"/>
            </a:endParaRPr>
          </a:p>
          <a:p>
            <a:pPr marL="914400" marR="0" lvl="1" indent="-4572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850" i="0" u="none" strike="noStrike" kern="1200" cap="none" spc="0" normalizeH="0" baseline="0" noProof="0" dirty="0">
                <a:ln>
                  <a:noFill/>
                </a:ln>
                <a:solidFill>
                  <a:schemeClr val="tx1"/>
                </a:solidFill>
                <a:effectLst/>
                <a:uLnTx/>
                <a:uFillTx/>
                <a:latin typeface="+mj-lt"/>
                <a:ea typeface="+mj-ea"/>
                <a:cs typeface="+mj-cs"/>
              </a:rPr>
              <a:t>Extended Transition Function δ*</a:t>
            </a:r>
          </a:p>
          <a:p>
            <a:pPr marL="914400" marR="0" lvl="1" indent="-4572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850" i="0" u="none" strike="noStrike" kern="1200" cap="none" spc="0" normalizeH="0" baseline="0" noProof="0" dirty="0">
                <a:ln>
                  <a:noFill/>
                </a:ln>
                <a:solidFill>
                  <a:schemeClr val="tx1"/>
                </a:solidFill>
                <a:effectLst/>
                <a:uLnTx/>
                <a:uFillTx/>
                <a:latin typeface="+mj-lt"/>
                <a:ea typeface="+mj-ea"/>
                <a:cs typeface="+mj-cs"/>
              </a:rPr>
              <a:t>Languages of an DFA</a:t>
            </a:r>
          </a:p>
          <a:p>
            <a:pPr marL="914400" marR="0" lvl="1" indent="-4572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850" i="0" u="none" strike="noStrike" kern="1200" cap="none" spc="0" normalizeH="0" baseline="0" noProof="0" dirty="0">
                <a:ln>
                  <a:noFill/>
                </a:ln>
                <a:solidFill>
                  <a:schemeClr val="tx1"/>
                </a:solidFill>
                <a:effectLst/>
                <a:uLnTx/>
                <a:uFillTx/>
                <a:latin typeface="+mj-lt"/>
                <a:ea typeface="+mj-ea"/>
                <a:cs typeface="+mj-cs"/>
              </a:rPr>
              <a:t>Examples</a:t>
            </a: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sz="3200" b="1" i="0" u="none" strike="noStrike" kern="1200" cap="none" spc="0" normalizeH="0" baseline="0" noProof="0" dirty="0">
              <a:ln>
                <a:noFill/>
              </a:ln>
              <a:solidFill>
                <a:schemeClr val="tx1">
                  <a:tint val="75000"/>
                </a:schemeClr>
              </a:solidFill>
              <a:effectLst/>
              <a:uLnTx/>
              <a:uFillTx/>
              <a:latin typeface="Bahnschrift Light SemiCondensed" panose="020B0502040204020203" charset="0"/>
              <a:ea typeface="+mn-ea"/>
              <a:cs typeface="Bahnschrift Light SemiCondensed" panose="020B0502040204020203" charset="0"/>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611505"/>
          </a:xfrm>
        </p:spPr>
        <p:txBody>
          <a:bodyPr/>
          <a:lstStyle/>
          <a:p>
            <a:pPr algn="l"/>
            <a:r>
              <a:rPr lang="en-IN" altLang="en-US"/>
              <a:t>Examples on Design Of DFA</a:t>
            </a:r>
          </a:p>
        </p:txBody>
      </p:sp>
      <p:sp>
        <p:nvSpPr>
          <p:cNvPr id="3" name="Content Placeholder 2"/>
          <p:cNvSpPr>
            <a:spLocks noGrp="1"/>
          </p:cNvSpPr>
          <p:nvPr>
            <p:ph idx="1"/>
          </p:nvPr>
        </p:nvSpPr>
        <p:spPr>
          <a:xfrm>
            <a:off x="283210" y="1066800"/>
            <a:ext cx="8684260" cy="5567680"/>
          </a:xfrm>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noProof="0" dirty="0">
                <a:ln>
                  <a:noFill/>
                </a:ln>
                <a:effectLst/>
                <a:uLnTx/>
                <a:uFillTx/>
                <a:latin typeface="+mj-lt"/>
                <a:ea typeface="+mj-ea"/>
                <a:cs typeface="+mj-cs"/>
                <a:sym typeface="+mn-ea"/>
              </a:rPr>
              <a:t>Design the DFA for the following languages on the Alphabet ∑={a, b}</a:t>
            </a:r>
            <a:endParaRPr kumimoji="0" lang="en-US" b="0" i="0" u="none" strike="noStrike" kern="1200" cap="none" spc="0" normalizeH="0" baseline="0" noProof="0" dirty="0">
              <a:ln>
                <a:noFill/>
              </a:ln>
              <a:effectLst/>
              <a:uLnTx/>
              <a:uFillTx/>
              <a:latin typeface="+mj-lt"/>
              <a:ea typeface="+mj-ea"/>
              <a:cs typeface="+mj-cs"/>
            </a:endParaRPr>
          </a:p>
          <a:p>
            <a:pPr marL="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noProof="0" dirty="0">
                <a:ln>
                  <a:noFill/>
                </a:ln>
                <a:effectLst/>
                <a:uLnTx/>
                <a:uFillTx/>
                <a:latin typeface="+mj-lt"/>
                <a:ea typeface="+mj-ea"/>
                <a:cs typeface="+mj-cs"/>
                <a:sym typeface="+mn-ea"/>
              </a:rPr>
              <a:t>1. Set of all strings that starts with prefix ‘ab’.</a:t>
            </a:r>
            <a:endParaRPr kumimoji="0" lang="en-US" b="0" i="0" u="none" strike="noStrike" kern="1200" cap="none" spc="0" normalizeH="0" baseline="0" noProof="0" dirty="0">
              <a:ln>
                <a:noFill/>
              </a:ln>
              <a:effectLst/>
              <a:uLnTx/>
              <a:uFillTx/>
              <a:latin typeface="+mj-lt"/>
              <a:ea typeface="+mj-ea"/>
              <a:cs typeface="+mj-cs"/>
            </a:endParaRPr>
          </a:p>
          <a:p>
            <a:pPr marL="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noProof="0" dirty="0">
                <a:ln>
                  <a:noFill/>
                </a:ln>
                <a:effectLst/>
                <a:uLnTx/>
                <a:uFillTx/>
                <a:latin typeface="+mj-lt"/>
                <a:ea typeface="+mj-ea"/>
                <a:cs typeface="+mj-cs"/>
                <a:sym typeface="+mn-ea"/>
              </a:rPr>
              <a:t>2. Set of all strings that contains exactly one ‘a’.</a:t>
            </a:r>
            <a:endParaRPr kumimoji="0" lang="en-US" b="0" i="0" u="none" strike="noStrike" kern="1200" cap="none" spc="0" normalizeH="0" baseline="0" noProof="0" dirty="0">
              <a:ln>
                <a:noFill/>
              </a:ln>
              <a:effectLst/>
              <a:uLnTx/>
              <a:uFillTx/>
              <a:latin typeface="+mj-lt"/>
              <a:ea typeface="+mj-ea"/>
              <a:cs typeface="+mj-cs"/>
            </a:endParaRPr>
          </a:p>
          <a:p>
            <a:pPr marL="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noProof="0" dirty="0">
                <a:ln>
                  <a:noFill/>
                </a:ln>
                <a:effectLst/>
                <a:uLnTx/>
                <a:uFillTx/>
                <a:latin typeface="+mj-lt"/>
                <a:ea typeface="+mj-ea"/>
                <a:cs typeface="+mj-cs"/>
                <a:sym typeface="+mn-ea"/>
              </a:rPr>
              <a:t>3a.  Set of all strings that contains at least one ‘a’.</a:t>
            </a:r>
            <a:endParaRPr kumimoji="0" lang="en-US" b="0" i="0" u="none" strike="noStrike" kern="1200" cap="none" spc="0" normalizeH="0" baseline="0" noProof="0" dirty="0">
              <a:ln>
                <a:noFill/>
              </a:ln>
              <a:effectLst/>
              <a:uLnTx/>
              <a:uFillTx/>
              <a:latin typeface="+mj-lt"/>
              <a:ea typeface="+mj-ea"/>
              <a:cs typeface="+mj-cs"/>
            </a:endParaRPr>
          </a:p>
          <a:p>
            <a:pPr marL="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noProof="0" dirty="0">
                <a:ln>
                  <a:noFill/>
                </a:ln>
                <a:effectLst/>
                <a:uLnTx/>
                <a:uFillTx/>
                <a:latin typeface="+mj-lt"/>
                <a:ea typeface="+mj-ea"/>
                <a:cs typeface="+mj-cs"/>
                <a:sym typeface="+mn-ea"/>
              </a:rPr>
              <a:t>3b.  Set of all strings having substring ‘aa’.</a:t>
            </a:r>
            <a:endParaRPr kumimoji="0" lang="en-US" b="0" i="0" u="none" strike="noStrike" kern="1200" cap="none" spc="0" normalizeH="0" baseline="0" noProof="0" dirty="0">
              <a:ln>
                <a:noFill/>
              </a:ln>
              <a:effectLst/>
              <a:uLnTx/>
              <a:uFillTx/>
              <a:latin typeface="+mj-lt"/>
              <a:ea typeface="+mj-ea"/>
              <a:cs typeface="+mj-cs"/>
            </a:endParaRPr>
          </a:p>
          <a:p>
            <a:pPr marL="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noProof="0" dirty="0">
                <a:ln>
                  <a:noFill/>
                </a:ln>
                <a:effectLst/>
                <a:uLnTx/>
                <a:uFillTx/>
                <a:latin typeface="+mj-lt"/>
                <a:ea typeface="+mj-ea"/>
                <a:cs typeface="+mj-cs"/>
                <a:sym typeface="+mn-ea"/>
              </a:rPr>
              <a:t>4  Set of all strings that contains not more than three a’s</a:t>
            </a:r>
          </a:p>
          <a:p>
            <a:pPr marL="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noProof="0" dirty="0">
                <a:ln>
                  <a:noFill/>
                </a:ln>
                <a:effectLst/>
                <a:uLnTx/>
                <a:uFillTx/>
                <a:sym typeface="+mn-ea"/>
              </a:rPr>
              <a:t>5. Set of all strings of </a:t>
            </a:r>
            <a:r>
              <a:rPr lang="en-US" noProof="0" dirty="0" err="1">
                <a:ln>
                  <a:noFill/>
                </a:ln>
                <a:effectLst/>
                <a:uLnTx/>
                <a:uFillTx/>
                <a:sym typeface="+mn-ea"/>
              </a:rPr>
              <a:t>a’s</a:t>
            </a:r>
            <a:r>
              <a:rPr lang="en-US" noProof="0" dirty="0">
                <a:ln>
                  <a:noFill/>
                </a:ln>
                <a:effectLst/>
                <a:uLnTx/>
                <a:uFillTx/>
                <a:sym typeface="+mn-ea"/>
              </a:rPr>
              <a:t> and </a:t>
            </a:r>
            <a:r>
              <a:rPr lang="en-US" noProof="0" dirty="0" err="1">
                <a:ln>
                  <a:noFill/>
                </a:ln>
                <a:effectLst/>
                <a:uLnTx/>
                <a:uFillTx/>
                <a:sym typeface="+mn-ea"/>
              </a:rPr>
              <a:t>b’s</a:t>
            </a:r>
            <a:r>
              <a:rPr lang="en-US" noProof="0" dirty="0">
                <a:ln>
                  <a:noFill/>
                </a:ln>
                <a:effectLst/>
                <a:uLnTx/>
                <a:uFillTx/>
                <a:sym typeface="+mn-ea"/>
              </a:rPr>
              <a:t> ending with substring ‘</a:t>
            </a:r>
            <a:r>
              <a:rPr lang="en-US" noProof="0" dirty="0" err="1">
                <a:ln>
                  <a:noFill/>
                </a:ln>
                <a:effectLst/>
                <a:uLnTx/>
                <a:uFillTx/>
                <a:sym typeface="+mn-ea"/>
              </a:rPr>
              <a:t>abb</a:t>
            </a:r>
            <a:r>
              <a:rPr lang="en-US" noProof="0" dirty="0">
                <a:ln>
                  <a:noFill/>
                </a:ln>
                <a:effectLst/>
                <a:uLnTx/>
                <a:uFillTx/>
                <a:sym typeface="+mn-ea"/>
              </a:rPr>
              <a:t>’.</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b="0" i="0" u="none" strike="noStrike" kern="1200" cap="none" spc="0" normalizeH="0" noProof="0" dirty="0">
              <a:ln>
                <a:noFill/>
              </a:ln>
              <a:effectLst/>
              <a:uLnTx/>
              <a:uFillTx/>
              <a:latin typeface="+mj-lt"/>
              <a:ea typeface="+mj-ea"/>
              <a:cs typeface="+mj-cs"/>
            </a:endParaRPr>
          </a:p>
          <a:p>
            <a:pPr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defRPr/>
            </a:pPr>
            <a:endParaRPr kumimoji="0" lang="en-US" b="0" i="0" u="none" strike="noStrike" kern="1200" cap="none" spc="0" normalizeH="0" noProof="0" dirty="0">
              <a:ln>
                <a:noFill/>
              </a:ln>
              <a:effectLst/>
              <a:uLnTx/>
              <a:uFillTx/>
              <a:latin typeface="+mj-lt"/>
              <a:ea typeface="+mj-ea"/>
              <a:cs typeface="+mj-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b="0" i="0" u="none" strike="noStrike" kern="1200" cap="none" spc="0" normalizeH="0" baseline="30000" noProof="0" dirty="0">
              <a:ln>
                <a:noFill/>
              </a:ln>
              <a:solidFill>
                <a:schemeClr val="tx1">
                  <a:tint val="75000"/>
                </a:schemeClr>
              </a:solidFill>
              <a:effectLst/>
              <a:uLnTx/>
              <a:uFillTx/>
              <a:latin typeface="+mn-lt"/>
              <a:ea typeface="+mn-ea"/>
              <a:cs typeface="+mn-cs"/>
            </a:endParaRPr>
          </a:p>
          <a:p>
            <a:endParaRPr lang="en-US"/>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lstStyle/>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noProof="0" dirty="0">
                <a:ln>
                  <a:noFill/>
                </a:ln>
                <a:effectLst/>
                <a:uLnTx/>
                <a:uFillTx/>
                <a:sym typeface="+mn-ea"/>
              </a:rPr>
              <a:t>6. Set of all strings of </a:t>
            </a:r>
            <a:r>
              <a:rPr lang="en-US" noProof="0" dirty="0" err="1">
                <a:ln>
                  <a:noFill/>
                </a:ln>
                <a:effectLst/>
                <a:uLnTx/>
                <a:uFillTx/>
                <a:sym typeface="+mn-ea"/>
              </a:rPr>
              <a:t>a’s</a:t>
            </a:r>
            <a:r>
              <a:rPr lang="en-US" noProof="0" dirty="0">
                <a:ln>
                  <a:noFill/>
                </a:ln>
                <a:effectLst/>
                <a:uLnTx/>
                <a:uFillTx/>
                <a:sym typeface="+mn-ea"/>
              </a:rPr>
              <a:t> and </a:t>
            </a:r>
            <a:r>
              <a:rPr lang="en-US" noProof="0" dirty="0" err="1">
                <a:ln>
                  <a:noFill/>
                </a:ln>
                <a:effectLst/>
                <a:uLnTx/>
                <a:uFillTx/>
                <a:sym typeface="+mn-ea"/>
              </a:rPr>
              <a:t>b’s</a:t>
            </a:r>
            <a:r>
              <a:rPr lang="en-US" noProof="0">
                <a:ln>
                  <a:noFill/>
                </a:ln>
                <a:effectLst/>
                <a:uLnTx/>
                <a:uFillTx/>
                <a:sym typeface="+mn-ea"/>
              </a:rPr>
              <a:t>  not ending </a:t>
            </a:r>
            <a:r>
              <a:rPr lang="en-US" noProof="0" dirty="0">
                <a:ln>
                  <a:noFill/>
                </a:ln>
                <a:effectLst/>
                <a:uLnTx/>
                <a:uFillTx/>
                <a:sym typeface="+mn-ea"/>
              </a:rPr>
              <a:t>with substring ‘</a:t>
            </a:r>
            <a:r>
              <a:rPr lang="en-US" noProof="0" dirty="0" err="1">
                <a:ln>
                  <a:noFill/>
                </a:ln>
                <a:effectLst/>
                <a:uLnTx/>
                <a:uFillTx/>
                <a:sym typeface="+mn-ea"/>
              </a:rPr>
              <a:t>abb</a:t>
            </a:r>
            <a:r>
              <a:rPr lang="en-US" noProof="0" dirty="0">
                <a:ln>
                  <a:noFill/>
                </a:ln>
                <a:effectLst/>
                <a:uLnTx/>
                <a:uFillTx/>
                <a:sym typeface="+mn-ea"/>
              </a:rPr>
              <a:t>’.</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noProof="0" dirty="0">
                <a:ln>
                  <a:noFill/>
                </a:ln>
                <a:effectLst/>
                <a:uLnTx/>
                <a:uFillTx/>
                <a:sym typeface="+mn-ea"/>
              </a:rPr>
              <a:t>7. L={ w : |w| mod 3 = 0 }</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noProof="0" dirty="0">
                <a:ln>
                  <a:noFill/>
                </a:ln>
                <a:effectLst/>
                <a:uLnTx/>
                <a:uFillTx/>
                <a:sym typeface="+mn-ea"/>
              </a:rPr>
              <a:t>8. L={ w : |w| mod 5 &lt;&gt; 0 }</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noProof="0" dirty="0">
                <a:ln>
                  <a:noFill/>
                </a:ln>
                <a:effectLst/>
                <a:uLnTx/>
                <a:uFillTx/>
                <a:sym typeface="+mn-ea"/>
              </a:rPr>
              <a:t>9. L={ </a:t>
            </a:r>
            <a:r>
              <a:rPr lang="en-US" noProof="0" dirty="0" err="1">
                <a:ln>
                  <a:noFill/>
                </a:ln>
                <a:effectLst/>
                <a:uLnTx/>
                <a:uFillTx/>
                <a:sym typeface="+mn-ea"/>
              </a:rPr>
              <a:t>awa</a:t>
            </a:r>
            <a:r>
              <a:rPr lang="en-US" noProof="0" dirty="0">
                <a:ln>
                  <a:noFill/>
                </a:ln>
                <a:effectLst/>
                <a:uLnTx/>
                <a:uFillTx/>
                <a:sym typeface="+mn-ea"/>
              </a:rPr>
              <a:t> : w</a:t>
            </a:r>
            <a:r>
              <a:rPr lang="az-Cyrl-AZ" noProof="0" dirty="0">
                <a:ln>
                  <a:noFill/>
                </a:ln>
                <a:effectLst/>
                <a:uLnTx/>
                <a:uFillTx/>
                <a:sym typeface="+mn-ea"/>
              </a:rPr>
              <a:t>Є</a:t>
            </a:r>
            <a:r>
              <a:rPr lang="en-US" noProof="0" dirty="0">
                <a:ln>
                  <a:noFill/>
                </a:ln>
                <a:effectLst/>
                <a:uLnTx/>
                <a:uFillTx/>
                <a:sym typeface="+mn-ea"/>
              </a:rPr>
              <a:t> {a, b}* }</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noProof="0" dirty="0">
                <a:ln>
                  <a:noFill/>
                </a:ln>
                <a:effectLst/>
                <a:uLnTx/>
                <a:uFillTx/>
                <a:sym typeface="+mn-ea"/>
              </a:rPr>
              <a:t>10. L={ aw1aaw2a : w1,w2 </a:t>
            </a:r>
            <a:r>
              <a:rPr lang="az-Cyrl-AZ" noProof="0" dirty="0">
                <a:ln>
                  <a:noFill/>
                </a:ln>
                <a:effectLst/>
                <a:uLnTx/>
                <a:uFillTx/>
                <a:sym typeface="+mn-ea"/>
              </a:rPr>
              <a:t>Є</a:t>
            </a:r>
            <a:r>
              <a:rPr lang="en-US" noProof="0" dirty="0">
                <a:ln>
                  <a:noFill/>
                </a:ln>
                <a:effectLst/>
                <a:uLnTx/>
                <a:uFillTx/>
                <a:sym typeface="+mn-ea"/>
              </a:rPr>
              <a:t> {a, b}* }</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noProof="0" dirty="0">
                <a:ln>
                  <a:noFill/>
                </a:ln>
                <a:effectLst/>
                <a:uLnTx/>
                <a:uFillTx/>
                <a:sym typeface="+mn-ea"/>
              </a:rPr>
              <a:t>11. L={ ab</a:t>
            </a:r>
            <a:r>
              <a:rPr lang="en-US" baseline="30000" noProof="0" dirty="0">
                <a:ln>
                  <a:noFill/>
                </a:ln>
                <a:effectLst/>
                <a:uLnTx/>
                <a:uFillTx/>
                <a:sym typeface="+mn-ea"/>
              </a:rPr>
              <a:t>5</a:t>
            </a:r>
            <a:r>
              <a:rPr lang="en-US" noProof="0" dirty="0">
                <a:ln>
                  <a:noFill/>
                </a:ln>
                <a:effectLst/>
                <a:uLnTx/>
                <a:uFillTx/>
                <a:sym typeface="+mn-ea"/>
              </a:rPr>
              <a:t>wb</a:t>
            </a:r>
            <a:r>
              <a:rPr lang="en-US" baseline="30000" noProof="0" dirty="0">
                <a:ln>
                  <a:noFill/>
                </a:ln>
                <a:effectLst/>
                <a:uLnTx/>
                <a:uFillTx/>
                <a:sym typeface="+mn-ea"/>
              </a:rPr>
              <a:t>4</a:t>
            </a:r>
            <a:r>
              <a:rPr lang="en-US" noProof="0" dirty="0">
                <a:ln>
                  <a:noFill/>
                </a:ln>
                <a:effectLst/>
                <a:uLnTx/>
                <a:uFillTx/>
                <a:sym typeface="+mn-ea"/>
              </a:rPr>
              <a:t> : w</a:t>
            </a:r>
            <a:r>
              <a:rPr lang="az-Cyrl-AZ" noProof="0" dirty="0">
                <a:ln>
                  <a:noFill/>
                </a:ln>
                <a:effectLst/>
                <a:uLnTx/>
                <a:uFillTx/>
                <a:sym typeface="+mn-ea"/>
              </a:rPr>
              <a:t>Є</a:t>
            </a:r>
            <a:r>
              <a:rPr lang="en-US" noProof="0" dirty="0">
                <a:ln>
                  <a:noFill/>
                </a:ln>
                <a:effectLst/>
                <a:uLnTx/>
                <a:uFillTx/>
                <a:sym typeface="+mn-ea"/>
              </a:rPr>
              <a:t> {a, b}* }</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en-US" dirty="0">
                <a:sym typeface="+mn-ea"/>
              </a:rPr>
              <a:t>12. Set of all strings of a’s and b’s having three consecutive a’s.</a:t>
            </a:r>
            <a:endParaRPr lang="en-US" altLang="en-US" dirty="0"/>
          </a:p>
          <a:p>
            <a:endParaRPr lang="en-US"/>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lstStyle/>
          <a:p>
            <a:pPr eaLnBrk="1" hangingPunct="1">
              <a:buNone/>
            </a:pPr>
            <a:r>
              <a:rPr lang="en-US" altLang="en-US" dirty="0">
                <a:sym typeface="+mn-ea"/>
              </a:rPr>
              <a:t>13. Set of all strings of a’s and b’s ending with ‘ab’ or ‘ba’.</a:t>
            </a:r>
            <a:endParaRPr lang="en-US" altLang="en-US" dirty="0"/>
          </a:p>
          <a:p>
            <a:pPr eaLnBrk="1" hangingPunct="1">
              <a:buNone/>
            </a:pPr>
            <a:r>
              <a:rPr lang="en-US" altLang="en-US" dirty="0">
                <a:sym typeface="+mn-ea"/>
              </a:rPr>
              <a:t>14. L= { w : n</a:t>
            </a:r>
            <a:r>
              <a:rPr lang="en-US" altLang="en-US" baseline="-25000" dirty="0">
                <a:sym typeface="+mn-ea"/>
              </a:rPr>
              <a:t>a</a:t>
            </a:r>
            <a:r>
              <a:rPr lang="en-US" altLang="en-US" dirty="0">
                <a:sym typeface="+mn-ea"/>
              </a:rPr>
              <a:t>(w) =2, n</a:t>
            </a:r>
            <a:r>
              <a:rPr lang="en-US" altLang="en-US" baseline="-25000" dirty="0">
                <a:sym typeface="+mn-ea"/>
              </a:rPr>
              <a:t>b</a:t>
            </a:r>
            <a:r>
              <a:rPr lang="en-US" altLang="en-US" dirty="0">
                <a:sym typeface="+mn-ea"/>
              </a:rPr>
              <a:t>(w)&gt;=3</a:t>
            </a:r>
            <a:r>
              <a:rPr lang="en-IN" altLang="en-US" dirty="0">
                <a:sym typeface="+mn-ea"/>
              </a:rPr>
              <a:t>, where w belongs to </a:t>
            </a:r>
            <a:r>
              <a:rPr lang="en-IN" altLang="en-US" dirty="0">
                <a:latin typeface="Arial" panose="020B0604020202020204" pitchFamily="34" charset="0"/>
                <a:cs typeface="Arial" panose="020B0604020202020204" pitchFamily="34" charset="0"/>
                <a:sym typeface="+mn-ea"/>
              </a:rPr>
              <a:t>∑ * and ∑ ={a,b} </a:t>
            </a:r>
            <a:r>
              <a:rPr lang="en-US" altLang="en-US" dirty="0">
                <a:sym typeface="+mn-ea"/>
              </a:rPr>
              <a:t>}</a:t>
            </a:r>
            <a:endParaRPr lang="en-US" altLang="en-US" dirty="0"/>
          </a:p>
          <a:p>
            <a:pPr eaLnBrk="1" hangingPunct="1">
              <a:buNone/>
            </a:pPr>
            <a:r>
              <a:rPr lang="en-US" altLang="en-US" dirty="0">
                <a:sym typeface="+mn-ea"/>
              </a:rPr>
              <a:t>15. L= { w : |w|mod 3 &gt;= |w| mod 2</a:t>
            </a:r>
            <a:r>
              <a:rPr lang="en-IN" altLang="en-US" dirty="0">
                <a:sym typeface="+mn-ea"/>
              </a:rPr>
              <a:t>, where w belongs to </a:t>
            </a:r>
            <a:r>
              <a:rPr lang="en-IN" altLang="en-US" dirty="0">
                <a:latin typeface="Arial" panose="020B0604020202020204" pitchFamily="34" charset="0"/>
                <a:cs typeface="Arial" panose="020B0604020202020204" pitchFamily="34" charset="0"/>
                <a:sym typeface="+mn-ea"/>
              </a:rPr>
              <a:t>∑ * and ∑ ={a,b} </a:t>
            </a:r>
            <a:r>
              <a:rPr lang="en-US" altLang="en-US" dirty="0">
                <a:sym typeface="+mn-ea"/>
              </a:rPr>
              <a:t>} }</a:t>
            </a:r>
            <a:endParaRPr lang="en-US" altLang="en-US" dirty="0"/>
          </a:p>
          <a:p>
            <a:pPr eaLnBrk="1" hangingPunct="1">
              <a:buNone/>
            </a:pPr>
            <a:r>
              <a:rPr lang="en-US" altLang="en-US" dirty="0">
                <a:sym typeface="+mn-ea"/>
              </a:rPr>
              <a:t>1</a:t>
            </a:r>
            <a:r>
              <a:rPr lang="en-IN" altLang="en-US" dirty="0">
                <a:sym typeface="+mn-ea"/>
              </a:rPr>
              <a:t>6</a:t>
            </a:r>
            <a:r>
              <a:rPr lang="en-US" altLang="en-US" dirty="0">
                <a:sym typeface="+mn-ea"/>
              </a:rPr>
              <a:t>. L= { w : n</a:t>
            </a:r>
            <a:r>
              <a:rPr lang="en-US" altLang="en-US" baseline="-25000" dirty="0">
                <a:sym typeface="+mn-ea"/>
              </a:rPr>
              <a:t>a</a:t>
            </a:r>
            <a:r>
              <a:rPr lang="en-US" altLang="en-US" dirty="0">
                <a:sym typeface="+mn-ea"/>
              </a:rPr>
              <a:t>(w)</a:t>
            </a:r>
            <a:r>
              <a:rPr lang="en-IN" altLang="en-US" dirty="0">
                <a:sym typeface="+mn-ea"/>
              </a:rPr>
              <a:t> mod</a:t>
            </a:r>
            <a:r>
              <a:rPr lang="en-US" altLang="en-US" dirty="0">
                <a:sym typeface="+mn-ea"/>
              </a:rPr>
              <a:t> =2, n</a:t>
            </a:r>
            <a:r>
              <a:rPr lang="en-US" altLang="en-US" baseline="-25000" dirty="0">
                <a:sym typeface="+mn-ea"/>
              </a:rPr>
              <a:t>b</a:t>
            </a:r>
            <a:r>
              <a:rPr lang="en-US" altLang="en-US" dirty="0">
                <a:sym typeface="+mn-ea"/>
              </a:rPr>
              <a:t>(w)</a:t>
            </a:r>
            <a:r>
              <a:rPr lang="en-IN" altLang="en-US" dirty="0">
                <a:sym typeface="+mn-ea"/>
              </a:rPr>
              <a:t> mod 2, where w belongs to </a:t>
            </a:r>
            <a:r>
              <a:rPr lang="en-IN" altLang="en-US" dirty="0">
                <a:latin typeface="Arial" panose="020B0604020202020204" pitchFamily="34" charset="0"/>
                <a:cs typeface="Arial" panose="020B0604020202020204" pitchFamily="34" charset="0"/>
                <a:sym typeface="+mn-ea"/>
              </a:rPr>
              <a:t>∑ * and ∑ ={a,b} </a:t>
            </a:r>
            <a:r>
              <a:rPr lang="en-US" altLang="en-US" dirty="0">
                <a:sym typeface="+mn-ea"/>
              </a:rPr>
              <a:t>} }</a:t>
            </a:r>
            <a:endParaRPr lang="en-US" altLang="en-US" dirty="0"/>
          </a:p>
          <a:p>
            <a:endParaRPr lang="en-US"/>
          </a:p>
          <a:p>
            <a:pPr marL="0" indent="0">
              <a:buNone/>
            </a:pPr>
            <a:endParaRPr lang="en-US"/>
          </a:p>
          <a:p>
            <a:pPr marL="0" indent="0">
              <a:buNone/>
            </a:pPr>
            <a:endParaRPr lang="en-US"/>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a:ln>
                  <a:noFill/>
                </a:ln>
                <a:solidFill>
                  <a:schemeClr val="tx1"/>
                </a:solidFill>
                <a:effectLst/>
                <a:uLnTx/>
                <a:uFillTx/>
                <a:latin typeface="+mj-lt"/>
                <a:ea typeface="+mj-ea"/>
                <a:cs typeface="+mj-cs"/>
              </a:rPr>
              <a:t>Non Deterministic Finite Automata(NFA)</a:t>
            </a:r>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Introduction and Why study NFA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Formal Definition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Processing of a string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Extended Transition Function </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Languages of an NFA</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Design of NFA for some languages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Equivalence of Deterministic and Non Deterministic Finite Automata</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Conversion of NFA to DFA using subset construction Scheme by Lazy evaluation</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Ø"/>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Algorithm</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Ø"/>
              <a:defRPr/>
            </a:pPr>
            <a:r>
              <a:rPr kumimoji="0" lang="en-US" sz="2800" b="0" i="0" u="none" strike="noStrike" kern="1200" cap="none" spc="0" normalizeH="0" baseline="0" noProof="0" dirty="0">
                <a:ln>
                  <a:noFill/>
                </a:ln>
                <a:solidFill>
                  <a:schemeClr val="tx1"/>
                </a:solidFill>
                <a:effectLst/>
                <a:uLnTx/>
                <a:uFillTx/>
                <a:latin typeface="+mn-lt"/>
                <a:ea typeface="+mn-ea"/>
                <a:cs typeface="+mn-cs"/>
              </a:rPr>
              <a:t>Examples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vert="horz" wrap="square" lIns="91440" tIns="45720" rIns="91440" bIns="45720" anchor="ctr" anchorCtr="0"/>
          <a:lstStyle/>
          <a:p>
            <a:pPr eaLnBrk="1" hangingPunct="1"/>
            <a:r>
              <a:rPr lang="en-US" altLang="en-US" dirty="0"/>
              <a:t>Introduction</a:t>
            </a:r>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Why NFA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In order to construct a DFA for some languages we have the following difficulties.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1. Construction  is difficult.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2. DFA cannot guess about its inputs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3. At any point of time the DFA is in only one state and does not have the power to be in several states.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4. Not an efficient mechanism to describe some complicated languages concisely.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These difficulties can be overcome by using NFA</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vert="horz" wrap="square" lIns="91440" tIns="45720" rIns="91440" bIns="45720" anchor="ctr" anchorCtr="0"/>
          <a:lstStyle/>
          <a:p>
            <a:pPr eaLnBrk="1" hangingPunct="1"/>
            <a:r>
              <a:rPr lang="en-US" altLang="en-US" dirty="0"/>
              <a:t>Formal Definition</a:t>
            </a:r>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 Non Deterministic  Automata (NFA) is defined as 5-tuple or quintuple indicating five components: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 { Q, ∑, </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0" noProof="0" dirty="0">
                <a:ln>
                  <a:noFill/>
                </a:ln>
                <a:solidFill>
                  <a:schemeClr val="tx1"/>
                </a:solidFill>
                <a:effectLst/>
                <a:uLnTx/>
                <a:uFillTx/>
                <a:latin typeface="+mn-lt"/>
                <a:ea typeface="+mn-ea"/>
                <a:cs typeface="+mn-cs"/>
              </a:rPr>
              <a:t>, q</a:t>
            </a:r>
            <a:r>
              <a:rPr kumimoji="0" lang="en-US" sz="3200" b="0" i="0" u="none" strike="noStrike" kern="1200" cap="none" spc="0" normalizeH="0" baseline="-25000" noProof="0" dirty="0">
                <a:ln>
                  <a:noFill/>
                </a:ln>
                <a:solidFill>
                  <a:schemeClr val="tx1"/>
                </a:solidFill>
                <a:effectLst/>
                <a:uLnTx/>
                <a:uFillTx/>
                <a:latin typeface="+mn-lt"/>
                <a:ea typeface="+mn-ea"/>
                <a:cs typeface="+mn-cs"/>
              </a:rPr>
              <a:t>0</a:t>
            </a:r>
            <a:r>
              <a:rPr kumimoji="0" lang="en-US" sz="3200" b="0" i="0" u="none" strike="noStrike" kern="1200" cap="none" spc="0" normalizeH="0" baseline="0" noProof="0" dirty="0">
                <a:ln>
                  <a:noFill/>
                </a:ln>
                <a:solidFill>
                  <a:schemeClr val="tx1"/>
                </a:solidFill>
                <a:effectLst/>
                <a:uLnTx/>
                <a:uFillTx/>
                <a:latin typeface="+mn-lt"/>
                <a:ea typeface="+mn-ea"/>
                <a:cs typeface="+mn-cs"/>
              </a:rPr>
              <a:t>, F}</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Where:</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1.Q is a finite set of states.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2. ∑ is a finite set of input symbols.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3. </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0" noProof="0" dirty="0">
                <a:ln>
                  <a:noFill/>
                </a:ln>
                <a:solidFill>
                  <a:schemeClr val="tx1"/>
                </a:solidFill>
                <a:effectLst/>
                <a:uLnTx/>
                <a:uFillTx/>
                <a:latin typeface="+mn-lt"/>
                <a:ea typeface="+mn-ea"/>
                <a:cs typeface="+mn-cs"/>
              </a:rPr>
              <a:t> is the transition function that takes a state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in Q  and an input symbol in ∑ as arguments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and returns  a subset of Q </a:t>
            </a:r>
            <a:r>
              <a:rPr kumimoji="0" lang="en-US" sz="3200" b="0" i="0" u="none" strike="noStrike" kern="1200" cap="none" spc="0" normalizeH="0" baseline="0" noProof="0" dirty="0" err="1">
                <a:ln>
                  <a:noFill/>
                </a:ln>
                <a:solidFill>
                  <a:schemeClr val="tx1"/>
                </a:solidFill>
                <a:effectLst/>
                <a:uLnTx/>
                <a:uFillTx/>
                <a:latin typeface="+mn-lt"/>
                <a:ea typeface="+mn-ea"/>
                <a:cs typeface="+mn-cs"/>
              </a:rPr>
              <a:t>i.e</a:t>
            </a:r>
            <a:r>
              <a:rPr kumimoji="0" lang="en-US" sz="3200" b="0" i="0" u="none" strike="noStrike" kern="1200" cap="none" spc="0" normalizeH="0" baseline="0" noProof="0" dirty="0">
                <a:ln>
                  <a:noFill/>
                </a:ln>
                <a:solidFill>
                  <a:schemeClr val="tx1"/>
                </a:solidFill>
                <a:effectLst/>
                <a:uLnTx/>
                <a:uFillTx/>
                <a:latin typeface="+mn-lt"/>
                <a:ea typeface="+mn-ea"/>
                <a:cs typeface="+mn-cs"/>
              </a:rPr>
              <a:t> a set of states.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0" noProof="0" dirty="0">
                <a:ln>
                  <a:noFill/>
                </a:ln>
                <a:solidFill>
                  <a:schemeClr val="tx1"/>
                </a:solidFill>
                <a:effectLst/>
                <a:uLnTx/>
                <a:uFillTx/>
                <a:latin typeface="+mn-lt"/>
                <a:ea typeface="+mn-ea"/>
                <a:cs typeface="+mn-cs"/>
              </a:rPr>
              <a:t> : Q x ∑ → 2</a:t>
            </a:r>
            <a:r>
              <a:rPr kumimoji="0" lang="en-US" sz="3200" b="0" i="0" u="none" strike="noStrike" kern="1200" cap="none" spc="0" normalizeH="0" baseline="30000" noProof="0" dirty="0">
                <a:ln>
                  <a:noFill/>
                </a:ln>
                <a:solidFill>
                  <a:schemeClr val="tx1"/>
                </a:solidFill>
                <a:effectLst/>
                <a:uLnTx/>
                <a:uFillTx/>
                <a:latin typeface="+mn-lt"/>
                <a:ea typeface="+mn-ea"/>
                <a:cs typeface="+mn-cs"/>
              </a:rPr>
              <a:t>Q</a:t>
            </a:r>
            <a:r>
              <a:rPr kumimoji="0" lang="en-US" sz="32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4. q</a:t>
            </a:r>
            <a:r>
              <a:rPr kumimoji="0" lang="en-US" sz="3200" b="0" i="0" u="none" strike="noStrike" kern="1200" cap="none" spc="0" normalizeH="0" baseline="-25000" noProof="0" dirty="0">
                <a:ln>
                  <a:noFill/>
                </a:ln>
                <a:solidFill>
                  <a:schemeClr val="tx1"/>
                </a:solidFill>
                <a:effectLst/>
                <a:uLnTx/>
                <a:uFillTx/>
                <a:latin typeface="+mn-lt"/>
                <a:ea typeface="+mn-ea"/>
                <a:cs typeface="+mn-cs"/>
              </a:rPr>
              <a:t>0</a:t>
            </a:r>
            <a:r>
              <a:rPr kumimoji="0" lang="en-US" sz="3200" b="0" i="0" u="none" strike="noStrike" kern="1200" cap="none" spc="0" normalizeH="0" baseline="0" noProof="0" dirty="0">
                <a:ln>
                  <a:noFill/>
                </a:ln>
                <a:solidFill>
                  <a:schemeClr val="tx1"/>
                </a:solidFill>
                <a:effectLst/>
                <a:uLnTx/>
                <a:uFillTx/>
                <a:latin typeface="+mn-lt"/>
                <a:ea typeface="+mn-ea"/>
                <a:cs typeface="+mn-cs"/>
              </a:rPr>
              <a:t> is the start state that belongs to Q</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5. F is a subset of Q, is the set of final (or accepting) states.</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transition advClick="0">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vert="horz" wrap="square" lIns="91440" tIns="45720" rIns="91440" bIns="45720" anchor="ctr" anchorCtr="0"/>
          <a:lstStyle/>
          <a:p>
            <a:pPr eaLnBrk="1" hangingPunct="1"/>
            <a:r>
              <a:rPr lang="en-US" altLang="en-US" dirty="0"/>
              <a:t>Processing of string by an NFA</a:t>
            </a:r>
          </a:p>
        </p:txBody>
      </p:sp>
      <p:sp>
        <p:nvSpPr>
          <p:cNvPr id="20483" name="Content Placeholder 2"/>
          <p:cNvSpPr>
            <a:spLocks noGrp="1"/>
          </p:cNvSpPr>
          <p:nvPr>
            <p:ph idx="1"/>
          </p:nvPr>
        </p:nvSpPr>
        <p:spPr/>
        <p:txBody>
          <a:bodyPr vert="horz" wrap="square" lIns="91440" tIns="45720" rIns="91440" bIns="45720" anchor="t" anchorCtr="0"/>
          <a:lstStyle/>
          <a:p>
            <a:pPr algn="just" eaLnBrk="1" hangingPunct="1"/>
            <a:r>
              <a:rPr lang="en-US" altLang="en-US" dirty="0"/>
              <a:t> Suppose </a:t>
            </a:r>
            <a:r>
              <a:rPr lang="en-IN" altLang="en-US" b="1" dirty="0">
                <a:solidFill>
                  <a:srgbClr val="FF0000"/>
                </a:solidFill>
              </a:rPr>
              <a:t>w=</a:t>
            </a:r>
            <a:r>
              <a:rPr lang="en-US" altLang="en-US" b="1" dirty="0">
                <a:solidFill>
                  <a:srgbClr val="FF0000"/>
                </a:solidFill>
              </a:rPr>
              <a:t>a1,a2,….an</a:t>
            </a:r>
            <a:r>
              <a:rPr lang="en-US" altLang="en-US" dirty="0"/>
              <a:t> is the string to be processed  then NFA starts with </a:t>
            </a:r>
            <a:r>
              <a:rPr lang="en-US" altLang="en-US" b="1" dirty="0">
                <a:solidFill>
                  <a:srgbClr val="00B0F0"/>
                </a:solidFill>
              </a:rPr>
              <a:t>start state q0</a:t>
            </a:r>
            <a:r>
              <a:rPr lang="en-US" altLang="en-US" dirty="0"/>
              <a:t> and </a:t>
            </a:r>
            <a:r>
              <a:rPr lang="en-US" altLang="en-US" b="1" dirty="0">
                <a:solidFill>
                  <a:srgbClr val="FF0000"/>
                </a:solidFill>
              </a:rPr>
              <a:t>a1 the first character</a:t>
            </a:r>
            <a:r>
              <a:rPr lang="en-US" altLang="en-US" dirty="0"/>
              <a:t> and consults the </a:t>
            </a:r>
            <a:r>
              <a:rPr lang="en-US" altLang="en-US" b="1" dirty="0">
                <a:solidFill>
                  <a:srgbClr val="00B0F0"/>
                </a:solidFill>
              </a:rPr>
              <a:t>transition  function δ</a:t>
            </a:r>
            <a:r>
              <a:rPr lang="en-US" altLang="en-US" dirty="0"/>
              <a:t> and takes </a:t>
            </a:r>
            <a:r>
              <a:rPr lang="en-US" altLang="en-US" b="1" dirty="0">
                <a:solidFill>
                  <a:srgbClr val="FF0000"/>
                </a:solidFill>
              </a:rPr>
              <a:t>all possible transition</a:t>
            </a:r>
            <a:r>
              <a:rPr lang="en-IN" altLang="en-US" b="1" dirty="0">
                <a:solidFill>
                  <a:srgbClr val="FF0000"/>
                </a:solidFill>
              </a:rPr>
              <a:t>s</a:t>
            </a:r>
            <a:r>
              <a:rPr lang="en-US" altLang="en-US" dirty="0"/>
              <a:t> and</a:t>
            </a:r>
            <a:r>
              <a:rPr lang="en-US" altLang="en-US" b="1" dirty="0">
                <a:solidFill>
                  <a:srgbClr val="00B0F0"/>
                </a:solidFill>
              </a:rPr>
              <a:t> stays in multiple states. </a:t>
            </a:r>
            <a:endParaRPr lang="en-US" altLang="en-US" dirty="0"/>
          </a:p>
          <a:p>
            <a:pPr algn="just" eaLnBrk="1" hangingPunct="1"/>
            <a:r>
              <a:rPr lang="en-US" altLang="en-US" dirty="0"/>
              <a:t>This is continued for </a:t>
            </a:r>
            <a:r>
              <a:rPr lang="en-US" altLang="en-US" b="1" dirty="0">
                <a:solidFill>
                  <a:srgbClr val="FF0000"/>
                </a:solidFill>
              </a:rPr>
              <a:t>all the inputs</a:t>
            </a:r>
            <a:r>
              <a:rPr lang="en-US" altLang="en-US" dirty="0"/>
              <a:t> for </a:t>
            </a:r>
            <a:r>
              <a:rPr lang="en-US" altLang="en-US" b="1" dirty="0">
                <a:solidFill>
                  <a:srgbClr val="00B0F0"/>
                </a:solidFill>
              </a:rPr>
              <a:t>each state </a:t>
            </a:r>
            <a:r>
              <a:rPr lang="en-US" altLang="en-US" dirty="0"/>
              <a:t> and finally the </a:t>
            </a:r>
            <a:r>
              <a:rPr lang="en-US" altLang="en-US" b="1" dirty="0">
                <a:solidFill>
                  <a:srgbClr val="FF0000"/>
                </a:solidFill>
              </a:rPr>
              <a:t>set of states</a:t>
            </a:r>
            <a:r>
              <a:rPr lang="en-US" altLang="en-US" dirty="0"/>
              <a:t> in which NFA stays contains </a:t>
            </a:r>
            <a:r>
              <a:rPr lang="en-US" altLang="en-US" b="1" dirty="0">
                <a:solidFill>
                  <a:srgbClr val="00B0F0"/>
                </a:solidFill>
              </a:rPr>
              <a:t>at least on final state</a:t>
            </a:r>
            <a:r>
              <a:rPr lang="en-US" altLang="en-US" dirty="0"/>
              <a:t> then the</a:t>
            </a:r>
            <a:r>
              <a:rPr lang="en-US" altLang="en-US" b="1" dirty="0">
                <a:solidFill>
                  <a:srgbClr val="FF0000"/>
                </a:solidFill>
              </a:rPr>
              <a:t> input is accepted</a:t>
            </a:r>
            <a:r>
              <a:rPr lang="en-IN" altLang="en-US" b="1" dirty="0">
                <a:solidFill>
                  <a:srgbClr val="FF0000"/>
                </a:solidFill>
              </a:rPr>
              <a:t>, </a:t>
            </a:r>
            <a:r>
              <a:rPr lang="en-US" altLang="en-US" b="1" dirty="0">
                <a:solidFill>
                  <a:srgbClr val="00B0F0"/>
                </a:solidFill>
              </a:rPr>
              <a:t>otherwise rejected.</a:t>
            </a:r>
            <a:r>
              <a:rPr lang="en-US" altLang="en-US" dirty="0"/>
              <a:t> </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vert="horz" wrap="square" lIns="91440" tIns="45720" rIns="91440" bIns="45720" anchor="ctr" anchorCtr="0"/>
          <a:lstStyle/>
          <a:p>
            <a:pPr eaLnBrk="1" hangingPunct="1"/>
            <a:r>
              <a:rPr lang="en-US" altLang="en-US" dirty="0"/>
              <a:t>Extended Transition Function </a:t>
            </a:r>
            <a:r>
              <a:rPr lang="el-GR" altLang="en-US" dirty="0"/>
              <a:t>δ</a:t>
            </a:r>
            <a:r>
              <a:rPr lang="en-US" altLang="en-US" dirty="0"/>
              <a:t> *</a:t>
            </a:r>
          </a:p>
        </p:txBody>
      </p:sp>
      <p:sp>
        <p:nvSpPr>
          <p:cNvPr id="3" name="Content Placeholder 2"/>
          <p:cNvSpPr>
            <a:spLocks noGrp="1"/>
          </p:cNvSpPr>
          <p:nvPr>
            <p:ph idx="1"/>
          </p:nvPr>
        </p:nvSpPr>
        <p:spPr/>
        <p:txBody>
          <a:bodyPr vert="horz" wrap="square" lIns="91440" tIns="45720" rIns="91440" bIns="45720" numCol="1" rtlCol="0" anchor="t" anchorCtr="0" compatLnSpc="1"/>
          <a:lstStyle/>
          <a:p>
            <a:pPr eaLnBrk="1" hangingPunct="1">
              <a:lnSpc>
                <a:spcPct val="80000"/>
              </a:lnSpc>
            </a:pPr>
            <a:r>
              <a:rPr sz="2500" dirty="0"/>
              <a:t>The extended transition function </a:t>
            </a:r>
            <a:r>
              <a:rPr lang="el-GR" altLang="x-none" sz="2500" dirty="0"/>
              <a:t>δ</a:t>
            </a:r>
            <a:r>
              <a:rPr sz="2500" dirty="0"/>
              <a:t>* for NFA is an extension of Transition function </a:t>
            </a:r>
            <a:r>
              <a:rPr lang="el-GR" altLang="x-none" sz="2500" dirty="0"/>
              <a:t>δ</a:t>
            </a:r>
            <a:r>
              <a:rPr sz="2500" dirty="0"/>
              <a:t> of NFA and is defined as follows</a:t>
            </a:r>
          </a:p>
          <a:p>
            <a:pPr eaLnBrk="1" hangingPunct="1">
              <a:lnSpc>
                <a:spcPct val="80000"/>
              </a:lnSpc>
              <a:buNone/>
            </a:pPr>
            <a:r>
              <a:rPr sz="2500" dirty="0"/>
              <a:t>Basis : </a:t>
            </a:r>
            <a:r>
              <a:rPr lang="el-GR" altLang="x-none" sz="2500" dirty="0"/>
              <a:t>δ</a:t>
            </a:r>
            <a:r>
              <a:rPr sz="2500" dirty="0"/>
              <a:t>*(q,</a:t>
            </a:r>
            <a:r>
              <a:rPr lang="az-Cyrl-AZ" altLang="x-none" sz="2500" dirty="0"/>
              <a:t>Є</a:t>
            </a:r>
            <a:r>
              <a:rPr sz="2500" dirty="0"/>
              <a:t>) = {q} that is without reading any  input symbols      </a:t>
            </a:r>
          </a:p>
          <a:p>
            <a:pPr eaLnBrk="1" hangingPunct="1">
              <a:lnSpc>
                <a:spcPct val="80000"/>
              </a:lnSpc>
              <a:buNone/>
            </a:pPr>
            <a:r>
              <a:rPr sz="2500" dirty="0"/>
              <a:t>             NFA is still in same state q.</a:t>
            </a:r>
          </a:p>
          <a:p>
            <a:pPr eaLnBrk="1" hangingPunct="1">
              <a:lnSpc>
                <a:spcPct val="80000"/>
              </a:lnSpc>
              <a:buNone/>
            </a:pPr>
            <a:r>
              <a:rPr sz="2500" dirty="0"/>
              <a:t>Induction: Suppose w is of the form w=xa where a is the final  </a:t>
            </a:r>
          </a:p>
          <a:p>
            <a:pPr eaLnBrk="1" hangingPunct="1">
              <a:lnSpc>
                <a:spcPct val="80000"/>
              </a:lnSpc>
              <a:buNone/>
            </a:pPr>
            <a:r>
              <a:rPr sz="2500" dirty="0"/>
              <a:t>                    symbol of w and x is the rest of w. </a:t>
            </a:r>
          </a:p>
          <a:p>
            <a:pPr eaLnBrk="1" hangingPunct="1">
              <a:lnSpc>
                <a:spcPct val="80000"/>
              </a:lnSpc>
              <a:buNone/>
            </a:pPr>
            <a:r>
              <a:rPr sz="2500" dirty="0"/>
              <a:t>                    Then </a:t>
            </a:r>
            <a:r>
              <a:rPr lang="el-GR" altLang="x-none" sz="2500" dirty="0"/>
              <a:t>δ</a:t>
            </a:r>
            <a:r>
              <a:rPr sz="2500" dirty="0"/>
              <a:t>*(q, w)=</a:t>
            </a:r>
            <a:r>
              <a:rPr lang="el-GR" altLang="x-none" sz="2500" dirty="0"/>
              <a:t> δ</a:t>
            </a:r>
            <a:r>
              <a:rPr sz="2500" dirty="0"/>
              <a:t>(</a:t>
            </a:r>
            <a:r>
              <a:rPr lang="el-GR" altLang="x-none" sz="2500" dirty="0"/>
              <a:t>δ</a:t>
            </a:r>
            <a:r>
              <a:rPr sz="2500" dirty="0"/>
              <a:t>*(q, x),a)</a:t>
            </a:r>
          </a:p>
          <a:p>
            <a:pPr eaLnBrk="1" hangingPunct="1">
              <a:lnSpc>
                <a:spcPct val="80000"/>
              </a:lnSpc>
              <a:buNone/>
            </a:pPr>
            <a:r>
              <a:rPr sz="2500" dirty="0"/>
              <a:t>                    If </a:t>
            </a:r>
            <a:r>
              <a:rPr lang="el-GR" altLang="x-none" sz="2500" dirty="0"/>
              <a:t>δ</a:t>
            </a:r>
            <a:r>
              <a:rPr sz="2500" dirty="0"/>
              <a:t>*(q, x) ={p1, p2,……..pk} then</a:t>
            </a:r>
          </a:p>
          <a:p>
            <a:pPr eaLnBrk="1" hangingPunct="1">
              <a:lnSpc>
                <a:spcPct val="80000"/>
              </a:lnSpc>
              <a:buNone/>
            </a:pPr>
            <a:r>
              <a:rPr sz="2500" dirty="0"/>
              <a:t>                                                  </a:t>
            </a:r>
            <a:r>
              <a:rPr sz="2500" baseline="-25000" dirty="0"/>
              <a:t>k</a:t>
            </a:r>
          </a:p>
          <a:p>
            <a:pPr eaLnBrk="1" hangingPunct="1">
              <a:lnSpc>
                <a:spcPct val="80000"/>
              </a:lnSpc>
              <a:buNone/>
            </a:pPr>
            <a:r>
              <a:rPr sz="2500" dirty="0"/>
              <a:t>     </a:t>
            </a:r>
            <a:r>
              <a:rPr lang="el-GR" altLang="x-none" sz="2500" dirty="0"/>
              <a:t>δ</a:t>
            </a:r>
            <a:r>
              <a:rPr sz="2500" dirty="0"/>
              <a:t>*(q, w)=</a:t>
            </a:r>
            <a:r>
              <a:rPr lang="el-GR" altLang="x-none" sz="2500" dirty="0"/>
              <a:t> δ</a:t>
            </a:r>
            <a:r>
              <a:rPr sz="2500" dirty="0"/>
              <a:t>(</a:t>
            </a:r>
            <a:r>
              <a:rPr lang="el-GR" altLang="x-none" sz="2500" dirty="0"/>
              <a:t>δ</a:t>
            </a:r>
            <a:r>
              <a:rPr sz="2500" dirty="0"/>
              <a:t>*(q, x),a) = </a:t>
            </a:r>
            <a:r>
              <a:rPr sz="2500" dirty="0">
                <a:latin typeface="Times New Roman" panose="02020603050405020304" pitchFamily="18" charset="0"/>
                <a:cs typeface="Times New Roman" panose="02020603050405020304" pitchFamily="18" charset="0"/>
              </a:rPr>
              <a:t>Ụ </a:t>
            </a:r>
            <a:r>
              <a:rPr lang="el-GR" altLang="x-none" sz="2500" dirty="0">
                <a:latin typeface="Times New Roman" panose="02020603050405020304" pitchFamily="18" charset="0"/>
                <a:cs typeface="Times New Roman" panose="02020603050405020304" pitchFamily="18" charset="0"/>
              </a:rPr>
              <a:t>δ</a:t>
            </a:r>
            <a:r>
              <a:rPr sz="2500" dirty="0">
                <a:latin typeface="Times New Roman" panose="02020603050405020304" pitchFamily="18" charset="0"/>
                <a:cs typeface="Times New Roman" panose="02020603050405020304" pitchFamily="18" charset="0"/>
              </a:rPr>
              <a:t>(pi, a) = {r1,r2</a:t>
            </a:r>
            <a:r>
              <a:rPr sz="2500" dirty="0">
                <a:latin typeface="Times New Roman" panose="02020603050405020304" pitchFamily="18" charset="0"/>
                <a:ea typeface="Times New Roman" panose="02020603050405020304" pitchFamily="18" charset="0"/>
              </a:rPr>
              <a:t>…</a:t>
            </a:r>
            <a:r>
              <a:rPr sz="2500" dirty="0">
                <a:latin typeface="Times New Roman" panose="02020603050405020304" pitchFamily="18" charset="0"/>
                <a:cs typeface="Times New Roman" panose="02020603050405020304" pitchFamily="18" charset="0"/>
              </a:rPr>
              <a:t>.rm}</a:t>
            </a:r>
          </a:p>
          <a:p>
            <a:pPr eaLnBrk="1" hangingPunct="1">
              <a:lnSpc>
                <a:spcPct val="80000"/>
              </a:lnSpc>
              <a:buNone/>
            </a:pPr>
            <a:r>
              <a:rPr sz="2500" dirty="0">
                <a:latin typeface="Times New Roman" panose="02020603050405020304" pitchFamily="18" charset="0"/>
                <a:cs typeface="Times New Roman" panose="02020603050405020304" pitchFamily="18" charset="0"/>
              </a:rPr>
              <a:t>                                             </a:t>
            </a:r>
            <a:r>
              <a:rPr sz="2500" baseline="30000" dirty="0">
                <a:latin typeface="Times New Roman" panose="02020603050405020304" pitchFamily="18" charset="0"/>
                <a:cs typeface="Times New Roman" panose="02020603050405020304" pitchFamily="18" charset="0"/>
              </a:rPr>
              <a:t>i=1</a:t>
            </a:r>
            <a:endParaRPr sz="2500" baseline="30000" dirty="0"/>
          </a:p>
          <a:p>
            <a:pPr eaLnBrk="1" hangingPunct="1">
              <a:lnSpc>
                <a:spcPct val="80000"/>
              </a:lnSpc>
              <a:buNone/>
            </a:pPr>
            <a:endParaRPr sz="2500" dirty="0"/>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rcRect l="36745" t="43771" r="41473" b="46128"/>
          <a:stretch>
            <a:fillRect/>
          </a:stretch>
        </p:blipFill>
        <p:spPr>
          <a:xfrm>
            <a:off x="138430" y="60325"/>
            <a:ext cx="7672070" cy="1005205"/>
          </a:xfrm>
          <a:prstGeom prst="rect">
            <a:avLst/>
          </a:prstGeom>
        </p:spPr>
      </p:pic>
      <p:sp>
        <p:nvSpPr>
          <p:cNvPr id="8" name="Text Box 7"/>
          <p:cNvSpPr txBox="1"/>
          <p:nvPr/>
        </p:nvSpPr>
        <p:spPr>
          <a:xfrm>
            <a:off x="202565" y="1042670"/>
            <a:ext cx="8748395" cy="3648710"/>
          </a:xfrm>
          <a:prstGeom prst="rect">
            <a:avLst/>
          </a:prstGeom>
          <a:noFill/>
        </p:spPr>
        <p:txBody>
          <a:bodyPr wrap="square" rtlCol="0">
            <a:noAutofit/>
          </a:bodyPr>
          <a:lstStyle/>
          <a:p>
            <a:r>
              <a:rPr lang="en-GB" sz="2400" b="1" dirty="0">
                <a:solidFill>
                  <a:schemeClr val="accent1"/>
                </a:solidFill>
                <a:effectLst>
                  <a:outerShdw blurRad="38100" dist="25400" dir="5400000" algn="ctr" rotWithShape="0">
                    <a:srgbClr val="6E747A">
                      <a:alpha val="43000"/>
                    </a:srgbClr>
                  </a:outerShdw>
                </a:effectLst>
                <a:sym typeface="+mn-ea"/>
              </a:rPr>
              <a:t>Use of E</a:t>
            </a:r>
            <a:r>
              <a:rPr sz="2400" b="1" dirty="0">
                <a:solidFill>
                  <a:schemeClr val="accent1"/>
                </a:solidFill>
                <a:effectLst>
                  <a:outerShdw blurRad="38100" dist="25400" dir="5400000" algn="ctr" rotWithShape="0">
                    <a:srgbClr val="6E747A">
                      <a:alpha val="43000"/>
                    </a:srgbClr>
                  </a:outerShdw>
                </a:effectLst>
                <a:sym typeface="+mn-ea"/>
              </a:rPr>
              <a:t>xtended transition function </a:t>
            </a:r>
            <a:r>
              <a:rPr lang="el-GR" altLang="x-none" sz="2400" b="1" dirty="0">
                <a:solidFill>
                  <a:schemeClr val="accent1"/>
                </a:solidFill>
                <a:effectLst>
                  <a:outerShdw blurRad="38100" dist="25400" dir="5400000" algn="ctr" rotWithShape="0">
                    <a:srgbClr val="6E747A">
                      <a:alpha val="43000"/>
                    </a:srgbClr>
                  </a:outerShdw>
                </a:effectLst>
                <a:sym typeface="+mn-ea"/>
              </a:rPr>
              <a:t>δ</a:t>
            </a:r>
            <a:r>
              <a:rPr sz="2400" b="1" dirty="0">
                <a:solidFill>
                  <a:schemeClr val="accent1"/>
                </a:solidFill>
                <a:effectLst>
                  <a:outerShdw blurRad="38100" dist="25400" dir="5400000" algn="ctr" rotWithShape="0">
                    <a:srgbClr val="6E747A">
                      <a:alpha val="43000"/>
                    </a:srgbClr>
                  </a:outerShdw>
                </a:effectLst>
                <a:sym typeface="+mn-ea"/>
              </a:rPr>
              <a:t>*</a:t>
            </a:r>
            <a:r>
              <a:rPr lang="en-GB" altLang="en-US" sz="2400" b="1" dirty="0">
                <a:solidFill>
                  <a:schemeClr val="accent1"/>
                </a:solidFill>
                <a:effectLst>
                  <a:outerShdw blurRad="38100" dist="25400" dir="5400000" algn="ctr" rotWithShape="0">
                    <a:srgbClr val="6E747A">
                      <a:alpha val="43000"/>
                    </a:srgbClr>
                  </a:outerShdw>
                </a:effectLst>
                <a:sym typeface="+mn-ea"/>
              </a:rPr>
              <a:t> to validate the inputs</a:t>
            </a:r>
            <a:r>
              <a:rPr lang="en-IN" altLang="en-GB" sz="2400" b="1" dirty="0">
                <a:solidFill>
                  <a:schemeClr val="accent1"/>
                </a:solidFill>
                <a:effectLst>
                  <a:outerShdw blurRad="38100" dist="25400" dir="5400000" algn="ctr" rotWithShape="0">
                    <a:srgbClr val="6E747A">
                      <a:alpha val="43000"/>
                    </a:srgbClr>
                  </a:outerShdw>
                </a:effectLst>
                <a:sym typeface="+mn-ea"/>
              </a:rPr>
              <a:t> :</a:t>
            </a:r>
          </a:p>
          <a:p>
            <a:endParaRPr lang="en-US"/>
          </a:p>
          <a:p>
            <a:pPr lvl="1"/>
            <a:r>
              <a:rPr lang="en-GB" altLang="el-GR" b="1" dirty="0">
                <a:solidFill>
                  <a:srgbClr val="FF0000"/>
                </a:solidFill>
                <a:sym typeface="+mn-ea"/>
              </a:rPr>
              <a:t>Example -1 - Computation of </a:t>
            </a:r>
            <a:r>
              <a:rPr lang="el-GR" altLang="en-US" b="1" dirty="0">
                <a:solidFill>
                  <a:srgbClr val="FF0000"/>
                </a:solidFill>
                <a:sym typeface="+mn-ea"/>
              </a:rPr>
              <a:t>δ*</a:t>
            </a:r>
            <a:r>
              <a:rPr lang="en-US" altLang="en-US" b="1" dirty="0">
                <a:solidFill>
                  <a:srgbClr val="FF0000"/>
                </a:solidFill>
                <a:sym typeface="+mn-ea"/>
              </a:rPr>
              <a:t>(q0,</a:t>
            </a:r>
            <a:r>
              <a:rPr lang="en-GB" altLang="en-US" b="1" dirty="0">
                <a:solidFill>
                  <a:srgbClr val="FF0000"/>
                </a:solidFill>
                <a:sym typeface="+mn-ea"/>
              </a:rPr>
              <a:t>001</a:t>
            </a:r>
            <a:r>
              <a:rPr lang="en-US" altLang="en-US" b="1" dirty="0">
                <a:solidFill>
                  <a:srgbClr val="FF0000"/>
                </a:solidFill>
                <a:sym typeface="+mn-ea"/>
              </a:rPr>
              <a:t>)</a:t>
            </a:r>
            <a:r>
              <a:rPr lang="en-GB" altLang="en-US" b="1" dirty="0">
                <a:solidFill>
                  <a:srgbClr val="FF0000"/>
                </a:solidFill>
                <a:sym typeface="+mn-ea"/>
              </a:rPr>
              <a:t> :</a:t>
            </a:r>
          </a:p>
          <a:p>
            <a:pPr lvl="1"/>
            <a:r>
              <a:rPr lang="el-GR" altLang="en-US" dirty="0">
                <a:sym typeface="+mn-ea"/>
              </a:rPr>
              <a:t>δ*</a:t>
            </a:r>
            <a:r>
              <a:rPr lang="en-US" altLang="en-US" dirty="0">
                <a:sym typeface="+mn-ea"/>
              </a:rPr>
              <a:t>(q0,</a:t>
            </a:r>
            <a:r>
              <a:rPr lang="en-US" altLang="en-US" dirty="0">
                <a:cs typeface="Arial" panose="020B0604020202020204" pitchFamily="34" charset="0"/>
                <a:sym typeface="+mn-ea"/>
              </a:rPr>
              <a:t>€</a:t>
            </a:r>
            <a:r>
              <a:rPr lang="en-US" altLang="en-US" dirty="0">
                <a:sym typeface="+mn-ea"/>
              </a:rPr>
              <a:t>)</a:t>
            </a:r>
            <a:r>
              <a:rPr lang="en-GB" altLang="en-US" dirty="0">
                <a:sym typeface="+mn-ea"/>
              </a:rPr>
              <a:t> = </a:t>
            </a:r>
            <a:r>
              <a:rPr lang="en-US" altLang="en-US" dirty="0">
                <a:sym typeface="+mn-ea"/>
              </a:rPr>
              <a:t>q0</a:t>
            </a:r>
            <a:r>
              <a:rPr lang="en-GB" altLang="en-US" dirty="0">
                <a:sym typeface="+mn-ea"/>
              </a:rPr>
              <a:t> </a:t>
            </a:r>
            <a:r>
              <a:rPr lang="en-GB" altLang="en-US" dirty="0">
                <a:cs typeface="Arial" panose="020B0604020202020204" pitchFamily="34" charset="0"/>
                <a:sym typeface="+mn-ea"/>
              </a:rPr>
              <a:t>→</a:t>
            </a:r>
            <a:r>
              <a:rPr lang="en-GB" altLang="en-US" dirty="0">
                <a:sym typeface="+mn-ea"/>
              </a:rPr>
              <a:t> By Basis</a:t>
            </a:r>
          </a:p>
          <a:p>
            <a:pPr lvl="1"/>
            <a:r>
              <a:rPr lang="el-GR" altLang="en-US" dirty="0">
                <a:sym typeface="+mn-ea"/>
              </a:rPr>
              <a:t>δ*</a:t>
            </a:r>
            <a:r>
              <a:rPr lang="en-US" altLang="en-US" dirty="0">
                <a:sym typeface="+mn-ea"/>
              </a:rPr>
              <a:t>(q0,</a:t>
            </a:r>
            <a:r>
              <a:rPr lang="en-GB" altLang="en-US" dirty="0">
                <a:sym typeface="+mn-ea"/>
              </a:rPr>
              <a:t>0</a:t>
            </a:r>
            <a:r>
              <a:rPr lang="en-US" altLang="en-US" dirty="0">
                <a:sym typeface="+mn-ea"/>
              </a:rPr>
              <a:t>)</a:t>
            </a:r>
            <a:r>
              <a:rPr lang="en-GB" altLang="en-US" dirty="0">
                <a:sym typeface="+mn-ea"/>
              </a:rPr>
              <a:t>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US" altLang="en-US" dirty="0">
                <a:cs typeface="Arial" panose="020B0604020202020204" pitchFamily="34" charset="0"/>
                <a:sym typeface="+mn-ea"/>
              </a:rPr>
              <a:t>€</a:t>
            </a:r>
            <a:r>
              <a:rPr lang="en-US" altLang="en-US" dirty="0">
                <a:sym typeface="+mn-ea"/>
              </a:rPr>
              <a:t>)</a:t>
            </a:r>
            <a:r>
              <a:rPr lang="en-GB" altLang="en-US" dirty="0">
                <a:sym typeface="+mn-ea"/>
              </a:rPr>
              <a:t>,0) = </a:t>
            </a:r>
            <a:r>
              <a:rPr lang="el-GR" altLang="en-US" dirty="0">
                <a:sym typeface="+mn-ea"/>
              </a:rPr>
              <a:t>δ</a:t>
            </a:r>
            <a:r>
              <a:rPr lang="en-US" altLang="en-US" dirty="0">
                <a:sym typeface="+mn-ea"/>
              </a:rPr>
              <a:t>(q0,</a:t>
            </a:r>
            <a:r>
              <a:rPr lang="en-GB" altLang="en-US" dirty="0">
                <a:sym typeface="+mn-ea"/>
              </a:rPr>
              <a:t>0</a:t>
            </a:r>
            <a:r>
              <a:rPr lang="en-US" altLang="en-US" dirty="0">
                <a:sym typeface="+mn-ea"/>
              </a:rPr>
              <a:t>)</a:t>
            </a:r>
            <a:r>
              <a:rPr lang="en-GB" altLang="en-US" dirty="0">
                <a:sym typeface="+mn-ea"/>
              </a:rPr>
              <a:t>= {q0,q1} </a:t>
            </a:r>
            <a:r>
              <a:rPr lang="en-GB" altLang="en-US" dirty="0">
                <a:cs typeface="Arial" panose="020B0604020202020204" pitchFamily="34" charset="0"/>
                <a:sym typeface="+mn-ea"/>
              </a:rPr>
              <a:t>← By</a:t>
            </a:r>
            <a:r>
              <a:rPr lang="en-GB" altLang="en-US" dirty="0">
                <a:sym typeface="+mn-ea"/>
              </a:rPr>
              <a:t> induction </a:t>
            </a:r>
          </a:p>
          <a:p>
            <a:pPr lvl="1"/>
            <a:r>
              <a:rPr lang="el-GR" altLang="en-US" dirty="0">
                <a:sym typeface="+mn-ea"/>
              </a:rPr>
              <a:t>δ*</a:t>
            </a:r>
            <a:r>
              <a:rPr lang="en-US" altLang="en-US" dirty="0">
                <a:sym typeface="+mn-ea"/>
              </a:rPr>
              <a:t>(q0,</a:t>
            </a:r>
            <a:r>
              <a:rPr lang="en-GB" altLang="en-US" dirty="0">
                <a:sym typeface="+mn-ea"/>
              </a:rPr>
              <a:t>00</a:t>
            </a:r>
            <a:r>
              <a:rPr lang="en-US" altLang="en-US" dirty="0">
                <a:sym typeface="+mn-ea"/>
              </a:rPr>
              <a:t>)</a:t>
            </a:r>
            <a:r>
              <a:rPr lang="en-GB" altLang="en-US" dirty="0">
                <a:sym typeface="+mn-ea"/>
              </a:rPr>
              <a:t> =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GB" altLang="en-US" dirty="0">
                <a:sym typeface="+mn-ea"/>
              </a:rPr>
              <a:t>0</a:t>
            </a:r>
            <a:r>
              <a:rPr lang="en-US" altLang="en-US" dirty="0">
                <a:sym typeface="+mn-ea"/>
              </a:rPr>
              <a:t>)</a:t>
            </a:r>
            <a:r>
              <a:rPr lang="en-GB" altLang="en-US" dirty="0">
                <a:sym typeface="+mn-ea"/>
              </a:rPr>
              <a:t>,0) = </a:t>
            </a:r>
            <a:r>
              <a:rPr lang="el-GR" altLang="en-US" dirty="0">
                <a:sym typeface="+mn-ea"/>
              </a:rPr>
              <a:t>δ</a:t>
            </a:r>
            <a:r>
              <a:rPr lang="en-US" altLang="en-US" dirty="0">
                <a:sym typeface="+mn-ea"/>
              </a:rPr>
              <a:t>(</a:t>
            </a:r>
            <a:r>
              <a:rPr lang="en-GB" altLang="en-US" dirty="0">
                <a:sym typeface="+mn-ea"/>
              </a:rPr>
              <a:t>{q0,q1},0)</a:t>
            </a:r>
          </a:p>
          <a:p>
            <a:pPr lvl="1"/>
            <a:r>
              <a:rPr lang="en-GB" altLang="en-US" dirty="0">
                <a:sym typeface="+mn-ea"/>
              </a:rPr>
              <a:t>                                        = </a:t>
            </a:r>
            <a:r>
              <a:rPr lang="el-GR" altLang="en-US" dirty="0">
                <a:sym typeface="+mn-ea"/>
              </a:rPr>
              <a:t>δ</a:t>
            </a:r>
            <a:r>
              <a:rPr lang="en-US" altLang="en-US" dirty="0">
                <a:sym typeface="+mn-ea"/>
              </a:rPr>
              <a:t>(</a:t>
            </a:r>
            <a:r>
              <a:rPr lang="en-GB" altLang="en-US" dirty="0">
                <a:sym typeface="+mn-ea"/>
              </a:rPr>
              <a:t>q0,0) </a:t>
            </a:r>
            <a:r>
              <a:rPr lang="en-GB" altLang="en-US" dirty="0">
                <a:cs typeface="Arial" panose="020B0604020202020204" pitchFamily="34" charset="0"/>
                <a:sym typeface="+mn-ea"/>
              </a:rPr>
              <a:t>Ụ </a:t>
            </a:r>
            <a:r>
              <a:rPr lang="el-GR" altLang="en-US" dirty="0">
                <a:sym typeface="+mn-ea"/>
              </a:rPr>
              <a:t>δ</a:t>
            </a:r>
            <a:r>
              <a:rPr lang="en-US" altLang="en-US" dirty="0">
                <a:sym typeface="+mn-ea"/>
              </a:rPr>
              <a:t>(</a:t>
            </a:r>
            <a:r>
              <a:rPr lang="en-GB" altLang="en-US" dirty="0">
                <a:sym typeface="+mn-ea"/>
              </a:rPr>
              <a:t>q1,0)</a:t>
            </a:r>
          </a:p>
          <a:p>
            <a:pPr lvl="1"/>
            <a:r>
              <a:rPr lang="en-GB" altLang="en-US" dirty="0">
                <a:cs typeface="Arial" panose="020B0604020202020204" pitchFamily="34" charset="0"/>
                <a:sym typeface="+mn-ea"/>
              </a:rPr>
              <a:t>                                        = {q0,q1} Ụ {q2}</a:t>
            </a:r>
          </a:p>
          <a:p>
            <a:pPr lvl="1"/>
            <a:r>
              <a:rPr lang="en-GB" altLang="en-US" dirty="0">
                <a:cs typeface="Arial" panose="020B0604020202020204" pitchFamily="34" charset="0"/>
                <a:sym typeface="+mn-ea"/>
              </a:rPr>
              <a:t>                                        = {q0,q1,q2}</a:t>
            </a:r>
          </a:p>
          <a:p>
            <a:pPr lvl="1"/>
            <a:r>
              <a:rPr lang="el-GR" altLang="en-US" dirty="0">
                <a:sym typeface="+mn-ea"/>
              </a:rPr>
              <a:t>δ*</a:t>
            </a:r>
            <a:r>
              <a:rPr lang="en-US" altLang="en-US" dirty="0">
                <a:sym typeface="+mn-ea"/>
              </a:rPr>
              <a:t>(q0,</a:t>
            </a:r>
            <a:r>
              <a:rPr lang="en-GB" altLang="en-US" dirty="0">
                <a:sym typeface="+mn-ea"/>
              </a:rPr>
              <a:t>001</a:t>
            </a:r>
            <a:r>
              <a:rPr lang="en-US" altLang="en-US" dirty="0">
                <a:sym typeface="+mn-ea"/>
              </a:rPr>
              <a:t>)</a:t>
            </a:r>
            <a:r>
              <a:rPr lang="en-GB" altLang="en-US" dirty="0">
                <a:sym typeface="+mn-ea"/>
              </a:rPr>
              <a:t> =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GB" altLang="en-US" dirty="0">
                <a:sym typeface="+mn-ea"/>
              </a:rPr>
              <a:t>00</a:t>
            </a:r>
            <a:r>
              <a:rPr lang="en-US" altLang="en-US" dirty="0">
                <a:sym typeface="+mn-ea"/>
              </a:rPr>
              <a:t>)</a:t>
            </a:r>
            <a:r>
              <a:rPr lang="en-GB" altLang="en-US" dirty="0">
                <a:sym typeface="+mn-ea"/>
              </a:rPr>
              <a:t>,1) =  </a:t>
            </a:r>
            <a:r>
              <a:rPr lang="el-GR" altLang="en-US" dirty="0">
                <a:sym typeface="+mn-ea"/>
              </a:rPr>
              <a:t>δ</a:t>
            </a:r>
            <a:r>
              <a:rPr lang="en-US" altLang="en-US" dirty="0">
                <a:sym typeface="+mn-ea"/>
              </a:rPr>
              <a:t>(</a:t>
            </a:r>
            <a:r>
              <a:rPr lang="en-GB" altLang="en-US" dirty="0">
                <a:sym typeface="+mn-ea"/>
              </a:rPr>
              <a:t>{q0,q1,q2},1)</a:t>
            </a:r>
          </a:p>
          <a:p>
            <a:pPr lvl="1"/>
            <a:r>
              <a:rPr lang="en-GB" altLang="en-US" dirty="0">
                <a:cs typeface="Arial" panose="020B0604020202020204" pitchFamily="34" charset="0"/>
                <a:sym typeface="+mn-ea"/>
              </a:rPr>
              <a:t>                                            = </a:t>
            </a:r>
            <a:r>
              <a:rPr lang="el-GR" altLang="en-US" dirty="0">
                <a:sym typeface="+mn-ea"/>
              </a:rPr>
              <a:t>δ</a:t>
            </a:r>
            <a:r>
              <a:rPr lang="en-US" altLang="en-US" dirty="0">
                <a:sym typeface="+mn-ea"/>
              </a:rPr>
              <a:t>(</a:t>
            </a:r>
            <a:r>
              <a:rPr lang="en-GB" altLang="en-US" dirty="0">
                <a:sym typeface="+mn-ea"/>
              </a:rPr>
              <a:t>q0,1) </a:t>
            </a:r>
            <a:r>
              <a:rPr lang="en-GB" altLang="en-US" dirty="0">
                <a:cs typeface="Arial" panose="020B0604020202020204" pitchFamily="34" charset="0"/>
                <a:sym typeface="+mn-ea"/>
              </a:rPr>
              <a:t>Ụ </a:t>
            </a:r>
            <a:r>
              <a:rPr lang="el-GR" altLang="en-US" dirty="0">
                <a:sym typeface="+mn-ea"/>
              </a:rPr>
              <a:t>δ</a:t>
            </a:r>
            <a:r>
              <a:rPr lang="en-US" altLang="en-US" dirty="0">
                <a:sym typeface="+mn-ea"/>
              </a:rPr>
              <a:t>(</a:t>
            </a:r>
            <a:r>
              <a:rPr lang="en-GB" altLang="en-US" dirty="0">
                <a:sym typeface="+mn-ea"/>
              </a:rPr>
              <a:t>q1,1) </a:t>
            </a:r>
            <a:r>
              <a:rPr lang="en-GB" altLang="en-US" dirty="0">
                <a:cs typeface="Arial" panose="020B0604020202020204" pitchFamily="34" charset="0"/>
                <a:sym typeface="+mn-ea"/>
              </a:rPr>
              <a:t>Ụ </a:t>
            </a:r>
            <a:r>
              <a:rPr lang="el-GR" altLang="en-US" dirty="0">
                <a:sym typeface="+mn-ea"/>
              </a:rPr>
              <a:t>δ</a:t>
            </a:r>
            <a:r>
              <a:rPr lang="en-US" altLang="en-US" dirty="0">
                <a:sym typeface="+mn-ea"/>
              </a:rPr>
              <a:t>(</a:t>
            </a:r>
            <a:r>
              <a:rPr lang="en-GB" altLang="en-US" dirty="0">
                <a:sym typeface="+mn-ea"/>
              </a:rPr>
              <a:t>q2,1)</a:t>
            </a:r>
          </a:p>
          <a:p>
            <a:pPr lvl="1"/>
            <a:r>
              <a:rPr lang="en-GB" altLang="en-US" dirty="0">
                <a:cs typeface="Arial" panose="020B0604020202020204" pitchFamily="34" charset="0"/>
                <a:sym typeface="+mn-ea"/>
              </a:rPr>
              <a:t>                                            = {q0,q1} Ụ {q2} Ụ { q2}</a:t>
            </a:r>
          </a:p>
          <a:p>
            <a:pPr lvl="1"/>
            <a:r>
              <a:rPr lang="en-GB" altLang="en-US" dirty="0">
                <a:cs typeface="Arial" panose="020B0604020202020204" pitchFamily="34" charset="0"/>
                <a:sym typeface="+mn-ea"/>
              </a:rPr>
              <a:t>                                            = {q0,q1,q2} </a:t>
            </a:r>
          </a:p>
          <a:p>
            <a:r>
              <a:rPr lang="en-GB" altLang="en-US" dirty="0">
                <a:cs typeface="Arial" panose="020B0604020202020204" pitchFamily="34" charset="0"/>
                <a:sym typeface="+mn-ea"/>
              </a:rPr>
              <a:t>   The string </a:t>
            </a:r>
            <a:r>
              <a:rPr lang="en-GB" altLang="en-US" b="1" dirty="0">
                <a:solidFill>
                  <a:srgbClr val="FF0000"/>
                </a:solidFill>
                <a:cs typeface="Arial" panose="020B0604020202020204" pitchFamily="34" charset="0"/>
                <a:sym typeface="+mn-ea"/>
              </a:rPr>
              <a:t>w = 001  is valid as NFA </a:t>
            </a:r>
            <a:r>
              <a:rPr lang="en-GB" altLang="en-US" dirty="0">
                <a:cs typeface="Arial" panose="020B0604020202020204" pitchFamily="34" charset="0"/>
                <a:sym typeface="+mn-ea"/>
              </a:rPr>
              <a:t>remains in {q0,q1,q2} and contains </a:t>
            </a:r>
            <a:r>
              <a:rPr lang="en-GB" altLang="en-US" b="1" dirty="0">
                <a:solidFill>
                  <a:srgbClr val="FF0000"/>
                </a:solidFill>
                <a:cs typeface="Arial" panose="020B0604020202020204" pitchFamily="34" charset="0"/>
                <a:sym typeface="+mn-ea"/>
              </a:rPr>
              <a:t> q1, the final state</a:t>
            </a:r>
          </a:p>
          <a:p>
            <a:endParaRPr lang="en-GB" altLang="en-US" b="1" dirty="0">
              <a:solidFill>
                <a:srgbClr val="FF0000"/>
              </a:solidFill>
              <a:cs typeface="Arial" panose="020B0604020202020204" pitchFamily="34" charset="0"/>
              <a:sym typeface="+mn-ea"/>
            </a:endParaRPr>
          </a:p>
          <a:p>
            <a:endParaRPr lang="en-GB" altLang="en-US" b="1" dirty="0">
              <a:solidFill>
                <a:srgbClr val="FF0000"/>
              </a:solidFill>
              <a:cs typeface="Arial" panose="020B0604020202020204" pitchFamily="34" charset="0"/>
              <a:sym typeface="+mn-ea"/>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278765" y="351155"/>
            <a:ext cx="8737600" cy="4674870"/>
          </a:xfrm>
          <a:prstGeom prst="rect">
            <a:avLst/>
          </a:prstGeom>
          <a:noFill/>
        </p:spPr>
        <p:txBody>
          <a:bodyPr wrap="square" rtlCol="0">
            <a:noAutofit/>
          </a:bodyPr>
          <a:lstStyle/>
          <a:p>
            <a:endParaRPr lang="en-GB" altLang="el-GR" b="1" dirty="0">
              <a:solidFill>
                <a:srgbClr val="FF0000"/>
              </a:solidFill>
              <a:sym typeface="+mn-ea"/>
            </a:endParaRPr>
          </a:p>
          <a:p>
            <a:endParaRPr lang="en-GB" altLang="el-GR" b="1" dirty="0">
              <a:solidFill>
                <a:srgbClr val="FF0000"/>
              </a:solidFill>
              <a:sym typeface="+mn-ea"/>
            </a:endParaRPr>
          </a:p>
          <a:p>
            <a:r>
              <a:rPr lang="en-GB" altLang="el-GR" b="1" dirty="0">
                <a:solidFill>
                  <a:srgbClr val="FF0000"/>
                </a:solidFill>
                <a:sym typeface="+mn-ea"/>
              </a:rPr>
              <a:t>Example -2 - Computation of </a:t>
            </a:r>
            <a:r>
              <a:rPr lang="el-GR" altLang="en-US" b="1" dirty="0">
                <a:solidFill>
                  <a:srgbClr val="FF0000"/>
                </a:solidFill>
                <a:sym typeface="+mn-ea"/>
              </a:rPr>
              <a:t>δ*</a:t>
            </a:r>
            <a:r>
              <a:rPr lang="en-US" altLang="en-US" b="1" dirty="0">
                <a:solidFill>
                  <a:srgbClr val="FF0000"/>
                </a:solidFill>
                <a:sym typeface="+mn-ea"/>
              </a:rPr>
              <a:t>(q0,</a:t>
            </a:r>
            <a:r>
              <a:rPr lang="en-GB" altLang="en-US" b="1" dirty="0">
                <a:solidFill>
                  <a:srgbClr val="FF0000"/>
                </a:solidFill>
                <a:sym typeface="+mn-ea"/>
              </a:rPr>
              <a:t>111</a:t>
            </a:r>
            <a:r>
              <a:rPr lang="en-US" altLang="en-US" b="1" dirty="0">
                <a:solidFill>
                  <a:srgbClr val="FF0000"/>
                </a:solidFill>
                <a:sym typeface="+mn-ea"/>
              </a:rPr>
              <a:t>)</a:t>
            </a:r>
            <a:r>
              <a:rPr lang="en-GB" altLang="en-US" b="1" dirty="0">
                <a:solidFill>
                  <a:srgbClr val="FF0000"/>
                </a:solidFill>
                <a:sym typeface="+mn-ea"/>
              </a:rPr>
              <a:t> :</a:t>
            </a:r>
            <a:endParaRPr lang="en-GB" altLang="en-US" dirty="0">
              <a:sym typeface="+mn-ea"/>
            </a:endParaRPr>
          </a:p>
          <a:p>
            <a:pPr lvl="1"/>
            <a:r>
              <a:rPr lang="el-GR" altLang="en-US" dirty="0">
                <a:sym typeface="+mn-ea"/>
              </a:rPr>
              <a:t>δ*</a:t>
            </a:r>
            <a:r>
              <a:rPr lang="en-US" altLang="en-US" dirty="0">
                <a:sym typeface="+mn-ea"/>
              </a:rPr>
              <a:t>(q0,</a:t>
            </a:r>
            <a:r>
              <a:rPr lang="en-US" altLang="en-US" dirty="0">
                <a:cs typeface="Arial" panose="020B0604020202020204" pitchFamily="34" charset="0"/>
                <a:sym typeface="+mn-ea"/>
              </a:rPr>
              <a:t>€</a:t>
            </a:r>
            <a:r>
              <a:rPr lang="en-US" altLang="en-US" dirty="0">
                <a:sym typeface="+mn-ea"/>
              </a:rPr>
              <a:t>)</a:t>
            </a:r>
            <a:r>
              <a:rPr lang="en-GB" altLang="en-US" dirty="0">
                <a:sym typeface="+mn-ea"/>
              </a:rPr>
              <a:t> = </a:t>
            </a:r>
            <a:r>
              <a:rPr lang="en-US" altLang="en-US" dirty="0">
                <a:sym typeface="+mn-ea"/>
              </a:rPr>
              <a:t>q0</a:t>
            </a:r>
            <a:r>
              <a:rPr lang="en-GB" altLang="en-US" dirty="0">
                <a:sym typeface="+mn-ea"/>
              </a:rPr>
              <a:t> </a:t>
            </a:r>
            <a:r>
              <a:rPr lang="en-GB" altLang="en-US" dirty="0">
                <a:cs typeface="Arial" panose="020B0604020202020204" pitchFamily="34" charset="0"/>
                <a:sym typeface="+mn-ea"/>
              </a:rPr>
              <a:t>→</a:t>
            </a:r>
            <a:r>
              <a:rPr lang="en-GB" altLang="en-US" dirty="0">
                <a:sym typeface="+mn-ea"/>
              </a:rPr>
              <a:t> By Basis</a:t>
            </a:r>
          </a:p>
          <a:p>
            <a:pPr lvl="1"/>
            <a:r>
              <a:rPr lang="el-GR" altLang="en-US" dirty="0">
                <a:sym typeface="+mn-ea"/>
              </a:rPr>
              <a:t>δ*</a:t>
            </a:r>
            <a:r>
              <a:rPr lang="en-US" altLang="en-US" dirty="0">
                <a:sym typeface="+mn-ea"/>
              </a:rPr>
              <a:t>(q0,</a:t>
            </a:r>
            <a:r>
              <a:rPr lang="en-GB" altLang="en-US" dirty="0">
                <a:sym typeface="+mn-ea"/>
              </a:rPr>
              <a:t>1</a:t>
            </a:r>
            <a:r>
              <a:rPr lang="en-US" altLang="en-US" dirty="0">
                <a:sym typeface="+mn-ea"/>
              </a:rPr>
              <a:t>)</a:t>
            </a:r>
            <a:r>
              <a:rPr lang="en-GB" altLang="en-US" dirty="0">
                <a:sym typeface="+mn-ea"/>
              </a:rPr>
              <a:t>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US" altLang="en-US" dirty="0">
                <a:cs typeface="Arial" panose="020B0604020202020204" pitchFamily="34" charset="0"/>
                <a:sym typeface="+mn-ea"/>
              </a:rPr>
              <a:t>€</a:t>
            </a:r>
            <a:r>
              <a:rPr lang="en-US" altLang="en-US" dirty="0">
                <a:sym typeface="+mn-ea"/>
              </a:rPr>
              <a:t>)</a:t>
            </a:r>
            <a:r>
              <a:rPr lang="en-GB" altLang="en-US" dirty="0">
                <a:sym typeface="+mn-ea"/>
              </a:rPr>
              <a:t>,1) = </a:t>
            </a:r>
            <a:r>
              <a:rPr lang="el-GR" altLang="en-US" dirty="0">
                <a:sym typeface="+mn-ea"/>
              </a:rPr>
              <a:t>δ</a:t>
            </a:r>
            <a:r>
              <a:rPr lang="en-US" altLang="en-US" dirty="0">
                <a:sym typeface="+mn-ea"/>
              </a:rPr>
              <a:t>(q0,</a:t>
            </a:r>
            <a:r>
              <a:rPr lang="en-GB" altLang="en-US" dirty="0">
                <a:sym typeface="+mn-ea"/>
              </a:rPr>
              <a:t>1</a:t>
            </a:r>
            <a:r>
              <a:rPr lang="en-US" altLang="en-US" dirty="0">
                <a:sym typeface="+mn-ea"/>
              </a:rPr>
              <a:t>)</a:t>
            </a:r>
            <a:r>
              <a:rPr lang="en-GB" altLang="en-US" dirty="0">
                <a:sym typeface="+mn-ea"/>
              </a:rPr>
              <a:t>= {q1}    </a:t>
            </a:r>
            <a:r>
              <a:rPr lang="en-GB" altLang="en-US" dirty="0">
                <a:cs typeface="Arial" panose="020B0604020202020204" pitchFamily="34" charset="0"/>
                <a:sym typeface="+mn-ea"/>
              </a:rPr>
              <a:t>← By</a:t>
            </a:r>
            <a:r>
              <a:rPr lang="en-GB" altLang="en-US" dirty="0">
                <a:sym typeface="+mn-ea"/>
              </a:rPr>
              <a:t> induction </a:t>
            </a:r>
          </a:p>
          <a:p>
            <a:pPr lvl="1"/>
            <a:r>
              <a:rPr lang="el-GR" altLang="en-US" dirty="0">
                <a:sym typeface="+mn-ea"/>
              </a:rPr>
              <a:t>δ*</a:t>
            </a:r>
            <a:r>
              <a:rPr lang="en-US" altLang="en-US" dirty="0">
                <a:sym typeface="+mn-ea"/>
              </a:rPr>
              <a:t>(q0,</a:t>
            </a:r>
            <a:r>
              <a:rPr lang="en-GB" altLang="en-US" dirty="0">
                <a:sym typeface="+mn-ea"/>
              </a:rPr>
              <a:t>11</a:t>
            </a:r>
            <a:r>
              <a:rPr lang="en-US" altLang="en-US" dirty="0">
                <a:sym typeface="+mn-ea"/>
              </a:rPr>
              <a:t>)</a:t>
            </a:r>
            <a:r>
              <a:rPr lang="en-GB" altLang="en-US" dirty="0">
                <a:sym typeface="+mn-ea"/>
              </a:rPr>
              <a:t> =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GB" altLang="en-US" dirty="0">
                <a:sym typeface="+mn-ea"/>
              </a:rPr>
              <a:t>1</a:t>
            </a:r>
            <a:r>
              <a:rPr lang="en-US" altLang="en-US" dirty="0">
                <a:sym typeface="+mn-ea"/>
              </a:rPr>
              <a:t>)</a:t>
            </a:r>
            <a:r>
              <a:rPr lang="en-GB" altLang="en-US" dirty="0">
                <a:sym typeface="+mn-ea"/>
              </a:rPr>
              <a:t>,1) = </a:t>
            </a:r>
            <a:r>
              <a:rPr lang="el-GR" altLang="en-US" dirty="0">
                <a:sym typeface="+mn-ea"/>
              </a:rPr>
              <a:t>δ</a:t>
            </a:r>
            <a:r>
              <a:rPr lang="en-US" altLang="en-US" dirty="0">
                <a:sym typeface="+mn-ea"/>
              </a:rPr>
              <a:t>(</a:t>
            </a:r>
            <a:r>
              <a:rPr lang="en-GB" altLang="en-US" dirty="0">
                <a:sym typeface="+mn-ea"/>
              </a:rPr>
              <a:t>{q1},1) = {q2}</a:t>
            </a:r>
          </a:p>
          <a:p>
            <a:pPr lvl="1"/>
            <a:r>
              <a:rPr lang="el-GR" altLang="en-US" dirty="0">
                <a:sym typeface="+mn-ea"/>
              </a:rPr>
              <a:t>δ*</a:t>
            </a:r>
            <a:r>
              <a:rPr lang="en-US" altLang="en-US" dirty="0">
                <a:sym typeface="+mn-ea"/>
              </a:rPr>
              <a:t>(q0,</a:t>
            </a:r>
            <a:r>
              <a:rPr lang="en-GB" altLang="en-US" dirty="0">
                <a:sym typeface="+mn-ea"/>
              </a:rPr>
              <a:t>111</a:t>
            </a:r>
            <a:r>
              <a:rPr lang="en-US" altLang="en-US" dirty="0">
                <a:sym typeface="+mn-ea"/>
              </a:rPr>
              <a:t>)</a:t>
            </a:r>
            <a:r>
              <a:rPr lang="en-GB" altLang="en-US" dirty="0">
                <a:sym typeface="+mn-ea"/>
              </a:rPr>
              <a:t> = </a:t>
            </a:r>
            <a:r>
              <a:rPr lang="el-GR" altLang="en-US" dirty="0">
                <a:sym typeface="+mn-ea"/>
              </a:rPr>
              <a:t>δ</a:t>
            </a:r>
            <a:r>
              <a:rPr lang="en-US" altLang="en-US" dirty="0">
                <a:sym typeface="+mn-ea"/>
              </a:rPr>
              <a:t>(</a:t>
            </a:r>
            <a:r>
              <a:rPr lang="el-GR" altLang="en-US" dirty="0">
                <a:sym typeface="+mn-ea"/>
              </a:rPr>
              <a:t>δ*</a:t>
            </a:r>
            <a:r>
              <a:rPr lang="en-US" altLang="en-US" dirty="0">
                <a:sym typeface="+mn-ea"/>
              </a:rPr>
              <a:t>(q0,</a:t>
            </a:r>
            <a:r>
              <a:rPr lang="en-GB" altLang="en-US" dirty="0">
                <a:sym typeface="+mn-ea"/>
              </a:rPr>
              <a:t>11</a:t>
            </a:r>
            <a:r>
              <a:rPr lang="en-US" altLang="en-US" dirty="0">
                <a:sym typeface="+mn-ea"/>
              </a:rPr>
              <a:t>)</a:t>
            </a:r>
            <a:r>
              <a:rPr lang="en-GB" altLang="en-US" dirty="0">
                <a:sym typeface="+mn-ea"/>
              </a:rPr>
              <a:t>,1) =  </a:t>
            </a:r>
            <a:r>
              <a:rPr lang="el-GR" altLang="en-US" dirty="0">
                <a:sym typeface="+mn-ea"/>
              </a:rPr>
              <a:t>δ</a:t>
            </a:r>
            <a:r>
              <a:rPr lang="en-US" altLang="en-US" dirty="0">
                <a:sym typeface="+mn-ea"/>
              </a:rPr>
              <a:t>(</a:t>
            </a:r>
            <a:r>
              <a:rPr lang="en-GB" altLang="en-US" dirty="0">
                <a:sym typeface="+mn-ea"/>
              </a:rPr>
              <a:t>{q2},1) = {q2]</a:t>
            </a:r>
          </a:p>
          <a:p>
            <a:r>
              <a:rPr lang="en-GB" altLang="en-US" dirty="0">
                <a:cs typeface="Arial" panose="020B0604020202020204" pitchFamily="34" charset="0"/>
                <a:sym typeface="+mn-ea"/>
              </a:rPr>
              <a:t> The string</a:t>
            </a:r>
            <a:r>
              <a:rPr lang="en-GB" altLang="en-US" b="1" dirty="0">
                <a:solidFill>
                  <a:srgbClr val="FF0000"/>
                </a:solidFill>
                <a:cs typeface="Arial" panose="020B0604020202020204" pitchFamily="34" charset="0"/>
                <a:sym typeface="+mn-ea"/>
              </a:rPr>
              <a:t> w = 111  is invalid as NFA</a:t>
            </a:r>
            <a:r>
              <a:rPr lang="en-GB" altLang="en-US" dirty="0">
                <a:cs typeface="Arial" panose="020B0604020202020204" pitchFamily="34" charset="0"/>
                <a:sym typeface="+mn-ea"/>
              </a:rPr>
              <a:t> remains in {q2} and </a:t>
            </a:r>
            <a:r>
              <a:rPr lang="en-GB" altLang="en-US" b="1" dirty="0">
                <a:solidFill>
                  <a:srgbClr val="FF0000"/>
                </a:solidFill>
                <a:cs typeface="Arial" panose="020B0604020202020204" pitchFamily="34" charset="0"/>
                <a:sym typeface="+mn-ea"/>
              </a:rPr>
              <a:t>does not contains  q1, the final state.</a:t>
            </a:r>
          </a:p>
          <a:p>
            <a:endParaRPr lang="en-GB" altLang="en-US" b="1" dirty="0">
              <a:solidFill>
                <a:srgbClr val="FF0000"/>
              </a:solidFill>
              <a:cs typeface="Arial" panose="020B0604020202020204" pitchFamily="34" charset="0"/>
              <a:sym typeface="+mn-ea"/>
            </a:endParaRPr>
          </a:p>
          <a:p>
            <a:r>
              <a:rPr lang="en-IN" altLang="en-GB" b="1" dirty="0">
                <a:solidFill>
                  <a:srgbClr val="FF0000"/>
                </a:solidFill>
                <a:cs typeface="Arial" panose="020B0604020202020204" pitchFamily="34" charset="0"/>
                <a:sym typeface="+mn-ea"/>
              </a:rPr>
              <a:t>Exercize problems : 1. </a:t>
            </a:r>
            <a:r>
              <a:rPr lang="en-GB" altLang="el-GR" b="1" dirty="0">
                <a:solidFill>
                  <a:srgbClr val="FF0000"/>
                </a:solidFill>
                <a:sym typeface="+mn-ea"/>
              </a:rPr>
              <a:t>Comput</a:t>
            </a:r>
            <a:r>
              <a:rPr lang="en-IN" altLang="en-GB" b="1" dirty="0">
                <a:solidFill>
                  <a:srgbClr val="FF0000"/>
                </a:solidFill>
                <a:sym typeface="+mn-ea"/>
              </a:rPr>
              <a:t>e</a:t>
            </a:r>
            <a:r>
              <a:rPr lang="en-GB" altLang="el-GR" b="1" dirty="0">
                <a:solidFill>
                  <a:srgbClr val="FF0000"/>
                </a:solidFill>
                <a:sym typeface="+mn-ea"/>
              </a:rPr>
              <a:t> </a:t>
            </a:r>
            <a:r>
              <a:rPr lang="el-GR" altLang="en-US" b="1" dirty="0">
                <a:solidFill>
                  <a:srgbClr val="FF0000"/>
                </a:solidFill>
                <a:sym typeface="+mn-ea"/>
              </a:rPr>
              <a:t>δ*</a:t>
            </a:r>
            <a:r>
              <a:rPr lang="en-US" altLang="en-US" b="1" dirty="0">
                <a:solidFill>
                  <a:srgbClr val="FF0000"/>
                </a:solidFill>
                <a:sym typeface="+mn-ea"/>
              </a:rPr>
              <a:t>(q0,</a:t>
            </a:r>
            <a:r>
              <a:rPr lang="en-IN" altLang="en-US" b="1" dirty="0">
                <a:solidFill>
                  <a:srgbClr val="FF0000"/>
                </a:solidFill>
                <a:sym typeface="+mn-ea"/>
              </a:rPr>
              <a:t>0010</a:t>
            </a:r>
            <a:r>
              <a:rPr lang="en-GB" altLang="en-US" b="1" dirty="0">
                <a:solidFill>
                  <a:srgbClr val="FF0000"/>
                </a:solidFill>
                <a:sym typeface="+mn-ea"/>
              </a:rPr>
              <a:t>111</a:t>
            </a:r>
            <a:r>
              <a:rPr lang="en-US" altLang="en-US" b="1" dirty="0">
                <a:solidFill>
                  <a:srgbClr val="FF0000"/>
                </a:solidFill>
                <a:sym typeface="+mn-ea"/>
              </a:rPr>
              <a:t>)</a:t>
            </a:r>
            <a:r>
              <a:rPr lang="en-GB" altLang="en-US" b="1" dirty="0">
                <a:solidFill>
                  <a:srgbClr val="FF0000"/>
                </a:solidFill>
                <a:sym typeface="+mn-ea"/>
              </a:rPr>
              <a:t> </a:t>
            </a:r>
          </a:p>
          <a:p>
            <a:r>
              <a:rPr lang="en-GB" altLang="en-US" b="1" dirty="0">
                <a:solidFill>
                  <a:srgbClr val="FF0000"/>
                </a:solidFill>
                <a:sym typeface="+mn-ea"/>
              </a:rPr>
              <a:t> </a:t>
            </a:r>
            <a:r>
              <a:rPr lang="en-IN" altLang="en-GB" b="1" dirty="0">
                <a:solidFill>
                  <a:srgbClr val="FF0000"/>
                </a:solidFill>
                <a:sym typeface="+mn-ea"/>
              </a:rPr>
              <a:t>                                  2.</a:t>
            </a:r>
            <a:r>
              <a:rPr lang="en-IN" altLang="en-GB" b="1" dirty="0">
                <a:solidFill>
                  <a:srgbClr val="FF0000"/>
                </a:solidFill>
                <a:cs typeface="Arial" panose="020B0604020202020204" pitchFamily="34" charset="0"/>
                <a:sym typeface="+mn-ea"/>
              </a:rPr>
              <a:t> </a:t>
            </a:r>
            <a:r>
              <a:rPr lang="en-GB" altLang="el-GR" b="1" dirty="0">
                <a:solidFill>
                  <a:srgbClr val="FF0000"/>
                </a:solidFill>
                <a:sym typeface="+mn-ea"/>
              </a:rPr>
              <a:t>Comput</a:t>
            </a:r>
            <a:r>
              <a:rPr lang="en-IN" altLang="en-GB" b="1" dirty="0">
                <a:solidFill>
                  <a:srgbClr val="FF0000"/>
                </a:solidFill>
                <a:sym typeface="+mn-ea"/>
              </a:rPr>
              <a:t>e</a:t>
            </a:r>
            <a:r>
              <a:rPr lang="en-GB" altLang="el-GR" b="1" dirty="0">
                <a:solidFill>
                  <a:srgbClr val="FF0000"/>
                </a:solidFill>
                <a:sym typeface="+mn-ea"/>
              </a:rPr>
              <a:t> </a:t>
            </a:r>
            <a:r>
              <a:rPr lang="el-GR" altLang="en-US" b="1" dirty="0">
                <a:solidFill>
                  <a:srgbClr val="FF0000"/>
                </a:solidFill>
                <a:sym typeface="+mn-ea"/>
              </a:rPr>
              <a:t>δ*</a:t>
            </a:r>
            <a:r>
              <a:rPr lang="en-US" altLang="en-US" b="1" dirty="0">
                <a:solidFill>
                  <a:srgbClr val="FF0000"/>
                </a:solidFill>
                <a:sym typeface="+mn-ea"/>
              </a:rPr>
              <a:t>(q0,</a:t>
            </a:r>
            <a:r>
              <a:rPr lang="en-IN" altLang="en-US" b="1" dirty="0">
                <a:solidFill>
                  <a:srgbClr val="FF0000"/>
                </a:solidFill>
                <a:sym typeface="+mn-ea"/>
              </a:rPr>
              <a:t>00010</a:t>
            </a:r>
            <a:r>
              <a:rPr lang="en-US" altLang="en-US" b="1" dirty="0">
                <a:solidFill>
                  <a:srgbClr val="FF0000"/>
                </a:solidFill>
                <a:sym typeface="+mn-ea"/>
              </a:rPr>
              <a:t>)</a:t>
            </a:r>
            <a:r>
              <a:rPr lang="en-GB" altLang="en-US" b="1" dirty="0">
                <a:solidFill>
                  <a:srgbClr val="FF0000"/>
                </a:solidFill>
                <a:sym typeface="+mn-ea"/>
              </a:rPr>
              <a:t> </a:t>
            </a:r>
            <a:endParaRPr lang="en-GB" altLang="en-US" b="1" dirty="0">
              <a:solidFill>
                <a:srgbClr val="FF0000"/>
              </a:solidFill>
              <a:cs typeface="Arial" panose="020B0604020202020204" pitchFamily="34" charset="0"/>
              <a:sym typeface="+mn-ea"/>
            </a:endParaRPr>
          </a:p>
          <a:p>
            <a:endParaRPr lang="en-GB" altLang="en-US" b="1" dirty="0">
              <a:solidFill>
                <a:srgbClr val="FF0000"/>
              </a:solidFill>
              <a:cs typeface="Arial" panose="020B0604020202020204" pitchFamily="34" charset="0"/>
              <a:sym typeface="+mn-ea"/>
            </a:endParaRPr>
          </a:p>
          <a:p>
            <a:endParaRPr lang="en-GB" altLang="en-US" dirty="0">
              <a:cs typeface="Arial" panose="020B0604020202020204" pitchFamily="34" charset="0"/>
              <a:sym typeface="+mn-ea"/>
            </a:endParaRPr>
          </a:p>
          <a:p>
            <a:endParaRPr lang="en-GB" altLang="en-US" dirty="0">
              <a:cs typeface="Arial" panose="020B0604020202020204" pitchFamily="34" charset="0"/>
              <a:sym typeface="+mn-ea"/>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780" y="46355"/>
            <a:ext cx="8687435" cy="955040"/>
          </a:xfrm>
        </p:spPr>
        <p:txBody>
          <a:bodyPr/>
          <a:lstStyle/>
          <a:p>
            <a:pPr algn="l"/>
            <a:r>
              <a:rPr lang="en-IN" altLang="en-US" noProof="0" dirty="0">
                <a:ln>
                  <a:noFill/>
                </a:ln>
                <a:solidFill>
                  <a:schemeClr val="tx1">
                    <a:tint val="75000"/>
                  </a:schemeClr>
                </a:solidFill>
                <a:effectLst/>
                <a:uLnTx/>
                <a:uFillTx/>
                <a:latin typeface="+mn-lt"/>
                <a:ea typeface="+mn-ea"/>
                <a:cs typeface="+mn-cs"/>
                <a:sym typeface="+mn-ea"/>
              </a:rPr>
              <a:t> </a:t>
            </a:r>
            <a:r>
              <a:rPr lang="en-IN" altLang="en-US" sz="3200" b="1" noProof="0" dirty="0">
                <a:ln>
                  <a:noFill/>
                </a:ln>
                <a:solidFill>
                  <a:srgbClr val="FF0000"/>
                </a:solidFill>
                <a:effectLst/>
                <a:uLnTx/>
                <a:uFillTx/>
                <a:latin typeface="+mn-lt"/>
                <a:ea typeface="+mn-ea"/>
                <a:cs typeface="+mn-cs"/>
                <a:sym typeface="+mn-ea"/>
              </a:rPr>
              <a:t>Structural/Schematic Representation and working of a Finite    Automata</a:t>
            </a:r>
            <a:r>
              <a:rPr lang="en-IN" altLang="en-US" sz="3200" noProof="0" dirty="0">
                <a:ln>
                  <a:noFill/>
                </a:ln>
                <a:solidFill>
                  <a:schemeClr val="tx1">
                    <a:tint val="75000"/>
                  </a:schemeClr>
                </a:solidFill>
                <a:effectLst/>
                <a:uLnTx/>
                <a:uFillTx/>
                <a:latin typeface="+mn-lt"/>
                <a:ea typeface="+mn-ea"/>
                <a:cs typeface="+mn-cs"/>
                <a:sym typeface="+mn-ea"/>
              </a:rPr>
              <a:t>.</a:t>
            </a:r>
            <a:endParaRPr lang="en-US"/>
          </a:p>
        </p:txBody>
      </p:sp>
      <p:pic>
        <p:nvPicPr>
          <p:cNvPr id="4" name="Content Placeholder 3" descr="Untitled"/>
          <p:cNvPicPr>
            <a:picLocks noGrp="1" noChangeAspect="1"/>
          </p:cNvPicPr>
          <p:nvPr>
            <p:ph idx="1"/>
          </p:nvPr>
        </p:nvPicPr>
        <p:blipFill>
          <a:blip r:embed="rId3"/>
          <a:srcRect r="53013" b="45229"/>
          <a:stretch>
            <a:fillRect/>
          </a:stretch>
        </p:blipFill>
        <p:spPr>
          <a:xfrm>
            <a:off x="271780" y="1066800"/>
            <a:ext cx="4742180" cy="2438400"/>
          </a:xfrm>
          <a:prstGeom prst="rect">
            <a:avLst/>
          </a:prstGeom>
        </p:spPr>
      </p:pic>
      <p:sp>
        <p:nvSpPr>
          <p:cNvPr id="6" name="Text Box 5"/>
          <p:cNvSpPr txBox="1"/>
          <p:nvPr/>
        </p:nvSpPr>
        <p:spPr>
          <a:xfrm>
            <a:off x="335280" y="3449320"/>
            <a:ext cx="8508365" cy="3308985"/>
          </a:xfrm>
          <a:prstGeom prst="rect">
            <a:avLst/>
          </a:prstGeom>
          <a:noFill/>
        </p:spPr>
        <p:txBody>
          <a:bodyPr wrap="square" rtlCol="0">
            <a:noAutofit/>
          </a:bodyPr>
          <a:lstStyle/>
          <a:p>
            <a:r>
              <a:rPr lang="en-IN" altLang="en-US"/>
              <a:t>Automata has the follwing essential features :</a:t>
            </a:r>
          </a:p>
          <a:p>
            <a:r>
              <a:rPr lang="en-IN" altLang="en-US"/>
              <a:t>1. It has a mechan</a:t>
            </a:r>
            <a:r>
              <a:rPr lang="en-GB" altLang="en-IN"/>
              <a:t>i</a:t>
            </a:r>
            <a:r>
              <a:rPr lang="en-IN" altLang="en-US"/>
              <a:t>sm for reading the input that is assumed to be string over a given alphabet and is strored in a </a:t>
            </a:r>
            <a:r>
              <a:rPr lang="en-IN" altLang="en-US" b="1">
                <a:solidFill>
                  <a:srgbClr val="00B0F0"/>
                </a:solidFill>
              </a:rPr>
              <a:t>input file or Input beffer </a:t>
            </a:r>
            <a:r>
              <a:rPr lang="en-IN" altLang="en-US" sz="1800"/>
              <a:t>which the automata can read one character at a time but cannot write. The input file is divided into ‘n’ number of cell,  where each cell is cable of holding the single character. The input mecahnism can read the input file from left to right one character at a time. It can also detect the end of input.</a:t>
            </a:r>
          </a:p>
          <a:p>
            <a:r>
              <a:rPr lang="en-IN" altLang="en-US" sz="1800"/>
              <a:t>2. The Automata can produce an </a:t>
            </a:r>
            <a:r>
              <a:rPr lang="en-IN" altLang="en-US" sz="1800" b="1">
                <a:solidFill>
                  <a:srgbClr val="00B0F0"/>
                </a:solidFill>
              </a:rPr>
              <a:t>Output</a:t>
            </a:r>
            <a:r>
              <a:rPr lang="en-IN" altLang="en-US" sz="1800"/>
              <a:t> of some form.</a:t>
            </a:r>
          </a:p>
          <a:p>
            <a:r>
              <a:rPr lang="en-IN" altLang="en-US" sz="1800"/>
              <a:t>3</a:t>
            </a:r>
            <a:r>
              <a:rPr lang="en-IN" altLang="en-US" b="1">
                <a:solidFill>
                  <a:srgbClr val="00B0F0"/>
                </a:solidFill>
              </a:rPr>
              <a:t>. </a:t>
            </a:r>
            <a:r>
              <a:rPr lang="en-IN" altLang="en-US" sz="1800">
                <a:solidFill>
                  <a:schemeClr val="tx1"/>
                </a:solidFill>
              </a:rPr>
              <a:t>The Automata may have a temporary </a:t>
            </a:r>
            <a:r>
              <a:rPr lang="en-IN" altLang="en-US" sz="1800" b="1">
                <a:solidFill>
                  <a:srgbClr val="00B0F0"/>
                </a:solidFill>
              </a:rPr>
              <a:t>Storage</a:t>
            </a:r>
            <a:r>
              <a:rPr lang="en-IN" altLang="en-US" sz="1800">
                <a:solidFill>
                  <a:schemeClr val="tx1"/>
                </a:solidFill>
              </a:rPr>
              <a:t> </a:t>
            </a:r>
            <a:r>
              <a:rPr lang="en-IN" altLang="en-US" b="1">
                <a:solidFill>
                  <a:schemeClr val="tx1"/>
                </a:solidFill>
              </a:rPr>
              <a:t> </a:t>
            </a:r>
            <a:r>
              <a:rPr lang="en-IN" altLang="en-US" sz="1800">
                <a:solidFill>
                  <a:schemeClr val="tx1"/>
                </a:solidFill>
              </a:rPr>
              <a:t>device</a:t>
            </a:r>
            <a:r>
              <a:rPr lang="en-IN" altLang="en-US" b="1">
                <a:solidFill>
                  <a:schemeClr val="tx1"/>
                </a:solidFill>
              </a:rPr>
              <a:t>  consisting of an unlimited number of cells, each Cell is capable of holding a single character from an alphabet. The Automata can read and change the contents of the storage cells</a:t>
            </a: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a:ln>
                  <a:noFill/>
                </a:ln>
                <a:solidFill>
                  <a:schemeClr val="tx1"/>
                </a:solidFill>
                <a:effectLst/>
                <a:uLnTx/>
                <a:uFillTx/>
                <a:latin typeface="+mj-lt"/>
                <a:ea typeface="+mj-ea"/>
                <a:cs typeface="+mj-cs"/>
              </a:rPr>
              <a:t>Languages of an NFA</a:t>
            </a:r>
            <a:br>
              <a:rPr kumimoji="0" lang="en-US" sz="4400" b="0"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2531" name="Content Placeholder 2"/>
          <p:cNvSpPr>
            <a:spLocks noGrp="1"/>
          </p:cNvSpPr>
          <p:nvPr>
            <p:ph idx="1"/>
          </p:nvPr>
        </p:nvSpPr>
        <p:spPr/>
        <p:txBody>
          <a:bodyPr vert="horz" wrap="square" lIns="91440" tIns="45720" rIns="91440" bIns="45720" anchor="t" anchorCtr="0"/>
          <a:lstStyle/>
          <a:p>
            <a:pPr eaLnBrk="1" hangingPunct="1"/>
            <a:r>
              <a:rPr lang="en-US" altLang="en-US" dirty="0"/>
              <a:t>If A={Q,∑,</a:t>
            </a:r>
            <a:r>
              <a:rPr lang="el-GR" altLang="en-US" dirty="0"/>
              <a:t>δ</a:t>
            </a:r>
            <a:r>
              <a:rPr lang="en-US" altLang="en-US" dirty="0"/>
              <a:t>, q0, F} is an NFA then</a:t>
            </a:r>
          </a:p>
          <a:p>
            <a:pPr eaLnBrk="1" hangingPunct="1">
              <a:buNone/>
            </a:pPr>
            <a:r>
              <a:rPr lang="en-US" altLang="en-US" dirty="0"/>
              <a:t>         L(A) = {w | </a:t>
            </a:r>
            <a:r>
              <a:rPr lang="el-GR" altLang="en-US" dirty="0"/>
              <a:t>δ*</a:t>
            </a:r>
            <a:r>
              <a:rPr lang="en-US" altLang="en-US" dirty="0"/>
              <a:t>(q0,w) </a:t>
            </a:r>
            <a:r>
              <a:rPr lang="az-Cyrl-AZ" altLang="en-US" dirty="0"/>
              <a:t>П</a:t>
            </a:r>
            <a:r>
              <a:rPr lang="en-US" altLang="en-US" dirty="0"/>
              <a:t> F&lt;&gt; </a:t>
            </a:r>
            <a:r>
              <a:rPr lang="el-GR" altLang="en-US" dirty="0"/>
              <a:t>φ</a:t>
            </a:r>
            <a:r>
              <a:rPr lang="en-US" altLang="en-US" dirty="0"/>
              <a:t> }</a:t>
            </a:r>
          </a:p>
          <a:p>
            <a:pPr eaLnBrk="1" hangingPunct="1">
              <a:buNone/>
            </a:pPr>
            <a:r>
              <a:rPr lang="en-US" altLang="en-US" dirty="0"/>
              <a:t>   that is L(A) is the set of strings w in ∑ * such that </a:t>
            </a:r>
            <a:r>
              <a:rPr lang="el-GR" altLang="en-US" dirty="0"/>
              <a:t>δ</a:t>
            </a:r>
            <a:r>
              <a:rPr lang="en-US" altLang="en-US" dirty="0"/>
              <a:t>*(q0,w) contains at least one accepting state</a:t>
            </a: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6172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en-US" sz="3200" b="0" i="0" u="none" strike="noStrike" kern="1200" cap="none" spc="0" normalizeH="0" baseline="0" noProof="0" dirty="0">
                <a:ln>
                  <a:noFill/>
                </a:ln>
                <a:solidFill>
                  <a:schemeClr val="tx1"/>
                </a:solidFill>
                <a:effectLst/>
                <a:uLnTx/>
                <a:uFillTx/>
                <a:latin typeface="+mn-lt"/>
                <a:ea typeface="+mn-ea"/>
                <a:cs typeface="+mn-cs"/>
              </a:rPr>
              <a:t>Design the NFA’s to recognize the following sets of strings</a:t>
            </a:r>
          </a:p>
          <a:p>
            <a:pPr marL="273050" marR="0" lvl="0" indent="-27305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a.  </a:t>
            </a:r>
            <a:r>
              <a:rPr kumimoji="0" lang="en-US" altLang="en-US" sz="2800" b="0" i="0" u="none" strike="noStrike" kern="1200" cap="none" spc="0" normalizeH="0" baseline="0" noProof="0" dirty="0" err="1">
                <a:ln>
                  <a:noFill/>
                </a:ln>
                <a:solidFill>
                  <a:schemeClr val="tx1"/>
                </a:solidFill>
                <a:effectLst/>
                <a:uLnTx/>
                <a:uFillTx/>
                <a:latin typeface="+mn-lt"/>
                <a:ea typeface="+mn-ea"/>
                <a:cs typeface="+mn-cs"/>
              </a:rPr>
              <a:t>abc</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en-US" sz="2800" b="0" i="0" u="none" strike="noStrike" kern="1200" cap="none" spc="0" normalizeH="0" baseline="0" noProof="0" dirty="0" err="1">
                <a:ln>
                  <a:noFill/>
                </a:ln>
                <a:solidFill>
                  <a:schemeClr val="tx1"/>
                </a:solidFill>
                <a:effectLst/>
                <a:uLnTx/>
                <a:uFillTx/>
                <a:latin typeface="+mn-lt"/>
                <a:ea typeface="+mn-ea"/>
                <a:cs typeface="+mn-cs"/>
              </a:rPr>
              <a:t>abd</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 and </a:t>
            </a:r>
            <a:r>
              <a:rPr kumimoji="0" lang="en-US" altLang="en-US" sz="2800" b="0" i="0" u="none" strike="noStrike" kern="1200" cap="none" spc="0" normalizeH="0" baseline="0" noProof="0" dirty="0" err="1">
                <a:ln>
                  <a:noFill/>
                </a:ln>
                <a:solidFill>
                  <a:schemeClr val="tx1"/>
                </a:solidFill>
                <a:effectLst/>
                <a:uLnTx/>
                <a:uFillTx/>
                <a:latin typeface="+mn-lt"/>
                <a:ea typeface="+mn-ea"/>
                <a:cs typeface="+mn-cs"/>
              </a:rPr>
              <a:t>aacd</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en-US" sz="2800" b="0" i="0" u="none" strike="noStrike" kern="1200" cap="none" spc="0" normalizeH="0" baseline="0" noProof="0" dirty="0" err="1">
                <a:ln>
                  <a:noFill/>
                </a:ln>
                <a:solidFill>
                  <a:schemeClr val="tx1"/>
                </a:solidFill>
                <a:effectLst/>
                <a:uLnTx/>
                <a:uFillTx/>
                <a:latin typeface="+mn-lt"/>
                <a:ea typeface="+mn-ea"/>
                <a:cs typeface="+mn-cs"/>
              </a:rPr>
              <a:t>a,b,c,d</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    b. 0101, 101 and 011   {∑={0,1}}</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    c. </a:t>
            </a:r>
            <a:r>
              <a:rPr kumimoji="0" lang="en-US" altLang="en-US" sz="2800" b="0" i="0" u="none" strike="noStrike" kern="1200" cap="none" spc="0" normalizeH="0" baseline="0" noProof="0" dirty="0" err="1">
                <a:ln>
                  <a:noFill/>
                </a:ln>
                <a:solidFill>
                  <a:schemeClr val="tx1"/>
                </a:solidFill>
                <a:effectLst/>
                <a:uLnTx/>
                <a:uFillTx/>
                <a:latin typeface="+mn-lt"/>
                <a:ea typeface="+mn-ea"/>
                <a:cs typeface="+mn-cs"/>
              </a:rPr>
              <a:t>ab,bc</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 and ca  { ∑={</a:t>
            </a:r>
            <a:r>
              <a:rPr kumimoji="0" lang="en-US" altLang="en-US" sz="2800" b="0" i="0" u="none" strike="noStrike" kern="1200" cap="none" spc="0" normalizeH="0" baseline="0" noProof="0" dirty="0" err="1">
                <a:ln>
                  <a:noFill/>
                </a:ln>
                <a:solidFill>
                  <a:schemeClr val="tx1"/>
                </a:solidFill>
                <a:effectLst/>
                <a:uLnTx/>
                <a:uFillTx/>
                <a:latin typeface="+mn-lt"/>
                <a:ea typeface="+mn-ea"/>
                <a:cs typeface="+mn-cs"/>
              </a:rPr>
              <a:t>a,b,c</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    d. Set of strings of a’s and b’s having prefix ‘a’</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en-GB"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e. Set of strings of a’s and b’s having exactly one ‘a’</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    f. Set of strings a’s and b’s ending with substring ‘</a:t>
            </a:r>
            <a:r>
              <a:rPr kumimoji="0" lang="en-US" altLang="en-US" sz="2800" b="0" i="0" u="none" strike="noStrike" kern="1200" cap="none" spc="0" normalizeH="0" baseline="0" noProof="0" dirty="0" err="1">
                <a:ln>
                  <a:noFill/>
                </a:ln>
                <a:solidFill>
                  <a:schemeClr val="tx1"/>
                </a:solidFill>
                <a:effectLst/>
                <a:uLnTx/>
                <a:uFillTx/>
                <a:latin typeface="+mn-lt"/>
                <a:ea typeface="+mn-ea"/>
                <a:cs typeface="+mn-cs"/>
              </a:rPr>
              <a:t>abb</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chemeClr val="tx1"/>
                </a:solidFill>
                <a:effectLst/>
                <a:uLnTx/>
                <a:uFillTx/>
                <a:latin typeface="+mn-lt"/>
                <a:ea typeface="+mn-ea"/>
                <a:cs typeface="+mn-cs"/>
              </a:rPr>
              <a:t>    g.  L= { w │w</a:t>
            </a:r>
            <a:r>
              <a:rPr kumimoji="0" lang="el-GR" altLang="en-US" sz="2800" b="0" i="0" u="none" strike="noStrike" kern="1200" cap="none" spc="0" normalizeH="0" baseline="0" noProof="0" dirty="0">
                <a:ln>
                  <a:noFill/>
                </a:ln>
                <a:solidFill>
                  <a:schemeClr val="tx1"/>
                </a:solidFill>
                <a:effectLst/>
                <a:uLnTx/>
                <a:uFillTx/>
                <a:latin typeface="+mn-lt"/>
                <a:ea typeface="+mn-ea"/>
                <a:cs typeface="+mn-cs"/>
              </a:rPr>
              <a:t>ε</a:t>
            </a:r>
            <a:r>
              <a:rPr kumimoji="0" lang="en-IN"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en-IN" altLang="en-US" sz="2800" b="0" i="0" u="none" strike="noStrike" kern="1200" cap="none" spc="0" normalizeH="0" baseline="0" noProof="0" dirty="0" err="1">
                <a:ln>
                  <a:noFill/>
                </a:ln>
                <a:solidFill>
                  <a:schemeClr val="tx1"/>
                </a:solidFill>
                <a:effectLst/>
                <a:uLnTx/>
                <a:uFillTx/>
                <a:latin typeface="+mn-lt"/>
                <a:ea typeface="+mn-ea"/>
                <a:cs typeface="+mn-cs"/>
              </a:rPr>
              <a:t>abab</a:t>
            </a:r>
            <a:r>
              <a:rPr kumimoji="0" lang="en-IN" altLang="en-US" sz="2800" b="0" i="0" u="none" strike="noStrike" kern="1200" cap="none" spc="0" normalizeH="0" baseline="30000" noProof="0" dirty="0" err="1">
                <a:ln>
                  <a:noFill/>
                </a:ln>
                <a:solidFill>
                  <a:schemeClr val="tx1"/>
                </a:solidFill>
                <a:effectLst/>
                <a:uLnTx/>
                <a:uFillTx/>
                <a:latin typeface="+mn-lt"/>
                <a:ea typeface="+mn-ea"/>
                <a:cs typeface="+mn-cs"/>
              </a:rPr>
              <a:t>n</a:t>
            </a:r>
            <a:r>
              <a:rPr kumimoji="0" lang="en-IN" altLang="en-US" sz="2800" b="0" i="0" u="none" strike="noStrike" kern="1200" cap="none" spc="0" normalizeH="0" baseline="0" noProof="0" dirty="0">
                <a:ln>
                  <a:noFill/>
                </a:ln>
                <a:solidFill>
                  <a:schemeClr val="tx1"/>
                </a:solidFill>
                <a:effectLst/>
                <a:uLnTx/>
                <a:uFillTx/>
                <a:latin typeface="+mn-lt"/>
                <a:ea typeface="+mn-ea"/>
                <a:cs typeface="+mn-cs"/>
              </a:rPr>
              <a:t> or </a:t>
            </a:r>
            <a:r>
              <a:rPr kumimoji="0" lang="en-IN" altLang="en-US" sz="2800" b="0" i="0" u="none" strike="noStrike" kern="1200" cap="none" spc="0" normalizeH="0" baseline="0" noProof="0" dirty="0" err="1">
                <a:ln>
                  <a:noFill/>
                </a:ln>
                <a:solidFill>
                  <a:schemeClr val="tx1"/>
                </a:solidFill>
                <a:effectLst/>
                <a:uLnTx/>
                <a:uFillTx/>
                <a:latin typeface="+mn-lt"/>
                <a:ea typeface="+mn-ea"/>
                <a:cs typeface="+mn-cs"/>
              </a:rPr>
              <a:t>aba</a:t>
            </a:r>
            <a:r>
              <a:rPr kumimoji="0" lang="en-IN" altLang="en-US" sz="2800" b="0" i="0" u="none" strike="noStrike" kern="1200" cap="none" spc="0" normalizeH="0" baseline="30000" noProof="0" dirty="0" err="1">
                <a:ln>
                  <a:noFill/>
                </a:ln>
                <a:solidFill>
                  <a:schemeClr val="tx1"/>
                </a:solidFill>
                <a:effectLst/>
                <a:uLnTx/>
                <a:uFillTx/>
                <a:latin typeface="+mn-lt"/>
                <a:ea typeface="+mn-ea"/>
                <a:cs typeface="+mn-cs"/>
              </a:rPr>
              <a:t>n</a:t>
            </a:r>
            <a:r>
              <a:rPr kumimoji="0" lang="en-IN" altLang="en-US" sz="2800" b="0" i="0" u="none" strike="noStrike" kern="1200" cap="none" spc="0" normalizeH="0" baseline="0" noProof="0" dirty="0">
                <a:ln>
                  <a:noFill/>
                </a:ln>
                <a:solidFill>
                  <a:schemeClr val="tx1"/>
                </a:solidFill>
                <a:effectLst/>
                <a:uLnTx/>
                <a:uFillTx/>
                <a:latin typeface="+mn-lt"/>
                <a:ea typeface="+mn-ea"/>
                <a:cs typeface="+mn-cs"/>
              </a:rPr>
              <a:t> for n&gt;=0</a:t>
            </a:r>
            <a:r>
              <a:rPr kumimoji="0" lang="en-US" altLang="en-US" sz="2800" b="0" i="0" u="none" strike="noStrike" kern="1200" cap="none" spc="0" normalizeH="0" baseline="0" noProof="0" dirty="0">
                <a:ln>
                  <a:noFill/>
                </a:ln>
                <a:solidFill>
                  <a:schemeClr val="tx1"/>
                </a:solidFill>
                <a:effectLst/>
                <a:uLnTx/>
                <a:uFillTx/>
                <a:latin typeface="+mn-lt"/>
                <a:ea typeface="+mn-ea"/>
                <a:cs typeface="+mn-cs"/>
              </a:rPr>
              <a:t>}</a:t>
            </a:r>
          </a:p>
        </p:txBody>
      </p:sp>
      <p:sp>
        <p:nvSpPr>
          <p:cNvPr id="23555" name="Title 1"/>
          <p:cNvSpPr>
            <a:spLocks noGrp="1"/>
          </p:cNvSpPr>
          <p:nvPr>
            <p:ph type="title"/>
          </p:nvPr>
        </p:nvSpPr>
        <p:spPr>
          <a:xfrm>
            <a:off x="457200" y="274638"/>
            <a:ext cx="8229600" cy="411162"/>
          </a:xfrm>
        </p:spPr>
        <p:txBody>
          <a:bodyPr vert="horz" wrap="square" lIns="91440" tIns="45720" rIns="91440" bIns="45720" anchor="ctr" anchorCtr="0"/>
          <a:lstStyle/>
          <a:p>
            <a:pPr eaLnBrk="1" hangingPunct="1"/>
            <a:r>
              <a:rPr lang="en-US" altLang="en-US" dirty="0"/>
              <a:t>Problems on the design of NFA</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a:ln>
                  <a:noFill/>
                </a:ln>
                <a:solidFill>
                  <a:schemeClr val="tx1"/>
                </a:solidFill>
                <a:effectLst/>
                <a:uLnTx/>
                <a:uFillTx/>
                <a:latin typeface="+mj-lt"/>
                <a:ea typeface="+mj-ea"/>
                <a:cs typeface="+mj-cs"/>
              </a:rPr>
              <a:t>Equivalence of Deterministic and Non Deterministic Finite Automata</a:t>
            </a:r>
            <a:br>
              <a:rPr kumimoji="0" lang="en-US" sz="4400" b="0"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4579" name="Content Placeholder 2"/>
          <p:cNvSpPr>
            <a:spLocks noGrp="1"/>
          </p:cNvSpPr>
          <p:nvPr>
            <p:ph idx="1"/>
          </p:nvPr>
        </p:nvSpPr>
        <p:spPr/>
        <p:txBody>
          <a:bodyPr vert="horz" wrap="square" lIns="91440" tIns="45720" rIns="91440" bIns="45720" anchor="t" anchorCtr="0"/>
          <a:lstStyle/>
          <a:p>
            <a:pPr eaLnBrk="1" hangingPunct="1"/>
            <a:r>
              <a:rPr lang="en-US" altLang="en-US" dirty="0"/>
              <a:t>There are many languages for which a NFA is easier to construct than DFA. It means that every language that can described by some NFA can also be described by DFA.</a:t>
            </a:r>
          </a:p>
          <a:p>
            <a:pPr eaLnBrk="1" hangingPunct="1"/>
            <a:r>
              <a:rPr lang="en-US" altLang="en-US" dirty="0"/>
              <a:t>We have a subset construction scheme using which any NFA is Converted to an equivalent DFA</a:t>
            </a: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85" y="274955"/>
            <a:ext cx="8845550" cy="1143000"/>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555" b="0" i="0" u="none" strike="noStrike" kern="1200" cap="none" spc="0" normalizeH="0" baseline="0" noProof="0" dirty="0">
                <a:ln>
                  <a:noFill/>
                </a:ln>
                <a:solidFill>
                  <a:srgbClr val="FF0000"/>
                </a:solidFill>
                <a:effectLst/>
                <a:uLnTx/>
                <a:uFillTx/>
                <a:latin typeface="+mj-lt"/>
                <a:ea typeface="+mj-ea"/>
                <a:cs typeface="+mj-cs"/>
              </a:rPr>
              <a:t>Conversion of NFA to DFA using Subset Construction Scheme</a:t>
            </a:r>
          </a:p>
        </p:txBody>
      </p:sp>
      <p:sp>
        <p:nvSpPr>
          <p:cNvPr id="25603" name="Content Placeholder 2"/>
          <p:cNvSpPr>
            <a:spLocks noGrp="1"/>
          </p:cNvSpPr>
          <p:nvPr>
            <p:ph idx="1"/>
          </p:nvPr>
        </p:nvSpPr>
        <p:spPr>
          <a:xfrm>
            <a:off x="533400" y="1482725"/>
            <a:ext cx="8229600" cy="4948555"/>
          </a:xfrm>
        </p:spPr>
        <p:txBody>
          <a:bodyPr vert="horz" wrap="square" lIns="91440" tIns="45720" rIns="91440" bIns="45720" anchor="t" anchorCtr="0"/>
          <a:lstStyle/>
          <a:p>
            <a:pPr marL="0" indent="0" algn="l" eaLnBrk="1" hangingPunct="1">
              <a:buNone/>
            </a:pPr>
            <a:r>
              <a:rPr lang="en-US" altLang="en-US" dirty="0"/>
              <a:t>The </a:t>
            </a:r>
            <a:r>
              <a:rPr lang="en-IN" altLang="en-US" dirty="0"/>
              <a:t>Subset Construction </a:t>
            </a:r>
            <a:r>
              <a:rPr lang="en-US" altLang="en-US" dirty="0"/>
              <a:t>Scheme</a:t>
            </a:r>
            <a:r>
              <a:rPr lang="en-IN" altLang="en-US" dirty="0"/>
              <a:t> is a basic version </a:t>
            </a:r>
            <a:r>
              <a:rPr lang="en-US" altLang="en-US" dirty="0"/>
              <a:t> </a:t>
            </a:r>
            <a:r>
              <a:rPr lang="en-IN" altLang="en-US" dirty="0"/>
              <a:t>that </a:t>
            </a:r>
            <a:r>
              <a:rPr lang="en-US" altLang="en-US" dirty="0"/>
              <a:t>starts </a:t>
            </a:r>
            <a:r>
              <a:rPr lang="en-IN" altLang="en-US" dirty="0"/>
              <a:t>with </a:t>
            </a:r>
            <a:r>
              <a:rPr lang="en-US" altLang="en-US" dirty="0"/>
              <a:t>a</a:t>
            </a:r>
            <a:r>
              <a:rPr lang="en-GB" altLang="en-US" dirty="0"/>
              <a:t> given </a:t>
            </a:r>
            <a:r>
              <a:rPr lang="en-US" altLang="en-US" dirty="0"/>
              <a:t> NFA</a:t>
            </a:r>
            <a:r>
              <a:rPr lang="en-IN" altLang="en-US" dirty="0"/>
              <a:t> </a:t>
            </a:r>
            <a:r>
              <a:rPr lang="en-US" altLang="en-US" dirty="0"/>
              <a:t> </a:t>
            </a:r>
          </a:p>
          <a:p>
            <a:pPr algn="l" eaLnBrk="1" hangingPunct="1">
              <a:buNone/>
            </a:pPr>
            <a:r>
              <a:rPr lang="en-US" altLang="en-US" dirty="0"/>
              <a:t> </a:t>
            </a:r>
            <a:r>
              <a:rPr lang="en-GB" altLang="en-US" dirty="0"/>
              <a:t>    </a:t>
            </a:r>
            <a:r>
              <a:rPr lang="en-US" altLang="en-US" dirty="0"/>
              <a:t>N=(Q</a:t>
            </a:r>
            <a:r>
              <a:rPr lang="en-US" altLang="en-US" baseline="-25000" dirty="0"/>
              <a:t>N</a:t>
            </a:r>
            <a:r>
              <a:rPr lang="en-US" altLang="en-US" dirty="0"/>
              <a:t>,∑,</a:t>
            </a:r>
            <a:r>
              <a:rPr lang="el-GR" altLang="en-US" dirty="0"/>
              <a:t>δ</a:t>
            </a:r>
            <a:r>
              <a:rPr lang="en-US" altLang="en-US" baseline="-25000" dirty="0"/>
              <a:t>N</a:t>
            </a:r>
            <a:r>
              <a:rPr lang="en-US" altLang="en-US" dirty="0"/>
              <a:t>, q</a:t>
            </a:r>
            <a:r>
              <a:rPr lang="en-US" altLang="en-US" baseline="-25000" dirty="0"/>
              <a:t>0</a:t>
            </a:r>
            <a:r>
              <a:rPr lang="en-US" altLang="en-US" dirty="0"/>
              <a:t>, F</a:t>
            </a:r>
            <a:r>
              <a:rPr lang="en-US" altLang="en-US" baseline="-25000" dirty="0"/>
              <a:t>N</a:t>
            </a:r>
            <a:r>
              <a:rPr lang="en-US" altLang="en-US" dirty="0"/>
              <a:t>) and </a:t>
            </a:r>
            <a:r>
              <a:rPr lang="en-GB" altLang="en-US" dirty="0"/>
              <a:t> </a:t>
            </a:r>
          </a:p>
          <a:p>
            <a:pPr marL="38735" indent="-38735" algn="l" eaLnBrk="1" hangingPunct="1">
              <a:buNone/>
            </a:pPr>
            <a:r>
              <a:rPr lang="en-GB" altLang="en-US" dirty="0"/>
              <a:t> </a:t>
            </a:r>
            <a:r>
              <a:rPr lang="en-US" altLang="en-US" dirty="0"/>
              <a:t>DFA </a:t>
            </a:r>
            <a:r>
              <a:rPr lang="en-IN" altLang="en-US" dirty="0"/>
              <a:t> </a:t>
            </a:r>
            <a:r>
              <a:rPr lang="en-US" altLang="en-US" dirty="0"/>
              <a:t>D=(Q</a:t>
            </a:r>
            <a:r>
              <a:rPr lang="en-US" altLang="en-US" baseline="-25000" dirty="0"/>
              <a:t>D</a:t>
            </a:r>
            <a:r>
              <a:rPr lang="en-US" altLang="en-US" dirty="0"/>
              <a:t>,∑,</a:t>
            </a:r>
            <a:r>
              <a:rPr lang="el-GR" altLang="en-US" dirty="0"/>
              <a:t>δ</a:t>
            </a:r>
            <a:r>
              <a:rPr lang="en-US" altLang="en-US" baseline="-25000" dirty="0"/>
              <a:t>D</a:t>
            </a:r>
            <a:r>
              <a:rPr lang="en-US" altLang="en-US" dirty="0"/>
              <a:t>, {q</a:t>
            </a:r>
            <a:r>
              <a:rPr lang="en-US" altLang="en-US" baseline="-25000" dirty="0"/>
              <a:t>0</a:t>
            </a:r>
            <a:r>
              <a:rPr lang="en-US" altLang="en-US" dirty="0"/>
              <a:t>}, F</a:t>
            </a:r>
            <a:r>
              <a:rPr lang="en-US" altLang="en-US" baseline="-25000" dirty="0"/>
              <a:t>D</a:t>
            </a:r>
            <a:r>
              <a:rPr lang="en-US" altLang="en-US" dirty="0"/>
              <a:t>) is </a:t>
            </a:r>
            <a:r>
              <a:rPr lang="en-GB" altLang="en-US" dirty="0"/>
              <a:t>to be </a:t>
            </a:r>
            <a:r>
              <a:rPr lang="en-US" altLang="en-US" dirty="0"/>
              <a:t>constructed </a:t>
            </a:r>
            <a:r>
              <a:rPr lang="en-GB" altLang="en-US" dirty="0"/>
              <a:t>in </a:t>
            </a:r>
            <a:r>
              <a:rPr lang="en-US" altLang="en-US" dirty="0"/>
              <a:t>such </a:t>
            </a:r>
            <a:r>
              <a:rPr lang="en-GB" altLang="en-US" dirty="0"/>
              <a:t>way </a:t>
            </a:r>
            <a:r>
              <a:rPr lang="en-US" altLang="en-US" dirty="0"/>
              <a:t>that L(D) = L(N)</a:t>
            </a:r>
            <a:r>
              <a:rPr lang="en-GB" altLang="en-US" dirty="0"/>
              <a:t>. </a:t>
            </a:r>
          </a:p>
          <a:p>
            <a:pPr marL="467995" lvl="1" indent="-10795" algn="l" eaLnBrk="1" hangingPunct="1">
              <a:buNone/>
            </a:pPr>
            <a:r>
              <a:rPr lang="en-GB" altLang="en-US" sz="2100" noProof="0" dirty="0">
                <a:ln>
                  <a:noFill/>
                </a:ln>
                <a:solidFill>
                  <a:srgbClr val="0070C0"/>
                </a:solidFill>
                <a:effectLst/>
                <a:uLnTx/>
                <a:uFillTx/>
                <a:latin typeface="+mj-lt"/>
                <a:ea typeface="+mj-ea"/>
                <a:cs typeface="+mj-cs"/>
                <a:sym typeface="+mn-ea"/>
              </a:rPr>
              <a:t> In this method </a:t>
            </a:r>
            <a:r>
              <a:rPr lang="en-IN" altLang="en-GB" sz="2100" noProof="0" dirty="0">
                <a:ln>
                  <a:noFill/>
                </a:ln>
                <a:solidFill>
                  <a:srgbClr val="0070C0"/>
                </a:solidFill>
                <a:effectLst/>
                <a:uLnTx/>
                <a:uFillTx/>
                <a:latin typeface="+mj-lt"/>
                <a:ea typeface="+mj-ea"/>
                <a:cs typeface="+mj-cs"/>
                <a:sym typeface="+mn-ea"/>
              </a:rPr>
              <a:t>if there are n states for NFA - N then the number of states for DFA-D is consider to be</a:t>
            </a:r>
            <a:r>
              <a:rPr lang="en-GB" altLang="en-US" sz="2100" noProof="0" dirty="0">
                <a:ln>
                  <a:noFill/>
                </a:ln>
                <a:solidFill>
                  <a:srgbClr val="0070C0"/>
                </a:solidFill>
                <a:effectLst/>
                <a:uLnTx/>
                <a:uFillTx/>
                <a:latin typeface="+mj-lt"/>
                <a:ea typeface="+mj-ea"/>
                <a:cs typeface="+mj-cs"/>
                <a:sym typeface="+mn-ea"/>
              </a:rPr>
              <a:t> </a:t>
            </a:r>
            <a:r>
              <a:rPr lang="en-GB" altLang="en-US" sz="2100" b="1" noProof="0" dirty="0">
                <a:ln>
                  <a:noFill/>
                </a:ln>
                <a:solidFill>
                  <a:srgbClr val="0070C0"/>
                </a:solidFill>
                <a:effectLst/>
                <a:uLnTx/>
                <a:uFillTx/>
                <a:latin typeface="+mj-lt"/>
                <a:ea typeface="+mj-ea"/>
                <a:cs typeface="+mj-cs"/>
                <a:sym typeface="+mn-ea"/>
              </a:rPr>
              <a:t>2</a:t>
            </a:r>
            <a:r>
              <a:rPr lang="en-GB" altLang="en-US" sz="2100" b="1" baseline="30000" noProof="0" dirty="0">
                <a:ln>
                  <a:noFill/>
                </a:ln>
                <a:solidFill>
                  <a:srgbClr val="0070C0"/>
                </a:solidFill>
                <a:effectLst/>
                <a:uLnTx/>
                <a:uFillTx/>
                <a:latin typeface="+mj-lt"/>
                <a:ea typeface="+mj-ea"/>
                <a:cs typeface="+mj-cs"/>
                <a:sym typeface="+mn-ea"/>
              </a:rPr>
              <a:t>N</a:t>
            </a:r>
            <a:r>
              <a:rPr lang="en-GB" altLang="en-US" sz="2100" b="1" noProof="0" dirty="0">
                <a:ln>
                  <a:noFill/>
                </a:ln>
                <a:solidFill>
                  <a:srgbClr val="0070C0"/>
                </a:solidFill>
                <a:effectLst/>
                <a:uLnTx/>
                <a:uFillTx/>
                <a:latin typeface="+mj-lt"/>
                <a:ea typeface="+mj-ea"/>
                <a:cs typeface="+mj-cs"/>
                <a:sym typeface="+mn-ea"/>
              </a:rPr>
              <a:t> number of states </a:t>
            </a:r>
            <a:r>
              <a:rPr lang="en-GB" altLang="en-US" sz="2100" noProof="0" dirty="0">
                <a:ln>
                  <a:noFill/>
                </a:ln>
                <a:solidFill>
                  <a:srgbClr val="0070C0"/>
                </a:solidFill>
                <a:effectLst/>
                <a:uLnTx/>
                <a:uFillTx/>
                <a:latin typeface="+mj-lt"/>
                <a:ea typeface="+mj-ea"/>
                <a:cs typeface="+mj-cs"/>
                <a:sym typeface="+mn-ea"/>
              </a:rPr>
              <a:t> </a:t>
            </a:r>
            <a:r>
              <a:rPr lang="en-IN" altLang="en-GB" sz="2100" noProof="0" dirty="0">
                <a:ln>
                  <a:noFill/>
                </a:ln>
                <a:solidFill>
                  <a:srgbClr val="0070C0"/>
                </a:solidFill>
                <a:effectLst/>
                <a:uLnTx/>
                <a:uFillTx/>
                <a:latin typeface="+mj-lt"/>
                <a:ea typeface="+mj-ea"/>
                <a:cs typeface="+mj-cs"/>
                <a:sym typeface="+mn-ea"/>
              </a:rPr>
              <a:t>and </a:t>
            </a:r>
            <a:r>
              <a:rPr lang="en-GB" altLang="en-US" sz="2100" noProof="0" dirty="0">
                <a:ln>
                  <a:noFill/>
                </a:ln>
                <a:solidFill>
                  <a:srgbClr val="0070C0"/>
                </a:solidFill>
                <a:effectLst/>
                <a:uLnTx/>
                <a:uFillTx/>
                <a:latin typeface="+mj-lt"/>
                <a:ea typeface="+mj-ea"/>
                <a:cs typeface="+mj-cs"/>
                <a:sym typeface="+mn-ea"/>
              </a:rPr>
              <a:t> </a:t>
            </a:r>
            <a:r>
              <a:rPr lang="el-GR" altLang="x-none" sz="2100" b="1" dirty="0">
                <a:solidFill>
                  <a:srgbClr val="0070C0"/>
                </a:solidFill>
                <a:sym typeface="+mn-ea"/>
              </a:rPr>
              <a:t>δ</a:t>
            </a:r>
            <a:r>
              <a:rPr sz="2100" b="1" baseline="-25000" dirty="0">
                <a:solidFill>
                  <a:srgbClr val="0070C0"/>
                </a:solidFill>
                <a:sym typeface="+mn-ea"/>
              </a:rPr>
              <a:t>D</a:t>
            </a:r>
            <a:r>
              <a:rPr lang="en-GB" sz="2100" b="1" baseline="-25000" dirty="0">
                <a:solidFill>
                  <a:srgbClr val="0070C0"/>
                </a:solidFill>
                <a:sym typeface="+mn-ea"/>
              </a:rPr>
              <a:t> </a:t>
            </a:r>
            <a:r>
              <a:rPr lang="en-GB" altLang="en-US" sz="2100" noProof="0" dirty="0">
                <a:ln>
                  <a:noFill/>
                </a:ln>
                <a:solidFill>
                  <a:srgbClr val="0070C0"/>
                </a:solidFill>
                <a:effectLst/>
                <a:uLnTx/>
                <a:uFillTx/>
                <a:latin typeface="+mj-lt"/>
                <a:ea typeface="+mj-ea"/>
                <a:cs typeface="+mj-cs"/>
                <a:sym typeface="+mn-ea"/>
              </a:rPr>
              <a:t> </a:t>
            </a:r>
            <a:r>
              <a:rPr lang="en-IN" altLang="en-GB" sz="2100" noProof="0" dirty="0">
                <a:ln>
                  <a:noFill/>
                </a:ln>
                <a:solidFill>
                  <a:srgbClr val="0070C0"/>
                </a:solidFill>
                <a:effectLst/>
                <a:uLnTx/>
                <a:uFillTx/>
                <a:latin typeface="+mj-lt"/>
                <a:ea typeface="+mj-ea"/>
                <a:cs typeface="+mj-cs"/>
                <a:sym typeface="+mn-ea"/>
              </a:rPr>
              <a:t>is defined for the </a:t>
            </a:r>
            <a:r>
              <a:rPr lang="en-GB" altLang="en-US" sz="2100" noProof="0" dirty="0">
                <a:ln>
                  <a:noFill/>
                </a:ln>
                <a:solidFill>
                  <a:srgbClr val="0070C0"/>
                </a:solidFill>
                <a:effectLst/>
                <a:uLnTx/>
                <a:uFillTx/>
                <a:latin typeface="+mj-lt"/>
                <a:ea typeface="+mj-ea"/>
                <a:cs typeface="+mj-cs"/>
                <a:sym typeface="+mn-ea"/>
              </a:rPr>
              <a:t> all </a:t>
            </a:r>
            <a:r>
              <a:rPr lang="en-GB" altLang="en-US" sz="2100" b="1" noProof="0" dirty="0">
                <a:ln>
                  <a:noFill/>
                </a:ln>
                <a:solidFill>
                  <a:srgbClr val="0070C0"/>
                </a:solidFill>
                <a:effectLst/>
                <a:uLnTx/>
                <a:uFillTx/>
                <a:latin typeface="+mj-lt"/>
                <a:ea typeface="+mj-ea"/>
                <a:cs typeface="+mj-cs"/>
                <a:sym typeface="+mn-ea"/>
              </a:rPr>
              <a:t>2</a:t>
            </a:r>
            <a:r>
              <a:rPr lang="en-GB" altLang="en-US" sz="2100" b="1" baseline="30000" noProof="0" dirty="0">
                <a:ln>
                  <a:noFill/>
                </a:ln>
                <a:solidFill>
                  <a:srgbClr val="0070C0"/>
                </a:solidFill>
                <a:effectLst/>
                <a:uLnTx/>
                <a:uFillTx/>
                <a:latin typeface="+mj-lt"/>
                <a:ea typeface="+mj-ea"/>
                <a:cs typeface="+mj-cs"/>
                <a:sym typeface="+mn-ea"/>
              </a:rPr>
              <a:t>N</a:t>
            </a:r>
            <a:r>
              <a:rPr lang="en-GB" altLang="en-US" sz="2100" b="1" noProof="0" dirty="0">
                <a:ln>
                  <a:noFill/>
                </a:ln>
                <a:solidFill>
                  <a:srgbClr val="0070C0"/>
                </a:solidFill>
                <a:effectLst/>
                <a:uLnTx/>
                <a:uFillTx/>
                <a:latin typeface="+mj-lt"/>
                <a:ea typeface="+mj-ea"/>
                <a:cs typeface="+mj-cs"/>
                <a:sym typeface="+mn-ea"/>
              </a:rPr>
              <a:t> tnumber of states</a:t>
            </a:r>
            <a:r>
              <a:rPr lang="en-IN" altLang="en-GB" sz="2100" b="1" noProof="0" dirty="0">
                <a:ln>
                  <a:noFill/>
                </a:ln>
                <a:solidFill>
                  <a:srgbClr val="0070C0"/>
                </a:solidFill>
                <a:effectLst/>
                <a:uLnTx/>
                <a:uFillTx/>
                <a:latin typeface="+mj-lt"/>
                <a:ea typeface="+mj-ea"/>
                <a:cs typeface="+mj-cs"/>
                <a:sym typeface="+mn-ea"/>
              </a:rPr>
              <a:t>. </a:t>
            </a:r>
            <a:endParaRPr kumimoji="0" lang="en-GB" altLang="en-US" b="0" i="0" u="none" strike="noStrike" kern="1200" cap="none" spc="0" normalizeH="0" baseline="0" noProof="0" dirty="0">
              <a:ln>
                <a:noFill/>
              </a:ln>
              <a:solidFill>
                <a:schemeClr val="tx1"/>
              </a:solidFill>
              <a:effectLst/>
              <a:uLnTx/>
              <a:uFillTx/>
              <a:latin typeface="+mj-lt"/>
              <a:ea typeface="+mj-ea"/>
              <a:cs typeface="+mj-cs"/>
              <a:sym typeface="+mn-ea"/>
            </a:endParaRPr>
          </a:p>
          <a:p>
            <a:pPr algn="l" eaLnBrk="1" hangingPunct="1">
              <a:buNone/>
            </a:pPr>
            <a:r>
              <a:rPr lang="en-GB" altLang="en-US" dirty="0"/>
              <a:t>  The following steps needs to </a:t>
            </a:r>
            <a:r>
              <a:rPr lang="en-IN" altLang="en-GB" dirty="0"/>
              <a:t>be followed </a:t>
            </a:r>
            <a:endParaRPr lang="en-US" altLang="en-US" dirty="0"/>
          </a:p>
          <a:p>
            <a:pPr eaLnBrk="1" hangingPunct="1">
              <a:buNone/>
            </a:pPr>
            <a:r>
              <a:rPr lang="en-US" altLang="en-US" dirty="0"/>
              <a:t>   </a:t>
            </a:r>
            <a:endParaRPr lang="en-US" altLang="en-US" baseline="-25000" dirty="0"/>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46825"/>
          </a:xfrm>
        </p:spPr>
        <p:txBody>
          <a:bodyPr vert="horz" wrap="square" lIns="91440" tIns="45720" rIns="91440" bIns="45720" numCol="1" rtlCol="0" anchor="t" anchorCtr="0" compatLnSpc="1"/>
          <a:lstStyle/>
          <a:p>
            <a:pPr eaLnBrk="1" hangingPunct="1">
              <a:lnSpc>
                <a:spcPct val="90000"/>
              </a:lnSpc>
              <a:buNone/>
            </a:pPr>
            <a:r>
              <a:rPr lang="en-US" altLang="en-US" sz="2700" dirty="0">
                <a:sym typeface="+mn-ea"/>
              </a:rPr>
              <a:t>1. Initialize DFA state set </a:t>
            </a:r>
            <a:r>
              <a:rPr lang="en-US" altLang="en-US" sz="2700" b="1" dirty="0">
                <a:solidFill>
                  <a:srgbClr val="FF0000"/>
                </a:solidFill>
                <a:sym typeface="+mn-ea"/>
              </a:rPr>
              <a:t>QD to {q0} </a:t>
            </a:r>
            <a:r>
              <a:rPr lang="en-GB" altLang="en-US" sz="2700" dirty="0">
                <a:sym typeface="+mn-ea"/>
              </a:rPr>
              <a:t>and </a:t>
            </a:r>
            <a:r>
              <a:rPr lang="en-US" altLang="en-US" sz="2700" dirty="0">
                <a:sym typeface="+mn-ea"/>
              </a:rPr>
              <a:t>is the </a:t>
            </a:r>
            <a:r>
              <a:rPr lang="en-US" altLang="en-US" sz="2700" b="1" dirty="0">
                <a:solidFill>
                  <a:srgbClr val="FF0000"/>
                </a:solidFill>
                <a:sym typeface="+mn-ea"/>
              </a:rPr>
              <a:t>start state of DFA D</a:t>
            </a:r>
            <a:r>
              <a:rPr lang="en-US" altLang="en-US" sz="2700" dirty="0">
                <a:sym typeface="+mn-ea"/>
              </a:rPr>
              <a:t> which is the set containing only the </a:t>
            </a:r>
            <a:r>
              <a:rPr lang="en-US" altLang="en-US" sz="2700" b="1" dirty="0">
                <a:solidFill>
                  <a:srgbClr val="FF0000"/>
                </a:solidFill>
                <a:sym typeface="+mn-ea"/>
              </a:rPr>
              <a:t>start state of NFA N.</a:t>
            </a:r>
            <a:endParaRPr lang="en-US" altLang="en-US" sz="2700" b="1" baseline="-25000" dirty="0">
              <a:solidFill>
                <a:srgbClr val="FF0000"/>
              </a:solidFill>
            </a:endParaRPr>
          </a:p>
          <a:p>
            <a:pPr eaLnBrk="1" hangingPunct="1">
              <a:lnSpc>
                <a:spcPct val="90000"/>
              </a:lnSpc>
              <a:buNone/>
            </a:pPr>
            <a:r>
              <a:rPr sz="2700" dirty="0"/>
              <a:t>2.</a:t>
            </a:r>
            <a:r>
              <a:rPr sz="2700" b="1" dirty="0"/>
              <a:t> While</a:t>
            </a:r>
            <a:r>
              <a:rPr sz="2700" dirty="0"/>
              <a:t> (</a:t>
            </a:r>
            <a:r>
              <a:rPr lang="el-GR" altLang="x-none" sz="2700" b="1" dirty="0">
                <a:solidFill>
                  <a:srgbClr val="FF0000"/>
                </a:solidFill>
              </a:rPr>
              <a:t>δ</a:t>
            </a:r>
            <a:r>
              <a:rPr sz="2700" b="1" baseline="-25000" dirty="0">
                <a:solidFill>
                  <a:srgbClr val="FF0000"/>
                </a:solidFill>
              </a:rPr>
              <a:t>D</a:t>
            </a:r>
            <a:r>
              <a:rPr sz="2700" dirty="0"/>
              <a:t> for all DFA state in </a:t>
            </a:r>
            <a:r>
              <a:rPr sz="2700" dirty="0">
                <a:solidFill>
                  <a:srgbClr val="FF0000"/>
                </a:solidFill>
              </a:rPr>
              <a:t>Q</a:t>
            </a:r>
            <a:r>
              <a:rPr sz="2700" baseline="-25000" dirty="0">
                <a:solidFill>
                  <a:srgbClr val="FF0000"/>
                </a:solidFill>
              </a:rPr>
              <a:t>D</a:t>
            </a:r>
            <a:r>
              <a:rPr sz="2700" dirty="0"/>
              <a:t> is not defined) </a:t>
            </a:r>
            <a:r>
              <a:rPr sz="2700" b="1" dirty="0"/>
              <a:t>Do </a:t>
            </a:r>
          </a:p>
          <a:p>
            <a:pPr eaLnBrk="1" hangingPunct="1">
              <a:lnSpc>
                <a:spcPct val="90000"/>
              </a:lnSpc>
              <a:buNone/>
            </a:pPr>
            <a:r>
              <a:rPr sz="2700" b="1" dirty="0"/>
              <a:t> </a:t>
            </a:r>
            <a:r>
              <a:rPr lang="en-GB" sz="2700" b="1" dirty="0"/>
              <a:t>    </a:t>
            </a:r>
            <a:r>
              <a:rPr sz="2700" b="1" dirty="0"/>
              <a:t>Begin</a:t>
            </a:r>
          </a:p>
          <a:p>
            <a:pPr eaLnBrk="1" hangingPunct="1">
              <a:lnSpc>
                <a:spcPct val="90000"/>
              </a:lnSpc>
              <a:buNone/>
            </a:pPr>
            <a:r>
              <a:rPr sz="2700" b="1" dirty="0"/>
              <a:t>              </a:t>
            </a:r>
            <a:r>
              <a:rPr sz="2700" dirty="0"/>
              <a:t>For each state </a:t>
            </a:r>
            <a:r>
              <a:rPr sz="2700" b="1" dirty="0">
                <a:solidFill>
                  <a:srgbClr val="FF0000"/>
                </a:solidFill>
              </a:rPr>
              <a:t>‘S’ in Q</a:t>
            </a:r>
            <a:r>
              <a:rPr sz="2700" b="1" baseline="-25000" dirty="0">
                <a:solidFill>
                  <a:srgbClr val="FF0000"/>
                </a:solidFill>
              </a:rPr>
              <a:t>D</a:t>
            </a:r>
            <a:r>
              <a:rPr sz="2700" dirty="0"/>
              <a:t> and for each </a:t>
            </a:r>
            <a:r>
              <a:rPr sz="2700" b="1" dirty="0">
                <a:solidFill>
                  <a:srgbClr val="FF0000"/>
                </a:solidFill>
              </a:rPr>
              <a:t>‘a’  in ∑  </a:t>
            </a:r>
            <a:r>
              <a:rPr sz="2700" b="1" dirty="0"/>
              <a:t> </a:t>
            </a:r>
            <a:r>
              <a:rPr sz="2700" dirty="0"/>
              <a:t>find </a:t>
            </a:r>
            <a:r>
              <a:rPr lang="en-GB" sz="2700" dirty="0"/>
              <a:t>	  </a:t>
            </a:r>
            <a:r>
              <a:rPr sz="2700" dirty="0"/>
              <a:t>next state </a:t>
            </a:r>
            <a:r>
              <a:rPr sz="2700" dirty="0">
                <a:solidFill>
                  <a:srgbClr val="FF0000"/>
                </a:solidFill>
              </a:rPr>
              <a:t> </a:t>
            </a:r>
            <a:r>
              <a:rPr sz="2700" dirty="0"/>
              <a:t>by applying transition function </a:t>
            </a:r>
            <a:r>
              <a:rPr lang="el-GR" altLang="x-none" sz="2700" b="1" dirty="0">
                <a:solidFill>
                  <a:srgbClr val="FF0000"/>
                </a:solidFill>
                <a:latin typeface="Times New Roman" panose="02020603050405020304" pitchFamily="18" charset="0"/>
                <a:cs typeface="Times New Roman" panose="02020603050405020304" pitchFamily="18" charset="0"/>
                <a:sym typeface="+mn-ea"/>
              </a:rPr>
              <a:t>δ</a:t>
            </a:r>
            <a:r>
              <a:rPr sz="2700" b="1" baseline="-25000" dirty="0">
                <a:solidFill>
                  <a:srgbClr val="FF0000"/>
                </a:solidFill>
                <a:latin typeface="Times New Roman" panose="02020603050405020304" pitchFamily="18" charset="0"/>
                <a:cs typeface="Times New Roman" panose="02020603050405020304" pitchFamily="18" charset="0"/>
                <a:sym typeface="+mn-ea"/>
              </a:rPr>
              <a:t>N</a:t>
            </a:r>
            <a:r>
              <a:rPr lang="en-GB" sz="2700" b="1" baseline="-25000" dirty="0">
                <a:solidFill>
                  <a:srgbClr val="FF0000"/>
                </a:solidFill>
                <a:latin typeface="Times New Roman" panose="02020603050405020304" pitchFamily="18" charset="0"/>
                <a:cs typeface="Times New Roman" panose="02020603050405020304" pitchFamily="18" charset="0"/>
                <a:sym typeface="+mn-ea"/>
              </a:rPr>
              <a:t>.</a:t>
            </a:r>
            <a:endParaRPr sz="2700" dirty="0"/>
          </a:p>
          <a:p>
            <a:pPr eaLnBrk="1" hangingPunct="1">
              <a:lnSpc>
                <a:spcPct val="90000"/>
              </a:lnSpc>
              <a:buNone/>
            </a:pPr>
            <a:r>
              <a:rPr sz="2700" b="1" dirty="0"/>
              <a:t>        </a:t>
            </a:r>
            <a:r>
              <a:rPr lang="en-GB" sz="2700" b="1" dirty="0"/>
              <a:t>	</a:t>
            </a:r>
            <a:r>
              <a:rPr sz="2700" b="1" dirty="0"/>
              <a:t>   </a:t>
            </a:r>
            <a:r>
              <a:rPr sz="2700" b="1" dirty="0">
                <a:solidFill>
                  <a:srgbClr val="FF0000"/>
                </a:solidFill>
              </a:rPr>
              <a:t>i.e </a:t>
            </a:r>
            <a:r>
              <a:rPr lang="el-GR" altLang="x-none" sz="2700" b="1" dirty="0">
                <a:solidFill>
                  <a:srgbClr val="FF0000"/>
                </a:solidFill>
              </a:rPr>
              <a:t>δ</a:t>
            </a:r>
            <a:r>
              <a:rPr sz="2700" b="1" baseline="-25000" dirty="0">
                <a:solidFill>
                  <a:srgbClr val="FF0000"/>
                </a:solidFill>
              </a:rPr>
              <a:t>D</a:t>
            </a:r>
            <a:r>
              <a:rPr sz="2700" b="1" dirty="0">
                <a:solidFill>
                  <a:srgbClr val="FF0000"/>
                </a:solidFill>
              </a:rPr>
              <a:t>(S, a) =  </a:t>
            </a:r>
            <a:r>
              <a:rPr sz="2700" b="1" dirty="0">
                <a:solidFill>
                  <a:srgbClr val="FF0000"/>
                </a:solidFill>
                <a:latin typeface="Times New Roman" panose="02020603050405020304" pitchFamily="18" charset="0"/>
                <a:cs typeface="Times New Roman" panose="02020603050405020304" pitchFamily="18" charset="0"/>
              </a:rPr>
              <a:t>Ụ </a:t>
            </a:r>
            <a:r>
              <a:rPr lang="el-GR" altLang="x-none" sz="2700" b="1" dirty="0">
                <a:solidFill>
                  <a:srgbClr val="FF0000"/>
                </a:solidFill>
                <a:latin typeface="Times New Roman" panose="02020603050405020304" pitchFamily="18" charset="0"/>
                <a:cs typeface="Times New Roman" panose="02020603050405020304" pitchFamily="18" charset="0"/>
              </a:rPr>
              <a:t>δ</a:t>
            </a:r>
            <a:r>
              <a:rPr sz="2700" b="1" baseline="-25000" dirty="0">
                <a:solidFill>
                  <a:srgbClr val="FF0000"/>
                </a:solidFill>
                <a:latin typeface="Times New Roman" panose="02020603050405020304" pitchFamily="18" charset="0"/>
                <a:cs typeface="Times New Roman" panose="02020603050405020304" pitchFamily="18" charset="0"/>
              </a:rPr>
              <a:t>N</a:t>
            </a:r>
            <a:r>
              <a:rPr sz="2700" b="1" dirty="0">
                <a:solidFill>
                  <a:srgbClr val="FF0000"/>
                </a:solidFill>
                <a:latin typeface="Times New Roman" panose="02020603050405020304" pitchFamily="18" charset="0"/>
                <a:cs typeface="Times New Roman" panose="02020603050405020304" pitchFamily="18" charset="0"/>
              </a:rPr>
              <a:t>(p, a) </a:t>
            </a:r>
            <a:endParaRPr sz="2700" b="1" baseline="-25000" dirty="0">
              <a:solidFill>
                <a:srgbClr val="FF0000"/>
              </a:solidFill>
              <a:latin typeface="Times New Roman" panose="02020603050405020304" pitchFamily="18" charset="0"/>
              <a:cs typeface="Times New Roman" panose="02020603050405020304" pitchFamily="18" charset="0"/>
            </a:endParaRPr>
          </a:p>
          <a:p>
            <a:pPr eaLnBrk="1" hangingPunct="1">
              <a:lnSpc>
                <a:spcPct val="90000"/>
              </a:lnSpc>
              <a:buNone/>
            </a:pPr>
            <a:r>
              <a:rPr sz="2700" b="1" dirty="0">
                <a:solidFill>
                  <a:srgbClr val="FF0000"/>
                </a:solidFill>
              </a:rPr>
              <a:t>                                 </a:t>
            </a:r>
            <a:r>
              <a:rPr sz="2700" b="1" baseline="30000" dirty="0">
                <a:solidFill>
                  <a:srgbClr val="FF0000"/>
                </a:solidFill>
              </a:rPr>
              <a:t>p in S</a:t>
            </a:r>
          </a:p>
          <a:p>
            <a:pPr eaLnBrk="1" hangingPunct="1">
              <a:lnSpc>
                <a:spcPct val="90000"/>
              </a:lnSpc>
              <a:buNone/>
            </a:pPr>
            <a:r>
              <a:rPr sz="2700" b="1" baseline="30000" dirty="0"/>
              <a:t> </a:t>
            </a:r>
            <a:r>
              <a:rPr lang="en-GB" sz="2700" b="1" baseline="30000" dirty="0"/>
              <a:t>     </a:t>
            </a:r>
            <a:r>
              <a:rPr sz="2700" b="1" dirty="0"/>
              <a:t>  END</a:t>
            </a:r>
          </a:p>
          <a:p>
            <a:pPr eaLnBrk="1" hangingPunct="1">
              <a:lnSpc>
                <a:spcPct val="90000"/>
              </a:lnSpc>
              <a:buNone/>
            </a:pPr>
            <a:r>
              <a:rPr lang="en-GB" sz="2700" b="1" dirty="0"/>
              <a:t>3. </a:t>
            </a:r>
            <a:r>
              <a:rPr lang="en-US" altLang="en-US" sz="2700" dirty="0">
                <a:sym typeface="+mn-ea"/>
              </a:rPr>
              <a:t>FD is final states of DFA which contains all sets of NFA’s states that include at least one final state of NFA.</a:t>
            </a:r>
          </a:p>
          <a:p>
            <a:pPr eaLnBrk="1" hangingPunct="1">
              <a:lnSpc>
                <a:spcPct val="90000"/>
              </a:lnSpc>
              <a:buNone/>
            </a:pPr>
            <a:r>
              <a:rPr lang="en-US" altLang="en-US" sz="2700" dirty="0">
                <a:sym typeface="+mn-ea"/>
              </a:rPr>
              <a:t> </a:t>
            </a:r>
            <a:r>
              <a:rPr lang="en-GB" altLang="en-US" sz="2700" dirty="0">
                <a:sym typeface="+mn-ea"/>
              </a:rPr>
              <a:t>              i.e if </a:t>
            </a:r>
            <a:r>
              <a:rPr lang="en-GB" altLang="en-US" sz="2700" b="1" dirty="0">
                <a:solidFill>
                  <a:srgbClr val="FF0000"/>
                </a:solidFill>
                <a:sym typeface="+mn-ea"/>
              </a:rPr>
              <a:t>State S</a:t>
            </a:r>
            <a:r>
              <a:rPr lang="en-GB" altLang="en-US" sz="2700" dirty="0">
                <a:sym typeface="+mn-ea"/>
              </a:rPr>
              <a:t> in FD then </a:t>
            </a:r>
            <a:r>
              <a:rPr lang="en-GB" altLang="en-US" sz="2700" b="1" dirty="0">
                <a:solidFill>
                  <a:srgbClr val="FF0000"/>
                </a:solidFill>
                <a:sym typeface="+mn-ea"/>
              </a:rPr>
              <a:t>S </a:t>
            </a:r>
            <a:r>
              <a:rPr lang="en-GB" altLang="en-US" sz="2700" b="1" dirty="0">
                <a:solidFill>
                  <a:srgbClr val="FF0000"/>
                </a:solidFill>
                <a:latin typeface="Arial" panose="020B0604020202020204" pitchFamily="34" charset="0"/>
                <a:cs typeface="Arial" panose="020B0604020202020204" pitchFamily="34" charset="0"/>
                <a:sym typeface="+mn-ea"/>
              </a:rPr>
              <a:t>∩ </a:t>
            </a:r>
            <a:r>
              <a:rPr lang="en-GB" altLang="en-US" sz="2700" b="1" dirty="0">
                <a:solidFill>
                  <a:srgbClr val="FF0000"/>
                </a:solidFill>
                <a:sym typeface="+mn-ea"/>
              </a:rPr>
              <a:t>F</a:t>
            </a:r>
            <a:r>
              <a:rPr lang="en-GB" altLang="en-US" sz="2700" b="1" baseline="-25000" dirty="0">
                <a:solidFill>
                  <a:srgbClr val="FF0000"/>
                </a:solidFill>
                <a:sym typeface="+mn-ea"/>
              </a:rPr>
              <a:t>N</a:t>
            </a:r>
            <a:r>
              <a:rPr lang="en-GB" altLang="en-US" sz="2700" b="1" dirty="0">
                <a:solidFill>
                  <a:srgbClr val="FF0000"/>
                </a:solidFill>
                <a:latin typeface="Arial" panose="020B0604020202020204" pitchFamily="34" charset="0"/>
                <a:cs typeface="Arial" panose="020B0604020202020204" pitchFamily="34" charset="0"/>
                <a:sym typeface="+mn-ea"/>
              </a:rPr>
              <a:t> &lt;&gt; Ø</a:t>
            </a:r>
            <a:endParaRPr lang="en-US" altLang="en-US" sz="2700" dirty="0"/>
          </a:p>
          <a:p>
            <a:pPr eaLnBrk="1" hangingPunct="1">
              <a:lnSpc>
                <a:spcPct val="90000"/>
              </a:lnSpc>
              <a:buNone/>
            </a:pPr>
            <a:endParaRPr sz="2700" b="1" dirty="0"/>
          </a:p>
          <a:p>
            <a:pPr eaLnBrk="1" hangingPunct="1">
              <a:lnSpc>
                <a:spcPct val="90000"/>
              </a:lnSpc>
              <a:buNone/>
            </a:pPr>
            <a:r>
              <a:rPr sz="2700" b="1" dirty="0"/>
              <a:t>      </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MMM scan figure(1)"/>
          <p:cNvPicPr>
            <a:picLocks noGrp="1" noChangeAspect="1"/>
          </p:cNvPicPr>
          <p:nvPr>
            <p:ph idx="1"/>
          </p:nvPr>
        </p:nvPicPr>
        <p:blipFill>
          <a:blip r:embed="rId3"/>
          <a:stretch>
            <a:fillRect/>
          </a:stretch>
        </p:blipFill>
        <p:spPr>
          <a:xfrm>
            <a:off x="2104390" y="147320"/>
            <a:ext cx="6969760" cy="1607820"/>
          </a:xfrm>
          <a:prstGeom prst="rect">
            <a:avLst/>
          </a:prstGeom>
        </p:spPr>
      </p:pic>
      <p:sp>
        <p:nvSpPr>
          <p:cNvPr id="4" name="Text Box 3"/>
          <p:cNvSpPr txBox="1"/>
          <p:nvPr/>
        </p:nvSpPr>
        <p:spPr>
          <a:xfrm>
            <a:off x="380365" y="1777365"/>
            <a:ext cx="6381750" cy="2077720"/>
          </a:xfrm>
          <a:prstGeom prst="rect">
            <a:avLst/>
          </a:prstGeom>
          <a:noFill/>
        </p:spPr>
        <p:txBody>
          <a:bodyPr wrap="square" rtlCol="0">
            <a:noAutofit/>
          </a:bodyPr>
          <a:lstStyle/>
          <a:p>
            <a:pPr lvl="1" indent="-457200" algn="l"/>
            <a:r>
              <a:rPr lang="en-GB" altLang="en-US" b="1" dirty="0">
                <a:solidFill>
                  <a:srgbClr val="0070C0"/>
                </a:solidFill>
                <a:sym typeface="+mn-ea"/>
              </a:rPr>
              <a:t>Following are NFA componets :</a:t>
            </a:r>
            <a:endParaRPr lang="en-US" altLang="en-US" b="1" dirty="0">
              <a:solidFill>
                <a:srgbClr val="0070C0"/>
              </a:solidFill>
              <a:sym typeface="+mn-ea"/>
            </a:endParaRPr>
          </a:p>
          <a:p>
            <a:pPr lvl="1"/>
            <a:r>
              <a:rPr lang="en-US" altLang="en-US" dirty="0">
                <a:sym typeface="+mn-ea"/>
              </a:rPr>
              <a:t>Q</a:t>
            </a:r>
            <a:r>
              <a:rPr lang="en-US" altLang="en-US" baseline="-25000" dirty="0">
                <a:sym typeface="+mn-ea"/>
              </a:rPr>
              <a:t>N</a:t>
            </a:r>
            <a:r>
              <a:rPr lang="en-GB" altLang="en-US"/>
              <a:t> = { q0, q1, q2 }</a:t>
            </a:r>
          </a:p>
          <a:p>
            <a:pPr lvl="1"/>
            <a:r>
              <a:rPr lang="en-GB" altLang="en-US">
                <a:cs typeface="Arial" panose="020B0604020202020204" pitchFamily="34" charset="0"/>
              </a:rPr>
              <a:t>∑   = { 0, 1 } </a:t>
            </a:r>
          </a:p>
          <a:p>
            <a:pPr lvl="1"/>
            <a:r>
              <a:rPr lang="el-GR" altLang="en-US" dirty="0">
                <a:sym typeface="+mn-ea"/>
              </a:rPr>
              <a:t>δ</a:t>
            </a:r>
            <a:r>
              <a:rPr lang="en-US" altLang="en-US" baseline="-25000" dirty="0">
                <a:sym typeface="+mn-ea"/>
              </a:rPr>
              <a:t>N</a:t>
            </a:r>
            <a:r>
              <a:rPr lang="en-GB" altLang="en-US">
                <a:cs typeface="Arial" panose="020B0604020202020204" pitchFamily="34" charset="0"/>
              </a:rPr>
              <a:t> = { Transition function Refer above Diagram }</a:t>
            </a:r>
          </a:p>
          <a:p>
            <a:pPr lvl="1"/>
            <a:r>
              <a:rPr lang="en-GB" altLang="en-US">
                <a:cs typeface="Arial" panose="020B0604020202020204" pitchFamily="34" charset="0"/>
              </a:rPr>
              <a:t>q0 = q0</a:t>
            </a:r>
          </a:p>
          <a:p>
            <a:pPr lvl="1"/>
            <a:r>
              <a:rPr lang="en-US" altLang="en-US" dirty="0">
                <a:sym typeface="+mn-ea"/>
              </a:rPr>
              <a:t>F</a:t>
            </a:r>
            <a:r>
              <a:rPr lang="en-US" altLang="en-US" baseline="-25000" dirty="0">
                <a:sym typeface="+mn-ea"/>
              </a:rPr>
              <a:t>N</a:t>
            </a:r>
            <a:r>
              <a:rPr lang="en-GB" altLang="en-US">
                <a:cs typeface="Arial" panose="020B0604020202020204" pitchFamily="34" charset="0"/>
              </a:rPr>
              <a:t> = {q2}</a:t>
            </a:r>
          </a:p>
          <a:p>
            <a:endParaRPr lang="en-GB" altLang="en-US">
              <a:cs typeface="Arial" panose="020B0604020202020204" pitchFamily="34" charset="0"/>
            </a:endParaRPr>
          </a:p>
          <a:p>
            <a:endParaRPr lang="en-GB" altLang="en-US">
              <a:cs typeface="Arial" panose="020B0604020202020204" pitchFamily="34" charset="0"/>
            </a:endParaRPr>
          </a:p>
        </p:txBody>
      </p:sp>
      <p:sp>
        <p:nvSpPr>
          <p:cNvPr id="5" name="Text Box 4"/>
          <p:cNvSpPr txBox="1"/>
          <p:nvPr/>
        </p:nvSpPr>
        <p:spPr>
          <a:xfrm>
            <a:off x="351790" y="3533140"/>
            <a:ext cx="8511540" cy="2212975"/>
          </a:xfrm>
          <a:prstGeom prst="rect">
            <a:avLst/>
          </a:prstGeom>
          <a:noFill/>
        </p:spPr>
        <p:txBody>
          <a:bodyPr wrap="square" rtlCol="0">
            <a:noAutofit/>
          </a:bodyPr>
          <a:lstStyle/>
          <a:p>
            <a:r>
              <a:rPr lang="en-GB" altLang="en-US" dirty="0">
                <a:sym typeface="+mn-ea"/>
              </a:rPr>
              <a:t>if N is the number of states for NFA and DFA will have 2</a:t>
            </a:r>
            <a:r>
              <a:rPr lang="en-GB" altLang="en-US" baseline="30000" dirty="0">
                <a:sym typeface="+mn-ea"/>
              </a:rPr>
              <a:t>N</a:t>
            </a:r>
            <a:r>
              <a:rPr lang="en-GB" altLang="en-US" dirty="0">
                <a:sym typeface="+mn-ea"/>
              </a:rPr>
              <a:t> number of states</a:t>
            </a:r>
            <a:endParaRPr lang="en-US" altLang="en-US" dirty="0">
              <a:sym typeface="+mn-ea"/>
            </a:endParaRPr>
          </a:p>
          <a:p>
            <a:r>
              <a:rPr lang="en-GB" altLang="en-US" dirty="0">
                <a:sym typeface="+mn-ea"/>
              </a:rPr>
              <a:t>N=3 hence DFA will have 8 states. </a:t>
            </a:r>
          </a:p>
          <a:p>
            <a:r>
              <a:rPr lang="en-GB" altLang="en-US" b="1" dirty="0">
                <a:solidFill>
                  <a:srgbClr val="0070C0"/>
                </a:solidFill>
                <a:sym typeface="+mn-ea"/>
              </a:rPr>
              <a:t>Following are the DFA compoinets :</a:t>
            </a:r>
            <a:endParaRPr lang="en-US" altLang="en-US" dirty="0">
              <a:sym typeface="+mn-ea"/>
            </a:endParaRPr>
          </a:p>
          <a:p>
            <a:pPr lvl="1"/>
            <a:r>
              <a:rPr lang="en-US" altLang="en-US" dirty="0">
                <a:sym typeface="+mn-ea"/>
              </a:rPr>
              <a:t>Q</a:t>
            </a:r>
            <a:r>
              <a:rPr lang="en-GB" altLang="en-US" baseline="-25000" dirty="0">
                <a:sym typeface="+mn-ea"/>
              </a:rPr>
              <a:t>D</a:t>
            </a:r>
            <a:r>
              <a:rPr lang="en-GB" altLang="en-US"/>
              <a:t> = { {</a:t>
            </a:r>
            <a:r>
              <a:rPr lang="en-GB" altLang="en-US">
                <a:cs typeface="Arial" panose="020B0604020202020204" pitchFamily="34" charset="0"/>
              </a:rPr>
              <a:t>Ø</a:t>
            </a:r>
            <a:r>
              <a:rPr lang="en-GB" altLang="en-US"/>
              <a:t>}, {q0}, {q1}, {q2}, {q0,q1}, {q01,q2}, {q1,q2}, {q0,q1,q2} }</a:t>
            </a:r>
          </a:p>
          <a:p>
            <a:pPr lvl="1"/>
            <a:r>
              <a:rPr lang="en-GB" altLang="en-US">
                <a:cs typeface="Arial" panose="020B0604020202020204" pitchFamily="34" charset="0"/>
              </a:rPr>
              <a:t>∑   = { 0, 1 } </a:t>
            </a:r>
          </a:p>
          <a:p>
            <a:pPr lvl="1"/>
            <a:r>
              <a:rPr lang="el-GR" altLang="en-US" dirty="0">
                <a:sym typeface="+mn-ea"/>
              </a:rPr>
              <a:t>δ</a:t>
            </a:r>
            <a:r>
              <a:rPr lang="en-GB" altLang="en-US" baseline="-25000" dirty="0">
                <a:sym typeface="+mn-ea"/>
              </a:rPr>
              <a:t>D</a:t>
            </a:r>
            <a:r>
              <a:rPr lang="en-GB" altLang="en-US">
                <a:cs typeface="Arial" panose="020B0604020202020204" pitchFamily="34" charset="0"/>
              </a:rPr>
              <a:t> = { Obtained by subset construction scheme }</a:t>
            </a:r>
          </a:p>
          <a:p>
            <a:pPr lvl="1"/>
            <a:r>
              <a:rPr lang="en-GB" altLang="en-US">
                <a:cs typeface="Arial" panose="020B0604020202020204" pitchFamily="34" charset="0"/>
              </a:rPr>
              <a:t>q0 = {q0}</a:t>
            </a:r>
          </a:p>
          <a:p>
            <a:pPr lvl="1"/>
            <a:r>
              <a:rPr lang="en-US" altLang="en-US" dirty="0">
                <a:sym typeface="+mn-ea"/>
              </a:rPr>
              <a:t>F</a:t>
            </a:r>
            <a:r>
              <a:rPr lang="en-US" altLang="en-US" baseline="-25000" dirty="0">
                <a:sym typeface="+mn-ea"/>
              </a:rPr>
              <a:t>N</a:t>
            </a:r>
            <a:r>
              <a:rPr lang="en-GB" altLang="en-US">
                <a:cs typeface="Arial" panose="020B0604020202020204" pitchFamily="34" charset="0"/>
              </a:rPr>
              <a:t> = { Obtained by subset construction scheme }</a:t>
            </a:r>
          </a:p>
          <a:p>
            <a:pPr lvl="1"/>
            <a:endParaRPr lang="en-GB" altLang="en-US">
              <a:cs typeface="Arial" panose="020B0604020202020204" pitchFamily="34" charset="0"/>
            </a:endParaRPr>
          </a:p>
          <a:p>
            <a:endParaRPr lang="en-GB" altLang="en-US">
              <a:cs typeface="Arial" panose="020B0604020202020204" pitchFamily="34" charset="0"/>
            </a:endParaRPr>
          </a:p>
        </p:txBody>
      </p:sp>
      <p:sp>
        <p:nvSpPr>
          <p:cNvPr id="8" name="Text Box 7"/>
          <p:cNvSpPr txBox="1"/>
          <p:nvPr/>
        </p:nvSpPr>
        <p:spPr>
          <a:xfrm>
            <a:off x="155575" y="-137160"/>
            <a:ext cx="8477250" cy="519430"/>
          </a:xfrm>
          <a:prstGeom prst="rect">
            <a:avLst/>
          </a:prstGeom>
          <a:noFill/>
        </p:spPr>
        <p:txBody>
          <a:bodyPr wrap="square" rtlCol="0">
            <a:noAutofit/>
          </a:bodyPr>
          <a:lstStyle/>
          <a:p>
            <a:r>
              <a:rPr lang="en-GB" altLang="en-US" sz="2800" b="1">
                <a:solidFill>
                  <a:srgbClr val="0070C0"/>
                </a:solidFill>
              </a:rPr>
              <a:t>Trace of Subset Construction Scheme Algorithm </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04800" y="381000"/>
          <a:ext cx="8579485" cy="5011420"/>
        </p:xfrm>
        <a:graphic>
          <a:graphicData uri="http://schemas.openxmlformats.org/drawingml/2006/table">
            <a:tbl>
              <a:tblPr firstRow="1" bandRow="1">
                <a:tableStyleId>{5C22544A-7EE6-4342-B048-85BDC9FD1C3A}</a:tableStyleId>
              </a:tblPr>
              <a:tblGrid>
                <a:gridCol w="1207770">
                  <a:extLst>
                    <a:ext uri="{9D8B030D-6E8A-4147-A177-3AD203B41FA5}">
                      <a16:colId xmlns:a16="http://schemas.microsoft.com/office/drawing/2014/main" val="20000"/>
                    </a:ext>
                  </a:extLst>
                </a:gridCol>
                <a:gridCol w="875030">
                  <a:extLst>
                    <a:ext uri="{9D8B030D-6E8A-4147-A177-3AD203B41FA5}">
                      <a16:colId xmlns:a16="http://schemas.microsoft.com/office/drawing/2014/main" val="20001"/>
                    </a:ext>
                  </a:extLst>
                </a:gridCol>
                <a:gridCol w="1242060">
                  <a:extLst>
                    <a:ext uri="{9D8B030D-6E8A-4147-A177-3AD203B41FA5}">
                      <a16:colId xmlns:a16="http://schemas.microsoft.com/office/drawing/2014/main" val="20002"/>
                    </a:ext>
                  </a:extLst>
                </a:gridCol>
                <a:gridCol w="5254625">
                  <a:extLst>
                    <a:ext uri="{9D8B030D-6E8A-4147-A177-3AD203B41FA5}">
                      <a16:colId xmlns:a16="http://schemas.microsoft.com/office/drawing/2014/main" val="20003"/>
                    </a:ext>
                  </a:extLst>
                </a:gridCol>
              </a:tblGrid>
              <a:tr h="402590">
                <a:tc>
                  <a:txBody>
                    <a:bodyPr/>
                    <a:lstStyle/>
                    <a:p>
                      <a:pPr>
                        <a:buNone/>
                      </a:pPr>
                      <a:r>
                        <a:rPr lang="el-GR" altLang="x-none" sz="1800" dirty="0">
                          <a:solidFill>
                            <a:srgbClr val="FF0000"/>
                          </a:solidFill>
                          <a:sym typeface="+mn-ea"/>
                        </a:rPr>
                        <a:t>δ</a:t>
                      </a:r>
                      <a:r>
                        <a:rPr sz="1800" baseline="-25000" dirty="0">
                          <a:solidFill>
                            <a:srgbClr val="FF0000"/>
                          </a:solidFill>
                          <a:sym typeface="+mn-ea"/>
                        </a:rPr>
                        <a:t>D</a:t>
                      </a:r>
                      <a:endParaRPr lang="en-US"/>
                    </a:p>
                  </a:txBody>
                  <a:tcPr/>
                </a:tc>
                <a:tc>
                  <a:txBody>
                    <a:bodyPr/>
                    <a:lstStyle/>
                    <a:p>
                      <a:pPr>
                        <a:buNone/>
                      </a:pPr>
                      <a:r>
                        <a:rPr lang="en-GB" altLang="en-US"/>
                        <a:t>0</a:t>
                      </a:r>
                    </a:p>
                  </a:txBody>
                  <a:tcPr/>
                </a:tc>
                <a:tc>
                  <a:txBody>
                    <a:bodyPr/>
                    <a:lstStyle/>
                    <a:p>
                      <a:pPr>
                        <a:buNone/>
                      </a:pPr>
                      <a:r>
                        <a:rPr lang="en-GB" altLang="en-US"/>
                        <a:t>1</a:t>
                      </a:r>
                    </a:p>
                  </a:txBody>
                  <a:tcPr/>
                </a:tc>
                <a:tc>
                  <a:txBody>
                    <a:bodyPr/>
                    <a:lstStyle/>
                    <a:p>
                      <a:pPr>
                        <a:buNone/>
                      </a:pPr>
                      <a:r>
                        <a:rPr lang="el-GR" altLang="x-none" sz="1800" dirty="0">
                          <a:solidFill>
                            <a:srgbClr val="FF0000"/>
                          </a:solidFill>
                          <a:sym typeface="+mn-ea"/>
                        </a:rPr>
                        <a:t>δ</a:t>
                      </a:r>
                      <a:r>
                        <a:rPr sz="1800" baseline="-25000" dirty="0">
                          <a:solidFill>
                            <a:srgbClr val="FF0000"/>
                          </a:solidFill>
                          <a:sym typeface="+mn-ea"/>
                        </a:rPr>
                        <a:t>D</a:t>
                      </a:r>
                      <a:r>
                        <a:rPr lang="en-GB" sz="1800" baseline="-25000" dirty="0">
                          <a:solidFill>
                            <a:srgbClr val="FF0000"/>
                          </a:solidFill>
                          <a:sym typeface="+mn-ea"/>
                        </a:rPr>
                        <a:t> </a:t>
                      </a:r>
                      <a:r>
                        <a:rPr lang="en-GB" altLang="en-US" sz="1800">
                          <a:sym typeface="+mn-ea"/>
                        </a:rPr>
                        <a:t> </a:t>
                      </a:r>
                      <a:r>
                        <a:rPr lang="en-GB" altLang="en-US" sz="1800">
                          <a:latin typeface="Arial" panose="020B0604020202020204" pitchFamily="34" charset="0"/>
                          <a:cs typeface="Arial" panose="020B0604020202020204" pitchFamily="34" charset="0"/>
                          <a:sym typeface="+mn-ea"/>
                        </a:rPr>
                        <a:t>→ C</a:t>
                      </a:r>
                      <a:r>
                        <a:rPr lang="en-GB" altLang="en-US" sz="1800">
                          <a:sym typeface="+mn-ea"/>
                        </a:rPr>
                        <a:t>aclulations for inputs 0 and 1</a:t>
                      </a:r>
                      <a:endParaRPr lang="en-GB" sz="1800" baseline="-25000" dirty="0">
                        <a:solidFill>
                          <a:srgbClr val="FF0000"/>
                        </a:solidFill>
                        <a:sym typeface="+mn-ea"/>
                      </a:endParaRPr>
                    </a:p>
                  </a:txBody>
                  <a:tcPr/>
                </a:tc>
                <a:extLst>
                  <a:ext uri="{0D108BD9-81ED-4DB2-BD59-A6C34878D82A}">
                    <a16:rowId xmlns:a16="http://schemas.microsoft.com/office/drawing/2014/main" val="10000"/>
                  </a:ext>
                </a:extLst>
              </a:tr>
              <a:tr h="402590">
                <a:tc>
                  <a:txBody>
                    <a:bodyPr/>
                    <a:lstStyle/>
                    <a:p>
                      <a:pPr>
                        <a:buNone/>
                      </a:pPr>
                      <a:r>
                        <a:rPr lang="en-GB" altLang="en-US" sz="1600">
                          <a:highlight>
                            <a:srgbClr val="FF00FF"/>
                          </a:highlight>
                        </a:rPr>
                        <a:t>{</a:t>
                      </a:r>
                      <a:r>
                        <a:rPr lang="en-GB" altLang="en-US" sz="1600">
                          <a:highlight>
                            <a:srgbClr val="FF00FF"/>
                          </a:highlight>
                          <a:latin typeface="Arial" panose="020B0604020202020204" pitchFamily="34" charset="0"/>
                          <a:cs typeface="Arial" panose="020B0604020202020204" pitchFamily="34" charset="0"/>
                        </a:rPr>
                        <a:t>Ø</a:t>
                      </a:r>
                      <a:r>
                        <a:rPr lang="en-GB" altLang="en-US" sz="1600">
                          <a:highlight>
                            <a:srgbClr val="FF00FF"/>
                          </a:highlight>
                        </a:rPr>
                        <a:t>}</a:t>
                      </a:r>
                    </a:p>
                  </a:txBody>
                  <a:tcPr/>
                </a:tc>
                <a:tc>
                  <a:txBody>
                    <a:bodyPr/>
                    <a:lstStyle/>
                    <a:p>
                      <a:pPr>
                        <a:buNone/>
                      </a:pPr>
                      <a:r>
                        <a:rPr lang="en-GB" altLang="en-US" sz="1600">
                          <a:highlight>
                            <a:srgbClr val="FF00FF"/>
                          </a:highlight>
                          <a:sym typeface="+mn-ea"/>
                        </a:rPr>
                        <a:t>{</a:t>
                      </a:r>
                      <a:r>
                        <a:rPr lang="en-GB" altLang="en-US" sz="1600">
                          <a:highlight>
                            <a:srgbClr val="FF00FF"/>
                          </a:highlight>
                          <a:latin typeface="Arial" panose="020B0604020202020204" pitchFamily="34" charset="0"/>
                          <a:cs typeface="Arial" panose="020B0604020202020204" pitchFamily="34" charset="0"/>
                          <a:sym typeface="+mn-ea"/>
                        </a:rPr>
                        <a:t>Ø</a:t>
                      </a:r>
                      <a:r>
                        <a:rPr lang="en-GB" altLang="en-US" sz="1600">
                          <a:highlight>
                            <a:srgbClr val="FF00FF"/>
                          </a:highlight>
                          <a:sym typeface="+mn-ea"/>
                        </a:rPr>
                        <a:t>}</a:t>
                      </a:r>
                    </a:p>
                  </a:txBody>
                  <a:tcPr/>
                </a:tc>
                <a:tc>
                  <a:txBody>
                    <a:bodyPr/>
                    <a:lstStyle/>
                    <a:p>
                      <a:pPr>
                        <a:buNone/>
                      </a:pPr>
                      <a:r>
                        <a:rPr lang="en-GB" altLang="en-US" sz="1600">
                          <a:highlight>
                            <a:srgbClr val="FF00FF"/>
                          </a:highlight>
                          <a:sym typeface="+mn-ea"/>
                        </a:rPr>
                        <a:t>{</a:t>
                      </a:r>
                      <a:r>
                        <a:rPr lang="en-GB" altLang="en-US" sz="1600">
                          <a:highlight>
                            <a:srgbClr val="FF00FF"/>
                          </a:highlight>
                          <a:latin typeface="Arial" panose="020B0604020202020204" pitchFamily="34" charset="0"/>
                          <a:cs typeface="Arial" panose="020B0604020202020204" pitchFamily="34" charset="0"/>
                          <a:sym typeface="+mn-ea"/>
                        </a:rPr>
                        <a:t>Ø</a:t>
                      </a:r>
                      <a:r>
                        <a:rPr lang="en-GB" altLang="en-US" sz="1600">
                          <a:highlight>
                            <a:srgbClr val="FF00FF"/>
                          </a:highlight>
                          <a:sym typeface="+mn-ea"/>
                        </a:rPr>
                        <a:t>}</a:t>
                      </a:r>
                    </a:p>
                  </a:txBody>
                  <a:tcPr/>
                </a:tc>
                <a:tc>
                  <a:txBody>
                    <a:bodyPr/>
                    <a:lstStyle/>
                    <a:p>
                      <a:pPr>
                        <a:buNone/>
                      </a:pPr>
                      <a:r>
                        <a:rPr lang="el-GR" altLang="x-none" sz="1600" b="1" dirty="0">
                          <a:solidFill>
                            <a:srgbClr val="FF0000"/>
                          </a:solidFill>
                          <a:highlight>
                            <a:srgbClr val="FF00FF"/>
                          </a:highlight>
                          <a:sym typeface="+mn-ea"/>
                        </a:rPr>
                        <a:t>δ</a:t>
                      </a:r>
                      <a:r>
                        <a:rPr sz="1600" b="1" baseline="-25000" dirty="0">
                          <a:solidFill>
                            <a:srgbClr val="FF0000"/>
                          </a:solidFill>
                          <a:highlight>
                            <a:srgbClr val="FF00FF"/>
                          </a:highlight>
                          <a:sym typeface="+mn-ea"/>
                        </a:rPr>
                        <a:t>D</a:t>
                      </a:r>
                      <a:r>
                        <a:rPr lang="en-GB" altLang="el-GR" sz="1600" b="1" dirty="0">
                          <a:solidFill>
                            <a:schemeClr val="tx1"/>
                          </a:solidFill>
                          <a:highlight>
                            <a:srgbClr val="FF00FF"/>
                          </a:highlight>
                          <a:latin typeface="Times New Roman" panose="02020603050405020304" pitchFamily="18" charset="0"/>
                          <a:cs typeface="Times New Roman" panose="02020603050405020304" pitchFamily="18" charset="0"/>
                          <a:sym typeface="+mn-ea"/>
                        </a:rPr>
                        <a:t>(</a:t>
                      </a:r>
                      <a:r>
                        <a:rPr lang="en-GB" altLang="en-US" sz="1600">
                          <a:highlight>
                            <a:srgbClr val="FF00FF"/>
                          </a:highlight>
                          <a:sym typeface="+mn-ea"/>
                        </a:rPr>
                        <a:t>{</a:t>
                      </a:r>
                      <a:r>
                        <a:rPr lang="en-GB" altLang="en-US" sz="1600">
                          <a:highlight>
                            <a:srgbClr val="FF00FF"/>
                          </a:highlight>
                          <a:latin typeface="Arial" panose="020B0604020202020204" pitchFamily="34" charset="0"/>
                          <a:cs typeface="Arial" panose="020B0604020202020204" pitchFamily="34" charset="0"/>
                          <a:sym typeface="+mn-ea"/>
                        </a:rPr>
                        <a:t>Ø</a:t>
                      </a:r>
                      <a:r>
                        <a:rPr lang="en-GB" altLang="en-US" sz="1600">
                          <a:highlight>
                            <a:srgbClr val="FF00FF"/>
                          </a:highlight>
                          <a:sym typeface="+mn-ea"/>
                        </a:rPr>
                        <a:t>}</a:t>
                      </a:r>
                      <a:r>
                        <a:rPr lang="en-GB" altLang="el-GR" sz="1600" b="1" dirty="0">
                          <a:solidFill>
                            <a:schemeClr val="tx1"/>
                          </a:solidFill>
                          <a:highlight>
                            <a:srgbClr val="FF00FF"/>
                          </a:highlight>
                          <a:latin typeface="Times New Roman" panose="02020603050405020304" pitchFamily="18" charset="0"/>
                          <a:cs typeface="Times New Roman" panose="02020603050405020304" pitchFamily="18" charset="0"/>
                          <a:sym typeface="+mn-ea"/>
                        </a:rPr>
                        <a:t>, 0) = </a:t>
                      </a:r>
                      <a:r>
                        <a:rPr lang="el-GR" altLang="x-none" sz="1600" b="1" dirty="0">
                          <a:solidFill>
                            <a:srgbClr val="FF0000"/>
                          </a:solidFill>
                          <a:highlight>
                            <a:srgbClr val="FF00FF"/>
                          </a:highlight>
                          <a:latin typeface="Times New Roman" panose="02020603050405020304" pitchFamily="18" charset="0"/>
                          <a:cs typeface="Times New Roman" panose="02020603050405020304" pitchFamily="18" charset="0"/>
                          <a:sym typeface="+mn-ea"/>
                        </a:rPr>
                        <a:t>δ</a:t>
                      </a:r>
                      <a:r>
                        <a:rPr sz="1600" b="1" baseline="-25000" dirty="0">
                          <a:solidFill>
                            <a:srgbClr val="FF0000"/>
                          </a:solidFill>
                          <a:highlight>
                            <a:srgbClr val="FF00FF"/>
                          </a:highlight>
                          <a:latin typeface="Times New Roman" panose="02020603050405020304" pitchFamily="18" charset="0"/>
                          <a:cs typeface="Times New Roman" panose="02020603050405020304" pitchFamily="18" charset="0"/>
                          <a:sym typeface="+mn-ea"/>
                        </a:rPr>
                        <a:t>N</a:t>
                      </a:r>
                      <a:r>
                        <a:rPr lang="en-GB" altLang="en-US" sz="1600">
                          <a:highlight>
                            <a:srgbClr val="FF00FF"/>
                          </a:highlight>
                          <a:sym typeface="+mn-ea"/>
                        </a:rPr>
                        <a:t>({</a:t>
                      </a:r>
                      <a:r>
                        <a:rPr lang="en-GB" altLang="en-US" sz="1600">
                          <a:highlight>
                            <a:srgbClr val="FF00FF"/>
                          </a:highlight>
                          <a:latin typeface="Arial" panose="020B0604020202020204" pitchFamily="34" charset="0"/>
                          <a:cs typeface="Arial" panose="020B0604020202020204" pitchFamily="34" charset="0"/>
                          <a:sym typeface="+mn-ea"/>
                        </a:rPr>
                        <a:t>Ø</a:t>
                      </a:r>
                      <a:r>
                        <a:rPr lang="en-GB" altLang="en-US" sz="1600">
                          <a:highlight>
                            <a:srgbClr val="FF00FF"/>
                          </a:highlight>
                          <a:sym typeface="+mn-ea"/>
                        </a:rPr>
                        <a:t>}, 0) = </a:t>
                      </a:r>
                      <a:r>
                        <a:rPr lang="en-GB" altLang="en-US" sz="1600" b="1">
                          <a:solidFill>
                            <a:srgbClr val="FF0000"/>
                          </a:solidFill>
                          <a:highlight>
                            <a:srgbClr val="FF00FF"/>
                          </a:highlight>
                          <a:sym typeface="+mn-ea"/>
                        </a:rPr>
                        <a:t>{</a:t>
                      </a:r>
                      <a:r>
                        <a:rPr lang="en-GB" altLang="en-US" sz="1600" b="1">
                          <a:solidFill>
                            <a:srgbClr val="FF0000"/>
                          </a:solidFill>
                          <a:highlight>
                            <a:srgbClr val="FF00FF"/>
                          </a:highlight>
                          <a:latin typeface="Arial" panose="020B0604020202020204" pitchFamily="34" charset="0"/>
                          <a:cs typeface="Arial" panose="020B0604020202020204" pitchFamily="34" charset="0"/>
                          <a:sym typeface="+mn-ea"/>
                        </a:rPr>
                        <a:t>Ø</a:t>
                      </a:r>
                      <a:r>
                        <a:rPr lang="en-GB" altLang="en-US" sz="1600" b="1">
                          <a:solidFill>
                            <a:srgbClr val="FF0000"/>
                          </a:solidFill>
                          <a:highlight>
                            <a:srgbClr val="FF00FF"/>
                          </a:highlight>
                          <a:sym typeface="+mn-ea"/>
                        </a:rPr>
                        <a:t>}</a:t>
                      </a:r>
                      <a:r>
                        <a:rPr lang="en-GB" altLang="en-US" sz="1600" b="1">
                          <a:highlight>
                            <a:srgbClr val="FF00FF"/>
                          </a:highlight>
                          <a:sym typeface="+mn-ea"/>
                        </a:rPr>
                        <a:t> </a:t>
                      </a:r>
                      <a:r>
                        <a:rPr lang="en-GB" altLang="en-US" sz="1600">
                          <a:highlight>
                            <a:srgbClr val="FF00FF"/>
                          </a:highlight>
                          <a:sym typeface="+mn-ea"/>
                        </a:rPr>
                        <a:t>and </a:t>
                      </a:r>
                    </a:p>
                    <a:p>
                      <a:pPr>
                        <a:buNone/>
                      </a:pPr>
                      <a:r>
                        <a:rPr lang="el-GR" altLang="x-none" sz="1600" b="1" dirty="0">
                          <a:solidFill>
                            <a:srgbClr val="FF0000"/>
                          </a:solidFill>
                          <a:highlight>
                            <a:srgbClr val="FF00FF"/>
                          </a:highlight>
                          <a:sym typeface="+mn-ea"/>
                        </a:rPr>
                        <a:t>δ</a:t>
                      </a:r>
                      <a:r>
                        <a:rPr sz="1600" b="1" baseline="-25000" dirty="0">
                          <a:solidFill>
                            <a:srgbClr val="FF0000"/>
                          </a:solidFill>
                          <a:highlight>
                            <a:srgbClr val="FF00FF"/>
                          </a:highlight>
                          <a:sym typeface="+mn-ea"/>
                        </a:rPr>
                        <a:t>D</a:t>
                      </a:r>
                      <a:r>
                        <a:rPr lang="en-GB" altLang="el-GR" sz="1600" b="1" dirty="0">
                          <a:solidFill>
                            <a:schemeClr val="tx1"/>
                          </a:solidFill>
                          <a:highlight>
                            <a:srgbClr val="FF00FF"/>
                          </a:highlight>
                          <a:latin typeface="Times New Roman" panose="02020603050405020304" pitchFamily="18" charset="0"/>
                          <a:cs typeface="Times New Roman" panose="02020603050405020304" pitchFamily="18" charset="0"/>
                          <a:sym typeface="+mn-ea"/>
                        </a:rPr>
                        <a:t>(</a:t>
                      </a:r>
                      <a:r>
                        <a:rPr lang="en-GB" altLang="en-US" sz="1600">
                          <a:highlight>
                            <a:srgbClr val="FF00FF"/>
                          </a:highlight>
                          <a:sym typeface="+mn-ea"/>
                        </a:rPr>
                        <a:t>{</a:t>
                      </a:r>
                      <a:r>
                        <a:rPr lang="en-GB" altLang="en-US" sz="1600">
                          <a:highlight>
                            <a:srgbClr val="FF00FF"/>
                          </a:highlight>
                          <a:latin typeface="Arial" panose="020B0604020202020204" pitchFamily="34" charset="0"/>
                          <a:cs typeface="Arial" panose="020B0604020202020204" pitchFamily="34" charset="0"/>
                          <a:sym typeface="+mn-ea"/>
                        </a:rPr>
                        <a:t>Ø</a:t>
                      </a:r>
                      <a:r>
                        <a:rPr lang="en-GB" altLang="en-US" sz="1600">
                          <a:highlight>
                            <a:srgbClr val="FF00FF"/>
                          </a:highlight>
                          <a:sym typeface="+mn-ea"/>
                        </a:rPr>
                        <a:t>}</a:t>
                      </a:r>
                      <a:r>
                        <a:rPr lang="en-GB" altLang="el-GR" sz="1600" b="1" dirty="0">
                          <a:solidFill>
                            <a:schemeClr val="tx1"/>
                          </a:solidFill>
                          <a:highlight>
                            <a:srgbClr val="FF00FF"/>
                          </a:highlight>
                          <a:latin typeface="Times New Roman" panose="02020603050405020304" pitchFamily="18" charset="0"/>
                          <a:cs typeface="Times New Roman" panose="02020603050405020304" pitchFamily="18" charset="0"/>
                          <a:sym typeface="+mn-ea"/>
                        </a:rPr>
                        <a:t>, 1) = </a:t>
                      </a:r>
                      <a:r>
                        <a:rPr lang="el-GR" altLang="x-none" sz="1600" b="1" dirty="0">
                          <a:solidFill>
                            <a:srgbClr val="FF0000"/>
                          </a:solidFill>
                          <a:highlight>
                            <a:srgbClr val="FF00FF"/>
                          </a:highlight>
                          <a:latin typeface="Times New Roman" panose="02020603050405020304" pitchFamily="18" charset="0"/>
                          <a:cs typeface="Times New Roman" panose="02020603050405020304" pitchFamily="18" charset="0"/>
                          <a:sym typeface="+mn-ea"/>
                        </a:rPr>
                        <a:t>δ</a:t>
                      </a:r>
                      <a:r>
                        <a:rPr sz="1600" b="1" baseline="-25000" dirty="0">
                          <a:solidFill>
                            <a:srgbClr val="FF0000"/>
                          </a:solidFill>
                          <a:highlight>
                            <a:srgbClr val="FF00FF"/>
                          </a:highlight>
                          <a:latin typeface="Times New Roman" panose="02020603050405020304" pitchFamily="18" charset="0"/>
                          <a:cs typeface="Times New Roman" panose="02020603050405020304" pitchFamily="18" charset="0"/>
                          <a:sym typeface="+mn-ea"/>
                        </a:rPr>
                        <a:t>N</a:t>
                      </a:r>
                      <a:r>
                        <a:rPr lang="en-GB" altLang="en-US" sz="1600">
                          <a:highlight>
                            <a:srgbClr val="FF00FF"/>
                          </a:highlight>
                          <a:sym typeface="+mn-ea"/>
                        </a:rPr>
                        <a:t>({</a:t>
                      </a:r>
                      <a:r>
                        <a:rPr lang="en-GB" altLang="en-US" sz="1600">
                          <a:highlight>
                            <a:srgbClr val="FF00FF"/>
                          </a:highlight>
                          <a:latin typeface="Arial" panose="020B0604020202020204" pitchFamily="34" charset="0"/>
                          <a:cs typeface="Arial" panose="020B0604020202020204" pitchFamily="34" charset="0"/>
                          <a:sym typeface="+mn-ea"/>
                        </a:rPr>
                        <a:t>Ø</a:t>
                      </a:r>
                      <a:r>
                        <a:rPr lang="en-GB" altLang="en-US" sz="1600">
                          <a:highlight>
                            <a:srgbClr val="FF00FF"/>
                          </a:highlight>
                          <a:sym typeface="+mn-ea"/>
                        </a:rPr>
                        <a:t>}, 1) = </a:t>
                      </a:r>
                      <a:r>
                        <a:rPr lang="en-GB" altLang="en-US" sz="1600" b="1">
                          <a:solidFill>
                            <a:srgbClr val="FF0000"/>
                          </a:solidFill>
                          <a:highlight>
                            <a:srgbClr val="FF00FF"/>
                          </a:highlight>
                          <a:sym typeface="+mn-ea"/>
                        </a:rPr>
                        <a:t>{</a:t>
                      </a:r>
                      <a:r>
                        <a:rPr lang="en-GB" altLang="en-US" sz="1600" b="1">
                          <a:solidFill>
                            <a:srgbClr val="FF0000"/>
                          </a:solidFill>
                          <a:highlight>
                            <a:srgbClr val="FF00FF"/>
                          </a:highlight>
                          <a:latin typeface="Arial" panose="020B0604020202020204" pitchFamily="34" charset="0"/>
                          <a:cs typeface="Arial" panose="020B0604020202020204" pitchFamily="34" charset="0"/>
                          <a:sym typeface="+mn-ea"/>
                        </a:rPr>
                        <a:t>Ø</a:t>
                      </a:r>
                      <a:r>
                        <a:rPr lang="en-GB" altLang="en-US" sz="1600" b="1">
                          <a:solidFill>
                            <a:srgbClr val="FF0000"/>
                          </a:solidFill>
                          <a:highlight>
                            <a:srgbClr val="FF00FF"/>
                          </a:highlight>
                          <a:sym typeface="+mn-ea"/>
                        </a:rPr>
                        <a:t>}</a:t>
                      </a:r>
                      <a:r>
                        <a:rPr lang="en-GB" altLang="en-US" sz="1600" b="1">
                          <a:highlight>
                            <a:srgbClr val="FF00FF"/>
                          </a:highlight>
                          <a:sym typeface="+mn-ea"/>
                        </a:rPr>
                        <a:t> </a:t>
                      </a:r>
                    </a:p>
                  </a:txBody>
                  <a:tcPr/>
                </a:tc>
                <a:extLst>
                  <a:ext uri="{0D108BD9-81ED-4DB2-BD59-A6C34878D82A}">
                    <a16:rowId xmlns:a16="http://schemas.microsoft.com/office/drawing/2014/main" val="10001"/>
                  </a:ext>
                </a:extLst>
              </a:tr>
              <a:tr h="612140">
                <a:tc>
                  <a:txBody>
                    <a:bodyPr/>
                    <a:lstStyle/>
                    <a:p>
                      <a:pPr>
                        <a:buNone/>
                      </a:pPr>
                      <a:r>
                        <a:rPr lang="en-GB" altLang="en-US" sz="1600" b="1">
                          <a:latin typeface="Arial" panose="020B0604020202020204" pitchFamily="34" charset="0"/>
                          <a:cs typeface="Arial" panose="020B0604020202020204" pitchFamily="34" charset="0"/>
                        </a:rPr>
                        <a:t>→</a:t>
                      </a:r>
                      <a:r>
                        <a:rPr lang="en-GB" altLang="en-US" sz="1600" b="1"/>
                        <a:t>{q0}</a:t>
                      </a:r>
                    </a:p>
                  </a:txBody>
                  <a:tcPr/>
                </a:tc>
                <a:tc>
                  <a:txBody>
                    <a:bodyPr/>
                    <a:lstStyle/>
                    <a:p>
                      <a:pPr>
                        <a:buNone/>
                      </a:pPr>
                      <a:r>
                        <a:rPr lang="en-GB" altLang="en-US" sz="1600">
                          <a:sym typeface="+mn-ea"/>
                        </a:rPr>
                        <a:t>{q0}</a:t>
                      </a:r>
                      <a:endParaRPr lang="en-GB" altLang="en-US" sz="1600"/>
                    </a:p>
                    <a:p>
                      <a:pPr>
                        <a:buNone/>
                      </a:pPr>
                      <a:endParaRPr lang="en-GB" altLang="en-US" sz="1600"/>
                    </a:p>
                  </a:txBody>
                  <a:tcPr/>
                </a:tc>
                <a:tc>
                  <a:txBody>
                    <a:bodyPr/>
                    <a:lstStyle/>
                    <a:p>
                      <a:pPr>
                        <a:buNone/>
                      </a:pPr>
                      <a:r>
                        <a:rPr lang="en-GB" altLang="en-US" sz="1600">
                          <a:sym typeface="+mn-ea"/>
                        </a:rPr>
                        <a:t>{q0,q1}</a:t>
                      </a:r>
                      <a:endParaRPr lang="en-GB" altLang="en-US" sz="1600"/>
                    </a:p>
                    <a:p>
                      <a:pPr>
                        <a:buNone/>
                      </a:pPr>
                      <a:endParaRPr lang="en-GB" altLang="en-US" sz="1600"/>
                    </a:p>
                  </a:txBody>
                  <a:tcPr/>
                </a:tc>
                <a:tc>
                  <a:txBody>
                    <a:bodyPr/>
                    <a:lstStyle/>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 0)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t>(q0, 0) = </a:t>
                      </a:r>
                      <a:r>
                        <a:rPr lang="en-GB" altLang="en-US" sz="1600" b="1">
                          <a:solidFill>
                            <a:srgbClr val="FF0000"/>
                          </a:solidFill>
                          <a:highlight>
                            <a:srgbClr val="FFFF00"/>
                          </a:highlight>
                        </a:rPr>
                        <a:t>{q0}</a:t>
                      </a:r>
                      <a:r>
                        <a:rPr lang="en-GB" altLang="en-US" sz="1600"/>
                        <a:t>  and</a:t>
                      </a:r>
                    </a:p>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 1)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1) = </a:t>
                      </a:r>
                      <a:r>
                        <a:rPr lang="en-GB" altLang="en-US" sz="1600" b="1">
                          <a:solidFill>
                            <a:srgbClr val="FF0000"/>
                          </a:solidFill>
                          <a:highlight>
                            <a:srgbClr val="FFFF00"/>
                          </a:highlight>
                          <a:sym typeface="+mn-ea"/>
                        </a:rPr>
                        <a:t>{q0,q1}</a:t>
                      </a:r>
                    </a:p>
                  </a:txBody>
                  <a:tcPr/>
                </a:tc>
                <a:extLst>
                  <a:ext uri="{0D108BD9-81ED-4DB2-BD59-A6C34878D82A}">
                    <a16:rowId xmlns:a16="http://schemas.microsoft.com/office/drawing/2014/main" val="10002"/>
                  </a:ext>
                </a:extLst>
              </a:tr>
              <a:tr h="611505">
                <a:tc>
                  <a:txBody>
                    <a:bodyPr/>
                    <a:lstStyle/>
                    <a:p>
                      <a:pPr>
                        <a:buNone/>
                      </a:pPr>
                      <a:r>
                        <a:rPr lang="en-GB" altLang="en-US" sz="1600">
                          <a:highlight>
                            <a:srgbClr val="FF00FF"/>
                          </a:highlight>
                        </a:rPr>
                        <a:t>{q1}</a:t>
                      </a:r>
                    </a:p>
                  </a:txBody>
                  <a:tcPr/>
                </a:tc>
                <a:tc>
                  <a:txBody>
                    <a:bodyPr/>
                    <a:lstStyle/>
                    <a:p>
                      <a:pPr>
                        <a:buNone/>
                      </a:pPr>
                      <a:r>
                        <a:rPr lang="en-GB" altLang="en-US" sz="1600">
                          <a:highlight>
                            <a:srgbClr val="FF00FF"/>
                          </a:highlight>
                        </a:rPr>
                        <a:t>{q2}</a:t>
                      </a:r>
                    </a:p>
                  </a:txBody>
                  <a:tcPr/>
                </a:tc>
                <a:tc>
                  <a:txBody>
                    <a:bodyPr/>
                    <a:lstStyle/>
                    <a:p>
                      <a:pPr>
                        <a:buNone/>
                      </a:pPr>
                      <a:r>
                        <a:rPr lang="en-GB" altLang="en-US" sz="1600">
                          <a:highlight>
                            <a:srgbClr val="FF00FF"/>
                          </a:highlight>
                          <a:sym typeface="+mn-ea"/>
                        </a:rPr>
                        <a:t>{q2}</a:t>
                      </a:r>
                      <a:endParaRPr lang="en-GB" altLang="en-US" sz="1600">
                        <a:highlight>
                          <a:srgbClr val="FF00FF"/>
                        </a:highlight>
                      </a:endParaRPr>
                    </a:p>
                    <a:p>
                      <a:pPr>
                        <a:buNone/>
                      </a:pPr>
                      <a:endParaRPr lang="en-GB" altLang="en-US" sz="1600">
                        <a:highlight>
                          <a:srgbClr val="FF00FF"/>
                        </a:highlight>
                      </a:endParaRPr>
                    </a:p>
                  </a:txBody>
                  <a:tcPr/>
                </a:tc>
                <a:tc>
                  <a:txBody>
                    <a:bodyPr/>
                    <a:lstStyle/>
                    <a:p>
                      <a:pPr>
                        <a:buNone/>
                      </a:pPr>
                      <a:r>
                        <a:rPr lang="el-GR" altLang="x-none" sz="1600" b="1" dirty="0">
                          <a:solidFill>
                            <a:srgbClr val="FF0000"/>
                          </a:solidFill>
                          <a:highlight>
                            <a:srgbClr val="FF00FF"/>
                          </a:highlight>
                          <a:sym typeface="+mn-ea"/>
                        </a:rPr>
                        <a:t>δ</a:t>
                      </a:r>
                      <a:r>
                        <a:rPr sz="1600" b="1" baseline="-25000" dirty="0">
                          <a:solidFill>
                            <a:srgbClr val="FF0000"/>
                          </a:solidFill>
                          <a:highlight>
                            <a:srgbClr val="FF00FF"/>
                          </a:highlight>
                          <a:sym typeface="+mn-ea"/>
                        </a:rPr>
                        <a:t>D</a:t>
                      </a:r>
                      <a:r>
                        <a:rPr lang="en-GB" altLang="el-GR" sz="1600" b="1" dirty="0">
                          <a:solidFill>
                            <a:schemeClr val="tx1"/>
                          </a:solidFill>
                          <a:highlight>
                            <a:srgbClr val="FF00FF"/>
                          </a:highlight>
                          <a:latin typeface="Times New Roman" panose="02020603050405020304" pitchFamily="18" charset="0"/>
                          <a:cs typeface="Times New Roman" panose="02020603050405020304" pitchFamily="18" charset="0"/>
                          <a:sym typeface="+mn-ea"/>
                        </a:rPr>
                        <a:t>({q1}, 0) = </a:t>
                      </a:r>
                      <a:r>
                        <a:rPr lang="el-GR" altLang="x-none" sz="1600" b="1" dirty="0">
                          <a:solidFill>
                            <a:srgbClr val="FF0000"/>
                          </a:solidFill>
                          <a:highlight>
                            <a:srgbClr val="FF00FF"/>
                          </a:highlight>
                          <a:latin typeface="Times New Roman" panose="02020603050405020304" pitchFamily="18" charset="0"/>
                          <a:cs typeface="Times New Roman" panose="02020603050405020304" pitchFamily="18" charset="0"/>
                          <a:sym typeface="+mn-ea"/>
                        </a:rPr>
                        <a:t>δ</a:t>
                      </a:r>
                      <a:r>
                        <a:rPr sz="1600" b="1" baseline="-25000" dirty="0">
                          <a:solidFill>
                            <a:srgbClr val="FF0000"/>
                          </a:solidFill>
                          <a:highlight>
                            <a:srgbClr val="FF00FF"/>
                          </a:highlight>
                          <a:latin typeface="Times New Roman" panose="02020603050405020304" pitchFamily="18" charset="0"/>
                          <a:cs typeface="Times New Roman" panose="02020603050405020304" pitchFamily="18" charset="0"/>
                          <a:sym typeface="+mn-ea"/>
                        </a:rPr>
                        <a:t>N</a:t>
                      </a:r>
                      <a:r>
                        <a:rPr lang="en-GB" altLang="en-US" sz="1600">
                          <a:highlight>
                            <a:srgbClr val="FF00FF"/>
                          </a:highlight>
                          <a:sym typeface="+mn-ea"/>
                        </a:rPr>
                        <a:t>(q1, 0) = </a:t>
                      </a:r>
                      <a:r>
                        <a:rPr lang="en-GB" altLang="en-US" sz="1600" b="1">
                          <a:solidFill>
                            <a:srgbClr val="FF0000"/>
                          </a:solidFill>
                          <a:highlight>
                            <a:srgbClr val="FF00FF"/>
                          </a:highlight>
                          <a:sym typeface="+mn-ea"/>
                        </a:rPr>
                        <a:t>{q2}</a:t>
                      </a:r>
                      <a:r>
                        <a:rPr lang="en-GB" altLang="en-US" sz="1600" b="1">
                          <a:highlight>
                            <a:srgbClr val="FF00FF"/>
                          </a:highlight>
                          <a:sym typeface="+mn-ea"/>
                        </a:rPr>
                        <a:t> </a:t>
                      </a:r>
                      <a:r>
                        <a:rPr lang="en-GB" altLang="en-US" sz="1600">
                          <a:highlight>
                            <a:srgbClr val="FF00FF"/>
                          </a:highlight>
                          <a:sym typeface="+mn-ea"/>
                        </a:rPr>
                        <a:t> and </a:t>
                      </a:r>
                    </a:p>
                    <a:p>
                      <a:pPr>
                        <a:buNone/>
                      </a:pPr>
                      <a:r>
                        <a:rPr lang="el-GR" altLang="x-none" sz="1600" b="1" dirty="0">
                          <a:solidFill>
                            <a:srgbClr val="FF0000"/>
                          </a:solidFill>
                          <a:highlight>
                            <a:srgbClr val="FF00FF"/>
                          </a:highlight>
                          <a:sym typeface="+mn-ea"/>
                        </a:rPr>
                        <a:t>δ</a:t>
                      </a:r>
                      <a:r>
                        <a:rPr sz="1600" b="1" baseline="-25000" dirty="0">
                          <a:solidFill>
                            <a:srgbClr val="FF0000"/>
                          </a:solidFill>
                          <a:highlight>
                            <a:srgbClr val="FF00FF"/>
                          </a:highlight>
                          <a:sym typeface="+mn-ea"/>
                        </a:rPr>
                        <a:t>D</a:t>
                      </a:r>
                      <a:r>
                        <a:rPr lang="en-GB" altLang="el-GR" sz="1600" b="1" dirty="0">
                          <a:solidFill>
                            <a:schemeClr val="tx1"/>
                          </a:solidFill>
                          <a:highlight>
                            <a:srgbClr val="FF00FF"/>
                          </a:highlight>
                          <a:latin typeface="Times New Roman" panose="02020603050405020304" pitchFamily="18" charset="0"/>
                          <a:cs typeface="Times New Roman" panose="02020603050405020304" pitchFamily="18" charset="0"/>
                          <a:sym typeface="+mn-ea"/>
                        </a:rPr>
                        <a:t>({q1}, 1) = </a:t>
                      </a:r>
                      <a:r>
                        <a:rPr lang="el-GR" altLang="x-none" sz="1600" b="1" dirty="0">
                          <a:solidFill>
                            <a:srgbClr val="FF0000"/>
                          </a:solidFill>
                          <a:highlight>
                            <a:srgbClr val="FF00FF"/>
                          </a:highlight>
                          <a:latin typeface="Times New Roman" panose="02020603050405020304" pitchFamily="18" charset="0"/>
                          <a:cs typeface="Times New Roman" panose="02020603050405020304" pitchFamily="18" charset="0"/>
                          <a:sym typeface="+mn-ea"/>
                        </a:rPr>
                        <a:t>δ</a:t>
                      </a:r>
                      <a:r>
                        <a:rPr sz="1600" b="1" baseline="-25000" dirty="0">
                          <a:solidFill>
                            <a:srgbClr val="FF0000"/>
                          </a:solidFill>
                          <a:highlight>
                            <a:srgbClr val="FF00FF"/>
                          </a:highlight>
                          <a:latin typeface="Times New Roman" panose="02020603050405020304" pitchFamily="18" charset="0"/>
                          <a:cs typeface="Times New Roman" panose="02020603050405020304" pitchFamily="18" charset="0"/>
                          <a:sym typeface="+mn-ea"/>
                        </a:rPr>
                        <a:t>N</a:t>
                      </a:r>
                      <a:r>
                        <a:rPr lang="en-GB" altLang="en-US" sz="1600">
                          <a:highlight>
                            <a:srgbClr val="FF00FF"/>
                          </a:highlight>
                          <a:sym typeface="+mn-ea"/>
                        </a:rPr>
                        <a:t>(q1, 1) = {q2}</a:t>
                      </a:r>
                    </a:p>
                  </a:txBody>
                  <a:tcPr/>
                </a:tc>
                <a:extLst>
                  <a:ext uri="{0D108BD9-81ED-4DB2-BD59-A6C34878D82A}">
                    <a16:rowId xmlns:a16="http://schemas.microsoft.com/office/drawing/2014/main" val="10003"/>
                  </a:ext>
                </a:extLst>
              </a:tr>
              <a:tr h="612140">
                <a:tc>
                  <a:txBody>
                    <a:bodyPr/>
                    <a:lstStyle/>
                    <a:p>
                      <a:pPr>
                        <a:buNone/>
                      </a:pPr>
                      <a:r>
                        <a:rPr lang="en-GB" altLang="en-US" sz="1600">
                          <a:highlight>
                            <a:srgbClr val="FF00FF"/>
                          </a:highlight>
                          <a:latin typeface="Arial" panose="020B0604020202020204" pitchFamily="34" charset="0"/>
                          <a:cs typeface="Arial" panose="020B0604020202020204" pitchFamily="34" charset="0"/>
                        </a:rPr>
                        <a:t>ӿ</a:t>
                      </a:r>
                      <a:r>
                        <a:rPr lang="en-GB" altLang="en-US" sz="1600">
                          <a:highlight>
                            <a:srgbClr val="FF00FF"/>
                          </a:highlight>
                        </a:rPr>
                        <a:t>{q2}</a:t>
                      </a:r>
                    </a:p>
                  </a:txBody>
                  <a:tcPr/>
                </a:tc>
                <a:tc>
                  <a:txBody>
                    <a:bodyPr/>
                    <a:lstStyle/>
                    <a:p>
                      <a:pPr>
                        <a:buNone/>
                      </a:pPr>
                      <a:r>
                        <a:rPr lang="en-GB" altLang="en-US" sz="1600">
                          <a:highlight>
                            <a:srgbClr val="FF00FF"/>
                          </a:highlight>
                          <a:sym typeface="+mn-ea"/>
                        </a:rPr>
                        <a:t>{</a:t>
                      </a:r>
                      <a:r>
                        <a:rPr lang="en-GB" altLang="en-US" sz="1600">
                          <a:highlight>
                            <a:srgbClr val="FF00FF"/>
                          </a:highlight>
                          <a:latin typeface="Arial" panose="020B0604020202020204" pitchFamily="34" charset="0"/>
                          <a:cs typeface="Arial" panose="020B0604020202020204" pitchFamily="34" charset="0"/>
                          <a:sym typeface="+mn-ea"/>
                        </a:rPr>
                        <a:t>Ø</a:t>
                      </a:r>
                      <a:r>
                        <a:rPr lang="en-GB" altLang="en-US" sz="1600">
                          <a:highlight>
                            <a:srgbClr val="FF00FF"/>
                          </a:highlight>
                          <a:sym typeface="+mn-ea"/>
                        </a:rPr>
                        <a:t>}</a:t>
                      </a:r>
                    </a:p>
                  </a:txBody>
                  <a:tcPr/>
                </a:tc>
                <a:tc>
                  <a:txBody>
                    <a:bodyPr/>
                    <a:lstStyle/>
                    <a:p>
                      <a:pPr>
                        <a:buNone/>
                      </a:pPr>
                      <a:r>
                        <a:rPr lang="en-GB" altLang="en-US" sz="1600">
                          <a:highlight>
                            <a:srgbClr val="FF00FF"/>
                          </a:highlight>
                          <a:sym typeface="+mn-ea"/>
                        </a:rPr>
                        <a:t>{</a:t>
                      </a:r>
                      <a:r>
                        <a:rPr lang="en-GB" altLang="en-US" sz="1600">
                          <a:highlight>
                            <a:srgbClr val="FF00FF"/>
                          </a:highlight>
                          <a:latin typeface="Arial" panose="020B0604020202020204" pitchFamily="34" charset="0"/>
                          <a:cs typeface="Arial" panose="020B0604020202020204" pitchFamily="34" charset="0"/>
                          <a:sym typeface="+mn-ea"/>
                        </a:rPr>
                        <a:t>Ø</a:t>
                      </a:r>
                      <a:r>
                        <a:rPr lang="en-GB" altLang="en-US" sz="1600">
                          <a:highlight>
                            <a:srgbClr val="FF00FF"/>
                          </a:highlight>
                          <a:sym typeface="+mn-ea"/>
                        </a:rPr>
                        <a:t>}</a:t>
                      </a:r>
                    </a:p>
                  </a:txBody>
                  <a:tcPr/>
                </a:tc>
                <a:tc>
                  <a:txBody>
                    <a:bodyPr/>
                    <a:lstStyle/>
                    <a:p>
                      <a:pPr>
                        <a:buNone/>
                      </a:pPr>
                      <a:r>
                        <a:rPr lang="el-GR" altLang="x-none" sz="1600" b="1" dirty="0">
                          <a:solidFill>
                            <a:srgbClr val="FF0000"/>
                          </a:solidFill>
                          <a:highlight>
                            <a:srgbClr val="FF00FF"/>
                          </a:highlight>
                          <a:sym typeface="+mn-ea"/>
                        </a:rPr>
                        <a:t>δ</a:t>
                      </a:r>
                      <a:r>
                        <a:rPr sz="1600" b="1" baseline="-25000" dirty="0">
                          <a:solidFill>
                            <a:srgbClr val="FF0000"/>
                          </a:solidFill>
                          <a:highlight>
                            <a:srgbClr val="FF00FF"/>
                          </a:highlight>
                          <a:sym typeface="+mn-ea"/>
                        </a:rPr>
                        <a:t>D</a:t>
                      </a:r>
                      <a:r>
                        <a:rPr lang="en-GB" altLang="el-GR" sz="1600" b="1" dirty="0">
                          <a:solidFill>
                            <a:schemeClr val="tx1"/>
                          </a:solidFill>
                          <a:highlight>
                            <a:srgbClr val="FF00FF"/>
                          </a:highlight>
                          <a:latin typeface="Times New Roman" panose="02020603050405020304" pitchFamily="18" charset="0"/>
                          <a:cs typeface="Times New Roman" panose="02020603050405020304" pitchFamily="18" charset="0"/>
                          <a:sym typeface="+mn-ea"/>
                        </a:rPr>
                        <a:t>({q2}, 0) = </a:t>
                      </a:r>
                      <a:r>
                        <a:rPr lang="el-GR" altLang="x-none" sz="1600" b="1" dirty="0">
                          <a:solidFill>
                            <a:srgbClr val="FF0000"/>
                          </a:solidFill>
                          <a:highlight>
                            <a:srgbClr val="FF00FF"/>
                          </a:highlight>
                          <a:latin typeface="Times New Roman" panose="02020603050405020304" pitchFamily="18" charset="0"/>
                          <a:cs typeface="Times New Roman" panose="02020603050405020304" pitchFamily="18" charset="0"/>
                          <a:sym typeface="+mn-ea"/>
                        </a:rPr>
                        <a:t>δ</a:t>
                      </a:r>
                      <a:r>
                        <a:rPr sz="1600" b="1" baseline="-25000" dirty="0">
                          <a:solidFill>
                            <a:srgbClr val="FF0000"/>
                          </a:solidFill>
                          <a:highlight>
                            <a:srgbClr val="FF00FF"/>
                          </a:highlight>
                          <a:latin typeface="Times New Roman" panose="02020603050405020304" pitchFamily="18" charset="0"/>
                          <a:cs typeface="Times New Roman" panose="02020603050405020304" pitchFamily="18" charset="0"/>
                          <a:sym typeface="+mn-ea"/>
                        </a:rPr>
                        <a:t>N</a:t>
                      </a:r>
                      <a:r>
                        <a:rPr lang="en-GB" altLang="en-US" sz="1600">
                          <a:highlight>
                            <a:srgbClr val="FF00FF"/>
                          </a:highlight>
                          <a:sym typeface="+mn-ea"/>
                        </a:rPr>
                        <a:t>(q2, 0) = </a:t>
                      </a:r>
                      <a:r>
                        <a:rPr lang="en-GB" altLang="en-US" sz="1600" b="1">
                          <a:solidFill>
                            <a:srgbClr val="FF0000"/>
                          </a:solidFill>
                          <a:highlight>
                            <a:srgbClr val="FF00FF"/>
                          </a:highlight>
                          <a:sym typeface="+mn-ea"/>
                        </a:rPr>
                        <a:t>{</a:t>
                      </a:r>
                      <a:r>
                        <a:rPr lang="en-GB" altLang="en-US" sz="1600" b="1">
                          <a:solidFill>
                            <a:srgbClr val="FF0000"/>
                          </a:solidFill>
                          <a:highlight>
                            <a:srgbClr val="FF00FF"/>
                          </a:highlight>
                          <a:latin typeface="Arial" panose="020B0604020202020204" pitchFamily="34" charset="0"/>
                          <a:cs typeface="Arial" panose="020B0604020202020204" pitchFamily="34" charset="0"/>
                          <a:sym typeface="+mn-ea"/>
                        </a:rPr>
                        <a:t>Ø</a:t>
                      </a:r>
                      <a:r>
                        <a:rPr lang="en-GB" altLang="en-US" sz="1600" b="1">
                          <a:solidFill>
                            <a:srgbClr val="FF0000"/>
                          </a:solidFill>
                          <a:highlight>
                            <a:srgbClr val="FF00FF"/>
                          </a:highlight>
                          <a:sym typeface="+mn-ea"/>
                        </a:rPr>
                        <a:t>}</a:t>
                      </a:r>
                      <a:r>
                        <a:rPr lang="en-GB" altLang="en-US" sz="1600" b="1">
                          <a:highlight>
                            <a:srgbClr val="FF00FF"/>
                          </a:highlight>
                          <a:sym typeface="+mn-ea"/>
                        </a:rPr>
                        <a:t> </a:t>
                      </a:r>
                      <a:r>
                        <a:rPr lang="en-GB" altLang="en-US" sz="1600">
                          <a:highlight>
                            <a:srgbClr val="FF00FF"/>
                          </a:highlight>
                          <a:sym typeface="+mn-ea"/>
                        </a:rPr>
                        <a:t>and </a:t>
                      </a:r>
                    </a:p>
                    <a:p>
                      <a:pPr>
                        <a:buNone/>
                      </a:pPr>
                      <a:r>
                        <a:rPr lang="el-GR" altLang="x-none" sz="1600" b="1" dirty="0">
                          <a:solidFill>
                            <a:srgbClr val="FF0000"/>
                          </a:solidFill>
                          <a:highlight>
                            <a:srgbClr val="FF00FF"/>
                          </a:highlight>
                          <a:sym typeface="+mn-ea"/>
                        </a:rPr>
                        <a:t>δ</a:t>
                      </a:r>
                      <a:r>
                        <a:rPr sz="1600" b="1" baseline="-25000" dirty="0">
                          <a:solidFill>
                            <a:srgbClr val="FF0000"/>
                          </a:solidFill>
                          <a:highlight>
                            <a:srgbClr val="FF00FF"/>
                          </a:highlight>
                          <a:sym typeface="+mn-ea"/>
                        </a:rPr>
                        <a:t>D</a:t>
                      </a:r>
                      <a:r>
                        <a:rPr lang="en-GB" altLang="el-GR" sz="1600" b="1" dirty="0">
                          <a:solidFill>
                            <a:schemeClr val="tx1"/>
                          </a:solidFill>
                          <a:highlight>
                            <a:srgbClr val="FF00FF"/>
                          </a:highlight>
                          <a:latin typeface="Times New Roman" panose="02020603050405020304" pitchFamily="18" charset="0"/>
                          <a:cs typeface="Times New Roman" panose="02020603050405020304" pitchFamily="18" charset="0"/>
                          <a:sym typeface="+mn-ea"/>
                        </a:rPr>
                        <a:t>({q2}, 0) = </a:t>
                      </a:r>
                      <a:r>
                        <a:rPr lang="el-GR" altLang="x-none" sz="1600" b="1" dirty="0">
                          <a:solidFill>
                            <a:srgbClr val="FF0000"/>
                          </a:solidFill>
                          <a:highlight>
                            <a:srgbClr val="FF00FF"/>
                          </a:highlight>
                          <a:latin typeface="Times New Roman" panose="02020603050405020304" pitchFamily="18" charset="0"/>
                          <a:cs typeface="Times New Roman" panose="02020603050405020304" pitchFamily="18" charset="0"/>
                          <a:sym typeface="+mn-ea"/>
                        </a:rPr>
                        <a:t>δ</a:t>
                      </a:r>
                      <a:r>
                        <a:rPr sz="1600" b="1" baseline="-25000" dirty="0">
                          <a:solidFill>
                            <a:srgbClr val="FF0000"/>
                          </a:solidFill>
                          <a:highlight>
                            <a:srgbClr val="FF00FF"/>
                          </a:highlight>
                          <a:latin typeface="Times New Roman" panose="02020603050405020304" pitchFamily="18" charset="0"/>
                          <a:cs typeface="Times New Roman" panose="02020603050405020304" pitchFamily="18" charset="0"/>
                          <a:sym typeface="+mn-ea"/>
                        </a:rPr>
                        <a:t>N</a:t>
                      </a:r>
                      <a:r>
                        <a:rPr lang="en-GB" altLang="en-US" sz="1600">
                          <a:highlight>
                            <a:srgbClr val="FF00FF"/>
                          </a:highlight>
                          <a:sym typeface="+mn-ea"/>
                        </a:rPr>
                        <a:t>(q2, 0) =</a:t>
                      </a:r>
                      <a:r>
                        <a:rPr lang="en-GB" altLang="en-US" sz="1600">
                          <a:solidFill>
                            <a:srgbClr val="FF0000"/>
                          </a:solidFill>
                          <a:highlight>
                            <a:srgbClr val="FF00FF"/>
                          </a:highlight>
                          <a:sym typeface="+mn-ea"/>
                        </a:rPr>
                        <a:t> </a:t>
                      </a:r>
                      <a:r>
                        <a:rPr lang="en-GB" altLang="en-US" sz="1600" b="1">
                          <a:solidFill>
                            <a:srgbClr val="FF0000"/>
                          </a:solidFill>
                          <a:highlight>
                            <a:srgbClr val="FF00FF"/>
                          </a:highlight>
                          <a:sym typeface="+mn-ea"/>
                        </a:rPr>
                        <a:t>{</a:t>
                      </a:r>
                      <a:r>
                        <a:rPr lang="en-GB" altLang="en-US" sz="1600" b="1">
                          <a:solidFill>
                            <a:srgbClr val="FF0000"/>
                          </a:solidFill>
                          <a:highlight>
                            <a:srgbClr val="FF00FF"/>
                          </a:highlight>
                          <a:latin typeface="Arial" panose="020B0604020202020204" pitchFamily="34" charset="0"/>
                          <a:cs typeface="Arial" panose="020B0604020202020204" pitchFamily="34" charset="0"/>
                          <a:sym typeface="+mn-ea"/>
                        </a:rPr>
                        <a:t>Ø</a:t>
                      </a:r>
                      <a:r>
                        <a:rPr lang="en-GB" altLang="en-US" sz="1600" b="1">
                          <a:solidFill>
                            <a:srgbClr val="FF0000"/>
                          </a:solidFill>
                          <a:highlight>
                            <a:srgbClr val="FF00FF"/>
                          </a:highlight>
                          <a:sym typeface="+mn-ea"/>
                        </a:rPr>
                        <a:t>}</a:t>
                      </a:r>
                    </a:p>
                  </a:txBody>
                  <a:tcPr/>
                </a:tc>
                <a:extLst>
                  <a:ext uri="{0D108BD9-81ED-4DB2-BD59-A6C34878D82A}">
                    <a16:rowId xmlns:a16="http://schemas.microsoft.com/office/drawing/2014/main" val="10004"/>
                  </a:ext>
                </a:extLst>
              </a:tr>
              <a:tr h="1057275">
                <a:tc>
                  <a:txBody>
                    <a:bodyPr/>
                    <a:lstStyle/>
                    <a:p>
                      <a:pPr>
                        <a:buNone/>
                      </a:pPr>
                      <a:r>
                        <a:rPr lang="en-GB" altLang="en-US" sz="1600"/>
                        <a:t>{q0,q1}</a:t>
                      </a:r>
                    </a:p>
                  </a:txBody>
                  <a:tcPr/>
                </a:tc>
                <a:tc>
                  <a:txBody>
                    <a:bodyPr/>
                    <a:lstStyle/>
                    <a:p>
                      <a:pPr>
                        <a:buNone/>
                      </a:pPr>
                      <a:r>
                        <a:rPr lang="en-GB" altLang="en-US" sz="1600"/>
                        <a:t>{q0,q2}</a:t>
                      </a:r>
                    </a:p>
                  </a:txBody>
                  <a:tcPr/>
                </a:tc>
                <a:tc>
                  <a:txBody>
                    <a:bodyPr/>
                    <a:lstStyle/>
                    <a:p>
                      <a:pPr>
                        <a:buNone/>
                      </a:pPr>
                      <a:r>
                        <a:rPr lang="en-GB" altLang="en-US" sz="1600">
                          <a:sym typeface="+mn-ea"/>
                        </a:rPr>
                        <a:t>{q0,q1,q2}</a:t>
                      </a:r>
                    </a:p>
                  </a:txBody>
                  <a:tcPr/>
                </a:tc>
                <a:tc>
                  <a:txBody>
                    <a:bodyPr/>
                    <a:lstStyle/>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({q0,q1}, 0)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0)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(q1, 0)</a:t>
                      </a:r>
                    </a:p>
                    <a:p>
                      <a:pPr>
                        <a:buNone/>
                      </a:pPr>
                      <a:r>
                        <a:rPr lang="en-GB" altLang="en-US" sz="1600">
                          <a:latin typeface="Arial" panose="020B0604020202020204" pitchFamily="34" charset="0"/>
                          <a:cs typeface="Arial" panose="020B0604020202020204" pitchFamily="34" charset="0"/>
                          <a:sym typeface="+mn-ea"/>
                        </a:rPr>
                        <a:t>                      = {q0} Ụ { q2}      </a:t>
                      </a:r>
                      <a:r>
                        <a:rPr lang="en-GB" altLang="en-US" sz="1600">
                          <a:solidFill>
                            <a:srgbClr val="FF0000"/>
                          </a:solidFill>
                          <a:highlight>
                            <a:srgbClr val="FFFF00"/>
                          </a:highlight>
                          <a:latin typeface="Arial" panose="020B0604020202020204" pitchFamily="34" charset="0"/>
                          <a:cs typeface="Arial" panose="020B0604020202020204" pitchFamily="34" charset="0"/>
                          <a:sym typeface="+mn-ea"/>
                        </a:rPr>
                        <a:t> = </a:t>
                      </a:r>
                      <a:r>
                        <a:rPr lang="en-GB" altLang="en-US" sz="1600" b="1">
                          <a:solidFill>
                            <a:srgbClr val="FF0000"/>
                          </a:solidFill>
                          <a:highlight>
                            <a:srgbClr val="FFFF00"/>
                          </a:highlight>
                          <a:latin typeface="Arial" panose="020B0604020202020204" pitchFamily="34" charset="0"/>
                          <a:cs typeface="Arial" panose="020B0604020202020204" pitchFamily="34" charset="0"/>
                          <a:sym typeface="+mn-ea"/>
                        </a:rPr>
                        <a:t>{ q0,q2 }</a:t>
                      </a:r>
                      <a:endParaRPr lang="en-GB" altLang="en-US" sz="1600">
                        <a:solidFill>
                          <a:srgbClr val="FF0000"/>
                        </a:solidFill>
                        <a:highlight>
                          <a:srgbClr val="FFFF00"/>
                        </a:highlight>
                        <a:latin typeface="Arial" panose="020B0604020202020204" pitchFamily="34" charset="0"/>
                        <a:cs typeface="Arial" panose="020B0604020202020204" pitchFamily="34" charset="0"/>
                        <a:sym typeface="+mn-ea"/>
                      </a:endParaRPr>
                    </a:p>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({q0,q1}, 1)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1)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(q1, 1)</a:t>
                      </a:r>
                    </a:p>
                    <a:p>
                      <a:pPr>
                        <a:buNone/>
                      </a:pPr>
                      <a:r>
                        <a:rPr lang="en-GB" altLang="en-US" sz="1600">
                          <a:latin typeface="Arial" panose="020B0604020202020204" pitchFamily="34" charset="0"/>
                          <a:cs typeface="Arial" panose="020B0604020202020204" pitchFamily="34" charset="0"/>
                          <a:sym typeface="+mn-ea"/>
                        </a:rPr>
                        <a:t>                      = {q0,q1} Ụ { q2} </a:t>
                      </a:r>
                      <a:r>
                        <a:rPr lang="en-GB" altLang="en-US" sz="1600">
                          <a:sym typeface="+mn-ea"/>
                        </a:rPr>
                        <a:t>   </a:t>
                      </a:r>
                      <a:r>
                        <a:rPr lang="en-GB" altLang="en-US" sz="1600">
                          <a:latin typeface="Arial" panose="020B0604020202020204" pitchFamily="34" charset="0"/>
                          <a:cs typeface="Arial" panose="020B0604020202020204" pitchFamily="34" charset="0"/>
                          <a:sym typeface="+mn-ea"/>
                        </a:rPr>
                        <a:t> </a:t>
                      </a:r>
                      <a:r>
                        <a:rPr lang="en-GB" altLang="en-US" sz="1600">
                          <a:solidFill>
                            <a:srgbClr val="FF0000"/>
                          </a:solidFill>
                          <a:highlight>
                            <a:srgbClr val="FFFF00"/>
                          </a:highlight>
                          <a:latin typeface="Arial" panose="020B0604020202020204" pitchFamily="34" charset="0"/>
                          <a:cs typeface="Arial" panose="020B0604020202020204" pitchFamily="34" charset="0"/>
                          <a:sym typeface="+mn-ea"/>
                        </a:rPr>
                        <a:t>= </a:t>
                      </a:r>
                      <a:r>
                        <a:rPr lang="en-GB" altLang="en-US" sz="1600" b="1">
                          <a:solidFill>
                            <a:srgbClr val="FF0000"/>
                          </a:solidFill>
                          <a:highlight>
                            <a:srgbClr val="FFFF00"/>
                          </a:highlight>
                          <a:latin typeface="Arial" panose="020B0604020202020204" pitchFamily="34" charset="0"/>
                          <a:cs typeface="Arial" panose="020B0604020202020204" pitchFamily="34" charset="0"/>
                          <a:sym typeface="+mn-ea"/>
                        </a:rPr>
                        <a:t>{ q0, q1,q2}</a:t>
                      </a:r>
                      <a:r>
                        <a:rPr lang="en-GB" altLang="en-US" sz="1600" b="1">
                          <a:latin typeface="Arial" panose="020B0604020202020204" pitchFamily="34" charset="0"/>
                          <a:cs typeface="Arial" panose="020B0604020202020204" pitchFamily="34" charset="0"/>
                          <a:sym typeface="+mn-ea"/>
                        </a:rPr>
                        <a:t>  </a:t>
                      </a:r>
                    </a:p>
                  </a:txBody>
                  <a:tcPr/>
                </a:tc>
                <a:extLst>
                  <a:ext uri="{0D108BD9-81ED-4DB2-BD59-A6C34878D82A}">
                    <a16:rowId xmlns:a16="http://schemas.microsoft.com/office/drawing/2014/main" val="10005"/>
                  </a:ext>
                </a:extLst>
              </a:tr>
              <a:tr h="1127125">
                <a:tc>
                  <a:txBody>
                    <a:bodyPr/>
                    <a:lstStyle/>
                    <a:p>
                      <a:pPr>
                        <a:buNone/>
                      </a:pPr>
                      <a:r>
                        <a:rPr lang="en-GB" altLang="en-US" sz="1600">
                          <a:latin typeface="Arial" panose="020B0604020202020204" pitchFamily="34" charset="0"/>
                          <a:cs typeface="Arial" panose="020B0604020202020204" pitchFamily="34" charset="0"/>
                        </a:rPr>
                        <a:t>ӿ</a:t>
                      </a:r>
                      <a:r>
                        <a:rPr lang="en-GB" altLang="en-US" sz="1600"/>
                        <a:t>{q0,q2}</a:t>
                      </a:r>
                    </a:p>
                  </a:txBody>
                  <a:tcPr/>
                </a:tc>
                <a:tc>
                  <a:txBody>
                    <a:bodyPr/>
                    <a:lstStyle/>
                    <a:p>
                      <a:pPr>
                        <a:buNone/>
                      </a:pPr>
                      <a:r>
                        <a:rPr lang="en-GB" altLang="en-US" sz="1600">
                          <a:sym typeface="+mn-ea"/>
                        </a:rPr>
                        <a:t>{q0}</a:t>
                      </a:r>
                    </a:p>
                  </a:txBody>
                  <a:tcPr/>
                </a:tc>
                <a:tc>
                  <a:txBody>
                    <a:bodyPr/>
                    <a:lstStyle/>
                    <a:p>
                      <a:pPr>
                        <a:buNone/>
                      </a:pPr>
                      <a:r>
                        <a:rPr lang="en-GB" altLang="en-US" sz="1600">
                          <a:sym typeface="+mn-ea"/>
                        </a:rPr>
                        <a:t>{q0,q1}</a:t>
                      </a:r>
                      <a:endParaRPr lang="en-GB" altLang="en-US" sz="1600"/>
                    </a:p>
                    <a:p>
                      <a:pPr>
                        <a:buNone/>
                      </a:pPr>
                      <a:endParaRPr lang="en-GB" altLang="en-US" sz="1600"/>
                    </a:p>
                  </a:txBody>
                  <a:tcPr/>
                </a:tc>
                <a:tc>
                  <a:txBody>
                    <a:bodyPr/>
                    <a:lstStyle/>
                    <a:p>
                      <a:pPr>
                        <a:buNone/>
                      </a:pPr>
                      <a:r>
                        <a:rPr lang="en-GB" altLang="en-US" sz="1600"/>
                        <a:t> </a:t>
                      </a: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({q0,q2}, 0)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0)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(q2, 0)</a:t>
                      </a:r>
                    </a:p>
                    <a:p>
                      <a:pPr>
                        <a:buNone/>
                      </a:pPr>
                      <a:r>
                        <a:rPr lang="en-GB" altLang="en-US" sz="1600">
                          <a:latin typeface="Arial" panose="020B0604020202020204" pitchFamily="34" charset="0"/>
                          <a:cs typeface="Arial" panose="020B0604020202020204" pitchFamily="34" charset="0"/>
                          <a:sym typeface="+mn-ea"/>
                        </a:rPr>
                        <a:t>                       =    {q0} Ụ </a:t>
                      </a:r>
                      <a:r>
                        <a:rPr lang="en-GB" altLang="en-US" sz="1600">
                          <a:sym typeface="+mn-ea"/>
                        </a:rPr>
                        <a:t>{</a:t>
                      </a:r>
                      <a:r>
                        <a:rPr lang="en-GB" altLang="en-US" sz="1600">
                          <a:latin typeface="Arial" panose="020B0604020202020204" pitchFamily="34" charset="0"/>
                          <a:cs typeface="Arial" panose="020B0604020202020204" pitchFamily="34" charset="0"/>
                          <a:sym typeface="+mn-ea"/>
                        </a:rPr>
                        <a:t>Ø</a:t>
                      </a:r>
                      <a:r>
                        <a:rPr lang="en-GB" altLang="en-US" sz="1600">
                          <a:sym typeface="+mn-ea"/>
                        </a:rPr>
                        <a:t>}          </a:t>
                      </a:r>
                      <a:r>
                        <a:rPr lang="en-GB" altLang="en-US" sz="1600">
                          <a:solidFill>
                            <a:srgbClr val="FF0000"/>
                          </a:solidFill>
                          <a:highlight>
                            <a:srgbClr val="FFFF00"/>
                          </a:highlight>
                          <a:sym typeface="+mn-ea"/>
                        </a:rPr>
                        <a:t> = </a:t>
                      </a:r>
                      <a:r>
                        <a:rPr lang="en-GB" altLang="en-US" sz="1600" b="1">
                          <a:solidFill>
                            <a:srgbClr val="FF0000"/>
                          </a:solidFill>
                          <a:highlight>
                            <a:srgbClr val="FFFF00"/>
                          </a:highlight>
                          <a:sym typeface="+mn-ea"/>
                        </a:rPr>
                        <a:t>{q0}</a:t>
                      </a:r>
                    </a:p>
                    <a:p>
                      <a:pPr>
                        <a:buNone/>
                      </a:pPr>
                      <a:r>
                        <a:rPr lang="en-GB" altLang="el-GR" sz="1600" b="1" dirty="0">
                          <a:solidFill>
                            <a:srgbClr val="FF0000"/>
                          </a:solidFill>
                          <a:sym typeface="+mn-ea"/>
                        </a:rPr>
                        <a:t> </a:t>
                      </a: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({q0,q2}, 1)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1)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(q2, 1)</a:t>
                      </a:r>
                    </a:p>
                    <a:p>
                      <a:pPr>
                        <a:buNone/>
                      </a:pPr>
                      <a:r>
                        <a:rPr lang="en-GB" altLang="en-US" sz="1600">
                          <a:latin typeface="Arial" panose="020B0604020202020204" pitchFamily="34" charset="0"/>
                          <a:cs typeface="Arial" panose="020B0604020202020204" pitchFamily="34" charset="0"/>
                          <a:sym typeface="+mn-ea"/>
                        </a:rPr>
                        <a:t>                      =     {q0, q1} Ụ </a:t>
                      </a:r>
                      <a:r>
                        <a:rPr lang="en-GB" altLang="en-US" sz="1600">
                          <a:sym typeface="+mn-ea"/>
                        </a:rPr>
                        <a:t>{</a:t>
                      </a:r>
                      <a:r>
                        <a:rPr lang="en-GB" altLang="en-US" sz="1600">
                          <a:latin typeface="Arial" panose="020B0604020202020204" pitchFamily="34" charset="0"/>
                          <a:cs typeface="Arial" panose="020B0604020202020204" pitchFamily="34" charset="0"/>
                          <a:sym typeface="+mn-ea"/>
                        </a:rPr>
                        <a:t>Ø</a:t>
                      </a:r>
                      <a:r>
                        <a:rPr lang="en-GB" altLang="en-US" sz="1600">
                          <a:sym typeface="+mn-ea"/>
                        </a:rPr>
                        <a:t>}    =</a:t>
                      </a:r>
                      <a:r>
                        <a:rPr lang="en-GB" altLang="en-US" sz="1600" b="1">
                          <a:sym typeface="+mn-ea"/>
                        </a:rPr>
                        <a:t> </a:t>
                      </a:r>
                      <a:r>
                        <a:rPr lang="en-GB" altLang="en-US" sz="1600" b="1">
                          <a:solidFill>
                            <a:srgbClr val="FF0000"/>
                          </a:solidFill>
                          <a:highlight>
                            <a:srgbClr val="FFFF00"/>
                          </a:highlight>
                          <a:sym typeface="+mn-ea"/>
                        </a:rPr>
                        <a:t>{q0,q1}</a:t>
                      </a:r>
                      <a:r>
                        <a:rPr lang="en-GB" altLang="en-US" sz="1600" b="1">
                          <a:solidFill>
                            <a:srgbClr val="FF0000"/>
                          </a:solidFill>
                          <a:highlight>
                            <a:srgbClr val="FFFF00"/>
                          </a:highlight>
                        </a:rPr>
                        <a:t>  </a:t>
                      </a:r>
                      <a:r>
                        <a:rPr lang="en-GB" altLang="en-US" sz="1600">
                          <a:solidFill>
                            <a:srgbClr val="FF0000"/>
                          </a:solidFill>
                          <a:highlight>
                            <a:srgbClr val="FFFF00"/>
                          </a:highlight>
                        </a:rPr>
                        <a:t>   </a:t>
                      </a:r>
                      <a:r>
                        <a:rPr lang="en-GB" altLang="en-US" sz="1600"/>
                        <a:t>                   </a:t>
                      </a:r>
                    </a:p>
                  </a:txBody>
                  <a:tcPr/>
                </a:tc>
                <a:extLst>
                  <a:ext uri="{0D108BD9-81ED-4DB2-BD59-A6C34878D82A}">
                    <a16:rowId xmlns:a16="http://schemas.microsoft.com/office/drawing/2014/main" val="10006"/>
                  </a:ext>
                </a:extLst>
              </a:tr>
            </a:tbl>
          </a:graphicData>
        </a:graphic>
      </p:graphicFrame>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28600" y="685800"/>
          <a:ext cx="8579485" cy="2596515"/>
        </p:xfrm>
        <a:graphic>
          <a:graphicData uri="http://schemas.openxmlformats.org/drawingml/2006/table">
            <a:tbl>
              <a:tblPr firstRow="1" bandRow="1">
                <a:tableStyleId>{5C22544A-7EE6-4342-B048-85BDC9FD1C3A}</a:tableStyleId>
              </a:tblPr>
              <a:tblGrid>
                <a:gridCol w="1282700">
                  <a:extLst>
                    <a:ext uri="{9D8B030D-6E8A-4147-A177-3AD203B41FA5}">
                      <a16:colId xmlns:a16="http://schemas.microsoft.com/office/drawing/2014/main" val="20000"/>
                    </a:ext>
                  </a:extLst>
                </a:gridCol>
                <a:gridCol w="864870">
                  <a:extLst>
                    <a:ext uri="{9D8B030D-6E8A-4147-A177-3AD203B41FA5}">
                      <a16:colId xmlns:a16="http://schemas.microsoft.com/office/drawing/2014/main" val="20001"/>
                    </a:ext>
                  </a:extLst>
                </a:gridCol>
                <a:gridCol w="1177290">
                  <a:extLst>
                    <a:ext uri="{9D8B030D-6E8A-4147-A177-3AD203B41FA5}">
                      <a16:colId xmlns:a16="http://schemas.microsoft.com/office/drawing/2014/main" val="20002"/>
                    </a:ext>
                  </a:extLst>
                </a:gridCol>
                <a:gridCol w="5254625">
                  <a:extLst>
                    <a:ext uri="{9D8B030D-6E8A-4147-A177-3AD203B41FA5}">
                      <a16:colId xmlns:a16="http://schemas.microsoft.com/office/drawing/2014/main" val="20003"/>
                    </a:ext>
                  </a:extLst>
                </a:gridCol>
              </a:tblGrid>
              <a:tr h="402590">
                <a:tc>
                  <a:txBody>
                    <a:bodyPr/>
                    <a:lstStyle/>
                    <a:p>
                      <a:pPr>
                        <a:buNone/>
                      </a:pPr>
                      <a:r>
                        <a:rPr lang="el-GR" altLang="x-none" sz="1800" dirty="0">
                          <a:solidFill>
                            <a:srgbClr val="FF0000"/>
                          </a:solidFill>
                          <a:sym typeface="+mn-ea"/>
                        </a:rPr>
                        <a:t>δ</a:t>
                      </a:r>
                      <a:r>
                        <a:rPr sz="1800" baseline="-25000" dirty="0">
                          <a:solidFill>
                            <a:srgbClr val="FF0000"/>
                          </a:solidFill>
                          <a:sym typeface="+mn-ea"/>
                        </a:rPr>
                        <a:t>D</a:t>
                      </a:r>
                      <a:endParaRPr lang="en-US"/>
                    </a:p>
                  </a:txBody>
                  <a:tcPr/>
                </a:tc>
                <a:tc>
                  <a:txBody>
                    <a:bodyPr/>
                    <a:lstStyle/>
                    <a:p>
                      <a:pPr>
                        <a:buNone/>
                      </a:pPr>
                      <a:r>
                        <a:rPr lang="en-GB" altLang="en-US"/>
                        <a:t>0</a:t>
                      </a:r>
                    </a:p>
                  </a:txBody>
                  <a:tcPr/>
                </a:tc>
                <a:tc>
                  <a:txBody>
                    <a:bodyPr/>
                    <a:lstStyle/>
                    <a:p>
                      <a:pPr>
                        <a:buNone/>
                      </a:pPr>
                      <a:r>
                        <a:rPr lang="en-GB" altLang="en-US"/>
                        <a:t>1</a:t>
                      </a:r>
                    </a:p>
                  </a:txBody>
                  <a:tcPr/>
                </a:tc>
                <a:tc>
                  <a:txBody>
                    <a:bodyPr/>
                    <a:lstStyle/>
                    <a:p>
                      <a:pPr>
                        <a:buNone/>
                      </a:pPr>
                      <a:r>
                        <a:rPr lang="en-GB" altLang="en-US" sz="1800">
                          <a:latin typeface="Arial" panose="020B0604020202020204" pitchFamily="34" charset="0"/>
                          <a:cs typeface="Arial" panose="020B0604020202020204" pitchFamily="34" charset="0"/>
                          <a:sym typeface="+mn-ea"/>
                        </a:rPr>
                        <a:t>C</a:t>
                      </a:r>
                      <a:r>
                        <a:rPr lang="en-GB" altLang="en-US" sz="1800">
                          <a:sym typeface="+mn-ea"/>
                        </a:rPr>
                        <a:t>alulations for inputs 0 and 1</a:t>
                      </a:r>
                      <a:endParaRPr lang="en-GB" altLang="en-US"/>
                    </a:p>
                  </a:txBody>
                  <a:tcPr/>
                </a:tc>
                <a:extLst>
                  <a:ext uri="{0D108BD9-81ED-4DB2-BD59-A6C34878D82A}">
                    <a16:rowId xmlns:a16="http://schemas.microsoft.com/office/drawing/2014/main" val="10000"/>
                  </a:ext>
                </a:extLst>
              </a:tr>
              <a:tr h="1127125">
                <a:tc>
                  <a:txBody>
                    <a:bodyPr/>
                    <a:lstStyle/>
                    <a:p>
                      <a:pPr>
                        <a:buNone/>
                      </a:pPr>
                      <a:r>
                        <a:rPr lang="en-GB" altLang="en-US">
                          <a:highlight>
                            <a:srgbClr val="FF00FF"/>
                          </a:highlight>
                          <a:latin typeface="Arial" panose="020B0604020202020204" pitchFamily="34" charset="0"/>
                          <a:cs typeface="Arial" panose="020B0604020202020204" pitchFamily="34" charset="0"/>
                        </a:rPr>
                        <a:t>ӿ</a:t>
                      </a:r>
                      <a:r>
                        <a:rPr lang="en-GB" altLang="en-US">
                          <a:highlight>
                            <a:srgbClr val="FF00FF"/>
                          </a:highlight>
                        </a:rPr>
                        <a:t>{q1,q2}</a:t>
                      </a:r>
                    </a:p>
                  </a:txBody>
                  <a:tcPr/>
                </a:tc>
                <a:tc>
                  <a:txBody>
                    <a:bodyPr/>
                    <a:lstStyle/>
                    <a:p>
                      <a:pPr>
                        <a:buNone/>
                      </a:pPr>
                      <a:r>
                        <a:rPr lang="en-GB" altLang="en-US" sz="1800">
                          <a:highlight>
                            <a:srgbClr val="FF00FF"/>
                          </a:highlight>
                          <a:sym typeface="+mn-ea"/>
                        </a:rPr>
                        <a:t>{q2}</a:t>
                      </a:r>
                    </a:p>
                  </a:txBody>
                  <a:tcPr/>
                </a:tc>
                <a:tc>
                  <a:txBody>
                    <a:bodyPr/>
                    <a:lstStyle/>
                    <a:p>
                      <a:pPr>
                        <a:buNone/>
                      </a:pPr>
                      <a:r>
                        <a:rPr lang="en-GB" altLang="en-US" sz="1800">
                          <a:highlight>
                            <a:srgbClr val="FF00FF"/>
                          </a:highlight>
                          <a:sym typeface="+mn-ea"/>
                        </a:rPr>
                        <a:t>{q2}</a:t>
                      </a:r>
                      <a:endParaRPr lang="en-GB" altLang="en-US" sz="1800">
                        <a:highlight>
                          <a:srgbClr val="FF00FF"/>
                        </a:highlight>
                      </a:endParaRPr>
                    </a:p>
                    <a:p>
                      <a:pPr>
                        <a:buNone/>
                      </a:pPr>
                      <a:endParaRPr lang="en-GB" altLang="en-US" sz="1800">
                        <a:highlight>
                          <a:srgbClr val="FF00FF"/>
                        </a:highlight>
                      </a:endParaRPr>
                    </a:p>
                  </a:txBody>
                  <a:tcPr/>
                </a:tc>
                <a:tc>
                  <a:txBody>
                    <a:bodyPr/>
                    <a:lstStyle/>
                    <a:p>
                      <a:pPr>
                        <a:buNone/>
                      </a:pPr>
                      <a:r>
                        <a:rPr lang="el-GR" altLang="x-none" sz="1600" b="1" dirty="0">
                          <a:solidFill>
                            <a:srgbClr val="FF0000"/>
                          </a:solidFill>
                          <a:highlight>
                            <a:srgbClr val="FF00FF"/>
                          </a:highlight>
                          <a:sym typeface="+mn-ea"/>
                        </a:rPr>
                        <a:t>δ</a:t>
                      </a:r>
                      <a:r>
                        <a:rPr sz="1600" b="1" baseline="-25000" dirty="0">
                          <a:solidFill>
                            <a:srgbClr val="FF0000"/>
                          </a:solidFill>
                          <a:highlight>
                            <a:srgbClr val="FF00FF"/>
                          </a:highlight>
                          <a:sym typeface="+mn-ea"/>
                        </a:rPr>
                        <a:t>D</a:t>
                      </a:r>
                      <a:r>
                        <a:rPr lang="en-GB" altLang="el-GR" sz="1600" b="1" dirty="0">
                          <a:solidFill>
                            <a:schemeClr val="tx1"/>
                          </a:solidFill>
                          <a:highlight>
                            <a:srgbClr val="FF00FF"/>
                          </a:highlight>
                          <a:latin typeface="Times New Roman" panose="02020603050405020304" pitchFamily="18" charset="0"/>
                          <a:cs typeface="Times New Roman" panose="02020603050405020304" pitchFamily="18" charset="0"/>
                          <a:sym typeface="+mn-ea"/>
                        </a:rPr>
                        <a:t>({q1,q2}, 0) = </a:t>
                      </a:r>
                      <a:r>
                        <a:rPr lang="el-GR" altLang="x-none" sz="1600" b="1" dirty="0">
                          <a:solidFill>
                            <a:srgbClr val="FF0000"/>
                          </a:solidFill>
                          <a:highlight>
                            <a:srgbClr val="FF00FF"/>
                          </a:highlight>
                          <a:latin typeface="Times New Roman" panose="02020603050405020304" pitchFamily="18" charset="0"/>
                          <a:cs typeface="Times New Roman" panose="02020603050405020304" pitchFamily="18" charset="0"/>
                          <a:sym typeface="+mn-ea"/>
                        </a:rPr>
                        <a:t>δ</a:t>
                      </a:r>
                      <a:r>
                        <a:rPr sz="1600" b="1" baseline="-25000" dirty="0">
                          <a:solidFill>
                            <a:srgbClr val="FF0000"/>
                          </a:solidFill>
                          <a:highlight>
                            <a:srgbClr val="FF00FF"/>
                          </a:highlight>
                          <a:latin typeface="Times New Roman" panose="02020603050405020304" pitchFamily="18" charset="0"/>
                          <a:cs typeface="Times New Roman" panose="02020603050405020304" pitchFamily="18" charset="0"/>
                          <a:sym typeface="+mn-ea"/>
                        </a:rPr>
                        <a:t>N</a:t>
                      </a:r>
                      <a:r>
                        <a:rPr lang="en-GB" altLang="en-US" sz="1600">
                          <a:highlight>
                            <a:srgbClr val="FF00FF"/>
                          </a:highlight>
                          <a:sym typeface="+mn-ea"/>
                        </a:rPr>
                        <a:t>(q1, 0) </a:t>
                      </a:r>
                      <a:r>
                        <a:rPr lang="en-GB" altLang="en-US" sz="1600">
                          <a:highlight>
                            <a:srgbClr val="FF00FF"/>
                          </a:highlight>
                          <a:latin typeface="Arial" panose="020B0604020202020204" pitchFamily="34" charset="0"/>
                          <a:cs typeface="Arial" panose="020B0604020202020204" pitchFamily="34" charset="0"/>
                          <a:sym typeface="+mn-ea"/>
                        </a:rPr>
                        <a:t>Ụ </a:t>
                      </a:r>
                      <a:r>
                        <a:rPr lang="el-GR" altLang="x-none" sz="1600" b="1" dirty="0">
                          <a:solidFill>
                            <a:srgbClr val="FF0000"/>
                          </a:solidFill>
                          <a:highlight>
                            <a:srgbClr val="FF00FF"/>
                          </a:highlight>
                          <a:latin typeface="Times New Roman" panose="02020603050405020304" pitchFamily="18" charset="0"/>
                          <a:cs typeface="Times New Roman" panose="02020603050405020304" pitchFamily="18" charset="0"/>
                          <a:sym typeface="+mn-ea"/>
                        </a:rPr>
                        <a:t>δ</a:t>
                      </a:r>
                      <a:r>
                        <a:rPr sz="1600" b="1" baseline="-25000" dirty="0">
                          <a:solidFill>
                            <a:srgbClr val="FF0000"/>
                          </a:solidFill>
                          <a:highlight>
                            <a:srgbClr val="FF00FF"/>
                          </a:highlight>
                          <a:latin typeface="Times New Roman" panose="02020603050405020304" pitchFamily="18" charset="0"/>
                          <a:cs typeface="Times New Roman" panose="02020603050405020304" pitchFamily="18" charset="0"/>
                          <a:sym typeface="+mn-ea"/>
                        </a:rPr>
                        <a:t>N</a:t>
                      </a:r>
                      <a:r>
                        <a:rPr lang="en-GB" altLang="en-US" sz="1600">
                          <a:highlight>
                            <a:srgbClr val="FF00FF"/>
                          </a:highlight>
                          <a:sym typeface="+mn-ea"/>
                        </a:rPr>
                        <a:t>(q2, 0)</a:t>
                      </a:r>
                    </a:p>
                    <a:p>
                      <a:pPr>
                        <a:buNone/>
                      </a:pPr>
                      <a:r>
                        <a:rPr lang="en-GB" altLang="en-US" sz="1600">
                          <a:highlight>
                            <a:srgbClr val="FF00FF"/>
                          </a:highlight>
                          <a:latin typeface="Arial" panose="020B0604020202020204" pitchFamily="34" charset="0"/>
                          <a:cs typeface="Arial" panose="020B0604020202020204" pitchFamily="34" charset="0"/>
                          <a:sym typeface="+mn-ea"/>
                        </a:rPr>
                        <a:t>                      =    {q2} Ụ </a:t>
                      </a:r>
                      <a:r>
                        <a:rPr lang="en-GB" altLang="en-US" sz="1600">
                          <a:highlight>
                            <a:srgbClr val="FF00FF"/>
                          </a:highlight>
                          <a:sym typeface="+mn-ea"/>
                        </a:rPr>
                        <a:t>{</a:t>
                      </a:r>
                      <a:r>
                        <a:rPr lang="en-GB" altLang="en-US" sz="1600">
                          <a:highlight>
                            <a:srgbClr val="FF00FF"/>
                          </a:highlight>
                          <a:latin typeface="Arial" panose="020B0604020202020204" pitchFamily="34" charset="0"/>
                          <a:cs typeface="Arial" panose="020B0604020202020204" pitchFamily="34" charset="0"/>
                          <a:sym typeface="+mn-ea"/>
                        </a:rPr>
                        <a:t>Ø</a:t>
                      </a:r>
                      <a:r>
                        <a:rPr lang="en-GB" altLang="en-US" sz="1600">
                          <a:highlight>
                            <a:srgbClr val="FF00FF"/>
                          </a:highlight>
                          <a:sym typeface="+mn-ea"/>
                        </a:rPr>
                        <a:t>} </a:t>
                      </a:r>
                      <a:r>
                        <a:rPr lang="en-GB" altLang="en-US" sz="1600">
                          <a:solidFill>
                            <a:srgbClr val="FF0000"/>
                          </a:solidFill>
                          <a:highlight>
                            <a:srgbClr val="FF00FF"/>
                          </a:highlight>
                          <a:sym typeface="+mn-ea"/>
                        </a:rPr>
                        <a:t> </a:t>
                      </a:r>
                      <a:r>
                        <a:rPr lang="en-GB" altLang="en-US" sz="1600" b="1">
                          <a:solidFill>
                            <a:srgbClr val="FF0000"/>
                          </a:solidFill>
                          <a:highlight>
                            <a:srgbClr val="FF00FF"/>
                          </a:highlight>
                          <a:sym typeface="+mn-ea"/>
                        </a:rPr>
                        <a:t>= {q2}</a:t>
                      </a:r>
                      <a:r>
                        <a:rPr lang="en-GB" altLang="en-US" sz="1600">
                          <a:highlight>
                            <a:srgbClr val="FF00FF"/>
                          </a:highlight>
                          <a:sym typeface="+mn-ea"/>
                        </a:rPr>
                        <a:t>                        </a:t>
                      </a:r>
                    </a:p>
                    <a:p>
                      <a:pPr>
                        <a:buNone/>
                      </a:pPr>
                      <a:r>
                        <a:rPr lang="el-GR" altLang="x-none" sz="1600" b="1" dirty="0">
                          <a:solidFill>
                            <a:srgbClr val="FF0000"/>
                          </a:solidFill>
                          <a:highlight>
                            <a:srgbClr val="FF00FF"/>
                          </a:highlight>
                          <a:sym typeface="+mn-ea"/>
                        </a:rPr>
                        <a:t>δ</a:t>
                      </a:r>
                      <a:r>
                        <a:rPr sz="1600" b="1" baseline="-25000" dirty="0">
                          <a:solidFill>
                            <a:srgbClr val="FF0000"/>
                          </a:solidFill>
                          <a:highlight>
                            <a:srgbClr val="FF00FF"/>
                          </a:highlight>
                          <a:sym typeface="+mn-ea"/>
                        </a:rPr>
                        <a:t>D</a:t>
                      </a:r>
                      <a:r>
                        <a:rPr lang="en-GB" altLang="el-GR" sz="1600" b="1" dirty="0">
                          <a:solidFill>
                            <a:schemeClr val="tx1"/>
                          </a:solidFill>
                          <a:highlight>
                            <a:srgbClr val="FF00FF"/>
                          </a:highlight>
                          <a:latin typeface="Times New Roman" panose="02020603050405020304" pitchFamily="18" charset="0"/>
                          <a:cs typeface="Times New Roman" panose="02020603050405020304" pitchFamily="18" charset="0"/>
                          <a:sym typeface="+mn-ea"/>
                        </a:rPr>
                        <a:t>({q1,q2}, 1) = </a:t>
                      </a:r>
                      <a:r>
                        <a:rPr lang="el-GR" altLang="x-none" sz="1600" b="1" dirty="0">
                          <a:solidFill>
                            <a:srgbClr val="FF0000"/>
                          </a:solidFill>
                          <a:highlight>
                            <a:srgbClr val="FF00FF"/>
                          </a:highlight>
                          <a:latin typeface="Times New Roman" panose="02020603050405020304" pitchFamily="18" charset="0"/>
                          <a:cs typeface="Times New Roman" panose="02020603050405020304" pitchFamily="18" charset="0"/>
                          <a:sym typeface="+mn-ea"/>
                        </a:rPr>
                        <a:t>δ</a:t>
                      </a:r>
                      <a:r>
                        <a:rPr sz="1600" b="1" baseline="-25000" dirty="0">
                          <a:solidFill>
                            <a:srgbClr val="FF0000"/>
                          </a:solidFill>
                          <a:highlight>
                            <a:srgbClr val="FF00FF"/>
                          </a:highlight>
                          <a:latin typeface="Times New Roman" panose="02020603050405020304" pitchFamily="18" charset="0"/>
                          <a:cs typeface="Times New Roman" panose="02020603050405020304" pitchFamily="18" charset="0"/>
                          <a:sym typeface="+mn-ea"/>
                        </a:rPr>
                        <a:t>N</a:t>
                      </a:r>
                      <a:r>
                        <a:rPr lang="en-GB" altLang="en-US" sz="1600">
                          <a:highlight>
                            <a:srgbClr val="FF00FF"/>
                          </a:highlight>
                          <a:sym typeface="+mn-ea"/>
                        </a:rPr>
                        <a:t>(q1, 1) </a:t>
                      </a:r>
                      <a:r>
                        <a:rPr lang="en-GB" altLang="en-US" sz="1600">
                          <a:highlight>
                            <a:srgbClr val="FF00FF"/>
                          </a:highlight>
                          <a:latin typeface="Arial" panose="020B0604020202020204" pitchFamily="34" charset="0"/>
                          <a:cs typeface="Arial" panose="020B0604020202020204" pitchFamily="34" charset="0"/>
                          <a:sym typeface="+mn-ea"/>
                        </a:rPr>
                        <a:t>Ụ </a:t>
                      </a:r>
                      <a:r>
                        <a:rPr lang="el-GR" altLang="x-none" sz="1600" b="1" dirty="0">
                          <a:solidFill>
                            <a:srgbClr val="FF0000"/>
                          </a:solidFill>
                          <a:highlight>
                            <a:srgbClr val="FF00FF"/>
                          </a:highlight>
                          <a:latin typeface="Times New Roman" panose="02020603050405020304" pitchFamily="18" charset="0"/>
                          <a:cs typeface="Times New Roman" panose="02020603050405020304" pitchFamily="18" charset="0"/>
                          <a:sym typeface="+mn-ea"/>
                        </a:rPr>
                        <a:t>δ</a:t>
                      </a:r>
                      <a:r>
                        <a:rPr sz="1600" b="1" baseline="-25000" dirty="0">
                          <a:solidFill>
                            <a:srgbClr val="FF0000"/>
                          </a:solidFill>
                          <a:highlight>
                            <a:srgbClr val="FF00FF"/>
                          </a:highlight>
                          <a:latin typeface="Times New Roman" panose="02020603050405020304" pitchFamily="18" charset="0"/>
                          <a:cs typeface="Times New Roman" panose="02020603050405020304" pitchFamily="18" charset="0"/>
                          <a:sym typeface="+mn-ea"/>
                        </a:rPr>
                        <a:t>N</a:t>
                      </a:r>
                      <a:r>
                        <a:rPr lang="en-GB" altLang="en-US" sz="1600">
                          <a:highlight>
                            <a:srgbClr val="FF00FF"/>
                          </a:highlight>
                          <a:sym typeface="+mn-ea"/>
                        </a:rPr>
                        <a:t>(q2, 1) </a:t>
                      </a:r>
                    </a:p>
                    <a:p>
                      <a:pPr>
                        <a:buNone/>
                      </a:pPr>
                      <a:r>
                        <a:rPr lang="en-GB" altLang="en-US" sz="1600">
                          <a:highlight>
                            <a:srgbClr val="FF00FF"/>
                          </a:highlight>
                          <a:latin typeface="Arial" panose="020B0604020202020204" pitchFamily="34" charset="0"/>
                          <a:cs typeface="Arial" panose="020B0604020202020204" pitchFamily="34" charset="0"/>
                          <a:sym typeface="+mn-ea"/>
                        </a:rPr>
                        <a:t>                      =    {q2} Ụ </a:t>
                      </a:r>
                      <a:r>
                        <a:rPr lang="en-GB" altLang="en-US" sz="1600">
                          <a:highlight>
                            <a:srgbClr val="FF00FF"/>
                          </a:highlight>
                          <a:sym typeface="+mn-ea"/>
                        </a:rPr>
                        <a:t>{</a:t>
                      </a:r>
                      <a:r>
                        <a:rPr lang="en-GB" altLang="en-US" sz="1600">
                          <a:highlight>
                            <a:srgbClr val="FF00FF"/>
                          </a:highlight>
                          <a:latin typeface="Arial" panose="020B0604020202020204" pitchFamily="34" charset="0"/>
                          <a:cs typeface="Arial" panose="020B0604020202020204" pitchFamily="34" charset="0"/>
                          <a:sym typeface="+mn-ea"/>
                        </a:rPr>
                        <a:t>Ø</a:t>
                      </a:r>
                      <a:r>
                        <a:rPr lang="en-GB" altLang="en-US" sz="1600">
                          <a:highlight>
                            <a:srgbClr val="FF00FF"/>
                          </a:highlight>
                          <a:sym typeface="+mn-ea"/>
                        </a:rPr>
                        <a:t>} =</a:t>
                      </a:r>
                      <a:r>
                        <a:rPr lang="en-GB" altLang="en-US" sz="1600" b="1">
                          <a:solidFill>
                            <a:srgbClr val="FF0000"/>
                          </a:solidFill>
                          <a:highlight>
                            <a:srgbClr val="FF00FF"/>
                          </a:highlight>
                          <a:sym typeface="+mn-ea"/>
                        </a:rPr>
                        <a:t> {q2}</a:t>
                      </a:r>
                    </a:p>
                  </a:txBody>
                  <a:tcPr/>
                </a:tc>
                <a:extLst>
                  <a:ext uri="{0D108BD9-81ED-4DB2-BD59-A6C34878D82A}">
                    <a16:rowId xmlns:a16="http://schemas.microsoft.com/office/drawing/2014/main" val="10001"/>
                  </a:ext>
                </a:extLst>
              </a:tr>
              <a:tr h="402590">
                <a:tc>
                  <a:txBody>
                    <a:bodyPr/>
                    <a:lstStyle/>
                    <a:p>
                      <a:pPr>
                        <a:buNone/>
                      </a:pPr>
                      <a:r>
                        <a:rPr lang="en-GB" altLang="en-US">
                          <a:latin typeface="Arial" panose="020B0604020202020204" pitchFamily="34" charset="0"/>
                          <a:cs typeface="Arial" panose="020B0604020202020204" pitchFamily="34" charset="0"/>
                        </a:rPr>
                        <a:t>ӿ</a:t>
                      </a:r>
                      <a:r>
                        <a:rPr lang="en-GB" altLang="en-US"/>
                        <a:t>{q0,q1,q2}</a:t>
                      </a:r>
                    </a:p>
                  </a:txBody>
                  <a:tcPr/>
                </a:tc>
                <a:tc>
                  <a:txBody>
                    <a:bodyPr/>
                    <a:lstStyle/>
                    <a:p>
                      <a:pPr>
                        <a:buNone/>
                      </a:pPr>
                      <a:r>
                        <a:rPr lang="en-GB" altLang="en-US" sz="1800">
                          <a:sym typeface="+mn-ea"/>
                        </a:rPr>
                        <a:t>{q0,q2}</a:t>
                      </a:r>
                      <a:endParaRPr lang="en-US"/>
                    </a:p>
                  </a:txBody>
                  <a:tcPr/>
                </a:tc>
                <a:tc>
                  <a:txBody>
                    <a:bodyPr/>
                    <a:lstStyle/>
                    <a:p>
                      <a:pPr>
                        <a:buNone/>
                      </a:pPr>
                      <a:r>
                        <a:rPr lang="en-GB" altLang="en-US" sz="1800">
                          <a:sym typeface="+mn-ea"/>
                        </a:rPr>
                        <a:t>{q0,q1,q2}</a:t>
                      </a:r>
                      <a:endParaRPr lang="en-US"/>
                    </a:p>
                  </a:txBody>
                  <a:tcPr/>
                </a:tc>
                <a:tc>
                  <a:txBody>
                    <a:bodyPr/>
                    <a:lstStyle/>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({q0,q1,q2}, 0)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0)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(q1, 0)</a:t>
                      </a:r>
                      <a:r>
                        <a:rPr lang="en-GB" altLang="en-US" sz="1600">
                          <a:latin typeface="Arial" panose="020B0604020202020204" pitchFamily="34" charset="0"/>
                          <a:cs typeface="Arial" panose="020B0604020202020204" pitchFamily="34" charset="0"/>
                          <a:sym typeface="+mn-ea"/>
                        </a:rPr>
                        <a:t>Ụ</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(q2, 0)</a:t>
                      </a:r>
                    </a:p>
                    <a:p>
                      <a:pPr>
                        <a:buNone/>
                      </a:pPr>
                      <a:r>
                        <a:rPr lang="en-GB" altLang="en-US" sz="1600">
                          <a:latin typeface="Arial" panose="020B0604020202020204" pitchFamily="34" charset="0"/>
                          <a:cs typeface="Arial" panose="020B0604020202020204" pitchFamily="34" charset="0"/>
                          <a:sym typeface="+mn-ea"/>
                        </a:rPr>
                        <a:t>                          = {q0} Ụ { q2} Ụ </a:t>
                      </a:r>
                      <a:r>
                        <a:rPr lang="en-GB" altLang="en-US" sz="1600">
                          <a:sym typeface="+mn-ea"/>
                        </a:rPr>
                        <a:t>{</a:t>
                      </a:r>
                      <a:r>
                        <a:rPr lang="en-GB" altLang="en-US" sz="1600">
                          <a:latin typeface="Arial" panose="020B0604020202020204" pitchFamily="34" charset="0"/>
                          <a:cs typeface="Arial" panose="020B0604020202020204" pitchFamily="34" charset="0"/>
                          <a:sym typeface="+mn-ea"/>
                        </a:rPr>
                        <a:t>Ø</a:t>
                      </a:r>
                      <a:r>
                        <a:rPr lang="en-GB" altLang="en-US" sz="1600">
                          <a:sym typeface="+mn-ea"/>
                        </a:rPr>
                        <a:t>}  </a:t>
                      </a:r>
                      <a:r>
                        <a:rPr lang="en-GB" altLang="en-US" sz="1600">
                          <a:latin typeface="Arial" panose="020B0604020202020204" pitchFamily="34" charset="0"/>
                          <a:cs typeface="Arial" panose="020B0604020202020204" pitchFamily="34" charset="0"/>
                          <a:sym typeface="+mn-ea"/>
                        </a:rPr>
                        <a:t> = </a:t>
                      </a:r>
                      <a:r>
                        <a:rPr lang="en-GB" altLang="en-US" sz="1600" b="1">
                          <a:solidFill>
                            <a:srgbClr val="FF0000"/>
                          </a:solidFill>
                          <a:highlight>
                            <a:srgbClr val="FFFF00"/>
                          </a:highlight>
                          <a:latin typeface="Arial" panose="020B0604020202020204" pitchFamily="34" charset="0"/>
                          <a:cs typeface="Arial" panose="020B0604020202020204" pitchFamily="34" charset="0"/>
                          <a:sym typeface="+mn-ea"/>
                        </a:rPr>
                        <a:t>{ q0,q2)</a:t>
                      </a:r>
                      <a:endParaRPr lang="en-GB" altLang="en-US" sz="1600">
                        <a:latin typeface="Arial" panose="020B0604020202020204" pitchFamily="34" charset="0"/>
                        <a:cs typeface="Arial" panose="020B0604020202020204" pitchFamily="34" charset="0"/>
                        <a:sym typeface="+mn-ea"/>
                      </a:endParaRPr>
                    </a:p>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({q0,q1,q2}, 1)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1)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(q1, 1)</a:t>
                      </a:r>
                      <a:r>
                        <a:rPr lang="en-GB" altLang="en-US" sz="1600">
                          <a:latin typeface="Arial" panose="020B0604020202020204" pitchFamily="34" charset="0"/>
                          <a:cs typeface="Arial" panose="020B0604020202020204" pitchFamily="34" charset="0"/>
                          <a:sym typeface="+mn-ea"/>
                        </a:rPr>
                        <a:t>Ụ</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(q2, 1)</a:t>
                      </a:r>
                    </a:p>
                    <a:p>
                      <a:pPr>
                        <a:buNone/>
                      </a:pPr>
                      <a:r>
                        <a:rPr lang="en-GB" altLang="en-US" sz="1600">
                          <a:latin typeface="Arial" panose="020B0604020202020204" pitchFamily="34" charset="0"/>
                          <a:cs typeface="Arial" panose="020B0604020202020204" pitchFamily="34" charset="0"/>
                          <a:sym typeface="+mn-ea"/>
                        </a:rPr>
                        <a:t>                          = {q0,q1} Ụ { q2} Ụ </a:t>
                      </a:r>
                      <a:r>
                        <a:rPr lang="en-GB" altLang="en-US" sz="1600">
                          <a:sym typeface="+mn-ea"/>
                        </a:rPr>
                        <a:t>{</a:t>
                      </a:r>
                      <a:r>
                        <a:rPr lang="en-GB" altLang="en-US" sz="1600">
                          <a:latin typeface="Arial" panose="020B0604020202020204" pitchFamily="34" charset="0"/>
                          <a:cs typeface="Arial" panose="020B0604020202020204" pitchFamily="34" charset="0"/>
                          <a:sym typeface="+mn-ea"/>
                        </a:rPr>
                        <a:t>Ø</a:t>
                      </a:r>
                      <a:r>
                        <a:rPr lang="en-GB" altLang="en-US" sz="1600">
                          <a:sym typeface="+mn-ea"/>
                        </a:rPr>
                        <a:t>} </a:t>
                      </a:r>
                      <a:r>
                        <a:rPr lang="en-GB" altLang="en-US" sz="1600">
                          <a:latin typeface="Arial" panose="020B0604020202020204" pitchFamily="34" charset="0"/>
                          <a:cs typeface="Arial" panose="020B0604020202020204" pitchFamily="34" charset="0"/>
                          <a:sym typeface="+mn-ea"/>
                        </a:rPr>
                        <a:t>= </a:t>
                      </a:r>
                      <a:r>
                        <a:rPr lang="en-GB" altLang="en-US" sz="1600" b="1">
                          <a:solidFill>
                            <a:srgbClr val="FF0000"/>
                          </a:solidFill>
                          <a:highlight>
                            <a:srgbClr val="FFFF00"/>
                          </a:highlight>
                          <a:latin typeface="Arial" panose="020B0604020202020204" pitchFamily="34" charset="0"/>
                          <a:cs typeface="Arial" panose="020B0604020202020204" pitchFamily="34" charset="0"/>
                          <a:sym typeface="+mn-ea"/>
                        </a:rPr>
                        <a:t>{ q0, q1,q2 }</a:t>
                      </a:r>
                    </a:p>
                  </a:txBody>
                  <a:tcPr/>
                </a:tc>
                <a:extLst>
                  <a:ext uri="{0D108BD9-81ED-4DB2-BD59-A6C34878D82A}">
                    <a16:rowId xmlns:a16="http://schemas.microsoft.com/office/drawing/2014/main" val="10002"/>
                  </a:ext>
                </a:extLst>
              </a:tr>
            </a:tbl>
          </a:graphicData>
        </a:graphic>
      </p:graphicFrame>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35" y="274955"/>
            <a:ext cx="8721725" cy="916305"/>
          </a:xfrm>
        </p:spPr>
        <p:txBody>
          <a:bodyPr/>
          <a:lstStyle/>
          <a:p>
            <a:pPr algn="l"/>
            <a:r>
              <a:rPr lang="en-US" sz="3200" b="1" noProof="0" dirty="0">
                <a:ln>
                  <a:noFill/>
                </a:ln>
                <a:solidFill>
                  <a:srgbClr val="FF0000"/>
                </a:solidFill>
                <a:effectLst/>
                <a:uLnTx/>
                <a:uFillTx/>
                <a:sym typeface="+mn-ea"/>
              </a:rPr>
              <a:t>Conversion of NFA to DFA </a:t>
            </a:r>
            <a:r>
              <a:rPr lang="en-GB" altLang="en-US" sz="3200" b="1" noProof="0" dirty="0">
                <a:ln>
                  <a:noFill/>
                </a:ln>
                <a:solidFill>
                  <a:srgbClr val="FF0000"/>
                </a:solidFill>
                <a:effectLst/>
                <a:uLnTx/>
                <a:uFillTx/>
                <a:sym typeface="+mn-ea"/>
              </a:rPr>
              <a:t>by </a:t>
            </a:r>
            <a:r>
              <a:rPr lang="en-US" sz="3200" b="1" noProof="0" dirty="0">
                <a:ln>
                  <a:noFill/>
                </a:ln>
                <a:solidFill>
                  <a:srgbClr val="FF0000"/>
                </a:solidFill>
                <a:effectLst/>
                <a:uLnTx/>
                <a:uFillTx/>
                <a:sym typeface="+mn-ea"/>
              </a:rPr>
              <a:t>using </a:t>
            </a:r>
            <a:r>
              <a:rPr lang="en-GB" altLang="en-US" sz="3200" b="1" noProof="0" dirty="0">
                <a:ln>
                  <a:noFill/>
                </a:ln>
                <a:solidFill>
                  <a:srgbClr val="00B0F0"/>
                </a:solidFill>
                <a:effectLst/>
                <a:uLnTx/>
                <a:uFillTx/>
                <a:sym typeface="+mn-ea"/>
              </a:rPr>
              <a:t>Subset Construction Scheme by Lasy Evaluation</a:t>
            </a:r>
            <a:endParaRPr lang="en-US" sz="3200" b="1"/>
          </a:p>
        </p:txBody>
      </p:sp>
      <p:sp>
        <p:nvSpPr>
          <p:cNvPr id="3" name="Content Placeholder 2"/>
          <p:cNvSpPr>
            <a:spLocks noGrp="1"/>
          </p:cNvSpPr>
          <p:nvPr>
            <p:ph idx="1"/>
          </p:nvPr>
        </p:nvSpPr>
        <p:spPr>
          <a:xfrm>
            <a:off x="457200" y="1368425"/>
            <a:ext cx="8229600" cy="4758055"/>
          </a:xfrm>
        </p:spPr>
        <p:txBody>
          <a:bodyPr/>
          <a:lstStyle/>
          <a:p>
            <a:pPr marL="0" indent="0" algn="just">
              <a:buNone/>
            </a:pPr>
            <a:r>
              <a:rPr kumimoji="0" lang="en-GB" altLang="en-US" b="0" i="0" u="none" strike="noStrike" kern="1200" cap="none" spc="0" normalizeH="0" baseline="0" noProof="0" dirty="0">
                <a:ln>
                  <a:noFill/>
                </a:ln>
                <a:solidFill>
                  <a:srgbClr val="FF0000"/>
                </a:solidFill>
                <a:effectLst/>
                <a:uLnTx/>
                <a:uFillTx/>
                <a:latin typeface="+mj-lt"/>
                <a:ea typeface="+mj-ea"/>
                <a:cs typeface="+mj-cs"/>
                <a:sym typeface="+mn-ea"/>
              </a:rPr>
              <a:t>   </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In this method we will not consider </a:t>
            </a:r>
            <a:r>
              <a:rPr kumimoji="0" lang="en-GB" altLang="en-US" b="1" i="0" u="none" strike="noStrike" kern="1200" cap="none" spc="0" normalizeH="0" baseline="0" noProof="0" dirty="0">
                <a:ln>
                  <a:noFill/>
                </a:ln>
                <a:solidFill>
                  <a:srgbClr val="FF0000"/>
                </a:solidFill>
                <a:effectLst/>
                <a:uLnTx/>
                <a:uFillTx/>
                <a:latin typeface="+mj-lt"/>
                <a:ea typeface="+mj-ea"/>
                <a:cs typeface="+mj-cs"/>
                <a:sym typeface="+mn-ea"/>
              </a:rPr>
              <a:t>2</a:t>
            </a:r>
            <a:r>
              <a:rPr kumimoji="0" lang="en-GB" altLang="en-US" b="1" i="0" u="none" strike="noStrike" kern="1200" cap="none" spc="0" normalizeH="0" baseline="30000" noProof="0" dirty="0">
                <a:ln>
                  <a:noFill/>
                </a:ln>
                <a:solidFill>
                  <a:srgbClr val="FF0000"/>
                </a:solidFill>
                <a:effectLst/>
                <a:uLnTx/>
                <a:uFillTx/>
                <a:latin typeface="+mj-lt"/>
                <a:ea typeface="+mj-ea"/>
                <a:cs typeface="+mj-cs"/>
                <a:sym typeface="+mn-ea"/>
              </a:rPr>
              <a:t>N</a:t>
            </a:r>
            <a:r>
              <a:rPr kumimoji="0" lang="en-GB" altLang="en-US" b="1" i="0" u="none" strike="noStrike" kern="1200" cap="none" spc="0" normalizeH="0" baseline="0" noProof="0" dirty="0">
                <a:ln>
                  <a:noFill/>
                </a:ln>
                <a:solidFill>
                  <a:srgbClr val="FF0000"/>
                </a:solidFill>
                <a:effectLst/>
                <a:uLnTx/>
                <a:uFillTx/>
                <a:latin typeface="+mj-lt"/>
                <a:ea typeface="+mj-ea"/>
                <a:cs typeface="+mj-cs"/>
                <a:sym typeface="+mn-ea"/>
              </a:rPr>
              <a:t> number of states </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in finding </a:t>
            </a:r>
            <a:r>
              <a:rPr lang="el-GR" altLang="x-none" b="1" dirty="0">
                <a:solidFill>
                  <a:srgbClr val="FF0000"/>
                </a:solidFill>
                <a:sym typeface="+mn-ea"/>
              </a:rPr>
              <a:t>δ</a:t>
            </a:r>
            <a:r>
              <a:rPr b="1" baseline="-25000" dirty="0">
                <a:solidFill>
                  <a:srgbClr val="FF0000"/>
                </a:solidFill>
                <a:sym typeface="+mn-ea"/>
              </a:rPr>
              <a:t>D</a:t>
            </a:r>
            <a:r>
              <a:rPr lang="en-GB" b="1" baseline="-25000" dirty="0">
                <a:solidFill>
                  <a:srgbClr val="FF0000"/>
                </a:solidFill>
                <a:sym typeface="+mn-ea"/>
              </a:rPr>
              <a:t> </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 as not all states are relevant. </a:t>
            </a:r>
          </a:p>
          <a:p>
            <a:pPr marL="0" indent="0" algn="just">
              <a:buNone/>
            </a:pP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   i.e few states which are </a:t>
            </a:r>
            <a:r>
              <a:rPr kumimoji="0" lang="en-GB" altLang="en-US" b="1" i="0" u="none" strike="noStrike" kern="1200" cap="none" spc="0" normalizeH="0" baseline="0" noProof="0" dirty="0">
                <a:ln>
                  <a:noFill/>
                </a:ln>
                <a:solidFill>
                  <a:srgbClr val="FF0000"/>
                </a:solidFill>
                <a:effectLst/>
                <a:uLnTx/>
                <a:uFillTx/>
                <a:latin typeface="+mj-lt"/>
                <a:ea typeface="+mj-ea"/>
                <a:cs typeface="+mj-cs"/>
                <a:sym typeface="+mn-ea"/>
              </a:rPr>
              <a:t>not reachable</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 from start state are irrelavant and those states should not </a:t>
            </a:r>
            <a:r>
              <a:rPr kumimoji="0" lang="en-IN" altLang="en-GB" b="0" i="0" u="none" strike="noStrike" kern="1200" cap="none" spc="0" normalizeH="0" baseline="0" noProof="0" dirty="0">
                <a:ln>
                  <a:noFill/>
                </a:ln>
                <a:solidFill>
                  <a:schemeClr val="tx1"/>
                </a:solidFill>
                <a:effectLst/>
                <a:uLnTx/>
                <a:uFillTx/>
                <a:latin typeface="+mj-lt"/>
                <a:ea typeface="+mj-ea"/>
                <a:cs typeface="+mj-cs"/>
                <a:sym typeface="+mn-ea"/>
              </a:rPr>
              <a:t>be </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considered </a:t>
            </a:r>
            <a:r>
              <a:rPr kumimoji="0" lang="en-IN" altLang="en-GB" b="0" i="0" u="none" strike="noStrike" kern="1200" cap="none" spc="0" normalizeH="0" baseline="0" noProof="0" dirty="0">
                <a:ln>
                  <a:noFill/>
                </a:ln>
                <a:solidFill>
                  <a:schemeClr val="tx1"/>
                </a:solidFill>
                <a:effectLst/>
                <a:uLnTx/>
                <a:uFillTx/>
                <a:latin typeface="+mj-lt"/>
                <a:ea typeface="+mj-ea"/>
                <a:cs typeface="+mj-cs"/>
                <a:sym typeface="+mn-ea"/>
              </a:rPr>
              <a:t>while</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 computing </a:t>
            </a:r>
            <a:r>
              <a:rPr lang="el-GR" altLang="x-none" b="1" dirty="0">
                <a:solidFill>
                  <a:srgbClr val="FF0000"/>
                </a:solidFill>
                <a:sym typeface="+mn-ea"/>
              </a:rPr>
              <a:t>δ</a:t>
            </a:r>
            <a:r>
              <a:rPr b="1" baseline="-25000" dirty="0">
                <a:solidFill>
                  <a:srgbClr val="FF0000"/>
                </a:solidFill>
                <a:sym typeface="+mn-ea"/>
              </a:rPr>
              <a:t>D</a:t>
            </a:r>
            <a:r>
              <a:rPr lang="en-GB" b="1" baseline="-25000" dirty="0">
                <a:sym typeface="+mn-ea"/>
              </a:rPr>
              <a:t> </a:t>
            </a:r>
            <a:r>
              <a:rPr kumimoji="0" lang="en-IN" altLang="en-GB" b="0" i="0" u="none" strike="noStrike" kern="1200" cap="none" spc="0" normalizeH="0" baseline="0" noProof="0" dirty="0">
                <a:ln>
                  <a:noFill/>
                </a:ln>
                <a:solidFill>
                  <a:schemeClr val="tx1"/>
                </a:solidFill>
                <a:effectLst/>
                <a:uLnTx/>
                <a:uFillTx/>
                <a:latin typeface="+mj-lt"/>
                <a:ea typeface="+mj-ea"/>
                <a:cs typeface="+mj-cs"/>
                <a:sym typeface="+mn-ea"/>
              </a:rPr>
              <a:t> for DFA.</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 </a:t>
            </a:r>
          </a:p>
          <a:p>
            <a:pPr marL="0" indent="0" algn="just">
              <a:buNone/>
            </a:pP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  This method of computing </a:t>
            </a:r>
            <a:r>
              <a:rPr lang="el-GR" altLang="x-none" b="1" dirty="0">
                <a:solidFill>
                  <a:srgbClr val="FF0000"/>
                </a:solidFill>
                <a:sym typeface="+mn-ea"/>
              </a:rPr>
              <a:t>δ</a:t>
            </a:r>
            <a:r>
              <a:rPr b="1" baseline="-25000" dirty="0">
                <a:solidFill>
                  <a:srgbClr val="FF0000"/>
                </a:solidFill>
                <a:sym typeface="+mn-ea"/>
              </a:rPr>
              <a:t>D</a:t>
            </a:r>
            <a:r>
              <a:rPr lang="en-GB" b="1" baseline="-25000" dirty="0">
                <a:solidFill>
                  <a:srgbClr val="FF0000"/>
                </a:solidFill>
                <a:sym typeface="+mn-ea"/>
              </a:rPr>
              <a:t> </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only</a:t>
            </a:r>
            <a:r>
              <a:rPr kumimoji="0" lang="en-IN" altLang="en-GB" b="0" i="0" u="none" strike="noStrike" kern="1200" cap="none" spc="0" normalizeH="0" baseline="0" noProof="0" dirty="0">
                <a:ln>
                  <a:noFill/>
                </a:ln>
                <a:solidFill>
                  <a:schemeClr val="tx1"/>
                </a:solidFill>
                <a:effectLst/>
                <a:uLnTx/>
                <a:uFillTx/>
                <a:latin typeface="+mj-lt"/>
                <a:ea typeface="+mj-ea"/>
                <a:cs typeface="+mj-cs"/>
                <a:sym typeface="+mn-ea"/>
              </a:rPr>
              <a:t> for</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 relevant state (reachable state) is called </a:t>
            </a:r>
            <a:r>
              <a:rPr kumimoji="0" lang="en-GB" altLang="en-US" b="1" i="0" u="none" strike="noStrike" kern="1200" cap="none" spc="0" normalizeH="0" baseline="0" noProof="0" dirty="0">
                <a:ln>
                  <a:noFill/>
                </a:ln>
                <a:solidFill>
                  <a:srgbClr val="00B0F0"/>
                </a:solidFill>
                <a:effectLst/>
                <a:uLnTx/>
                <a:uFillTx/>
                <a:latin typeface="+mj-lt"/>
                <a:ea typeface="+mj-ea"/>
                <a:cs typeface="+mj-cs"/>
                <a:sym typeface="+mn-ea"/>
              </a:rPr>
              <a:t>subset construction scheme by Lazy evaluation</a:t>
            </a:r>
          </a:p>
          <a:p>
            <a:pPr marL="0" indent="0">
              <a:buNone/>
            </a:pPr>
            <a:endParaRPr kumimoji="0" lang="en-US" b="0" i="0" u="none" strike="noStrike" kern="1200" cap="none" spc="0" normalizeH="0" baseline="0" noProof="0" dirty="0">
              <a:ln>
                <a:noFill/>
              </a:ln>
              <a:solidFill>
                <a:schemeClr val="tx1"/>
              </a:solidFill>
              <a:effectLst/>
              <a:uLnTx/>
              <a:uFillTx/>
              <a:latin typeface="+mj-lt"/>
              <a:ea typeface="+mj-ea"/>
              <a:cs typeface="+mj-cs"/>
            </a:endParaRPr>
          </a:p>
          <a:p>
            <a:pPr marL="0" indent="0">
              <a:buNone/>
            </a:pPr>
            <a:endParaRPr kumimoji="0" lang="en-US" b="0" i="0" u="none" strike="noStrike" kern="1200" cap="none" spc="0" normalizeH="0" baseline="0" noProof="0" dirty="0">
              <a:ln>
                <a:noFill/>
              </a:ln>
              <a:solidFill>
                <a:schemeClr val="tx1"/>
              </a:solidFill>
              <a:effectLst/>
              <a:uLnTx/>
              <a:uFillTx/>
              <a:latin typeface="+mj-lt"/>
              <a:ea typeface="+mj-ea"/>
              <a:cs typeface="+mj-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46825"/>
          </a:xfrm>
        </p:spPr>
        <p:txBody>
          <a:bodyPr vert="horz" wrap="square" lIns="91440" tIns="45720" rIns="91440" bIns="45720" numCol="1" rtlCol="0" anchor="t" anchorCtr="0" compatLnSpc="1"/>
          <a:lstStyle/>
          <a:p>
            <a:pPr eaLnBrk="1" hangingPunct="1">
              <a:lnSpc>
                <a:spcPct val="90000"/>
              </a:lnSpc>
              <a:buNone/>
            </a:pPr>
            <a:r>
              <a:rPr lang="en-US" altLang="en-US" sz="2700" dirty="0">
                <a:sym typeface="+mn-ea"/>
              </a:rPr>
              <a:t>1. Initialize DFA state </a:t>
            </a:r>
            <a:r>
              <a:rPr lang="en-US" altLang="en-US" sz="2700" b="1" dirty="0">
                <a:solidFill>
                  <a:srgbClr val="FF0000"/>
                </a:solidFill>
                <a:sym typeface="+mn-ea"/>
              </a:rPr>
              <a:t>set QD to {q0}</a:t>
            </a:r>
            <a:r>
              <a:rPr lang="en-US" altLang="en-US" sz="2700" dirty="0">
                <a:sym typeface="+mn-ea"/>
              </a:rPr>
              <a:t> </a:t>
            </a:r>
            <a:r>
              <a:rPr lang="en-GB" altLang="en-US" sz="2700" dirty="0">
                <a:sym typeface="+mn-ea"/>
              </a:rPr>
              <a:t>and </a:t>
            </a:r>
            <a:r>
              <a:rPr lang="en-US" altLang="en-US" sz="2700" dirty="0">
                <a:sym typeface="+mn-ea"/>
              </a:rPr>
              <a:t>is the </a:t>
            </a:r>
            <a:r>
              <a:rPr lang="en-US" altLang="en-US" sz="2700" b="1" dirty="0">
                <a:solidFill>
                  <a:srgbClr val="FF0000"/>
                </a:solidFill>
                <a:sym typeface="+mn-ea"/>
              </a:rPr>
              <a:t>start state of DFA D</a:t>
            </a:r>
            <a:r>
              <a:rPr lang="en-US" altLang="en-US" sz="2700" dirty="0">
                <a:sym typeface="+mn-ea"/>
              </a:rPr>
              <a:t> which is the set containing only the </a:t>
            </a:r>
            <a:r>
              <a:rPr lang="en-US" altLang="en-US" sz="2700" b="1" dirty="0">
                <a:solidFill>
                  <a:srgbClr val="FF0000"/>
                </a:solidFill>
                <a:sym typeface="+mn-ea"/>
              </a:rPr>
              <a:t>start state of NFA N.</a:t>
            </a:r>
            <a:endParaRPr lang="en-US" altLang="en-US" sz="2700" b="1" baseline="-25000" dirty="0">
              <a:solidFill>
                <a:srgbClr val="FF0000"/>
              </a:solidFill>
            </a:endParaRPr>
          </a:p>
          <a:p>
            <a:pPr eaLnBrk="1" hangingPunct="1">
              <a:lnSpc>
                <a:spcPct val="90000"/>
              </a:lnSpc>
              <a:buNone/>
            </a:pPr>
            <a:r>
              <a:rPr sz="2700" dirty="0"/>
              <a:t>2.</a:t>
            </a:r>
            <a:r>
              <a:rPr sz="2700" b="1" dirty="0"/>
              <a:t> While</a:t>
            </a:r>
            <a:r>
              <a:rPr sz="2700" dirty="0"/>
              <a:t> (</a:t>
            </a:r>
            <a:r>
              <a:rPr lang="el-GR" altLang="x-none" sz="2700" b="1" dirty="0">
                <a:solidFill>
                  <a:srgbClr val="FF0000"/>
                </a:solidFill>
              </a:rPr>
              <a:t>δ</a:t>
            </a:r>
            <a:r>
              <a:rPr sz="2700" b="1" baseline="-25000" dirty="0">
                <a:solidFill>
                  <a:srgbClr val="FF0000"/>
                </a:solidFill>
              </a:rPr>
              <a:t>D</a:t>
            </a:r>
            <a:r>
              <a:rPr sz="2700" dirty="0"/>
              <a:t> for all DFA state in </a:t>
            </a:r>
            <a:r>
              <a:rPr sz="2700" dirty="0">
                <a:solidFill>
                  <a:srgbClr val="FF0000"/>
                </a:solidFill>
              </a:rPr>
              <a:t>Q</a:t>
            </a:r>
            <a:r>
              <a:rPr sz="2700" baseline="-25000" dirty="0">
                <a:solidFill>
                  <a:srgbClr val="FF0000"/>
                </a:solidFill>
              </a:rPr>
              <a:t>D</a:t>
            </a:r>
            <a:r>
              <a:rPr sz="2700" dirty="0"/>
              <a:t> is not defined) </a:t>
            </a:r>
            <a:r>
              <a:rPr sz="2700" b="1" dirty="0"/>
              <a:t>Do </a:t>
            </a:r>
          </a:p>
          <a:p>
            <a:pPr eaLnBrk="1" hangingPunct="1">
              <a:lnSpc>
                <a:spcPct val="90000"/>
              </a:lnSpc>
              <a:buNone/>
            </a:pPr>
            <a:r>
              <a:rPr sz="2700" b="1" dirty="0"/>
              <a:t> </a:t>
            </a:r>
            <a:r>
              <a:rPr lang="en-GB" sz="2700" b="1" dirty="0"/>
              <a:t>    </a:t>
            </a:r>
            <a:r>
              <a:rPr sz="2700" b="1" dirty="0"/>
              <a:t>Begin</a:t>
            </a:r>
          </a:p>
          <a:p>
            <a:pPr eaLnBrk="1" hangingPunct="1">
              <a:lnSpc>
                <a:spcPct val="90000"/>
              </a:lnSpc>
              <a:buNone/>
            </a:pPr>
            <a:r>
              <a:rPr sz="2700" b="1" dirty="0"/>
              <a:t>              </a:t>
            </a:r>
            <a:r>
              <a:rPr sz="2700" dirty="0"/>
              <a:t>For each state </a:t>
            </a:r>
            <a:r>
              <a:rPr sz="2700" b="1" dirty="0">
                <a:solidFill>
                  <a:srgbClr val="FF0000"/>
                </a:solidFill>
              </a:rPr>
              <a:t>‘S’ in Q</a:t>
            </a:r>
            <a:r>
              <a:rPr sz="2700" b="1" baseline="-25000" dirty="0">
                <a:solidFill>
                  <a:srgbClr val="FF0000"/>
                </a:solidFill>
              </a:rPr>
              <a:t>D</a:t>
            </a:r>
            <a:r>
              <a:rPr sz="2700" dirty="0"/>
              <a:t> and for each </a:t>
            </a:r>
            <a:r>
              <a:rPr sz="2700" b="1" dirty="0">
                <a:solidFill>
                  <a:srgbClr val="FF0000"/>
                </a:solidFill>
              </a:rPr>
              <a:t>‘a’  in ∑</a:t>
            </a:r>
            <a:r>
              <a:rPr sz="2700" b="1" dirty="0"/>
              <a:t>   </a:t>
            </a:r>
            <a:r>
              <a:rPr sz="2700" dirty="0"/>
              <a:t>find </a:t>
            </a:r>
            <a:r>
              <a:rPr lang="en-GB" sz="2700" dirty="0"/>
              <a:t>	  </a:t>
            </a:r>
            <a:r>
              <a:rPr sz="2700" dirty="0"/>
              <a:t>next state </a:t>
            </a:r>
            <a:r>
              <a:rPr sz="2700" dirty="0">
                <a:solidFill>
                  <a:srgbClr val="FF0000"/>
                </a:solidFill>
              </a:rPr>
              <a:t>T</a:t>
            </a:r>
            <a:r>
              <a:rPr sz="2700" baseline="-25000" dirty="0">
                <a:solidFill>
                  <a:srgbClr val="FF0000"/>
                </a:solidFill>
              </a:rPr>
              <a:t>D</a:t>
            </a:r>
            <a:r>
              <a:rPr sz="2700" dirty="0">
                <a:solidFill>
                  <a:srgbClr val="FF0000"/>
                </a:solidFill>
              </a:rPr>
              <a:t> </a:t>
            </a:r>
            <a:r>
              <a:rPr sz="2700" dirty="0"/>
              <a:t>by applying transition function </a:t>
            </a:r>
            <a:r>
              <a:rPr lang="el-GR" altLang="x-none" sz="2700" b="1" dirty="0">
                <a:solidFill>
                  <a:srgbClr val="FF0000"/>
                </a:solidFill>
              </a:rPr>
              <a:t>δ</a:t>
            </a:r>
            <a:r>
              <a:rPr lang="en-GB" altLang="el-GR" sz="2700" b="1" baseline="-25000" dirty="0">
                <a:solidFill>
                  <a:srgbClr val="FF0000"/>
                </a:solidFill>
              </a:rPr>
              <a:t>N</a:t>
            </a:r>
            <a:r>
              <a:rPr sz="2700" dirty="0"/>
              <a:t> </a:t>
            </a:r>
            <a:r>
              <a:rPr lang="en-GB" sz="2700" dirty="0"/>
              <a:t>    </a:t>
            </a:r>
          </a:p>
          <a:p>
            <a:pPr eaLnBrk="1" hangingPunct="1">
              <a:lnSpc>
                <a:spcPct val="90000"/>
              </a:lnSpc>
              <a:buNone/>
            </a:pPr>
            <a:r>
              <a:rPr lang="en-GB" sz="2700" dirty="0"/>
              <a:t>              </a:t>
            </a:r>
            <a:r>
              <a:rPr sz="2700" dirty="0"/>
              <a:t>and </a:t>
            </a:r>
            <a:r>
              <a:rPr lang="en-GB" sz="2700" dirty="0"/>
              <a:t> </a:t>
            </a:r>
            <a:r>
              <a:rPr sz="2700" dirty="0"/>
              <a:t>add </a:t>
            </a:r>
            <a:r>
              <a:rPr sz="2700" dirty="0">
                <a:solidFill>
                  <a:srgbClr val="FF0000"/>
                </a:solidFill>
              </a:rPr>
              <a:t>T</a:t>
            </a:r>
            <a:r>
              <a:rPr sz="2700" baseline="-25000" dirty="0">
                <a:solidFill>
                  <a:srgbClr val="FF0000"/>
                </a:solidFill>
              </a:rPr>
              <a:t>D</a:t>
            </a:r>
            <a:r>
              <a:rPr sz="2700" dirty="0"/>
              <a:t> to </a:t>
            </a:r>
            <a:r>
              <a:rPr sz="2700" dirty="0">
                <a:solidFill>
                  <a:srgbClr val="FF0000"/>
                </a:solidFill>
              </a:rPr>
              <a:t>Q</a:t>
            </a:r>
            <a:r>
              <a:rPr sz="2700" baseline="-25000" dirty="0">
                <a:solidFill>
                  <a:srgbClr val="FF0000"/>
                </a:solidFill>
              </a:rPr>
              <a:t>D</a:t>
            </a:r>
            <a:r>
              <a:rPr sz="2700" dirty="0"/>
              <a:t> if it is  not already there.</a:t>
            </a:r>
          </a:p>
          <a:p>
            <a:pPr eaLnBrk="1" hangingPunct="1">
              <a:lnSpc>
                <a:spcPct val="90000"/>
              </a:lnSpc>
              <a:buNone/>
            </a:pPr>
            <a:r>
              <a:rPr sz="2700" b="1" dirty="0"/>
              <a:t>        </a:t>
            </a:r>
            <a:r>
              <a:rPr lang="en-GB" sz="2700" b="1" dirty="0"/>
              <a:t>	</a:t>
            </a:r>
            <a:r>
              <a:rPr sz="2700" b="1" dirty="0"/>
              <a:t>   </a:t>
            </a:r>
            <a:r>
              <a:rPr sz="2700" b="1" dirty="0">
                <a:solidFill>
                  <a:srgbClr val="FF0000"/>
                </a:solidFill>
              </a:rPr>
              <a:t>i.e </a:t>
            </a:r>
            <a:r>
              <a:rPr lang="el-GR" altLang="x-none" sz="2700" b="1" dirty="0">
                <a:solidFill>
                  <a:srgbClr val="FF0000"/>
                </a:solidFill>
              </a:rPr>
              <a:t>δ</a:t>
            </a:r>
            <a:r>
              <a:rPr sz="2700" b="1" baseline="-25000" dirty="0">
                <a:solidFill>
                  <a:srgbClr val="FF0000"/>
                </a:solidFill>
              </a:rPr>
              <a:t>D</a:t>
            </a:r>
            <a:r>
              <a:rPr sz="2700" b="1" dirty="0">
                <a:solidFill>
                  <a:srgbClr val="FF0000"/>
                </a:solidFill>
              </a:rPr>
              <a:t>(S, a) =  </a:t>
            </a:r>
            <a:r>
              <a:rPr sz="2700" b="1" dirty="0">
                <a:solidFill>
                  <a:srgbClr val="FF0000"/>
                </a:solidFill>
                <a:latin typeface="Times New Roman" panose="02020603050405020304" pitchFamily="18" charset="0"/>
                <a:cs typeface="Times New Roman" panose="02020603050405020304" pitchFamily="18" charset="0"/>
              </a:rPr>
              <a:t>Ụ </a:t>
            </a:r>
            <a:r>
              <a:rPr lang="el-GR" altLang="x-none" sz="2700" b="1" dirty="0">
                <a:solidFill>
                  <a:srgbClr val="FF0000"/>
                </a:solidFill>
                <a:latin typeface="Times New Roman" panose="02020603050405020304" pitchFamily="18" charset="0"/>
                <a:cs typeface="Times New Roman" panose="02020603050405020304" pitchFamily="18" charset="0"/>
              </a:rPr>
              <a:t>δ</a:t>
            </a:r>
            <a:r>
              <a:rPr sz="2700" b="1" baseline="-25000" dirty="0">
                <a:solidFill>
                  <a:srgbClr val="FF0000"/>
                </a:solidFill>
                <a:latin typeface="Times New Roman" panose="02020603050405020304" pitchFamily="18" charset="0"/>
                <a:cs typeface="Times New Roman" panose="02020603050405020304" pitchFamily="18" charset="0"/>
              </a:rPr>
              <a:t>N</a:t>
            </a:r>
            <a:r>
              <a:rPr sz="2700" b="1" dirty="0">
                <a:solidFill>
                  <a:srgbClr val="FF0000"/>
                </a:solidFill>
                <a:latin typeface="Times New Roman" panose="02020603050405020304" pitchFamily="18" charset="0"/>
                <a:cs typeface="Times New Roman" panose="02020603050405020304" pitchFamily="18" charset="0"/>
              </a:rPr>
              <a:t>(p, a)  → T</a:t>
            </a:r>
            <a:r>
              <a:rPr sz="2700" b="1" baseline="-25000" dirty="0">
                <a:solidFill>
                  <a:srgbClr val="FF0000"/>
                </a:solidFill>
                <a:latin typeface="Times New Roman" panose="02020603050405020304" pitchFamily="18" charset="0"/>
                <a:cs typeface="Times New Roman" panose="02020603050405020304" pitchFamily="18" charset="0"/>
              </a:rPr>
              <a:t>D</a:t>
            </a:r>
          </a:p>
          <a:p>
            <a:pPr eaLnBrk="1" hangingPunct="1">
              <a:lnSpc>
                <a:spcPct val="90000"/>
              </a:lnSpc>
              <a:buNone/>
            </a:pPr>
            <a:r>
              <a:rPr sz="2700" b="1" dirty="0">
                <a:solidFill>
                  <a:srgbClr val="FF0000"/>
                </a:solidFill>
              </a:rPr>
              <a:t>                                 </a:t>
            </a:r>
            <a:r>
              <a:rPr sz="2700" b="1" baseline="30000" dirty="0">
                <a:solidFill>
                  <a:srgbClr val="FF0000"/>
                </a:solidFill>
              </a:rPr>
              <a:t>p in S</a:t>
            </a:r>
          </a:p>
          <a:p>
            <a:pPr eaLnBrk="1" hangingPunct="1">
              <a:lnSpc>
                <a:spcPct val="90000"/>
              </a:lnSpc>
              <a:buNone/>
            </a:pPr>
            <a:r>
              <a:rPr sz="2700" b="1" baseline="30000" dirty="0"/>
              <a:t> </a:t>
            </a:r>
            <a:r>
              <a:rPr lang="en-GB" sz="2700" b="1" baseline="30000" dirty="0"/>
              <a:t>     </a:t>
            </a:r>
            <a:r>
              <a:rPr sz="2700" b="1" dirty="0"/>
              <a:t>  END</a:t>
            </a:r>
          </a:p>
          <a:p>
            <a:pPr eaLnBrk="1" hangingPunct="1">
              <a:lnSpc>
                <a:spcPct val="90000"/>
              </a:lnSpc>
              <a:buNone/>
            </a:pPr>
            <a:r>
              <a:rPr lang="en-GB" sz="2700" b="1" dirty="0"/>
              <a:t>3. </a:t>
            </a:r>
            <a:r>
              <a:rPr lang="en-US" altLang="en-US" sz="2700" dirty="0">
                <a:sym typeface="+mn-ea"/>
              </a:rPr>
              <a:t>FD is final states of DFA which contains all sets of NFA’s states that include at least one final state of NFA.</a:t>
            </a:r>
          </a:p>
          <a:p>
            <a:pPr eaLnBrk="1" hangingPunct="1">
              <a:lnSpc>
                <a:spcPct val="90000"/>
              </a:lnSpc>
              <a:buNone/>
            </a:pPr>
            <a:r>
              <a:rPr lang="en-US" altLang="en-US" sz="2700" dirty="0">
                <a:sym typeface="+mn-ea"/>
              </a:rPr>
              <a:t> </a:t>
            </a:r>
            <a:r>
              <a:rPr lang="en-GB" altLang="en-US" sz="2700" dirty="0">
                <a:sym typeface="+mn-ea"/>
              </a:rPr>
              <a:t>              i.e if </a:t>
            </a:r>
            <a:r>
              <a:rPr lang="en-GB" altLang="en-US" sz="2700" b="1" dirty="0">
                <a:solidFill>
                  <a:srgbClr val="FF0000"/>
                </a:solidFill>
                <a:sym typeface="+mn-ea"/>
              </a:rPr>
              <a:t>State S</a:t>
            </a:r>
            <a:r>
              <a:rPr lang="en-GB" altLang="en-US" sz="2700" dirty="0">
                <a:sym typeface="+mn-ea"/>
              </a:rPr>
              <a:t> in FD then </a:t>
            </a:r>
            <a:r>
              <a:rPr lang="en-GB" altLang="en-US" sz="2700" b="1" dirty="0">
                <a:solidFill>
                  <a:srgbClr val="FF0000"/>
                </a:solidFill>
                <a:sym typeface="+mn-ea"/>
              </a:rPr>
              <a:t>S </a:t>
            </a:r>
            <a:r>
              <a:rPr lang="en-GB" altLang="en-US" sz="2700" b="1" dirty="0">
                <a:solidFill>
                  <a:srgbClr val="FF0000"/>
                </a:solidFill>
                <a:latin typeface="Arial" panose="020B0604020202020204" pitchFamily="34" charset="0"/>
                <a:cs typeface="Arial" panose="020B0604020202020204" pitchFamily="34" charset="0"/>
                <a:sym typeface="+mn-ea"/>
              </a:rPr>
              <a:t>∩ </a:t>
            </a:r>
            <a:r>
              <a:rPr lang="en-GB" altLang="en-US" sz="2700" b="1" dirty="0">
                <a:solidFill>
                  <a:srgbClr val="FF0000"/>
                </a:solidFill>
                <a:sym typeface="+mn-ea"/>
              </a:rPr>
              <a:t>F</a:t>
            </a:r>
            <a:r>
              <a:rPr lang="en-GB" altLang="en-US" sz="2700" b="1" baseline="-25000" dirty="0">
                <a:solidFill>
                  <a:srgbClr val="FF0000"/>
                </a:solidFill>
                <a:sym typeface="+mn-ea"/>
              </a:rPr>
              <a:t>N</a:t>
            </a:r>
            <a:r>
              <a:rPr lang="en-GB" altLang="en-US" sz="2700" b="1" dirty="0">
                <a:solidFill>
                  <a:srgbClr val="FF0000"/>
                </a:solidFill>
                <a:latin typeface="Arial" panose="020B0604020202020204" pitchFamily="34" charset="0"/>
                <a:cs typeface="Arial" panose="020B0604020202020204" pitchFamily="34" charset="0"/>
                <a:sym typeface="+mn-ea"/>
              </a:rPr>
              <a:t> &lt;&gt; Ø</a:t>
            </a:r>
            <a:endParaRPr lang="en-US" altLang="en-US" sz="2700" dirty="0"/>
          </a:p>
          <a:p>
            <a:pPr eaLnBrk="1" hangingPunct="1">
              <a:lnSpc>
                <a:spcPct val="90000"/>
              </a:lnSpc>
              <a:buNone/>
            </a:pPr>
            <a:endParaRPr sz="2700" b="1" dirty="0"/>
          </a:p>
          <a:p>
            <a:pPr eaLnBrk="1" hangingPunct="1">
              <a:lnSpc>
                <a:spcPct val="90000"/>
              </a:lnSpc>
              <a:buNone/>
            </a:pPr>
            <a:r>
              <a:rPr sz="2700" b="1" dirty="0"/>
              <a:t>      </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1625"/>
            <a:ext cx="8229600" cy="6268720"/>
          </a:xfrm>
        </p:spPr>
        <p:txBody>
          <a:bodyPr/>
          <a:lstStyle/>
          <a:p>
            <a:pPr marL="0" indent="0">
              <a:buNone/>
            </a:pPr>
            <a:r>
              <a:rPr lang="en-IN" altLang="en-US" sz="1800">
                <a:latin typeface="Arial" panose="020B0604020202020204" pitchFamily="34" charset="0"/>
              </a:rPr>
              <a:t>4. Finally Automata has a </a:t>
            </a:r>
            <a:r>
              <a:rPr lang="en-IN" altLang="en-US" sz="1800" b="1">
                <a:solidFill>
                  <a:srgbClr val="00B0F0"/>
                </a:solidFill>
                <a:latin typeface="Arial" panose="020B0604020202020204" pitchFamily="34" charset="0"/>
              </a:rPr>
              <a:t>Control Unit, </a:t>
            </a:r>
            <a:r>
              <a:rPr lang="en-IN" altLang="en-US" sz="1800">
                <a:latin typeface="Arial" panose="020B0604020202020204" pitchFamily="34" charset="0"/>
              </a:rPr>
              <a:t>which can be in any one of a finite number of internal states, and can change state in some defined manner.</a:t>
            </a:r>
          </a:p>
          <a:p>
            <a:pPr marL="0" indent="0">
              <a:buNone/>
            </a:pPr>
            <a:r>
              <a:rPr lang="en-IN" altLang="en-US" sz="1800" b="1">
                <a:solidFill>
                  <a:srgbClr val="00B0F0"/>
                </a:solidFill>
                <a:latin typeface="Arial" panose="020B0604020202020204" pitchFamily="34" charset="0"/>
              </a:rPr>
              <a:t>Working of Automata :</a:t>
            </a:r>
          </a:p>
          <a:p>
            <a:pPr marL="0" algn="just">
              <a:buClrTx/>
              <a:buSzTx/>
              <a:buNone/>
            </a:pPr>
            <a:r>
              <a:rPr lang="en-IN" altLang="en-US" sz="1800" b="1">
                <a:solidFill>
                  <a:srgbClr val="00B0F0"/>
                </a:solidFill>
                <a:latin typeface="Arial" panose="020B0604020202020204" pitchFamily="34" charset="0"/>
              </a:rPr>
              <a:t>             </a:t>
            </a:r>
            <a:r>
              <a:rPr lang="en-IN" altLang="en-US" sz="1800">
                <a:latin typeface="Arial" panose="020B0604020202020204" pitchFamily="34" charset="0"/>
              </a:rPr>
              <a:t> An Automata is assumed to operate in discrete manner of timeframe. At any given instance of  time,  the </a:t>
            </a:r>
            <a:r>
              <a:rPr lang="en-IN" altLang="en-US" sz="1800" b="1">
                <a:solidFill>
                  <a:srgbClr val="00B0F0"/>
                </a:solidFill>
                <a:latin typeface="Arial" panose="020B0604020202020204" pitchFamily="34" charset="0"/>
              </a:rPr>
              <a:t>control unit </a:t>
            </a:r>
            <a:r>
              <a:rPr lang="en-IN" altLang="en-US" sz="1800">
                <a:latin typeface="Arial" panose="020B0604020202020204" pitchFamily="34" charset="0"/>
              </a:rPr>
              <a:t>is in some internal state and the input mechanism is scanning the perticular input symbol on the</a:t>
            </a:r>
            <a:r>
              <a:rPr lang="en-IN" altLang="en-US" sz="1800" b="1">
                <a:solidFill>
                  <a:srgbClr val="00B0F0"/>
                </a:solidFill>
                <a:latin typeface="Arial" panose="020B0604020202020204" pitchFamily="34" charset="0"/>
              </a:rPr>
              <a:t> input file. T</a:t>
            </a:r>
            <a:r>
              <a:rPr lang="en-IN" altLang="en-US" sz="1800">
                <a:latin typeface="Arial" panose="020B0604020202020204" pitchFamily="34" charset="0"/>
              </a:rPr>
              <a:t>he internal state of the </a:t>
            </a:r>
            <a:r>
              <a:rPr lang="en-IN" altLang="en-US" sz="1800" b="1">
                <a:solidFill>
                  <a:srgbClr val="00B0F0"/>
                </a:solidFill>
                <a:latin typeface="Arial" panose="020B0604020202020204" pitchFamily="34" charset="0"/>
              </a:rPr>
              <a:t>control unit</a:t>
            </a:r>
            <a:r>
              <a:rPr lang="en-IN" altLang="en-US" sz="1800">
                <a:latin typeface="Arial" panose="020B0604020202020204" pitchFamily="34" charset="0"/>
              </a:rPr>
              <a:t> at next time step is determined by the </a:t>
            </a:r>
            <a:r>
              <a:rPr lang="en-IN" altLang="en-US" sz="1800" b="1">
                <a:solidFill>
                  <a:srgbClr val="00B0F0"/>
                </a:solidFill>
                <a:latin typeface="Arial" panose="020B0604020202020204" pitchFamily="34" charset="0"/>
              </a:rPr>
              <a:t>transision function -  </a:t>
            </a:r>
            <a:r>
              <a:rPr lang="en-IN" altLang="en-US" sz="1800" b="1">
                <a:solidFill>
                  <a:srgbClr val="00B0F0"/>
                </a:solidFill>
                <a:latin typeface="Arial" panose="020B0604020202020204" pitchFamily="34" charset="0"/>
                <a:sym typeface="+mn-ea"/>
              </a:rPr>
              <a:t> δ. </a:t>
            </a:r>
          </a:p>
          <a:p>
            <a:pPr marL="0" algn="just">
              <a:buClrTx/>
              <a:buSzTx/>
              <a:buNone/>
            </a:pPr>
            <a:r>
              <a:rPr lang="en-IN" altLang="en-US" sz="1800" b="1">
                <a:solidFill>
                  <a:srgbClr val="00B0F0"/>
                </a:solidFill>
                <a:latin typeface="Arial" panose="020B0604020202020204" pitchFamily="34" charset="0"/>
                <a:sym typeface="+mn-ea"/>
              </a:rPr>
              <a:t>             </a:t>
            </a:r>
            <a:r>
              <a:rPr lang="en-IN" altLang="en-US" sz="1800">
                <a:latin typeface="Arial" panose="020B0604020202020204" pitchFamily="34" charset="0"/>
                <a:sym typeface="+mn-ea"/>
              </a:rPr>
              <a:t>The</a:t>
            </a:r>
            <a:r>
              <a:rPr lang="en-IN" altLang="en-US" sz="1800" b="1">
                <a:solidFill>
                  <a:srgbClr val="00B0F0"/>
                </a:solidFill>
                <a:latin typeface="Arial" panose="020B0604020202020204" pitchFamily="34" charset="0"/>
                <a:sym typeface="+mn-ea"/>
              </a:rPr>
              <a:t> Transision function -   δ </a:t>
            </a:r>
            <a:r>
              <a:rPr lang="en-IN" altLang="en-US" sz="1800">
                <a:latin typeface="Arial" panose="020B0604020202020204" pitchFamily="34" charset="0"/>
                <a:sym typeface="+mn-ea"/>
              </a:rPr>
              <a:t>gives the next state interms of the </a:t>
            </a:r>
            <a:r>
              <a:rPr lang="en-IN" altLang="en-US" sz="1800" b="1">
                <a:solidFill>
                  <a:srgbClr val="00B0F0"/>
                </a:solidFill>
                <a:latin typeface="Arial" panose="020B0604020202020204" pitchFamily="34" charset="0"/>
                <a:sym typeface="+mn-ea"/>
              </a:rPr>
              <a:t>current state and current input symbol and the information currently in the temporary storage</a:t>
            </a:r>
            <a:r>
              <a:rPr lang="en-IN" altLang="en-US" sz="1800">
                <a:latin typeface="Arial" panose="020B0604020202020204" pitchFamily="34" charset="0"/>
                <a:sym typeface="+mn-ea"/>
              </a:rPr>
              <a:t>. During the transition from one state to next state the </a:t>
            </a:r>
            <a:r>
              <a:rPr lang="en-IN" altLang="en-US" sz="1800" b="1">
                <a:solidFill>
                  <a:srgbClr val="00B0F0"/>
                </a:solidFill>
                <a:latin typeface="Arial" panose="020B0604020202020204" pitchFamily="34" charset="0"/>
                <a:sym typeface="+mn-ea"/>
              </a:rPr>
              <a:t>output </a:t>
            </a:r>
            <a:r>
              <a:rPr lang="en-IN" altLang="en-US" sz="1800">
                <a:latin typeface="Arial" panose="020B0604020202020204" pitchFamily="34" charset="0"/>
                <a:sym typeface="+mn-ea"/>
              </a:rPr>
              <a:t>may be produced or the information in the temporary staorage changed. </a:t>
            </a:r>
          </a:p>
          <a:p>
            <a:pPr marL="41275" lvl="2" indent="27940" algn="just">
              <a:buClrTx/>
              <a:buSzTx/>
              <a:buNone/>
            </a:pPr>
            <a:r>
              <a:rPr lang="en-IN" altLang="en-US" sz="1800">
                <a:latin typeface="Arial" panose="020B0604020202020204" pitchFamily="34" charset="0"/>
              </a:rPr>
              <a:t>            The term </a:t>
            </a:r>
            <a:r>
              <a:rPr lang="en-IN" altLang="en-US" sz="1800" b="1">
                <a:solidFill>
                  <a:srgbClr val="00B0F0"/>
                </a:solidFill>
                <a:latin typeface="Arial" panose="020B0604020202020204" pitchFamily="34" charset="0"/>
              </a:rPr>
              <a:t>Configuaration</a:t>
            </a:r>
            <a:r>
              <a:rPr lang="en-IN" altLang="en-US" sz="1800">
                <a:latin typeface="Arial" panose="020B0604020202020204" pitchFamily="34" charset="0"/>
              </a:rPr>
              <a:t> will be used to refer to perticular state of the </a:t>
            </a:r>
            <a:r>
              <a:rPr lang="en-IN" altLang="en-US" sz="1800" b="1">
                <a:solidFill>
                  <a:srgbClr val="00B0F0"/>
                </a:solidFill>
                <a:latin typeface="Arial" panose="020B0604020202020204" pitchFamily="34" charset="0"/>
              </a:rPr>
              <a:t>control unit, input file </a:t>
            </a:r>
            <a:r>
              <a:rPr lang="en-IN" altLang="en-US" sz="1800">
                <a:latin typeface="Arial" panose="020B0604020202020204" pitchFamily="34" charset="0"/>
              </a:rPr>
              <a:t>and </a:t>
            </a:r>
            <a:r>
              <a:rPr lang="en-IN" altLang="en-US" sz="1800" b="1">
                <a:solidFill>
                  <a:srgbClr val="00B0F0"/>
                </a:solidFill>
                <a:latin typeface="Arial" panose="020B0604020202020204" pitchFamily="34" charset="0"/>
              </a:rPr>
              <a:t>temporary storage</a:t>
            </a:r>
            <a:r>
              <a:rPr lang="en-IN" altLang="en-US" sz="1800">
                <a:latin typeface="Arial" panose="020B0604020202020204" pitchFamily="34" charset="0"/>
              </a:rPr>
              <a:t>. The transition of the automata from configuration to another will be called as </a:t>
            </a:r>
            <a:r>
              <a:rPr lang="en-IN" altLang="en-US" sz="1800" b="1">
                <a:solidFill>
                  <a:srgbClr val="00B0F0"/>
                </a:solidFill>
                <a:latin typeface="Arial" panose="020B0604020202020204" pitchFamily="34" charset="0"/>
              </a:rPr>
              <a:t>MOVE.</a:t>
            </a:r>
          </a:p>
          <a:p>
            <a:pPr marL="41275" lvl="2" indent="27940" algn="just">
              <a:buClrTx/>
              <a:buSzTx/>
              <a:buNone/>
            </a:pPr>
            <a:r>
              <a:rPr lang="en-IN" altLang="en-US" sz="1800" b="1">
                <a:solidFill>
                  <a:srgbClr val="FF0000"/>
                </a:solidFill>
                <a:latin typeface="Arial" panose="020B0604020202020204" pitchFamily="34" charset="0"/>
              </a:rPr>
              <a:t>NOTE : This genaral model covers all the automatra like PDA, Turing Machine. The finite state control will be common to all specific cases, however the diffrence will arise from the way the output can be produced and the nature of the temporary storage. The power of differnt types of automata is governed by nature of Temporary storage.</a:t>
            </a:r>
          </a:p>
          <a:p>
            <a:pPr marL="41275" lvl="2" indent="27940" algn="just">
              <a:buClrTx/>
              <a:buSzTx/>
              <a:buNone/>
            </a:pPr>
            <a:endParaRPr lang="en-IN" altLang="en-US" sz="1800" b="1">
              <a:solidFill>
                <a:srgbClr val="FF0000"/>
              </a:solidFill>
              <a:latin typeface="Arial" panose="020B0604020202020204" pitchFamily="34" charset="0"/>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MM scan figure(1)"/>
          <p:cNvPicPr>
            <a:picLocks noGrp="1" noChangeAspect="1"/>
          </p:cNvPicPr>
          <p:nvPr>
            <p:ph idx="1"/>
          </p:nvPr>
        </p:nvPicPr>
        <p:blipFill>
          <a:blip r:embed="rId3"/>
          <a:stretch>
            <a:fillRect/>
          </a:stretch>
        </p:blipFill>
        <p:spPr>
          <a:xfrm>
            <a:off x="488950" y="1595120"/>
            <a:ext cx="7983220" cy="1607820"/>
          </a:xfrm>
          <a:prstGeom prst="rect">
            <a:avLst/>
          </a:prstGeom>
        </p:spPr>
      </p:pic>
      <p:sp>
        <p:nvSpPr>
          <p:cNvPr id="5" name="Text Box 4"/>
          <p:cNvSpPr txBox="1"/>
          <p:nvPr/>
        </p:nvSpPr>
        <p:spPr>
          <a:xfrm>
            <a:off x="342900" y="375285"/>
            <a:ext cx="8484235" cy="937260"/>
          </a:xfrm>
          <a:prstGeom prst="rect">
            <a:avLst/>
          </a:prstGeom>
          <a:noFill/>
        </p:spPr>
        <p:txBody>
          <a:bodyPr wrap="square" rtlCol="0">
            <a:noAutofit/>
          </a:bodyPr>
          <a:lstStyle/>
          <a:p>
            <a:r>
              <a:rPr lang="en-IN" altLang="en-US" sz="2800"/>
              <a:t>Example -1 NFA to DFA conversion by Subset Construction Schmeme by  set LASY EVALUATION</a:t>
            </a:r>
          </a:p>
        </p:txBody>
      </p:sp>
      <p:sp>
        <p:nvSpPr>
          <p:cNvPr id="6" name="Text Box 5"/>
          <p:cNvSpPr txBox="1"/>
          <p:nvPr/>
        </p:nvSpPr>
        <p:spPr>
          <a:xfrm>
            <a:off x="488315" y="4257675"/>
            <a:ext cx="7625080" cy="521970"/>
          </a:xfrm>
          <a:prstGeom prst="rect">
            <a:avLst/>
          </a:prstGeom>
          <a:noFill/>
        </p:spPr>
        <p:txBody>
          <a:bodyPr wrap="square" rtlCol="0">
            <a:spAutoFit/>
          </a:bodyPr>
          <a:lstStyle/>
          <a:p>
            <a:r>
              <a:rPr lang="en-IN" altLang="en-US" sz="2800"/>
              <a:t>Let </a:t>
            </a:r>
            <a:r>
              <a:rPr lang="en-US" altLang="en-US" sz="2800" b="1" dirty="0">
                <a:solidFill>
                  <a:srgbClr val="FF0000"/>
                </a:solidFill>
                <a:sym typeface="+mn-ea"/>
              </a:rPr>
              <a:t>Q</a:t>
            </a:r>
            <a:r>
              <a:rPr lang="en-US" altLang="en-US" sz="2800" b="1" baseline="-25000" dirty="0">
                <a:solidFill>
                  <a:srgbClr val="FF0000"/>
                </a:solidFill>
                <a:sym typeface="+mn-ea"/>
              </a:rPr>
              <a:t>D</a:t>
            </a:r>
            <a:r>
              <a:rPr lang="en-US" altLang="en-US" sz="2800" b="1" dirty="0">
                <a:solidFill>
                  <a:srgbClr val="FF0000"/>
                </a:solidFill>
                <a:sym typeface="+mn-ea"/>
              </a:rPr>
              <a:t> </a:t>
            </a:r>
            <a:r>
              <a:rPr lang="en-IN" altLang="en-US" sz="2800" b="1" dirty="0">
                <a:solidFill>
                  <a:srgbClr val="FF0000"/>
                </a:solidFill>
                <a:sym typeface="+mn-ea"/>
              </a:rPr>
              <a:t>initialized to be</a:t>
            </a:r>
            <a:r>
              <a:rPr lang="en-US" altLang="en-US" sz="2800" b="1" dirty="0">
                <a:solidFill>
                  <a:srgbClr val="FF0000"/>
                </a:solidFill>
                <a:sym typeface="+mn-ea"/>
              </a:rPr>
              <a:t> {q0}</a:t>
            </a:r>
            <a:r>
              <a:rPr lang="en-IN" altLang="en-US" sz="2800" b="1" dirty="0">
                <a:solidFill>
                  <a:srgbClr val="FF0000"/>
                </a:solidFill>
                <a:sym typeface="+mn-ea"/>
              </a:rPr>
              <a:t> i.e  </a:t>
            </a:r>
            <a:r>
              <a:rPr lang="en-US" altLang="en-US" sz="2800" b="1" dirty="0">
                <a:solidFill>
                  <a:srgbClr val="FF0000"/>
                </a:solidFill>
                <a:sym typeface="+mn-ea"/>
              </a:rPr>
              <a:t>Q</a:t>
            </a:r>
            <a:r>
              <a:rPr lang="en-US" altLang="en-US" sz="2800" b="1" baseline="-25000" dirty="0">
                <a:solidFill>
                  <a:srgbClr val="FF0000"/>
                </a:solidFill>
                <a:sym typeface="+mn-ea"/>
              </a:rPr>
              <a:t>D</a:t>
            </a:r>
            <a:r>
              <a:rPr lang="en-IN" altLang="en-US" sz="2800" b="1" dirty="0">
                <a:solidFill>
                  <a:srgbClr val="FF0000"/>
                </a:solidFill>
                <a:sym typeface="+mn-ea"/>
              </a:rPr>
              <a:t>=  {q0}</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33680" y="1156335"/>
          <a:ext cx="8726805" cy="4854575"/>
        </p:xfrm>
        <a:graphic>
          <a:graphicData uri="http://schemas.openxmlformats.org/drawingml/2006/table">
            <a:tbl>
              <a:tblPr firstRow="1" bandRow="1">
                <a:tableStyleId>{5C22544A-7EE6-4342-B048-85BDC9FD1C3A}</a:tableStyleId>
              </a:tblPr>
              <a:tblGrid>
                <a:gridCol w="1273810">
                  <a:extLst>
                    <a:ext uri="{9D8B030D-6E8A-4147-A177-3AD203B41FA5}">
                      <a16:colId xmlns:a16="http://schemas.microsoft.com/office/drawing/2014/main" val="20000"/>
                    </a:ext>
                  </a:extLst>
                </a:gridCol>
                <a:gridCol w="893445">
                  <a:extLst>
                    <a:ext uri="{9D8B030D-6E8A-4147-A177-3AD203B41FA5}">
                      <a16:colId xmlns:a16="http://schemas.microsoft.com/office/drawing/2014/main" val="20001"/>
                    </a:ext>
                  </a:extLst>
                </a:gridCol>
                <a:gridCol w="1165225">
                  <a:extLst>
                    <a:ext uri="{9D8B030D-6E8A-4147-A177-3AD203B41FA5}">
                      <a16:colId xmlns:a16="http://schemas.microsoft.com/office/drawing/2014/main" val="20002"/>
                    </a:ext>
                  </a:extLst>
                </a:gridCol>
                <a:gridCol w="5394325">
                  <a:extLst>
                    <a:ext uri="{9D8B030D-6E8A-4147-A177-3AD203B41FA5}">
                      <a16:colId xmlns:a16="http://schemas.microsoft.com/office/drawing/2014/main" val="20003"/>
                    </a:ext>
                  </a:extLst>
                </a:gridCol>
              </a:tblGrid>
              <a:tr h="464820">
                <a:tc>
                  <a:txBody>
                    <a:bodyPr/>
                    <a:lstStyle/>
                    <a:p>
                      <a:pPr>
                        <a:buNone/>
                      </a:pPr>
                      <a:r>
                        <a:rPr lang="el-GR" altLang="x-none" sz="1800" dirty="0">
                          <a:solidFill>
                            <a:srgbClr val="FF0000"/>
                          </a:solidFill>
                          <a:sym typeface="+mn-ea"/>
                        </a:rPr>
                        <a:t>δ</a:t>
                      </a:r>
                      <a:r>
                        <a:rPr sz="1800" baseline="-25000" dirty="0">
                          <a:solidFill>
                            <a:srgbClr val="FF0000"/>
                          </a:solidFill>
                          <a:sym typeface="+mn-ea"/>
                        </a:rPr>
                        <a:t>D</a:t>
                      </a:r>
                      <a:endParaRPr lang="en-US"/>
                    </a:p>
                  </a:txBody>
                  <a:tcPr/>
                </a:tc>
                <a:tc>
                  <a:txBody>
                    <a:bodyPr/>
                    <a:lstStyle/>
                    <a:p>
                      <a:pPr>
                        <a:buNone/>
                      </a:pPr>
                      <a:r>
                        <a:rPr lang="en-GB" altLang="en-US"/>
                        <a:t>0</a:t>
                      </a:r>
                    </a:p>
                  </a:txBody>
                  <a:tcPr/>
                </a:tc>
                <a:tc>
                  <a:txBody>
                    <a:bodyPr/>
                    <a:lstStyle/>
                    <a:p>
                      <a:pPr>
                        <a:buNone/>
                      </a:pPr>
                      <a:r>
                        <a:rPr lang="en-GB" altLang="en-US"/>
                        <a:t>1</a:t>
                      </a:r>
                    </a:p>
                  </a:txBody>
                  <a:tcPr/>
                </a:tc>
                <a:tc>
                  <a:txBody>
                    <a:bodyPr/>
                    <a:lstStyle/>
                    <a:p>
                      <a:pPr>
                        <a:buNone/>
                      </a:pPr>
                      <a:r>
                        <a:rPr lang="el-GR" altLang="x-none" sz="1800" dirty="0">
                          <a:solidFill>
                            <a:srgbClr val="FF0000"/>
                          </a:solidFill>
                          <a:sym typeface="+mn-ea"/>
                        </a:rPr>
                        <a:t>δ</a:t>
                      </a:r>
                      <a:r>
                        <a:rPr sz="1800" baseline="-25000" dirty="0">
                          <a:solidFill>
                            <a:srgbClr val="FF0000"/>
                          </a:solidFill>
                          <a:sym typeface="+mn-ea"/>
                        </a:rPr>
                        <a:t>D</a:t>
                      </a:r>
                      <a:r>
                        <a:rPr lang="en-GB" sz="1800" baseline="-25000" dirty="0">
                          <a:solidFill>
                            <a:srgbClr val="FF0000"/>
                          </a:solidFill>
                          <a:sym typeface="+mn-ea"/>
                        </a:rPr>
                        <a:t> </a:t>
                      </a:r>
                      <a:r>
                        <a:rPr lang="en-GB" altLang="en-US" sz="1800">
                          <a:sym typeface="+mn-ea"/>
                        </a:rPr>
                        <a:t> </a:t>
                      </a:r>
                      <a:r>
                        <a:rPr lang="en-GB" altLang="en-US" sz="1800">
                          <a:latin typeface="Arial" panose="020B0604020202020204" pitchFamily="34" charset="0"/>
                          <a:cs typeface="Arial" panose="020B0604020202020204" pitchFamily="34" charset="0"/>
                          <a:sym typeface="+mn-ea"/>
                        </a:rPr>
                        <a:t>→ C</a:t>
                      </a:r>
                      <a:r>
                        <a:rPr lang="en-GB" altLang="en-US" sz="1800">
                          <a:sym typeface="+mn-ea"/>
                        </a:rPr>
                        <a:t>alulations for inputs 0 and 1</a:t>
                      </a:r>
                      <a:endParaRPr lang="en-GB" sz="1800" baseline="-25000" dirty="0">
                        <a:solidFill>
                          <a:srgbClr val="FF0000"/>
                        </a:solidFill>
                        <a:sym typeface="+mn-ea"/>
                      </a:endParaRPr>
                    </a:p>
                  </a:txBody>
                  <a:tcPr/>
                </a:tc>
                <a:extLst>
                  <a:ext uri="{0D108BD9-81ED-4DB2-BD59-A6C34878D82A}">
                    <a16:rowId xmlns:a16="http://schemas.microsoft.com/office/drawing/2014/main" val="10000"/>
                  </a:ext>
                </a:extLst>
              </a:tr>
              <a:tr h="989965">
                <a:tc>
                  <a:txBody>
                    <a:bodyPr/>
                    <a:lstStyle/>
                    <a:p>
                      <a:pPr>
                        <a:buNone/>
                      </a:pPr>
                      <a:r>
                        <a:rPr lang="en-GB" altLang="en-US" sz="1600" b="1">
                          <a:latin typeface="Arial" panose="020B0604020202020204" pitchFamily="34" charset="0"/>
                          <a:cs typeface="Arial" panose="020B0604020202020204" pitchFamily="34" charset="0"/>
                        </a:rPr>
                        <a:t>→</a:t>
                      </a:r>
                      <a:r>
                        <a:rPr lang="en-GB" altLang="en-US" sz="1600" b="1"/>
                        <a:t>{q0</a:t>
                      </a:r>
                      <a:r>
                        <a:rPr lang="en-GB" altLang="en-US" sz="1600"/>
                        <a:t>}</a:t>
                      </a:r>
                    </a:p>
                  </a:txBody>
                  <a:tcPr/>
                </a:tc>
                <a:tc>
                  <a:txBody>
                    <a:bodyPr/>
                    <a:lstStyle/>
                    <a:p>
                      <a:pPr>
                        <a:buNone/>
                      </a:pPr>
                      <a:r>
                        <a:rPr lang="en-GB" altLang="en-US" sz="1600">
                          <a:sym typeface="+mn-ea"/>
                        </a:rPr>
                        <a:t>{q0}</a:t>
                      </a:r>
                      <a:endParaRPr lang="en-GB" altLang="en-US" sz="1600"/>
                    </a:p>
                    <a:p>
                      <a:pPr>
                        <a:buNone/>
                      </a:pPr>
                      <a:endParaRPr lang="en-GB" altLang="en-US" sz="1600"/>
                    </a:p>
                  </a:txBody>
                  <a:tcPr/>
                </a:tc>
                <a:tc>
                  <a:txBody>
                    <a:bodyPr/>
                    <a:lstStyle/>
                    <a:p>
                      <a:pPr>
                        <a:buNone/>
                      </a:pPr>
                      <a:r>
                        <a:rPr lang="en-GB" altLang="en-US" sz="1600">
                          <a:sym typeface="+mn-ea"/>
                        </a:rPr>
                        <a:t>{q0,q1}</a:t>
                      </a:r>
                      <a:endParaRPr lang="en-GB" altLang="en-US" sz="1600"/>
                    </a:p>
                    <a:p>
                      <a:pPr>
                        <a:buNone/>
                      </a:pPr>
                      <a:endParaRPr lang="en-GB" altLang="en-US" sz="1600"/>
                    </a:p>
                  </a:txBody>
                  <a:tcPr/>
                </a:tc>
                <a:tc>
                  <a:txBody>
                    <a:bodyPr/>
                    <a:lstStyle/>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 0)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t>(q0, 0) = </a:t>
                      </a:r>
                      <a:r>
                        <a:rPr lang="en-GB" altLang="en-US" sz="1600" b="1">
                          <a:solidFill>
                            <a:srgbClr val="FF0000"/>
                          </a:solidFill>
                          <a:highlight>
                            <a:srgbClr val="FFFF00"/>
                          </a:highlight>
                        </a:rPr>
                        <a:t>{q0}</a:t>
                      </a:r>
                      <a:r>
                        <a:rPr lang="en-GB" altLang="en-US" sz="1600"/>
                        <a:t> </a:t>
                      </a:r>
                      <a:r>
                        <a:rPr lang="en-GB" altLang="en-US" sz="1600">
                          <a:latin typeface="Arial" panose="020B0604020202020204" pitchFamily="34" charset="0"/>
                          <a:cs typeface="Arial" panose="020B0604020202020204" pitchFamily="34" charset="0"/>
                        </a:rPr>
                        <a:t>→</a:t>
                      </a:r>
                      <a:r>
                        <a:rPr lang="en-IN" altLang="en-GB" sz="1600">
                          <a:latin typeface="Arial" panose="020B0604020202020204" pitchFamily="34" charset="0"/>
                          <a:cs typeface="Arial" panose="020B0604020202020204" pitchFamily="34" charset="0"/>
                        </a:rPr>
                        <a:t> Old set </a:t>
                      </a:r>
                      <a:r>
                        <a:rPr lang="en-GB" altLang="en-US" sz="1600"/>
                        <a:t> </a:t>
                      </a:r>
                      <a:r>
                        <a:rPr lang="en-IN" altLang="en-GB" sz="1600" b="1">
                          <a:solidFill>
                            <a:schemeClr val="tx1"/>
                          </a:solidFill>
                          <a:latin typeface="Arial" panose="020B0604020202020204" pitchFamily="34" charset="0"/>
                          <a:cs typeface="Arial" panose="020B0604020202020204" pitchFamily="34" charset="0"/>
                          <a:sym typeface="+mn-ea"/>
                        </a:rPr>
                        <a:t>Not ADDED to </a:t>
                      </a:r>
                      <a:r>
                        <a:rPr lang="en-GB" altLang="en-US" sz="1600" b="1">
                          <a:solidFill>
                            <a:srgbClr val="FF0000"/>
                          </a:solidFill>
                          <a:sym typeface="+mn-ea"/>
                        </a:rPr>
                        <a:t>Q</a:t>
                      </a:r>
                      <a:r>
                        <a:rPr lang="en-GB" altLang="en-US" sz="1600" b="1" baseline="-25000">
                          <a:solidFill>
                            <a:srgbClr val="FF0000"/>
                          </a:solidFill>
                          <a:sym typeface="+mn-ea"/>
                        </a:rPr>
                        <a:t>D</a:t>
                      </a:r>
                      <a:r>
                        <a:rPr lang="en-IN" altLang="en-GB" sz="1600" b="1" baseline="-25000">
                          <a:solidFill>
                            <a:srgbClr val="FF0000"/>
                          </a:solidFill>
                          <a:sym typeface="+mn-ea"/>
                        </a:rPr>
                        <a:t> </a:t>
                      </a:r>
                      <a:endParaRPr lang="en-GB" altLang="en-US" sz="1600"/>
                    </a:p>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 1)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1)</a:t>
                      </a:r>
                    </a:p>
                    <a:p>
                      <a:pPr>
                        <a:buNone/>
                      </a:pPr>
                      <a:r>
                        <a:rPr lang="en-GB" altLang="en-US" sz="1600">
                          <a:sym typeface="+mn-ea"/>
                        </a:rPr>
                        <a:t> </a:t>
                      </a:r>
                      <a:r>
                        <a:rPr lang="en-IN" altLang="en-GB" sz="1600">
                          <a:sym typeface="+mn-ea"/>
                        </a:rPr>
                        <a:t>                   </a:t>
                      </a:r>
                      <a:r>
                        <a:rPr lang="en-GB" altLang="en-US" sz="1600">
                          <a:sym typeface="+mn-ea"/>
                        </a:rPr>
                        <a:t> = </a:t>
                      </a:r>
                      <a:r>
                        <a:rPr lang="en-GB" altLang="en-US" sz="1600" b="1">
                          <a:solidFill>
                            <a:srgbClr val="FF0000"/>
                          </a:solidFill>
                          <a:highlight>
                            <a:srgbClr val="FFFF00"/>
                          </a:highlight>
                          <a:sym typeface="+mn-ea"/>
                        </a:rPr>
                        <a:t>{q0,q1}</a:t>
                      </a:r>
                      <a:r>
                        <a:rPr lang="en-IN" altLang="en-GB" sz="1600" b="1">
                          <a:solidFill>
                            <a:srgbClr val="FF0000"/>
                          </a:solidFill>
                          <a:highlight>
                            <a:srgbClr val="FFFF00"/>
                          </a:highlight>
                          <a:sym typeface="+mn-ea"/>
                        </a:rPr>
                        <a:t> </a:t>
                      </a:r>
                      <a:r>
                        <a:rPr lang="en-IN" altLang="en-GB" sz="1600" b="1">
                          <a:solidFill>
                            <a:srgbClr val="FF0000"/>
                          </a:solidFill>
                          <a:highlight>
                            <a:srgbClr val="FFFF00"/>
                          </a:highlight>
                          <a:latin typeface="Arial" panose="020B0604020202020204" pitchFamily="34" charset="0"/>
                          <a:cs typeface="Arial" panose="020B0604020202020204" pitchFamily="34" charset="0"/>
                          <a:sym typeface="+mn-ea"/>
                        </a:rPr>
                        <a:t>→</a:t>
                      </a:r>
                      <a:r>
                        <a:rPr lang="en-IN" altLang="en-GB" sz="1600" b="1">
                          <a:solidFill>
                            <a:srgbClr val="FF0000"/>
                          </a:solidFill>
                          <a:highlight>
                            <a:srgbClr val="FFFF00"/>
                          </a:highlight>
                          <a:sym typeface="+mn-ea"/>
                        </a:rPr>
                        <a:t> </a:t>
                      </a:r>
                      <a:r>
                        <a:rPr lang="en-IN" altLang="en-GB" sz="1600">
                          <a:solidFill>
                            <a:srgbClr val="FF0000"/>
                          </a:solidFill>
                          <a:highlight>
                            <a:srgbClr val="FFFF00"/>
                          </a:highlight>
                          <a:latin typeface="Arial" panose="020B0604020202020204" pitchFamily="34" charset="0"/>
                          <a:cs typeface="Arial" panose="020B0604020202020204" pitchFamily="34" charset="0"/>
                          <a:sym typeface="+mn-ea"/>
                        </a:rPr>
                        <a:t>New set for DFA added to </a:t>
                      </a:r>
                      <a:r>
                        <a:rPr lang="en-GB" altLang="en-US" sz="2400">
                          <a:highlight>
                            <a:srgbClr val="FFFF00"/>
                          </a:highlight>
                          <a:sym typeface="+mn-ea"/>
                        </a:rPr>
                        <a:t>Q</a:t>
                      </a:r>
                      <a:r>
                        <a:rPr lang="en-GB" altLang="en-US" sz="2400" baseline="-25000">
                          <a:highlight>
                            <a:srgbClr val="FFFF00"/>
                          </a:highlight>
                          <a:sym typeface="+mn-ea"/>
                        </a:rPr>
                        <a:t>D</a:t>
                      </a:r>
                      <a:endParaRPr lang="en-IN" altLang="en-GB" sz="1600" b="1">
                        <a:solidFill>
                          <a:srgbClr val="FF0000"/>
                        </a:solidFill>
                        <a:highlight>
                          <a:srgbClr val="FFFF00"/>
                        </a:highlight>
                        <a:sym typeface="+mn-ea"/>
                      </a:endParaRPr>
                    </a:p>
                  </a:txBody>
                  <a:tcPr/>
                </a:tc>
                <a:extLst>
                  <a:ext uri="{0D108BD9-81ED-4DB2-BD59-A6C34878D82A}">
                    <a16:rowId xmlns:a16="http://schemas.microsoft.com/office/drawing/2014/main" val="10001"/>
                  </a:ext>
                </a:extLst>
              </a:tr>
              <a:tr h="1777365">
                <a:tc>
                  <a:txBody>
                    <a:bodyPr/>
                    <a:lstStyle/>
                    <a:p>
                      <a:pPr>
                        <a:buNone/>
                      </a:pPr>
                      <a:r>
                        <a:rPr lang="en-GB" altLang="en-US" sz="1600"/>
                        <a:t>{q0,q1}</a:t>
                      </a:r>
                    </a:p>
                  </a:txBody>
                  <a:tcPr/>
                </a:tc>
                <a:tc>
                  <a:txBody>
                    <a:bodyPr/>
                    <a:lstStyle/>
                    <a:p>
                      <a:pPr>
                        <a:buNone/>
                      </a:pPr>
                      <a:r>
                        <a:rPr lang="en-GB" altLang="en-US" sz="1600"/>
                        <a:t>{q0,q2}</a:t>
                      </a:r>
                    </a:p>
                  </a:txBody>
                  <a:tcPr/>
                </a:tc>
                <a:tc>
                  <a:txBody>
                    <a:bodyPr/>
                    <a:lstStyle/>
                    <a:p>
                      <a:pPr>
                        <a:buNone/>
                      </a:pPr>
                      <a:r>
                        <a:rPr lang="en-GB" altLang="en-US" sz="1600">
                          <a:sym typeface="+mn-ea"/>
                        </a:rPr>
                        <a:t>{q0,q1,q2}</a:t>
                      </a:r>
                    </a:p>
                  </a:txBody>
                  <a:tcPr/>
                </a:tc>
                <a:tc>
                  <a:txBody>
                    <a:bodyPr/>
                    <a:lstStyle/>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({q0,q1}, 0)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0)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(q1, 0)</a:t>
                      </a:r>
                    </a:p>
                    <a:p>
                      <a:pPr>
                        <a:buNone/>
                      </a:pPr>
                      <a:r>
                        <a:rPr lang="en-GB" altLang="en-US" sz="1600">
                          <a:latin typeface="Arial" panose="020B0604020202020204" pitchFamily="34" charset="0"/>
                          <a:cs typeface="Arial" panose="020B0604020202020204" pitchFamily="34" charset="0"/>
                          <a:sym typeface="+mn-ea"/>
                        </a:rPr>
                        <a:t>                      = {q0} Ụ { q2} Ụ </a:t>
                      </a:r>
                      <a:r>
                        <a:rPr lang="en-GB" altLang="en-US" sz="1600">
                          <a:sym typeface="+mn-ea"/>
                        </a:rPr>
                        <a:t>{</a:t>
                      </a:r>
                      <a:r>
                        <a:rPr lang="en-GB" altLang="en-US" sz="1600">
                          <a:latin typeface="Arial" panose="020B0604020202020204" pitchFamily="34" charset="0"/>
                          <a:cs typeface="Arial" panose="020B0604020202020204" pitchFamily="34" charset="0"/>
                          <a:sym typeface="+mn-ea"/>
                        </a:rPr>
                        <a:t>Ø</a:t>
                      </a:r>
                      <a:r>
                        <a:rPr lang="en-GB" altLang="en-US" sz="1600">
                          <a:sym typeface="+mn-ea"/>
                        </a:rPr>
                        <a:t>}  </a:t>
                      </a:r>
                      <a:r>
                        <a:rPr lang="en-GB" altLang="en-US" sz="1600">
                          <a:latin typeface="Arial" panose="020B0604020202020204" pitchFamily="34" charset="0"/>
                          <a:cs typeface="Arial" panose="020B0604020202020204" pitchFamily="34" charset="0"/>
                          <a:sym typeface="+mn-ea"/>
                        </a:rPr>
                        <a:t>      </a:t>
                      </a:r>
                    </a:p>
                    <a:p>
                      <a:pPr>
                        <a:buNone/>
                      </a:pPr>
                      <a:r>
                        <a:rPr lang="en-GB" altLang="en-US" sz="1600">
                          <a:latin typeface="Arial" panose="020B0604020202020204" pitchFamily="34" charset="0"/>
                          <a:cs typeface="Arial" panose="020B0604020202020204" pitchFamily="34" charset="0"/>
                          <a:sym typeface="+mn-ea"/>
                        </a:rPr>
                        <a:t> </a:t>
                      </a:r>
                      <a:r>
                        <a:rPr lang="en-IN" altLang="en-GB" sz="1600">
                          <a:latin typeface="Arial" panose="020B0604020202020204" pitchFamily="34" charset="0"/>
                          <a:cs typeface="Arial" panose="020B0604020202020204" pitchFamily="34" charset="0"/>
                          <a:sym typeface="+mn-ea"/>
                        </a:rPr>
                        <a:t>                   </a:t>
                      </a:r>
                      <a:r>
                        <a:rPr lang="en-GB" altLang="en-US" sz="1600">
                          <a:latin typeface="Arial" panose="020B0604020202020204" pitchFamily="34" charset="0"/>
                          <a:cs typeface="Arial" panose="020B0604020202020204" pitchFamily="34" charset="0"/>
                          <a:sym typeface="+mn-ea"/>
                        </a:rPr>
                        <a:t> </a:t>
                      </a:r>
                      <a:r>
                        <a:rPr lang="en-GB" altLang="en-US" sz="1600">
                          <a:solidFill>
                            <a:srgbClr val="FF0000"/>
                          </a:solidFill>
                          <a:highlight>
                            <a:srgbClr val="FFFF00"/>
                          </a:highlight>
                          <a:latin typeface="Arial" panose="020B0604020202020204" pitchFamily="34" charset="0"/>
                          <a:cs typeface="Arial" panose="020B0604020202020204" pitchFamily="34" charset="0"/>
                          <a:sym typeface="+mn-ea"/>
                        </a:rPr>
                        <a:t> = </a:t>
                      </a:r>
                      <a:r>
                        <a:rPr lang="en-GB" altLang="en-US" sz="1600" b="1">
                          <a:solidFill>
                            <a:srgbClr val="FF0000"/>
                          </a:solidFill>
                          <a:highlight>
                            <a:srgbClr val="FFFF00"/>
                          </a:highlight>
                          <a:latin typeface="Arial" panose="020B0604020202020204" pitchFamily="34" charset="0"/>
                          <a:cs typeface="Arial" panose="020B0604020202020204" pitchFamily="34" charset="0"/>
                          <a:sym typeface="+mn-ea"/>
                        </a:rPr>
                        <a:t>{ q0,q2 }</a:t>
                      </a:r>
                      <a:r>
                        <a:rPr lang="en-IN" altLang="en-GB" sz="1600" b="1">
                          <a:solidFill>
                            <a:srgbClr val="FF0000"/>
                          </a:solidFill>
                          <a:highlight>
                            <a:srgbClr val="FFFF00"/>
                          </a:highlight>
                          <a:latin typeface="Arial" panose="020B0604020202020204" pitchFamily="34" charset="0"/>
                          <a:cs typeface="Arial" panose="020B0604020202020204" pitchFamily="34" charset="0"/>
                          <a:sym typeface="+mn-ea"/>
                        </a:rPr>
                        <a:t> </a:t>
                      </a:r>
                      <a:r>
                        <a:rPr lang="en-IN" altLang="en-GB" sz="1600">
                          <a:solidFill>
                            <a:srgbClr val="FF0000"/>
                          </a:solidFill>
                          <a:highlight>
                            <a:srgbClr val="FFFF00"/>
                          </a:highlight>
                          <a:latin typeface="Arial" panose="020B0604020202020204" pitchFamily="34" charset="0"/>
                          <a:cs typeface="Arial" panose="020B0604020202020204" pitchFamily="34" charset="0"/>
                          <a:sym typeface="+mn-ea"/>
                        </a:rPr>
                        <a:t>New set for DFA added to </a:t>
                      </a:r>
                      <a:r>
                        <a:rPr lang="en-GB" altLang="en-US" sz="2400">
                          <a:highlight>
                            <a:srgbClr val="FFFF00"/>
                          </a:highlight>
                          <a:sym typeface="+mn-ea"/>
                        </a:rPr>
                        <a:t>Q</a:t>
                      </a:r>
                      <a:r>
                        <a:rPr lang="en-GB" altLang="en-US" sz="2400" baseline="-25000">
                          <a:highlight>
                            <a:srgbClr val="FFFF00"/>
                          </a:highlight>
                          <a:sym typeface="+mn-ea"/>
                        </a:rPr>
                        <a:t>D</a:t>
                      </a:r>
                      <a:endParaRPr lang="en-GB" altLang="en-US" sz="1600">
                        <a:solidFill>
                          <a:srgbClr val="FF0000"/>
                        </a:solidFill>
                        <a:highlight>
                          <a:srgbClr val="FFFF00"/>
                        </a:highlight>
                        <a:latin typeface="Arial" panose="020B0604020202020204" pitchFamily="34" charset="0"/>
                        <a:cs typeface="Arial" panose="020B0604020202020204" pitchFamily="34" charset="0"/>
                        <a:sym typeface="+mn-ea"/>
                      </a:endParaRPr>
                    </a:p>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({q0,q1}, 1)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1)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(q1, 1)</a:t>
                      </a:r>
                    </a:p>
                    <a:p>
                      <a:pPr>
                        <a:buNone/>
                      </a:pPr>
                      <a:r>
                        <a:rPr lang="en-GB" altLang="en-US" sz="1600">
                          <a:latin typeface="Arial" panose="020B0604020202020204" pitchFamily="34" charset="0"/>
                          <a:cs typeface="Arial" panose="020B0604020202020204" pitchFamily="34" charset="0"/>
                          <a:sym typeface="+mn-ea"/>
                        </a:rPr>
                        <a:t>                      = {q0,q1} Ụ { q2} Ụ </a:t>
                      </a:r>
                      <a:r>
                        <a:rPr lang="en-GB" altLang="en-US" sz="1600">
                          <a:sym typeface="+mn-ea"/>
                        </a:rPr>
                        <a:t>{</a:t>
                      </a:r>
                      <a:r>
                        <a:rPr lang="en-GB" altLang="en-US" sz="1600">
                          <a:latin typeface="Arial" panose="020B0604020202020204" pitchFamily="34" charset="0"/>
                          <a:cs typeface="Arial" panose="020B0604020202020204" pitchFamily="34" charset="0"/>
                          <a:sym typeface="+mn-ea"/>
                        </a:rPr>
                        <a:t>Ø</a:t>
                      </a:r>
                      <a:r>
                        <a:rPr lang="en-GB" altLang="en-US" sz="1600">
                          <a:sym typeface="+mn-ea"/>
                        </a:rPr>
                        <a:t>}  </a:t>
                      </a:r>
                    </a:p>
                    <a:p>
                      <a:pPr>
                        <a:buNone/>
                      </a:pPr>
                      <a:r>
                        <a:rPr lang="en-GB" altLang="en-US" sz="1600">
                          <a:sym typeface="+mn-ea"/>
                        </a:rPr>
                        <a:t> </a:t>
                      </a:r>
                      <a:r>
                        <a:rPr lang="en-IN" altLang="en-GB" sz="1600">
                          <a:sym typeface="+mn-ea"/>
                        </a:rPr>
                        <a:t>                     </a:t>
                      </a:r>
                      <a:r>
                        <a:rPr lang="en-GB" altLang="en-US" sz="1600">
                          <a:sym typeface="+mn-ea"/>
                        </a:rPr>
                        <a:t>  </a:t>
                      </a:r>
                      <a:r>
                        <a:rPr lang="en-GB" altLang="en-US" sz="1600">
                          <a:latin typeface="Arial" panose="020B0604020202020204" pitchFamily="34" charset="0"/>
                          <a:cs typeface="Arial" panose="020B0604020202020204" pitchFamily="34" charset="0"/>
                          <a:sym typeface="+mn-ea"/>
                        </a:rPr>
                        <a:t> </a:t>
                      </a:r>
                      <a:r>
                        <a:rPr lang="en-GB" altLang="en-US" sz="1600">
                          <a:solidFill>
                            <a:srgbClr val="FF0000"/>
                          </a:solidFill>
                          <a:highlight>
                            <a:srgbClr val="FFFF00"/>
                          </a:highlight>
                          <a:latin typeface="Arial" panose="020B0604020202020204" pitchFamily="34" charset="0"/>
                          <a:cs typeface="Arial" panose="020B0604020202020204" pitchFamily="34" charset="0"/>
                          <a:sym typeface="+mn-ea"/>
                        </a:rPr>
                        <a:t>= </a:t>
                      </a:r>
                      <a:r>
                        <a:rPr lang="en-GB" altLang="en-US" sz="1600" b="1">
                          <a:solidFill>
                            <a:srgbClr val="FF0000"/>
                          </a:solidFill>
                          <a:highlight>
                            <a:srgbClr val="FFFF00"/>
                          </a:highlight>
                          <a:latin typeface="Arial" panose="020B0604020202020204" pitchFamily="34" charset="0"/>
                          <a:cs typeface="Arial" panose="020B0604020202020204" pitchFamily="34" charset="0"/>
                          <a:sym typeface="+mn-ea"/>
                        </a:rPr>
                        <a:t>{ q0, q1,q2}</a:t>
                      </a:r>
                      <a:r>
                        <a:rPr lang="en-GB" altLang="en-US" sz="1600" b="1">
                          <a:latin typeface="Arial" panose="020B0604020202020204" pitchFamily="34" charset="0"/>
                          <a:cs typeface="Arial" panose="020B0604020202020204" pitchFamily="34" charset="0"/>
                          <a:sym typeface="+mn-ea"/>
                        </a:rPr>
                        <a:t> </a:t>
                      </a:r>
                      <a:r>
                        <a:rPr lang="en-IN" altLang="en-GB" sz="1600">
                          <a:solidFill>
                            <a:srgbClr val="FF0000"/>
                          </a:solidFill>
                          <a:highlight>
                            <a:srgbClr val="FFFF00"/>
                          </a:highlight>
                          <a:latin typeface="Arial" panose="020B0604020202020204" pitchFamily="34" charset="0"/>
                          <a:cs typeface="Arial" panose="020B0604020202020204" pitchFamily="34" charset="0"/>
                          <a:sym typeface="+mn-ea"/>
                        </a:rPr>
                        <a:t>New set for DFA added to </a:t>
                      </a:r>
                      <a:r>
                        <a:rPr lang="en-GB" altLang="en-US" sz="1600">
                          <a:highlight>
                            <a:srgbClr val="FFFF00"/>
                          </a:highlight>
                          <a:sym typeface="+mn-ea"/>
                        </a:rPr>
                        <a:t>Q</a:t>
                      </a:r>
                      <a:r>
                        <a:rPr lang="en-GB" altLang="en-US" sz="1600" baseline="-25000">
                          <a:highlight>
                            <a:srgbClr val="FFFF00"/>
                          </a:highlight>
                          <a:sym typeface="+mn-ea"/>
                        </a:rPr>
                        <a:t>D</a:t>
                      </a:r>
                      <a:endParaRPr lang="en-GB" altLang="en-US" sz="1600" b="1">
                        <a:latin typeface="Arial" panose="020B0604020202020204" pitchFamily="34" charset="0"/>
                        <a:cs typeface="Arial" panose="020B0604020202020204" pitchFamily="34" charset="0"/>
                        <a:sym typeface="+mn-ea"/>
                      </a:endParaRPr>
                    </a:p>
                  </a:txBody>
                  <a:tcPr/>
                </a:tc>
                <a:extLst>
                  <a:ext uri="{0D108BD9-81ED-4DB2-BD59-A6C34878D82A}">
                    <a16:rowId xmlns:a16="http://schemas.microsoft.com/office/drawing/2014/main" val="10002"/>
                  </a:ext>
                </a:extLst>
              </a:tr>
              <a:tr h="1622425">
                <a:tc>
                  <a:txBody>
                    <a:bodyPr/>
                    <a:lstStyle/>
                    <a:p>
                      <a:pPr>
                        <a:buNone/>
                      </a:pPr>
                      <a:r>
                        <a:rPr lang="en-GB" altLang="en-US" sz="1600">
                          <a:latin typeface="Arial" panose="020B0604020202020204" pitchFamily="34" charset="0"/>
                          <a:cs typeface="Arial" panose="020B0604020202020204" pitchFamily="34" charset="0"/>
                        </a:rPr>
                        <a:t>ӿ</a:t>
                      </a:r>
                      <a:r>
                        <a:rPr lang="en-GB" altLang="en-US" sz="1600"/>
                        <a:t>{q0,q2}</a:t>
                      </a:r>
                    </a:p>
                  </a:txBody>
                  <a:tcPr/>
                </a:tc>
                <a:tc>
                  <a:txBody>
                    <a:bodyPr/>
                    <a:lstStyle/>
                    <a:p>
                      <a:pPr>
                        <a:buNone/>
                      </a:pPr>
                      <a:r>
                        <a:rPr lang="en-GB" altLang="en-US" sz="1600">
                          <a:sym typeface="+mn-ea"/>
                        </a:rPr>
                        <a:t>{q0}</a:t>
                      </a:r>
                    </a:p>
                  </a:txBody>
                  <a:tcPr/>
                </a:tc>
                <a:tc>
                  <a:txBody>
                    <a:bodyPr/>
                    <a:lstStyle/>
                    <a:p>
                      <a:pPr>
                        <a:buNone/>
                      </a:pPr>
                      <a:r>
                        <a:rPr lang="en-GB" altLang="en-US" sz="1600">
                          <a:sym typeface="+mn-ea"/>
                        </a:rPr>
                        <a:t>{q0,q1}</a:t>
                      </a:r>
                      <a:endParaRPr lang="en-GB" altLang="en-US" sz="1600"/>
                    </a:p>
                    <a:p>
                      <a:pPr>
                        <a:buNone/>
                      </a:pPr>
                      <a:endParaRPr lang="en-GB" altLang="en-US" sz="1600"/>
                    </a:p>
                  </a:txBody>
                  <a:tcPr/>
                </a:tc>
                <a:tc>
                  <a:txBody>
                    <a:bodyPr/>
                    <a:lstStyle/>
                    <a:p>
                      <a:pPr>
                        <a:buNone/>
                      </a:pPr>
                      <a:r>
                        <a:rPr lang="en-GB" altLang="en-US" sz="1600"/>
                        <a:t> </a:t>
                      </a: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({q0,q2}, 0)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0)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(q2, 0)</a:t>
                      </a:r>
                    </a:p>
                    <a:p>
                      <a:pPr>
                        <a:buNone/>
                      </a:pPr>
                      <a:r>
                        <a:rPr lang="en-GB" altLang="en-US" sz="1600">
                          <a:latin typeface="Arial" panose="020B0604020202020204" pitchFamily="34" charset="0"/>
                          <a:cs typeface="Arial" panose="020B0604020202020204" pitchFamily="34" charset="0"/>
                          <a:sym typeface="+mn-ea"/>
                        </a:rPr>
                        <a:t>                       =    {q0} Ụ </a:t>
                      </a:r>
                      <a:r>
                        <a:rPr lang="en-GB" altLang="en-US" sz="1600">
                          <a:sym typeface="+mn-ea"/>
                        </a:rPr>
                        <a:t>{</a:t>
                      </a:r>
                      <a:r>
                        <a:rPr lang="en-GB" altLang="en-US" sz="1600">
                          <a:latin typeface="Arial" panose="020B0604020202020204" pitchFamily="34" charset="0"/>
                          <a:cs typeface="Arial" panose="020B0604020202020204" pitchFamily="34" charset="0"/>
                          <a:sym typeface="+mn-ea"/>
                        </a:rPr>
                        <a:t>Ø</a:t>
                      </a:r>
                      <a:r>
                        <a:rPr lang="en-GB" altLang="en-US" sz="1600">
                          <a:sym typeface="+mn-ea"/>
                        </a:rPr>
                        <a:t>}       </a:t>
                      </a:r>
                    </a:p>
                    <a:p>
                      <a:pPr>
                        <a:buNone/>
                      </a:pPr>
                      <a:r>
                        <a:rPr lang="en-GB" altLang="en-US" sz="1600">
                          <a:sym typeface="+mn-ea"/>
                        </a:rPr>
                        <a:t> </a:t>
                      </a:r>
                      <a:r>
                        <a:rPr lang="en-IN" altLang="en-GB" sz="1600">
                          <a:sym typeface="+mn-ea"/>
                        </a:rPr>
                        <a:t>                       </a:t>
                      </a:r>
                      <a:r>
                        <a:rPr lang="en-GB" altLang="en-US" sz="1600">
                          <a:sym typeface="+mn-ea"/>
                        </a:rPr>
                        <a:t>   </a:t>
                      </a:r>
                      <a:r>
                        <a:rPr lang="en-GB" altLang="en-US" sz="1600">
                          <a:solidFill>
                            <a:srgbClr val="FF0000"/>
                          </a:solidFill>
                          <a:highlight>
                            <a:srgbClr val="FFFF00"/>
                          </a:highlight>
                          <a:sym typeface="+mn-ea"/>
                        </a:rPr>
                        <a:t> = </a:t>
                      </a:r>
                      <a:r>
                        <a:rPr lang="en-GB" altLang="en-US" sz="1600" b="1">
                          <a:solidFill>
                            <a:srgbClr val="FF0000"/>
                          </a:solidFill>
                          <a:highlight>
                            <a:srgbClr val="FFFF00"/>
                          </a:highlight>
                          <a:sym typeface="+mn-ea"/>
                        </a:rPr>
                        <a:t>{q0}</a:t>
                      </a:r>
                      <a:r>
                        <a:rPr lang="en-IN" altLang="en-GB" sz="1600" b="1">
                          <a:solidFill>
                            <a:srgbClr val="FF0000"/>
                          </a:solidFill>
                          <a:highlight>
                            <a:srgbClr val="FFFF00"/>
                          </a:highlight>
                          <a:sym typeface="+mn-ea"/>
                        </a:rPr>
                        <a:t> </a:t>
                      </a:r>
                      <a:r>
                        <a:rPr lang="en-GB" altLang="en-US" sz="1600">
                          <a:highlight>
                            <a:srgbClr val="FFFF00"/>
                          </a:highlight>
                          <a:sym typeface="+mn-ea"/>
                        </a:rPr>
                        <a:t> </a:t>
                      </a:r>
                      <a:r>
                        <a:rPr lang="en-GB" altLang="en-US" sz="1600">
                          <a:highlight>
                            <a:srgbClr val="FFFF00"/>
                          </a:highlight>
                          <a:latin typeface="Arial" panose="020B0604020202020204" pitchFamily="34" charset="0"/>
                          <a:cs typeface="Arial" panose="020B0604020202020204" pitchFamily="34" charset="0"/>
                          <a:sym typeface="+mn-ea"/>
                        </a:rPr>
                        <a:t>→</a:t>
                      </a:r>
                      <a:r>
                        <a:rPr lang="en-IN" altLang="en-GB" sz="1600">
                          <a:highlight>
                            <a:srgbClr val="FFFF00"/>
                          </a:highlight>
                          <a:latin typeface="Arial" panose="020B0604020202020204" pitchFamily="34" charset="0"/>
                          <a:cs typeface="Arial" panose="020B0604020202020204" pitchFamily="34" charset="0"/>
                          <a:sym typeface="+mn-ea"/>
                        </a:rPr>
                        <a:t> Old set </a:t>
                      </a:r>
                      <a:r>
                        <a:rPr lang="en-GB" altLang="en-US" sz="1600">
                          <a:highlight>
                            <a:srgbClr val="FFFF00"/>
                          </a:highlight>
                          <a:sym typeface="+mn-ea"/>
                        </a:rPr>
                        <a:t> </a:t>
                      </a:r>
                      <a:r>
                        <a:rPr lang="en-IN" altLang="en-GB" sz="1600" b="1">
                          <a:solidFill>
                            <a:schemeClr val="tx1"/>
                          </a:solidFill>
                          <a:highlight>
                            <a:srgbClr val="FFFF00"/>
                          </a:highlight>
                          <a:latin typeface="Arial" panose="020B0604020202020204" pitchFamily="34" charset="0"/>
                          <a:cs typeface="Arial" panose="020B0604020202020204" pitchFamily="34" charset="0"/>
                          <a:sym typeface="+mn-ea"/>
                        </a:rPr>
                        <a:t>Not ADDED to </a:t>
                      </a:r>
                      <a:r>
                        <a:rPr lang="en-GB" altLang="en-US" sz="1600" b="1">
                          <a:solidFill>
                            <a:srgbClr val="FF0000"/>
                          </a:solidFill>
                          <a:highlight>
                            <a:srgbClr val="FFFF00"/>
                          </a:highlight>
                          <a:sym typeface="+mn-ea"/>
                        </a:rPr>
                        <a:t>Q</a:t>
                      </a:r>
                      <a:r>
                        <a:rPr lang="en-GB" altLang="en-US" sz="1600" b="1" baseline="-25000">
                          <a:solidFill>
                            <a:srgbClr val="FF0000"/>
                          </a:solidFill>
                          <a:highlight>
                            <a:srgbClr val="FFFF00"/>
                          </a:highlight>
                          <a:sym typeface="+mn-ea"/>
                        </a:rPr>
                        <a:t>D</a:t>
                      </a:r>
                      <a:endParaRPr lang="en-GB" altLang="en-US" sz="1600" b="1">
                        <a:solidFill>
                          <a:srgbClr val="FF0000"/>
                        </a:solidFill>
                        <a:highlight>
                          <a:srgbClr val="FFFF00"/>
                        </a:highlight>
                        <a:sym typeface="+mn-ea"/>
                      </a:endParaRPr>
                    </a:p>
                    <a:p>
                      <a:pPr>
                        <a:buNone/>
                      </a:pPr>
                      <a:r>
                        <a:rPr lang="en-GB" altLang="el-GR" sz="1600" b="1" dirty="0">
                          <a:solidFill>
                            <a:srgbClr val="FF0000"/>
                          </a:solidFill>
                          <a:sym typeface="+mn-ea"/>
                        </a:rPr>
                        <a:t> </a:t>
                      </a: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({q0,q2}, </a:t>
                      </a:r>
                      <a:r>
                        <a:rPr lang="en-IN" altLang="en-GB" sz="1600" b="1" dirty="0">
                          <a:solidFill>
                            <a:schemeClr val="tx1"/>
                          </a:solidFill>
                          <a:latin typeface="Times New Roman" panose="02020603050405020304" pitchFamily="18" charset="0"/>
                          <a:cs typeface="Times New Roman" panose="02020603050405020304" pitchFamily="18" charset="0"/>
                          <a:sym typeface="+mn-ea"/>
                        </a:rPr>
                        <a:t>1</a:t>
                      </a:r>
                      <a:r>
                        <a:rPr lang="en-GB" altLang="el-GR" sz="1600" b="1" dirty="0">
                          <a:solidFill>
                            <a:schemeClr val="tx1"/>
                          </a:solidFill>
                          <a:latin typeface="Times New Roman" panose="02020603050405020304" pitchFamily="18" charset="0"/>
                          <a:cs typeface="Times New Roman" panose="02020603050405020304" pitchFamily="18" charset="0"/>
                          <a:sym typeface="+mn-ea"/>
                        </a:rPr>
                        <a:t>)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1)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(q2, 1)</a:t>
                      </a:r>
                    </a:p>
                    <a:p>
                      <a:pPr>
                        <a:buNone/>
                      </a:pPr>
                      <a:r>
                        <a:rPr lang="en-GB" altLang="en-US" sz="1600">
                          <a:latin typeface="Arial" panose="020B0604020202020204" pitchFamily="34" charset="0"/>
                          <a:cs typeface="Arial" panose="020B0604020202020204" pitchFamily="34" charset="0"/>
                          <a:sym typeface="+mn-ea"/>
                        </a:rPr>
                        <a:t>                      =     {q0, q1} Ụ </a:t>
                      </a:r>
                      <a:r>
                        <a:rPr lang="en-GB" altLang="en-US" sz="1600">
                          <a:sym typeface="+mn-ea"/>
                        </a:rPr>
                        <a:t>{</a:t>
                      </a:r>
                      <a:r>
                        <a:rPr lang="en-GB" altLang="en-US" sz="1600">
                          <a:latin typeface="Arial" panose="020B0604020202020204" pitchFamily="34" charset="0"/>
                          <a:cs typeface="Arial" panose="020B0604020202020204" pitchFamily="34" charset="0"/>
                          <a:sym typeface="+mn-ea"/>
                        </a:rPr>
                        <a:t>Ø</a:t>
                      </a:r>
                      <a:r>
                        <a:rPr lang="en-GB" altLang="en-US" sz="1600">
                          <a:sym typeface="+mn-ea"/>
                        </a:rPr>
                        <a:t>} </a:t>
                      </a:r>
                    </a:p>
                    <a:p>
                      <a:pPr>
                        <a:buNone/>
                      </a:pPr>
                      <a:r>
                        <a:rPr lang="en-GB" altLang="en-US" sz="1600">
                          <a:sym typeface="+mn-ea"/>
                        </a:rPr>
                        <a:t> </a:t>
                      </a:r>
                      <a:r>
                        <a:rPr lang="en-IN" altLang="en-GB" sz="1600">
                          <a:sym typeface="+mn-ea"/>
                        </a:rPr>
                        <a:t>                       </a:t>
                      </a:r>
                      <a:r>
                        <a:rPr lang="en-GB" altLang="en-US" sz="1600">
                          <a:sym typeface="+mn-ea"/>
                        </a:rPr>
                        <a:t>   =</a:t>
                      </a:r>
                      <a:r>
                        <a:rPr lang="en-GB" altLang="en-US" sz="1600" b="1">
                          <a:sym typeface="+mn-ea"/>
                        </a:rPr>
                        <a:t> </a:t>
                      </a:r>
                      <a:r>
                        <a:rPr lang="en-GB" altLang="en-US" sz="1600" b="1">
                          <a:solidFill>
                            <a:srgbClr val="FF0000"/>
                          </a:solidFill>
                          <a:highlight>
                            <a:srgbClr val="FFFF00"/>
                          </a:highlight>
                          <a:sym typeface="+mn-ea"/>
                        </a:rPr>
                        <a:t>{q0,q1}</a:t>
                      </a:r>
                      <a:r>
                        <a:rPr lang="en-IN" altLang="en-GB" sz="1600" b="1">
                          <a:solidFill>
                            <a:srgbClr val="FF0000"/>
                          </a:solidFill>
                          <a:highlight>
                            <a:srgbClr val="FFFF00"/>
                          </a:highlight>
                          <a:sym typeface="+mn-ea"/>
                        </a:rPr>
                        <a:t> </a:t>
                      </a:r>
                      <a:r>
                        <a:rPr lang="en-GB" altLang="en-US" sz="1600">
                          <a:highlight>
                            <a:srgbClr val="FFFF00"/>
                          </a:highlight>
                          <a:sym typeface="+mn-ea"/>
                        </a:rPr>
                        <a:t> </a:t>
                      </a:r>
                      <a:r>
                        <a:rPr lang="en-GB" altLang="en-US" sz="1600">
                          <a:highlight>
                            <a:srgbClr val="FFFF00"/>
                          </a:highlight>
                          <a:latin typeface="Arial" panose="020B0604020202020204" pitchFamily="34" charset="0"/>
                          <a:cs typeface="Arial" panose="020B0604020202020204" pitchFamily="34" charset="0"/>
                          <a:sym typeface="+mn-ea"/>
                        </a:rPr>
                        <a:t>→</a:t>
                      </a:r>
                      <a:r>
                        <a:rPr lang="en-IN" altLang="en-GB" sz="1600">
                          <a:highlight>
                            <a:srgbClr val="FFFF00"/>
                          </a:highlight>
                          <a:latin typeface="Arial" panose="020B0604020202020204" pitchFamily="34" charset="0"/>
                          <a:cs typeface="Arial" panose="020B0604020202020204" pitchFamily="34" charset="0"/>
                          <a:sym typeface="+mn-ea"/>
                        </a:rPr>
                        <a:t> Old set </a:t>
                      </a:r>
                      <a:r>
                        <a:rPr lang="en-GB" altLang="en-US" sz="1600">
                          <a:highlight>
                            <a:srgbClr val="FFFF00"/>
                          </a:highlight>
                          <a:sym typeface="+mn-ea"/>
                        </a:rPr>
                        <a:t> </a:t>
                      </a:r>
                      <a:r>
                        <a:rPr lang="en-IN" altLang="en-GB" sz="1600" b="1">
                          <a:solidFill>
                            <a:schemeClr val="tx1"/>
                          </a:solidFill>
                          <a:highlight>
                            <a:srgbClr val="FFFF00"/>
                          </a:highlight>
                          <a:latin typeface="Arial" panose="020B0604020202020204" pitchFamily="34" charset="0"/>
                          <a:cs typeface="Arial" panose="020B0604020202020204" pitchFamily="34" charset="0"/>
                          <a:sym typeface="+mn-ea"/>
                        </a:rPr>
                        <a:t>Not ADDED to </a:t>
                      </a:r>
                      <a:r>
                        <a:rPr lang="en-GB" altLang="en-US" sz="1600" b="1">
                          <a:solidFill>
                            <a:srgbClr val="FF0000"/>
                          </a:solidFill>
                          <a:highlight>
                            <a:srgbClr val="FFFF00"/>
                          </a:highlight>
                          <a:sym typeface="+mn-ea"/>
                        </a:rPr>
                        <a:t>Q</a:t>
                      </a:r>
                      <a:r>
                        <a:rPr lang="en-GB" altLang="en-US" sz="1600" b="1" baseline="-25000">
                          <a:solidFill>
                            <a:srgbClr val="FF0000"/>
                          </a:solidFill>
                          <a:highlight>
                            <a:srgbClr val="FFFF00"/>
                          </a:highlight>
                          <a:sym typeface="+mn-ea"/>
                        </a:rPr>
                        <a:t>D</a:t>
                      </a:r>
                      <a:r>
                        <a:rPr lang="en-GB" altLang="en-US" sz="1600" b="1">
                          <a:solidFill>
                            <a:srgbClr val="FF0000"/>
                          </a:solidFill>
                          <a:highlight>
                            <a:srgbClr val="FFFF00"/>
                          </a:highlight>
                        </a:rPr>
                        <a:t>  </a:t>
                      </a:r>
                      <a:r>
                        <a:rPr lang="en-GB" altLang="en-US" sz="1600">
                          <a:solidFill>
                            <a:srgbClr val="FF0000"/>
                          </a:solidFill>
                          <a:highlight>
                            <a:srgbClr val="FFFF00"/>
                          </a:highlight>
                        </a:rPr>
                        <a:t>   </a:t>
                      </a:r>
                      <a:r>
                        <a:rPr lang="en-GB" altLang="en-US" sz="1600"/>
                        <a:t>                   </a:t>
                      </a:r>
                    </a:p>
                  </a:txBody>
                  <a:tcPr/>
                </a:tc>
                <a:extLst>
                  <a:ext uri="{0D108BD9-81ED-4DB2-BD59-A6C34878D82A}">
                    <a16:rowId xmlns:a16="http://schemas.microsoft.com/office/drawing/2014/main" val="10003"/>
                  </a:ext>
                </a:extLst>
              </a:tr>
            </a:tbl>
          </a:graphicData>
        </a:graphic>
      </p:graphicFrame>
      <p:sp>
        <p:nvSpPr>
          <p:cNvPr id="2" name="Text Box 1"/>
          <p:cNvSpPr txBox="1"/>
          <p:nvPr/>
        </p:nvSpPr>
        <p:spPr>
          <a:xfrm>
            <a:off x="1146810" y="43815"/>
            <a:ext cx="6057900" cy="542290"/>
          </a:xfrm>
          <a:prstGeom prst="rect">
            <a:avLst/>
          </a:prstGeom>
          <a:noFill/>
        </p:spPr>
        <p:txBody>
          <a:bodyPr wrap="square" rtlCol="0">
            <a:noAutofit/>
          </a:bodyPr>
          <a:lstStyle/>
          <a:p>
            <a:r>
              <a:rPr lang="en-GB" altLang="en-US" sz="2000"/>
              <a:t>Q</a:t>
            </a:r>
            <a:r>
              <a:rPr lang="en-GB" altLang="en-US" sz="2000" baseline="-25000"/>
              <a:t>D</a:t>
            </a:r>
            <a:r>
              <a:rPr lang="en-GB" altLang="en-US" sz="2000"/>
              <a:t> = { {q0}, {q0,q1}, {q0, q2}, {q0, q1, q2 } }</a:t>
            </a: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03505" y="762000"/>
          <a:ext cx="8971280" cy="3404870"/>
        </p:xfrm>
        <a:graphic>
          <a:graphicData uri="http://schemas.openxmlformats.org/drawingml/2006/table">
            <a:tbl>
              <a:tblPr firstRow="1" bandRow="1">
                <a:tableStyleId>{5C22544A-7EE6-4342-B048-85BDC9FD1C3A}</a:tableStyleId>
              </a:tblPr>
              <a:tblGrid>
                <a:gridCol w="1265555">
                  <a:extLst>
                    <a:ext uri="{9D8B030D-6E8A-4147-A177-3AD203B41FA5}">
                      <a16:colId xmlns:a16="http://schemas.microsoft.com/office/drawing/2014/main" val="20000"/>
                    </a:ext>
                  </a:extLst>
                </a:gridCol>
                <a:gridCol w="859790">
                  <a:extLst>
                    <a:ext uri="{9D8B030D-6E8A-4147-A177-3AD203B41FA5}">
                      <a16:colId xmlns:a16="http://schemas.microsoft.com/office/drawing/2014/main" val="20001"/>
                    </a:ext>
                  </a:extLst>
                </a:gridCol>
                <a:gridCol w="1209675">
                  <a:extLst>
                    <a:ext uri="{9D8B030D-6E8A-4147-A177-3AD203B41FA5}">
                      <a16:colId xmlns:a16="http://schemas.microsoft.com/office/drawing/2014/main" val="20002"/>
                    </a:ext>
                  </a:extLst>
                </a:gridCol>
                <a:gridCol w="5636260">
                  <a:extLst>
                    <a:ext uri="{9D8B030D-6E8A-4147-A177-3AD203B41FA5}">
                      <a16:colId xmlns:a16="http://schemas.microsoft.com/office/drawing/2014/main" val="20003"/>
                    </a:ext>
                  </a:extLst>
                </a:gridCol>
              </a:tblGrid>
              <a:tr h="365760">
                <a:tc>
                  <a:txBody>
                    <a:bodyPr/>
                    <a:lstStyle/>
                    <a:p>
                      <a:pPr>
                        <a:buNone/>
                      </a:pPr>
                      <a:r>
                        <a:rPr lang="el-GR" altLang="x-none" sz="1800" dirty="0">
                          <a:solidFill>
                            <a:srgbClr val="FF0000"/>
                          </a:solidFill>
                          <a:sym typeface="+mn-ea"/>
                        </a:rPr>
                        <a:t>δ</a:t>
                      </a:r>
                      <a:r>
                        <a:rPr sz="1800" baseline="-25000" dirty="0">
                          <a:solidFill>
                            <a:srgbClr val="FF0000"/>
                          </a:solidFill>
                          <a:sym typeface="+mn-ea"/>
                        </a:rPr>
                        <a:t>D</a:t>
                      </a:r>
                      <a:endParaRPr lang="en-US"/>
                    </a:p>
                  </a:txBody>
                  <a:tcPr/>
                </a:tc>
                <a:tc>
                  <a:txBody>
                    <a:bodyPr/>
                    <a:lstStyle/>
                    <a:p>
                      <a:pPr>
                        <a:buNone/>
                      </a:pPr>
                      <a:r>
                        <a:rPr lang="en-GB" altLang="en-US"/>
                        <a:t>0</a:t>
                      </a:r>
                    </a:p>
                  </a:txBody>
                  <a:tcPr/>
                </a:tc>
                <a:tc>
                  <a:txBody>
                    <a:bodyPr/>
                    <a:lstStyle/>
                    <a:p>
                      <a:pPr>
                        <a:buNone/>
                      </a:pPr>
                      <a:r>
                        <a:rPr lang="en-GB" altLang="en-US"/>
                        <a:t>1</a:t>
                      </a:r>
                    </a:p>
                  </a:txBody>
                  <a:tcPr/>
                </a:tc>
                <a:tc>
                  <a:txBody>
                    <a:bodyPr/>
                    <a:lstStyle/>
                    <a:p>
                      <a:pPr>
                        <a:buNone/>
                      </a:pPr>
                      <a:r>
                        <a:rPr lang="el-GR" altLang="x-none" sz="1800" dirty="0">
                          <a:solidFill>
                            <a:srgbClr val="FF0000"/>
                          </a:solidFill>
                          <a:sym typeface="+mn-ea"/>
                        </a:rPr>
                        <a:t>δ</a:t>
                      </a:r>
                      <a:r>
                        <a:rPr sz="1800" baseline="-25000" dirty="0">
                          <a:solidFill>
                            <a:srgbClr val="FF0000"/>
                          </a:solidFill>
                          <a:sym typeface="+mn-ea"/>
                        </a:rPr>
                        <a:t>D</a:t>
                      </a:r>
                      <a:r>
                        <a:rPr lang="en-GB" sz="1800" baseline="-25000" dirty="0">
                          <a:solidFill>
                            <a:srgbClr val="FF0000"/>
                          </a:solidFill>
                          <a:sym typeface="+mn-ea"/>
                        </a:rPr>
                        <a:t> </a:t>
                      </a:r>
                      <a:r>
                        <a:rPr lang="en-GB" altLang="en-US" sz="1800">
                          <a:sym typeface="+mn-ea"/>
                        </a:rPr>
                        <a:t> </a:t>
                      </a:r>
                      <a:r>
                        <a:rPr lang="en-GB" altLang="en-US" sz="1800">
                          <a:latin typeface="Arial" panose="020B0604020202020204" pitchFamily="34" charset="0"/>
                          <a:cs typeface="Arial" panose="020B0604020202020204" pitchFamily="34" charset="0"/>
                          <a:sym typeface="+mn-ea"/>
                        </a:rPr>
                        <a:t>→ C</a:t>
                      </a:r>
                      <a:r>
                        <a:rPr lang="en-GB" altLang="en-US" sz="1800">
                          <a:sym typeface="+mn-ea"/>
                        </a:rPr>
                        <a:t>alulations for inputs 0 and 1</a:t>
                      </a:r>
                      <a:endParaRPr lang="en-GB" sz="1800" baseline="-25000" dirty="0">
                        <a:solidFill>
                          <a:srgbClr val="FF0000"/>
                        </a:solidFill>
                        <a:sym typeface="+mn-ea"/>
                      </a:endParaRPr>
                    </a:p>
                  </a:txBody>
                  <a:tcPr/>
                </a:tc>
                <a:extLst>
                  <a:ext uri="{0D108BD9-81ED-4DB2-BD59-A6C34878D82A}">
                    <a16:rowId xmlns:a16="http://schemas.microsoft.com/office/drawing/2014/main" val="10000"/>
                  </a:ext>
                </a:extLst>
              </a:tr>
              <a:tr h="1798320">
                <a:tc>
                  <a:txBody>
                    <a:bodyPr/>
                    <a:lstStyle/>
                    <a:p>
                      <a:pPr>
                        <a:buNone/>
                      </a:pPr>
                      <a:r>
                        <a:rPr lang="en-GB" altLang="en-US">
                          <a:latin typeface="Arial" panose="020B0604020202020204" pitchFamily="34" charset="0"/>
                          <a:cs typeface="Arial" panose="020B0604020202020204" pitchFamily="34" charset="0"/>
                        </a:rPr>
                        <a:t>ӿ</a:t>
                      </a:r>
                      <a:r>
                        <a:rPr lang="en-GB" altLang="en-US"/>
                        <a:t>{q0,q1,q2}</a:t>
                      </a:r>
                    </a:p>
                  </a:txBody>
                  <a:tcPr/>
                </a:tc>
                <a:tc>
                  <a:txBody>
                    <a:bodyPr/>
                    <a:lstStyle/>
                    <a:p>
                      <a:pPr>
                        <a:buNone/>
                      </a:pPr>
                      <a:r>
                        <a:rPr lang="en-GB" altLang="en-US" sz="1800">
                          <a:sym typeface="+mn-ea"/>
                        </a:rPr>
                        <a:t>{q0,q2}</a:t>
                      </a:r>
                      <a:endParaRPr lang="en-US"/>
                    </a:p>
                  </a:txBody>
                  <a:tcPr/>
                </a:tc>
                <a:tc>
                  <a:txBody>
                    <a:bodyPr/>
                    <a:lstStyle/>
                    <a:p>
                      <a:pPr>
                        <a:buNone/>
                      </a:pPr>
                      <a:r>
                        <a:rPr lang="en-GB" altLang="en-US" sz="1800">
                          <a:sym typeface="+mn-ea"/>
                        </a:rPr>
                        <a:t>{q0,q1,q2}</a:t>
                      </a:r>
                      <a:endParaRPr lang="en-US"/>
                    </a:p>
                  </a:txBody>
                  <a:tcPr/>
                </a:tc>
                <a:tc>
                  <a:txBody>
                    <a:bodyPr/>
                    <a:lstStyle/>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({q0,q1,q2}, 0)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0)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(q1, 0)</a:t>
                      </a:r>
                      <a:r>
                        <a:rPr lang="en-GB" altLang="en-US" sz="1600">
                          <a:latin typeface="Arial" panose="020B0604020202020204" pitchFamily="34" charset="0"/>
                          <a:cs typeface="Arial" panose="020B0604020202020204" pitchFamily="34" charset="0"/>
                          <a:sym typeface="+mn-ea"/>
                        </a:rPr>
                        <a:t>Ụ</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(q2, 0)</a:t>
                      </a:r>
                    </a:p>
                    <a:p>
                      <a:pPr>
                        <a:buNone/>
                      </a:pPr>
                      <a:r>
                        <a:rPr lang="en-GB" altLang="en-US" sz="1600">
                          <a:latin typeface="Arial" panose="020B0604020202020204" pitchFamily="34" charset="0"/>
                          <a:cs typeface="Arial" panose="020B0604020202020204" pitchFamily="34" charset="0"/>
                          <a:sym typeface="+mn-ea"/>
                        </a:rPr>
                        <a:t>                          = {q0} Ụ { q2} Ụ </a:t>
                      </a:r>
                      <a:r>
                        <a:rPr lang="en-GB" altLang="en-US" sz="1600">
                          <a:sym typeface="+mn-ea"/>
                        </a:rPr>
                        <a:t>{</a:t>
                      </a:r>
                      <a:r>
                        <a:rPr lang="en-GB" altLang="en-US" sz="1600">
                          <a:latin typeface="Arial" panose="020B0604020202020204" pitchFamily="34" charset="0"/>
                          <a:cs typeface="Arial" panose="020B0604020202020204" pitchFamily="34" charset="0"/>
                          <a:sym typeface="+mn-ea"/>
                        </a:rPr>
                        <a:t>Ø</a:t>
                      </a:r>
                      <a:r>
                        <a:rPr lang="en-GB" altLang="en-US" sz="1600">
                          <a:sym typeface="+mn-ea"/>
                        </a:rPr>
                        <a:t>}  </a:t>
                      </a:r>
                    </a:p>
                    <a:p>
                      <a:pPr>
                        <a:buNone/>
                      </a:pPr>
                      <a:r>
                        <a:rPr lang="en-GB" altLang="en-US" sz="1600">
                          <a:sym typeface="+mn-ea"/>
                        </a:rPr>
                        <a:t> </a:t>
                      </a:r>
                      <a:r>
                        <a:rPr lang="en-IN" altLang="en-GB" sz="1600">
                          <a:sym typeface="+mn-ea"/>
                        </a:rPr>
                        <a:t>                             </a:t>
                      </a:r>
                      <a:r>
                        <a:rPr lang="en-GB" altLang="en-US" sz="1600">
                          <a:latin typeface="Arial" panose="020B0604020202020204" pitchFamily="34" charset="0"/>
                          <a:cs typeface="Arial" panose="020B0604020202020204" pitchFamily="34" charset="0"/>
                          <a:sym typeface="+mn-ea"/>
                        </a:rPr>
                        <a:t> = </a:t>
                      </a:r>
                      <a:r>
                        <a:rPr lang="en-GB" altLang="en-US" sz="1600" b="1">
                          <a:solidFill>
                            <a:srgbClr val="FF0000"/>
                          </a:solidFill>
                          <a:highlight>
                            <a:srgbClr val="FFFF00"/>
                          </a:highlight>
                          <a:latin typeface="Arial" panose="020B0604020202020204" pitchFamily="34" charset="0"/>
                          <a:cs typeface="Arial" panose="020B0604020202020204" pitchFamily="34" charset="0"/>
                          <a:sym typeface="+mn-ea"/>
                        </a:rPr>
                        <a:t>{ q0,q2)</a:t>
                      </a:r>
                      <a:r>
                        <a:rPr lang="en-IN" altLang="en-GB" sz="1600" b="1">
                          <a:solidFill>
                            <a:srgbClr val="FF0000"/>
                          </a:solidFill>
                          <a:highlight>
                            <a:srgbClr val="FFFF00"/>
                          </a:highlight>
                          <a:latin typeface="Arial" panose="020B0604020202020204" pitchFamily="34" charset="0"/>
                          <a:cs typeface="Arial" panose="020B0604020202020204" pitchFamily="34" charset="0"/>
                          <a:sym typeface="+mn-ea"/>
                        </a:rPr>
                        <a:t> </a:t>
                      </a:r>
                      <a:r>
                        <a:rPr lang="en-GB" altLang="en-US" sz="1600">
                          <a:highlight>
                            <a:srgbClr val="FFFF00"/>
                          </a:highlight>
                          <a:sym typeface="+mn-ea"/>
                        </a:rPr>
                        <a:t> </a:t>
                      </a:r>
                      <a:r>
                        <a:rPr lang="en-GB" altLang="en-US" sz="1600">
                          <a:highlight>
                            <a:srgbClr val="FFFF00"/>
                          </a:highlight>
                          <a:latin typeface="Arial" panose="020B0604020202020204" pitchFamily="34" charset="0"/>
                          <a:cs typeface="Arial" panose="020B0604020202020204" pitchFamily="34" charset="0"/>
                          <a:sym typeface="+mn-ea"/>
                        </a:rPr>
                        <a:t>→</a:t>
                      </a:r>
                      <a:r>
                        <a:rPr lang="en-IN" altLang="en-GB" sz="1600">
                          <a:highlight>
                            <a:srgbClr val="FFFF00"/>
                          </a:highlight>
                          <a:latin typeface="Arial" panose="020B0604020202020204" pitchFamily="34" charset="0"/>
                          <a:cs typeface="Arial" panose="020B0604020202020204" pitchFamily="34" charset="0"/>
                          <a:sym typeface="+mn-ea"/>
                        </a:rPr>
                        <a:t> Old set </a:t>
                      </a:r>
                      <a:r>
                        <a:rPr lang="en-GB" altLang="en-US" sz="1600">
                          <a:highlight>
                            <a:srgbClr val="FFFF00"/>
                          </a:highlight>
                          <a:sym typeface="+mn-ea"/>
                        </a:rPr>
                        <a:t> </a:t>
                      </a:r>
                      <a:r>
                        <a:rPr lang="en-IN" altLang="en-GB" sz="1600" b="1">
                          <a:solidFill>
                            <a:schemeClr val="tx1"/>
                          </a:solidFill>
                          <a:highlight>
                            <a:srgbClr val="FFFF00"/>
                          </a:highlight>
                          <a:latin typeface="Arial" panose="020B0604020202020204" pitchFamily="34" charset="0"/>
                          <a:cs typeface="Arial" panose="020B0604020202020204" pitchFamily="34" charset="0"/>
                          <a:sym typeface="+mn-ea"/>
                        </a:rPr>
                        <a:t>Not ADDED to </a:t>
                      </a:r>
                      <a:r>
                        <a:rPr lang="en-GB" altLang="en-US" sz="1600" b="1">
                          <a:solidFill>
                            <a:srgbClr val="FF0000"/>
                          </a:solidFill>
                          <a:highlight>
                            <a:srgbClr val="FFFF00"/>
                          </a:highlight>
                          <a:sym typeface="+mn-ea"/>
                        </a:rPr>
                        <a:t>Q</a:t>
                      </a:r>
                      <a:r>
                        <a:rPr lang="en-GB" altLang="en-US" sz="1600" b="1" baseline="-25000">
                          <a:solidFill>
                            <a:srgbClr val="FF0000"/>
                          </a:solidFill>
                          <a:highlight>
                            <a:srgbClr val="FFFF00"/>
                          </a:highlight>
                          <a:sym typeface="+mn-ea"/>
                        </a:rPr>
                        <a:t>D</a:t>
                      </a:r>
                      <a:endParaRPr lang="en-GB" altLang="en-US" sz="1600">
                        <a:latin typeface="Arial" panose="020B0604020202020204" pitchFamily="34" charset="0"/>
                        <a:cs typeface="Arial" panose="020B0604020202020204" pitchFamily="34" charset="0"/>
                        <a:sym typeface="+mn-ea"/>
                      </a:endParaRPr>
                    </a:p>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({q0,q1,q2}, 1)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(q0, 1)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(q1, 1)</a:t>
                      </a:r>
                      <a:r>
                        <a:rPr lang="en-GB" altLang="en-US" sz="1600">
                          <a:latin typeface="Arial" panose="020B0604020202020204" pitchFamily="34" charset="0"/>
                          <a:cs typeface="Arial" panose="020B0604020202020204" pitchFamily="34" charset="0"/>
                          <a:sym typeface="+mn-ea"/>
                        </a:rPr>
                        <a:t>Ụ</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(q2, 1)</a:t>
                      </a:r>
                    </a:p>
                    <a:p>
                      <a:pPr>
                        <a:buNone/>
                      </a:pPr>
                      <a:r>
                        <a:rPr lang="en-GB" altLang="en-US" sz="1600">
                          <a:latin typeface="Arial" panose="020B0604020202020204" pitchFamily="34" charset="0"/>
                          <a:cs typeface="Arial" panose="020B0604020202020204" pitchFamily="34" charset="0"/>
                          <a:sym typeface="+mn-ea"/>
                        </a:rPr>
                        <a:t>                          = {q0,q1} Ụ { q2} Ụ </a:t>
                      </a:r>
                      <a:r>
                        <a:rPr lang="en-GB" altLang="en-US" sz="1600">
                          <a:sym typeface="+mn-ea"/>
                        </a:rPr>
                        <a:t>{</a:t>
                      </a:r>
                      <a:r>
                        <a:rPr lang="en-GB" altLang="en-US" sz="1600">
                          <a:latin typeface="Arial" panose="020B0604020202020204" pitchFamily="34" charset="0"/>
                          <a:cs typeface="Arial" panose="020B0604020202020204" pitchFamily="34" charset="0"/>
                          <a:sym typeface="+mn-ea"/>
                        </a:rPr>
                        <a:t>Ø</a:t>
                      </a:r>
                      <a:r>
                        <a:rPr lang="en-GB" altLang="en-US" sz="1600">
                          <a:sym typeface="+mn-ea"/>
                        </a:rPr>
                        <a:t>} </a:t>
                      </a:r>
                    </a:p>
                    <a:p>
                      <a:pPr>
                        <a:buNone/>
                      </a:pPr>
                      <a:r>
                        <a:rPr lang="en-GB" altLang="en-US" sz="1600">
                          <a:sym typeface="+mn-ea"/>
                        </a:rPr>
                        <a:t> </a:t>
                      </a:r>
                      <a:r>
                        <a:rPr lang="en-IN" altLang="en-GB" sz="1600">
                          <a:sym typeface="+mn-ea"/>
                        </a:rPr>
                        <a:t>                             </a:t>
                      </a:r>
                      <a:r>
                        <a:rPr lang="en-GB" altLang="en-US" sz="1600">
                          <a:latin typeface="Arial" panose="020B0604020202020204" pitchFamily="34" charset="0"/>
                          <a:cs typeface="Arial" panose="020B0604020202020204" pitchFamily="34" charset="0"/>
                          <a:sym typeface="+mn-ea"/>
                        </a:rPr>
                        <a:t>= </a:t>
                      </a:r>
                      <a:r>
                        <a:rPr lang="en-GB" altLang="en-US" sz="1600" b="1">
                          <a:solidFill>
                            <a:srgbClr val="FF0000"/>
                          </a:solidFill>
                          <a:highlight>
                            <a:srgbClr val="FFFF00"/>
                          </a:highlight>
                          <a:latin typeface="Arial" panose="020B0604020202020204" pitchFamily="34" charset="0"/>
                          <a:cs typeface="Arial" panose="020B0604020202020204" pitchFamily="34" charset="0"/>
                          <a:sym typeface="+mn-ea"/>
                        </a:rPr>
                        <a:t>{ q0, q1,q2 }</a:t>
                      </a:r>
                      <a:r>
                        <a:rPr lang="en-IN" altLang="en-GB" sz="1600" b="1">
                          <a:solidFill>
                            <a:srgbClr val="FF0000"/>
                          </a:solidFill>
                          <a:highlight>
                            <a:srgbClr val="FFFF00"/>
                          </a:highlight>
                          <a:latin typeface="Arial" panose="020B0604020202020204" pitchFamily="34" charset="0"/>
                          <a:cs typeface="Arial" panose="020B0604020202020204" pitchFamily="34" charset="0"/>
                          <a:sym typeface="+mn-ea"/>
                        </a:rPr>
                        <a:t> </a:t>
                      </a:r>
                      <a:r>
                        <a:rPr lang="en-GB" altLang="en-US" sz="1600">
                          <a:highlight>
                            <a:srgbClr val="FFFF00"/>
                          </a:highlight>
                          <a:sym typeface="+mn-ea"/>
                        </a:rPr>
                        <a:t> </a:t>
                      </a:r>
                      <a:r>
                        <a:rPr lang="en-GB" altLang="en-US" sz="1600">
                          <a:highlight>
                            <a:srgbClr val="FFFF00"/>
                          </a:highlight>
                          <a:latin typeface="Arial" panose="020B0604020202020204" pitchFamily="34" charset="0"/>
                          <a:cs typeface="Arial" panose="020B0604020202020204" pitchFamily="34" charset="0"/>
                          <a:sym typeface="+mn-ea"/>
                        </a:rPr>
                        <a:t>→</a:t>
                      </a:r>
                      <a:r>
                        <a:rPr lang="en-IN" altLang="en-GB" sz="1600">
                          <a:highlight>
                            <a:srgbClr val="FFFF00"/>
                          </a:highlight>
                          <a:latin typeface="Arial" panose="020B0604020202020204" pitchFamily="34" charset="0"/>
                          <a:cs typeface="Arial" panose="020B0604020202020204" pitchFamily="34" charset="0"/>
                          <a:sym typeface="+mn-ea"/>
                        </a:rPr>
                        <a:t> Old set </a:t>
                      </a:r>
                      <a:r>
                        <a:rPr lang="en-GB" altLang="en-US" sz="1600">
                          <a:highlight>
                            <a:srgbClr val="FFFF00"/>
                          </a:highlight>
                          <a:sym typeface="+mn-ea"/>
                        </a:rPr>
                        <a:t> </a:t>
                      </a:r>
                      <a:r>
                        <a:rPr lang="en-IN" altLang="en-GB" sz="1600" b="1">
                          <a:solidFill>
                            <a:schemeClr val="tx1"/>
                          </a:solidFill>
                          <a:highlight>
                            <a:srgbClr val="FFFF00"/>
                          </a:highlight>
                          <a:latin typeface="Arial" panose="020B0604020202020204" pitchFamily="34" charset="0"/>
                          <a:cs typeface="Arial" panose="020B0604020202020204" pitchFamily="34" charset="0"/>
                          <a:sym typeface="+mn-ea"/>
                        </a:rPr>
                        <a:t>Not ADDED to </a:t>
                      </a:r>
                      <a:r>
                        <a:rPr lang="en-GB" altLang="en-US" sz="1600" b="1">
                          <a:solidFill>
                            <a:srgbClr val="FF0000"/>
                          </a:solidFill>
                          <a:highlight>
                            <a:srgbClr val="FFFF00"/>
                          </a:highlight>
                          <a:sym typeface="+mn-ea"/>
                        </a:rPr>
                        <a:t>Q</a:t>
                      </a:r>
                      <a:r>
                        <a:rPr lang="en-GB" altLang="en-US" sz="1600" b="1" baseline="-25000">
                          <a:solidFill>
                            <a:srgbClr val="FF0000"/>
                          </a:solidFill>
                          <a:highlight>
                            <a:srgbClr val="FFFF00"/>
                          </a:highlight>
                          <a:sym typeface="+mn-ea"/>
                        </a:rPr>
                        <a:t>D</a:t>
                      </a:r>
                      <a:endParaRPr lang="en-IN" altLang="en-GB" sz="1600" b="1">
                        <a:solidFill>
                          <a:srgbClr val="FF0000"/>
                        </a:solidFill>
                        <a:highlight>
                          <a:srgbClr val="FFFF00"/>
                        </a:highlight>
                        <a:latin typeface="Arial" panose="020B0604020202020204" pitchFamily="34" charset="0"/>
                        <a:cs typeface="Arial" panose="020B0604020202020204" pitchFamily="34" charset="0"/>
                        <a:sym typeface="+mn-ea"/>
                      </a:endParaRPr>
                    </a:p>
                  </a:txBody>
                  <a:tcPr/>
                </a:tc>
                <a:extLst>
                  <a:ext uri="{0D108BD9-81ED-4DB2-BD59-A6C34878D82A}">
                    <a16:rowId xmlns:a16="http://schemas.microsoft.com/office/drawing/2014/main" val="10001"/>
                  </a:ext>
                </a:extLst>
              </a:tr>
              <a:tr h="1240790">
                <a:tc gridSpan="4">
                  <a:txBody>
                    <a:bodyPr/>
                    <a:lstStyle/>
                    <a:p>
                      <a:pPr>
                        <a:buNone/>
                      </a:pPr>
                      <a:r>
                        <a:rPr lang="en-IN" altLang="el-GR" sz="1800" b="1" dirty="0">
                          <a:solidFill>
                            <a:srgbClr val="FF0000"/>
                          </a:solidFill>
                          <a:sym typeface="+mn-ea"/>
                        </a:rPr>
                        <a:t> </a:t>
                      </a:r>
                      <a:r>
                        <a:rPr lang="en-IN" altLang="el-GR" sz="2400" b="1" dirty="0">
                          <a:solidFill>
                            <a:srgbClr val="FF0000"/>
                          </a:solidFill>
                          <a:sym typeface="+mn-ea"/>
                        </a:rPr>
                        <a:t> </a:t>
                      </a:r>
                    </a:p>
                    <a:p>
                      <a:pPr>
                        <a:buNone/>
                      </a:pPr>
                      <a:r>
                        <a:rPr lang="en-IN" altLang="el-GR" sz="2400" b="1" dirty="0">
                          <a:solidFill>
                            <a:srgbClr val="FF0000"/>
                          </a:solidFill>
                          <a:sym typeface="+mn-ea"/>
                        </a:rPr>
                        <a:t>                 </a:t>
                      </a:r>
                      <a:r>
                        <a:rPr lang="el-GR" altLang="x-none" sz="2400" b="1" dirty="0">
                          <a:solidFill>
                            <a:srgbClr val="FF0000"/>
                          </a:solidFill>
                          <a:sym typeface="+mn-ea"/>
                        </a:rPr>
                        <a:t>δ</a:t>
                      </a:r>
                      <a:r>
                        <a:rPr sz="2400" b="1" baseline="-25000" dirty="0">
                          <a:solidFill>
                            <a:srgbClr val="FF0000"/>
                          </a:solidFill>
                          <a:sym typeface="+mn-ea"/>
                        </a:rPr>
                        <a:t>D</a:t>
                      </a:r>
                      <a:r>
                        <a:rPr sz="2400" dirty="0">
                          <a:sym typeface="+mn-ea"/>
                        </a:rPr>
                        <a:t> for all DFA state in </a:t>
                      </a:r>
                      <a:r>
                        <a:rPr sz="2400" dirty="0">
                          <a:solidFill>
                            <a:srgbClr val="FF0000"/>
                          </a:solidFill>
                          <a:sym typeface="+mn-ea"/>
                        </a:rPr>
                        <a:t>Q</a:t>
                      </a:r>
                      <a:r>
                        <a:rPr sz="2400" baseline="-25000" dirty="0">
                          <a:solidFill>
                            <a:srgbClr val="FF0000"/>
                          </a:solidFill>
                          <a:sym typeface="+mn-ea"/>
                        </a:rPr>
                        <a:t>D</a:t>
                      </a:r>
                      <a:r>
                        <a:rPr sz="2400" dirty="0">
                          <a:sym typeface="+mn-ea"/>
                        </a:rPr>
                        <a:t> </a:t>
                      </a:r>
                      <a:r>
                        <a:rPr lang="en-IN" sz="2400" dirty="0">
                          <a:sym typeface="+mn-ea"/>
                        </a:rPr>
                        <a:t>have been</a:t>
                      </a:r>
                      <a:r>
                        <a:rPr sz="2400" dirty="0">
                          <a:sym typeface="+mn-ea"/>
                        </a:rPr>
                        <a:t> defined</a:t>
                      </a:r>
                      <a:endParaRPr lang="en-GB" altLang="en-US" sz="240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2" name="Text Box 1"/>
          <p:cNvSpPr txBox="1"/>
          <p:nvPr/>
        </p:nvSpPr>
        <p:spPr>
          <a:xfrm>
            <a:off x="1146810" y="43815"/>
            <a:ext cx="6057900" cy="542290"/>
          </a:xfrm>
          <a:prstGeom prst="rect">
            <a:avLst/>
          </a:prstGeom>
          <a:noFill/>
        </p:spPr>
        <p:txBody>
          <a:bodyPr wrap="square" rtlCol="0">
            <a:noAutofit/>
          </a:bodyPr>
          <a:lstStyle/>
          <a:p>
            <a:r>
              <a:rPr lang="en-GB" altLang="en-US" sz="2000"/>
              <a:t>Q</a:t>
            </a:r>
            <a:r>
              <a:rPr lang="en-GB" altLang="en-US" sz="2000" baseline="-25000"/>
              <a:t>D</a:t>
            </a:r>
            <a:r>
              <a:rPr lang="en-GB" altLang="en-US" sz="2000"/>
              <a:t> = { {q0}, {q0,q1}, {q0, q2}, {q0, q1, q2 } }</a:t>
            </a:r>
          </a:p>
        </p:txBody>
      </p:sp>
      <p:pic>
        <p:nvPicPr>
          <p:cNvPr id="3" name="Picture 2" descr="IMG_20240410_152259"/>
          <p:cNvPicPr>
            <a:picLocks noChangeAspect="1"/>
          </p:cNvPicPr>
          <p:nvPr/>
        </p:nvPicPr>
        <p:blipFill>
          <a:blip r:embed="rId3"/>
          <a:stretch>
            <a:fillRect/>
          </a:stretch>
        </p:blipFill>
        <p:spPr>
          <a:xfrm>
            <a:off x="4335145" y="4267200"/>
            <a:ext cx="4575810" cy="2195830"/>
          </a:xfrm>
          <a:prstGeom prst="rect">
            <a:avLst/>
          </a:prstGeom>
        </p:spPr>
      </p:pic>
      <p:sp>
        <p:nvSpPr>
          <p:cNvPr id="5" name="Text Box 4"/>
          <p:cNvSpPr txBox="1"/>
          <p:nvPr/>
        </p:nvSpPr>
        <p:spPr>
          <a:xfrm>
            <a:off x="207010" y="4342765"/>
            <a:ext cx="3926840" cy="1897380"/>
          </a:xfrm>
          <a:prstGeom prst="rect">
            <a:avLst/>
          </a:prstGeom>
          <a:noFill/>
        </p:spPr>
        <p:txBody>
          <a:bodyPr wrap="square" rtlCol="0">
            <a:noAutofit/>
          </a:bodyPr>
          <a:lstStyle/>
          <a:p>
            <a:r>
              <a:rPr lang="en-IN" altLang="en-GB" sz="2000"/>
              <a:t>We can rename the states and write the Final DFA diagram.</a:t>
            </a:r>
          </a:p>
          <a:p>
            <a:r>
              <a:rPr lang="en-GB" altLang="en-US" sz="2000"/>
              <a:t>Q</a:t>
            </a:r>
            <a:r>
              <a:rPr lang="en-GB" altLang="en-US" sz="2000" baseline="-25000"/>
              <a:t>D</a:t>
            </a:r>
            <a:r>
              <a:rPr lang="en-GB" altLang="en-US" sz="2000"/>
              <a:t> = { {q0}</a:t>
            </a:r>
            <a:r>
              <a:rPr lang="en-IN" altLang="en-GB" sz="2000"/>
              <a:t> </a:t>
            </a:r>
            <a:r>
              <a:rPr lang="en-IN" altLang="en-GB" sz="2000">
                <a:cs typeface="Arial" panose="020B0604020202020204" pitchFamily="34" charset="0"/>
              </a:rPr>
              <a:t>→ </a:t>
            </a:r>
            <a:r>
              <a:rPr lang="en-IN" altLang="en-GB" sz="2000" b="1">
                <a:solidFill>
                  <a:srgbClr val="FF0000"/>
                </a:solidFill>
                <a:cs typeface="Arial" panose="020B0604020202020204" pitchFamily="34" charset="0"/>
              </a:rPr>
              <a:t>A</a:t>
            </a:r>
            <a:r>
              <a:rPr lang="en-GB" altLang="en-US" sz="2000" b="1">
                <a:solidFill>
                  <a:srgbClr val="FF0000"/>
                </a:solidFill>
              </a:rPr>
              <a:t>,</a:t>
            </a:r>
            <a:r>
              <a:rPr lang="en-GB" altLang="en-US" sz="2000"/>
              <a:t> </a:t>
            </a:r>
          </a:p>
          <a:p>
            <a:r>
              <a:rPr lang="en-GB" altLang="en-US" sz="2000"/>
              <a:t> </a:t>
            </a:r>
            <a:r>
              <a:rPr lang="en-IN" altLang="en-GB" sz="2000"/>
              <a:t>          </a:t>
            </a:r>
            <a:r>
              <a:rPr lang="en-GB" altLang="en-US" sz="2000"/>
              <a:t>{q0,q1}</a:t>
            </a:r>
            <a:r>
              <a:rPr lang="en-IN" altLang="en-GB" sz="2000"/>
              <a:t> </a:t>
            </a:r>
            <a:r>
              <a:rPr lang="en-IN" altLang="en-GB" sz="2000">
                <a:cs typeface="Arial" panose="020B0604020202020204" pitchFamily="34" charset="0"/>
              </a:rPr>
              <a:t>→ </a:t>
            </a:r>
            <a:r>
              <a:rPr lang="en-IN" altLang="en-GB" sz="2000" b="1">
                <a:solidFill>
                  <a:srgbClr val="FF0000"/>
                </a:solidFill>
                <a:cs typeface="Arial" panose="020B0604020202020204" pitchFamily="34" charset="0"/>
              </a:rPr>
              <a:t>B</a:t>
            </a:r>
            <a:r>
              <a:rPr lang="en-GB" altLang="en-US" sz="2000"/>
              <a:t>, </a:t>
            </a:r>
          </a:p>
          <a:p>
            <a:r>
              <a:rPr lang="en-GB" altLang="en-US" sz="2000"/>
              <a:t> </a:t>
            </a:r>
            <a:r>
              <a:rPr lang="en-IN" altLang="en-GB" sz="2000"/>
              <a:t>          </a:t>
            </a:r>
            <a:r>
              <a:rPr lang="en-GB" altLang="en-US" sz="2000"/>
              <a:t>{q0, q2}</a:t>
            </a:r>
            <a:r>
              <a:rPr lang="en-GB" altLang="en-US" sz="2000">
                <a:cs typeface="Arial" panose="020B0604020202020204" pitchFamily="34" charset="0"/>
              </a:rPr>
              <a:t>→</a:t>
            </a:r>
            <a:r>
              <a:rPr lang="en-IN" altLang="en-GB" sz="2000">
                <a:cs typeface="Arial" panose="020B0604020202020204" pitchFamily="34" charset="0"/>
              </a:rPr>
              <a:t> </a:t>
            </a:r>
            <a:r>
              <a:rPr lang="en-IN" altLang="en-GB" sz="2000" b="1">
                <a:solidFill>
                  <a:srgbClr val="FF0000"/>
                </a:solidFill>
                <a:cs typeface="Arial" panose="020B0604020202020204" pitchFamily="34" charset="0"/>
              </a:rPr>
              <a:t>C,</a:t>
            </a:r>
            <a:r>
              <a:rPr lang="en-GB" altLang="en-US" sz="2000"/>
              <a:t> </a:t>
            </a:r>
          </a:p>
          <a:p>
            <a:r>
              <a:rPr lang="en-GB" altLang="en-US" sz="2000"/>
              <a:t> </a:t>
            </a:r>
            <a:r>
              <a:rPr lang="en-IN" altLang="en-GB" sz="2000"/>
              <a:t>          </a:t>
            </a:r>
            <a:r>
              <a:rPr lang="en-GB" altLang="en-US" sz="2000"/>
              <a:t>{q0, q1, q2 }</a:t>
            </a:r>
            <a:r>
              <a:rPr lang="en-GB" altLang="en-US" sz="2000">
                <a:cs typeface="Arial" panose="020B0604020202020204" pitchFamily="34" charset="0"/>
              </a:rPr>
              <a:t>→</a:t>
            </a:r>
            <a:r>
              <a:rPr lang="en-IN" altLang="en-GB" sz="2000">
                <a:cs typeface="Arial" panose="020B0604020202020204" pitchFamily="34" charset="0"/>
              </a:rPr>
              <a:t> </a:t>
            </a:r>
            <a:r>
              <a:rPr lang="en-IN" altLang="en-GB" sz="2000" b="1">
                <a:solidFill>
                  <a:srgbClr val="FF0000"/>
                </a:solidFill>
                <a:cs typeface="Arial" panose="020B0604020202020204" pitchFamily="34" charset="0"/>
              </a:rPr>
              <a:t>D</a:t>
            </a:r>
            <a:endParaRPr lang="en-IN" altLang="en-GB" sz="2000">
              <a:cs typeface="Arial" panose="020B0604020202020204" pitchFamily="34" charset="0"/>
            </a:endParaRPr>
          </a:p>
          <a:p>
            <a:r>
              <a:rPr lang="en-IN" altLang="en-GB" sz="2000">
                <a:cs typeface="Arial" panose="020B0604020202020204" pitchFamily="34" charset="0"/>
              </a:rPr>
              <a:t>         </a:t>
            </a:r>
            <a:r>
              <a:rPr lang="en-GB" altLang="en-US" sz="2000"/>
              <a:t>}</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64100"/>
          </a:xfrm>
        </p:spPr>
        <p:txBody>
          <a:bodyPr/>
          <a:lstStyle/>
          <a:p>
            <a:r>
              <a:rPr lang="en-IN" altLang="en-US"/>
              <a:t>Exercise problems on NFA to DFA conversion</a:t>
            </a:r>
          </a:p>
          <a:p>
            <a:pPr marL="457200" lvl="1" indent="0">
              <a:buNone/>
            </a:pPr>
            <a:r>
              <a:rPr lang="en-IN" altLang="en-US"/>
              <a:t>Ex-1                              Ex-3</a:t>
            </a:r>
          </a:p>
          <a:p>
            <a:endParaRPr lang="en-IN" altLang="en-US"/>
          </a:p>
          <a:p>
            <a:endParaRPr lang="en-IN" altLang="en-US"/>
          </a:p>
          <a:p>
            <a:pPr marL="0" indent="0">
              <a:buNone/>
            </a:pPr>
            <a:r>
              <a:rPr lang="en-IN" altLang="en-US" sz="3200">
                <a:sym typeface="+mn-ea"/>
              </a:rPr>
              <a:t>     Ex-2                          Ex-4</a:t>
            </a:r>
            <a:endParaRPr lang="en-IN" altLang="en-US" sz="3200"/>
          </a:p>
          <a:p>
            <a:endParaRPr lang="en-IN" altLang="en-US"/>
          </a:p>
        </p:txBody>
      </p:sp>
      <p:graphicFrame>
        <p:nvGraphicFramePr>
          <p:cNvPr id="4" name="Table 3"/>
          <p:cNvGraphicFramePr/>
          <p:nvPr/>
        </p:nvGraphicFramePr>
        <p:xfrm>
          <a:off x="1066800" y="2667000"/>
          <a:ext cx="2336165" cy="1219200"/>
        </p:xfrm>
        <a:graphic>
          <a:graphicData uri="http://schemas.openxmlformats.org/drawingml/2006/table">
            <a:tbl>
              <a:tblPr/>
              <a:tblGrid>
                <a:gridCol w="706755">
                  <a:extLst>
                    <a:ext uri="{9D8B030D-6E8A-4147-A177-3AD203B41FA5}">
                      <a16:colId xmlns:a16="http://schemas.microsoft.com/office/drawing/2014/main" val="20000"/>
                    </a:ext>
                  </a:extLst>
                </a:gridCol>
                <a:gridCol w="1065530">
                  <a:extLst>
                    <a:ext uri="{9D8B030D-6E8A-4147-A177-3AD203B41FA5}">
                      <a16:colId xmlns:a16="http://schemas.microsoft.com/office/drawing/2014/main" val="20001"/>
                    </a:ext>
                  </a:extLst>
                </a:gridCol>
                <a:gridCol w="563880">
                  <a:extLst>
                    <a:ext uri="{9D8B030D-6E8A-4147-A177-3AD203B41FA5}">
                      <a16:colId xmlns:a16="http://schemas.microsoft.com/office/drawing/2014/main" val="20002"/>
                    </a:ext>
                  </a:extLst>
                </a:gridCol>
              </a:tblGrid>
              <a:tr h="304800">
                <a:tc>
                  <a:txBody>
                    <a:bodyPr/>
                    <a:lstStyle/>
                    <a:p>
                      <a:pPr indent="0" algn="ctr">
                        <a:buNone/>
                      </a:pPr>
                      <a:r>
                        <a:rPr lang="en-US" sz="2000" b="0">
                          <a:latin typeface="Symbol" panose="05050102010706020507" charset="0"/>
                          <a:cs typeface="Symbol" panose="05050102010706020507" charset="0"/>
                        </a:rPr>
                        <a:t>d</a:t>
                      </a:r>
                      <a:endParaRPr lang="en-US" sz="2000" b="0">
                        <a:latin typeface="Symbol" panose="05050102010706020507" charset="0"/>
                        <a:ea typeface="Symbol" panose="05050102010706020507" charset="0"/>
                        <a:cs typeface="Symbol" panose="05050102010706020507"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cs typeface="Times New Roman" panose="02020603050405020304" pitchFamily="18" charset="0"/>
                        </a:rPr>
                        <a:t>0</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cs typeface="Times New Roman" panose="02020603050405020304" pitchFamily="18" charset="0"/>
                        </a:rPr>
                        <a:t>1</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indent="0">
                        <a:buNone/>
                      </a:pPr>
                      <a:r>
                        <a:rPr lang="en-US" sz="2000" b="0">
                          <a:latin typeface="Arial" panose="020B0604020202020204" pitchFamily="34" charset="0"/>
                          <a:cs typeface="Arial" panose="020B0604020202020204" pitchFamily="34" charset="0"/>
                        </a:rPr>
                        <a:t>→</a:t>
                      </a:r>
                      <a:r>
                        <a:rPr lang="en-US" sz="2000" b="0">
                          <a:latin typeface="Times New Roman" panose="02020603050405020304" pitchFamily="18" charset="0"/>
                          <a:cs typeface="Times New Roman" panose="02020603050405020304" pitchFamily="18" charset="0"/>
                        </a:rPr>
                        <a:t>q</a:t>
                      </a:r>
                      <a:r>
                        <a:rPr lang="en-US" sz="2000" b="0" baseline="-25000">
                          <a:latin typeface="Times New Roman" panose="02020603050405020304" pitchFamily="18" charset="0"/>
                          <a:cs typeface="Times New Roman" panose="02020603050405020304" pitchFamily="18" charset="0"/>
                        </a:rPr>
                        <a:t>0</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cs typeface="Times New Roman" panose="02020603050405020304" pitchFamily="18" charset="0"/>
                        </a:rPr>
                        <a:t>{</a:t>
                      </a:r>
                      <a:r>
                        <a:rPr lang="en-US" sz="2000" b="0">
                          <a:latin typeface="Times New Roman" panose="02020603050405020304" pitchFamily="18" charset="0"/>
                          <a:cs typeface="Times New Roman" panose="02020603050405020304" pitchFamily="18" charset="0"/>
                        </a:rPr>
                        <a:t>q</a:t>
                      </a:r>
                      <a:r>
                        <a:rPr lang="en-US" sz="2000" b="0" baseline="-25000">
                          <a:latin typeface="Times New Roman" panose="02020603050405020304" pitchFamily="18" charset="0"/>
                          <a:cs typeface="Times New Roman" panose="02020603050405020304" pitchFamily="18" charset="0"/>
                        </a:rPr>
                        <a:t>0</a:t>
                      </a:r>
                      <a:r>
                        <a:rPr lang="en-US" sz="2000" b="0">
                          <a:latin typeface="Times New Roman" panose="02020603050405020304" pitchFamily="18" charset="0"/>
                          <a:cs typeface="Times New Roman" panose="02020603050405020304" pitchFamily="18" charset="0"/>
                        </a:rPr>
                        <a:t>, q</a:t>
                      </a:r>
                      <a:r>
                        <a:rPr lang="en-IN" altLang="en-US" sz="2000" b="0">
                          <a:latin typeface="Times New Roman" panose="02020603050405020304" pitchFamily="18" charset="0"/>
                          <a:cs typeface="Times New Roman" panose="02020603050405020304" pitchFamily="18" charset="0"/>
                        </a:rPr>
                        <a:t>1}</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[q</a:t>
                      </a:r>
                      <a:r>
                        <a:rPr lang="en-IN" altLang="en-US" sz="2000" b="0">
                          <a:latin typeface="Times New Roman" panose="02020603050405020304" pitchFamily="18" charset="0"/>
                          <a:cs typeface="Times New Roman" panose="02020603050405020304" pitchFamily="18" charset="0"/>
                        </a:rPr>
                        <a:t>1</a:t>
                      </a:r>
                      <a:r>
                        <a:rPr lang="en-US" sz="2000" b="0">
                          <a:latin typeface="Times New Roman" panose="02020603050405020304" pitchFamily="18" charset="0"/>
                          <a:cs typeface="Times New Roman" panose="02020603050405020304" pitchFamily="18" charset="0"/>
                        </a:rPr>
                        <a:t>]</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q1</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IN" altLang="en-US" sz="2000" b="0">
                          <a:latin typeface="Times New Roman" panose="02020603050405020304" pitchFamily="18" charset="0"/>
                          <a:cs typeface="Times New Roman" panose="02020603050405020304" pitchFamily="18" charset="0"/>
                        </a:rPr>
                        <a:t>q2</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IN" altLang="en-US" sz="2000" b="0">
                          <a:latin typeface="Times New Roman" panose="02020603050405020304" pitchFamily="18" charset="0"/>
                          <a:cs typeface="Times New Roman" panose="02020603050405020304" pitchFamily="18" charset="0"/>
                        </a:rPr>
                        <a:t>q2</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indent="0">
                        <a:buNone/>
                      </a:pPr>
                      <a:r>
                        <a:rPr lang="en-IN" altLang="en-US" sz="2000" b="0">
                          <a:latin typeface="Times New Roman" panose="02020603050405020304" pitchFamily="18" charset="0"/>
                          <a:cs typeface="Times New Roman" panose="02020603050405020304" pitchFamily="18" charset="0"/>
                        </a:rPr>
                        <a:t>*</a:t>
                      </a:r>
                      <a:r>
                        <a:rPr lang="en-US" sz="2000" b="0">
                          <a:latin typeface="Times New Roman" panose="02020603050405020304" pitchFamily="18" charset="0"/>
                          <a:cs typeface="Times New Roman" panose="02020603050405020304" pitchFamily="18" charset="0"/>
                        </a:rPr>
                        <a:t>q</a:t>
                      </a:r>
                      <a:r>
                        <a:rPr lang="en-IN" altLang="en-US" sz="2000" b="0">
                          <a:latin typeface="Times New Roman" panose="02020603050405020304" pitchFamily="18" charset="0"/>
                          <a:cs typeface="Times New Roman" panose="02020603050405020304" pitchFamily="18" charset="0"/>
                        </a:rPr>
                        <a:t>2</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US" sz="2000" b="0">
                          <a:latin typeface="Arial" panose="020B0604020202020204" pitchFamily="34" charset="0"/>
                          <a:cs typeface="Arial" panose="020B0604020202020204" pitchFamily="34" charset="0"/>
                        </a:rPr>
                        <a:t>Ø</a:t>
                      </a:r>
                      <a:endParaRPr lang="en-US" sz="2000" b="0">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q2</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Table 4"/>
          <p:cNvGraphicFramePr/>
          <p:nvPr/>
        </p:nvGraphicFramePr>
        <p:xfrm>
          <a:off x="1041400" y="4546600"/>
          <a:ext cx="2336165" cy="1219200"/>
        </p:xfrm>
        <a:graphic>
          <a:graphicData uri="http://schemas.openxmlformats.org/drawingml/2006/table">
            <a:tbl>
              <a:tblPr/>
              <a:tblGrid>
                <a:gridCol w="706755">
                  <a:extLst>
                    <a:ext uri="{9D8B030D-6E8A-4147-A177-3AD203B41FA5}">
                      <a16:colId xmlns:a16="http://schemas.microsoft.com/office/drawing/2014/main" val="20000"/>
                    </a:ext>
                  </a:extLst>
                </a:gridCol>
                <a:gridCol w="1065530">
                  <a:extLst>
                    <a:ext uri="{9D8B030D-6E8A-4147-A177-3AD203B41FA5}">
                      <a16:colId xmlns:a16="http://schemas.microsoft.com/office/drawing/2014/main" val="20001"/>
                    </a:ext>
                  </a:extLst>
                </a:gridCol>
                <a:gridCol w="563880">
                  <a:extLst>
                    <a:ext uri="{9D8B030D-6E8A-4147-A177-3AD203B41FA5}">
                      <a16:colId xmlns:a16="http://schemas.microsoft.com/office/drawing/2014/main" val="20002"/>
                    </a:ext>
                  </a:extLst>
                </a:gridCol>
              </a:tblGrid>
              <a:tr h="304800">
                <a:tc>
                  <a:txBody>
                    <a:bodyPr/>
                    <a:lstStyle/>
                    <a:p>
                      <a:pPr indent="0" algn="ctr">
                        <a:buNone/>
                      </a:pPr>
                      <a:r>
                        <a:rPr lang="en-US" sz="2000" b="0">
                          <a:latin typeface="Symbol" panose="05050102010706020507" charset="0"/>
                          <a:cs typeface="Symbol" panose="05050102010706020507" charset="0"/>
                        </a:rPr>
                        <a:t>d</a:t>
                      </a:r>
                      <a:endParaRPr lang="en-US" sz="2000" b="0">
                        <a:latin typeface="Symbol" panose="05050102010706020507" charset="0"/>
                        <a:ea typeface="Symbol" panose="05050102010706020507" charset="0"/>
                        <a:cs typeface="Symbol" panose="05050102010706020507"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cs typeface="Times New Roman" panose="02020603050405020304" pitchFamily="18" charset="0"/>
                        </a:rPr>
                        <a:t>0</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cs typeface="Times New Roman" panose="02020603050405020304" pitchFamily="18" charset="0"/>
                        </a:rPr>
                        <a:t>1</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indent="0">
                        <a:buNone/>
                      </a:pPr>
                      <a:r>
                        <a:rPr lang="en-US" sz="2000" b="0">
                          <a:latin typeface="Arial" panose="020B0604020202020204" pitchFamily="34" charset="0"/>
                          <a:cs typeface="Arial" panose="020B0604020202020204" pitchFamily="34" charset="0"/>
                        </a:rPr>
                        <a:t>→</a:t>
                      </a:r>
                      <a:r>
                        <a:rPr lang="en-US" sz="2000" b="0">
                          <a:latin typeface="Times New Roman" panose="02020603050405020304" pitchFamily="18" charset="0"/>
                          <a:cs typeface="Times New Roman" panose="02020603050405020304" pitchFamily="18" charset="0"/>
                        </a:rPr>
                        <a:t>q</a:t>
                      </a:r>
                      <a:r>
                        <a:rPr lang="en-US" sz="2000" b="0" baseline="-25000">
                          <a:latin typeface="Times New Roman" panose="02020603050405020304" pitchFamily="18" charset="0"/>
                          <a:cs typeface="Times New Roman" panose="02020603050405020304" pitchFamily="18" charset="0"/>
                        </a:rPr>
                        <a:t>0</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cs typeface="Times New Roman" panose="02020603050405020304" pitchFamily="18" charset="0"/>
                        </a:rPr>
                        <a:t>{</a:t>
                      </a:r>
                      <a:r>
                        <a:rPr lang="en-US" sz="2000" b="0">
                          <a:latin typeface="Times New Roman" panose="02020603050405020304" pitchFamily="18" charset="0"/>
                          <a:cs typeface="Times New Roman" panose="02020603050405020304" pitchFamily="18" charset="0"/>
                        </a:rPr>
                        <a:t>q</a:t>
                      </a:r>
                      <a:r>
                        <a:rPr lang="en-US" sz="2000" b="0" baseline="-25000">
                          <a:latin typeface="Times New Roman" panose="02020603050405020304" pitchFamily="18" charset="0"/>
                          <a:cs typeface="Times New Roman" panose="02020603050405020304" pitchFamily="18" charset="0"/>
                        </a:rPr>
                        <a:t>0</a:t>
                      </a:r>
                      <a:r>
                        <a:rPr lang="en-US" sz="2000" b="0">
                          <a:latin typeface="Times New Roman" panose="02020603050405020304" pitchFamily="18" charset="0"/>
                          <a:cs typeface="Times New Roman" panose="02020603050405020304" pitchFamily="18" charset="0"/>
                        </a:rPr>
                        <a:t>, q</a:t>
                      </a:r>
                      <a:r>
                        <a:rPr lang="en-IN" altLang="en-US" sz="2000" b="0">
                          <a:latin typeface="Times New Roman" panose="02020603050405020304" pitchFamily="18" charset="0"/>
                          <a:cs typeface="Times New Roman" panose="02020603050405020304" pitchFamily="18" charset="0"/>
                        </a:rPr>
                        <a:t>1}</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a:t>
                      </a:r>
                      <a:r>
                        <a:rPr lang="en-IN" altLang="en-US" sz="2000" b="0">
                          <a:latin typeface="Times New Roman" panose="02020603050405020304" pitchFamily="18" charset="0"/>
                          <a:cs typeface="Times New Roman" panose="02020603050405020304" pitchFamily="18" charset="0"/>
                        </a:rPr>
                        <a:t>q0</a:t>
                      </a:r>
                      <a:r>
                        <a:rPr lang="en-US" sz="2000" b="0">
                          <a:latin typeface="Times New Roman" panose="02020603050405020304" pitchFamily="18" charset="0"/>
                          <a:cs typeface="Times New Roman" panose="02020603050405020304" pitchFamily="18" charset="0"/>
                        </a:rPr>
                        <a:t>]</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q1</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US" sz="2000" b="0">
                          <a:latin typeface="Arial" panose="020B0604020202020204" pitchFamily="34" charset="0"/>
                          <a:cs typeface="Arial" panose="020B0604020202020204" pitchFamily="34" charset="0"/>
                        </a:rPr>
                        <a:t>Ø</a:t>
                      </a:r>
                      <a:endParaRPr lang="en-US" altLang="en-US" sz="2000" b="0">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IN" altLang="en-US" sz="2000" b="0">
                          <a:latin typeface="Times New Roman" panose="02020603050405020304" pitchFamily="18" charset="0"/>
                          <a:cs typeface="Times New Roman" panose="02020603050405020304" pitchFamily="18" charset="0"/>
                        </a:rPr>
                        <a:t>q2</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indent="0">
                        <a:buNone/>
                      </a:pPr>
                      <a:r>
                        <a:rPr lang="en-IN" altLang="en-US" sz="2000" b="0">
                          <a:latin typeface="Times New Roman" panose="02020603050405020304" pitchFamily="18" charset="0"/>
                          <a:cs typeface="Times New Roman" panose="02020603050405020304" pitchFamily="18" charset="0"/>
                        </a:rPr>
                        <a:t>*</a:t>
                      </a:r>
                      <a:r>
                        <a:rPr lang="en-US" sz="2000" b="0">
                          <a:latin typeface="Times New Roman" panose="02020603050405020304" pitchFamily="18" charset="0"/>
                          <a:cs typeface="Times New Roman" panose="02020603050405020304" pitchFamily="18" charset="0"/>
                        </a:rPr>
                        <a:t>q</a:t>
                      </a:r>
                      <a:r>
                        <a:rPr lang="en-IN" altLang="en-US" sz="2000" b="0">
                          <a:latin typeface="Times New Roman" panose="02020603050405020304" pitchFamily="18" charset="0"/>
                          <a:cs typeface="Times New Roman" panose="02020603050405020304" pitchFamily="18" charset="0"/>
                        </a:rPr>
                        <a:t>2</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cs typeface="Times New Roman" panose="02020603050405020304" pitchFamily="18" charset="0"/>
                        </a:rPr>
                        <a:t>{q0, q2}</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q1</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Table 5"/>
          <p:cNvGraphicFramePr/>
          <p:nvPr/>
        </p:nvGraphicFramePr>
        <p:xfrm>
          <a:off x="4851400" y="2413000"/>
          <a:ext cx="2336165" cy="1524000"/>
        </p:xfrm>
        <a:graphic>
          <a:graphicData uri="http://schemas.openxmlformats.org/drawingml/2006/table">
            <a:tbl>
              <a:tblPr/>
              <a:tblGrid>
                <a:gridCol w="706755">
                  <a:extLst>
                    <a:ext uri="{9D8B030D-6E8A-4147-A177-3AD203B41FA5}">
                      <a16:colId xmlns:a16="http://schemas.microsoft.com/office/drawing/2014/main" val="20000"/>
                    </a:ext>
                  </a:extLst>
                </a:gridCol>
                <a:gridCol w="1065530">
                  <a:extLst>
                    <a:ext uri="{9D8B030D-6E8A-4147-A177-3AD203B41FA5}">
                      <a16:colId xmlns:a16="http://schemas.microsoft.com/office/drawing/2014/main" val="20001"/>
                    </a:ext>
                  </a:extLst>
                </a:gridCol>
                <a:gridCol w="563880">
                  <a:extLst>
                    <a:ext uri="{9D8B030D-6E8A-4147-A177-3AD203B41FA5}">
                      <a16:colId xmlns:a16="http://schemas.microsoft.com/office/drawing/2014/main" val="20002"/>
                    </a:ext>
                  </a:extLst>
                </a:gridCol>
              </a:tblGrid>
              <a:tr h="304800">
                <a:tc>
                  <a:txBody>
                    <a:bodyPr/>
                    <a:lstStyle/>
                    <a:p>
                      <a:pPr indent="0" algn="ctr">
                        <a:buNone/>
                      </a:pPr>
                      <a:r>
                        <a:rPr lang="en-US" sz="2000" b="0">
                          <a:latin typeface="Symbol" panose="05050102010706020507" charset="0"/>
                          <a:cs typeface="Symbol" panose="05050102010706020507" charset="0"/>
                        </a:rPr>
                        <a:t>d</a:t>
                      </a:r>
                      <a:endParaRPr lang="en-US" sz="2000" b="0">
                        <a:latin typeface="Symbol" panose="05050102010706020507" charset="0"/>
                        <a:ea typeface="Symbol" panose="05050102010706020507" charset="0"/>
                        <a:cs typeface="Symbol" panose="05050102010706020507"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cs typeface="Times New Roman" panose="02020603050405020304" pitchFamily="18" charset="0"/>
                        </a:rPr>
                        <a:t>0</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cs typeface="Times New Roman" panose="02020603050405020304" pitchFamily="18" charset="0"/>
                        </a:rPr>
                        <a:t>1</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indent="0">
                        <a:buNone/>
                      </a:pPr>
                      <a:r>
                        <a:rPr lang="en-US" sz="2000" b="0">
                          <a:latin typeface="Arial" panose="020B0604020202020204" pitchFamily="34" charset="0"/>
                          <a:cs typeface="Arial" panose="020B0604020202020204" pitchFamily="34" charset="0"/>
                        </a:rPr>
                        <a:t>→</a:t>
                      </a:r>
                      <a:r>
                        <a:rPr lang="en-IN" altLang="en-US" sz="2000" b="0">
                          <a:latin typeface="Arial" panose="020B0604020202020204" pitchFamily="34" charset="0"/>
                          <a:cs typeface="Arial" panose="020B0604020202020204" pitchFamily="34" charset="0"/>
                        </a:rPr>
                        <a:t>p</a:t>
                      </a:r>
                      <a:endParaRPr lang="en-IN" altLang="en-US" sz="2000" b="0">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cs typeface="Times New Roman" panose="02020603050405020304" pitchFamily="18" charset="0"/>
                        </a:rPr>
                        <a:t> {p, r}</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q</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q</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IN" altLang="en-US" sz="2000" b="0">
                          <a:latin typeface="Times New Roman" panose="02020603050405020304" pitchFamily="18" charset="0"/>
                          <a:cs typeface="Times New Roman" panose="02020603050405020304" pitchFamily="18" charset="0"/>
                        </a:rPr>
                        <a:t> {r, s}</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IN" altLang="en-US" sz="2000" b="0">
                          <a:latin typeface="Times New Roman" panose="02020603050405020304" pitchFamily="18" charset="0"/>
                          <a:cs typeface="Times New Roman" panose="02020603050405020304" pitchFamily="18" charset="0"/>
                        </a:rPr>
                        <a:t>p</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IN" altLang="en-US" sz="2000" b="0">
                          <a:latin typeface="Times New Roman" panose="02020603050405020304" pitchFamily="18" charset="0"/>
                          <a:cs typeface="Times New Roman" panose="02020603050405020304" pitchFamily="18" charset="0"/>
                        </a:rPr>
                        <a:t>{p, s}</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*s</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Arial" panose="020B0604020202020204" pitchFamily="34" charset="0"/>
                          <a:ea typeface="Times New Roman" panose="02020603050405020304" pitchFamily="18" charset="0"/>
                          <a:cs typeface="Arial" panose="020B0604020202020204" pitchFamily="34" charset="0"/>
                        </a:rPr>
                        <a:t> {q, 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Arial" panose="020B0604020202020204" pitchFamily="34" charset="0"/>
                          <a:ea typeface="Times New Roman" panose="02020603050405020304" pitchFamily="18" charset="0"/>
                          <a:cs typeface="Arial" panose="020B0604020202020204" pitchFamily="34" charset="0"/>
                        </a:rPr>
                        <a:t>Ø</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 name="Table 6"/>
          <p:cNvGraphicFramePr/>
          <p:nvPr/>
        </p:nvGraphicFramePr>
        <p:xfrm>
          <a:off x="4902200" y="4292600"/>
          <a:ext cx="2336165" cy="1828800"/>
        </p:xfrm>
        <a:graphic>
          <a:graphicData uri="http://schemas.openxmlformats.org/drawingml/2006/table">
            <a:tbl>
              <a:tblPr/>
              <a:tblGrid>
                <a:gridCol w="706755">
                  <a:extLst>
                    <a:ext uri="{9D8B030D-6E8A-4147-A177-3AD203B41FA5}">
                      <a16:colId xmlns:a16="http://schemas.microsoft.com/office/drawing/2014/main" val="20000"/>
                    </a:ext>
                  </a:extLst>
                </a:gridCol>
                <a:gridCol w="1065530">
                  <a:extLst>
                    <a:ext uri="{9D8B030D-6E8A-4147-A177-3AD203B41FA5}">
                      <a16:colId xmlns:a16="http://schemas.microsoft.com/office/drawing/2014/main" val="20001"/>
                    </a:ext>
                  </a:extLst>
                </a:gridCol>
                <a:gridCol w="563880">
                  <a:extLst>
                    <a:ext uri="{9D8B030D-6E8A-4147-A177-3AD203B41FA5}">
                      <a16:colId xmlns:a16="http://schemas.microsoft.com/office/drawing/2014/main" val="20002"/>
                    </a:ext>
                  </a:extLst>
                </a:gridCol>
              </a:tblGrid>
              <a:tr h="304800">
                <a:tc>
                  <a:txBody>
                    <a:bodyPr/>
                    <a:lstStyle/>
                    <a:p>
                      <a:pPr indent="0" algn="ctr">
                        <a:buNone/>
                      </a:pPr>
                      <a:r>
                        <a:rPr lang="en-US" sz="2000" b="0">
                          <a:latin typeface="Symbol" panose="05050102010706020507" charset="0"/>
                          <a:cs typeface="Symbol" panose="05050102010706020507" charset="0"/>
                        </a:rPr>
                        <a:t>d</a:t>
                      </a:r>
                      <a:endParaRPr lang="en-US" sz="2000" b="0">
                        <a:latin typeface="Symbol" panose="05050102010706020507" charset="0"/>
                        <a:ea typeface="Symbol" panose="05050102010706020507" charset="0"/>
                        <a:cs typeface="Symbol" panose="05050102010706020507"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cs typeface="Times New Roman" panose="02020603050405020304" pitchFamily="18" charset="0"/>
                        </a:rPr>
                        <a:t>0</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Times New Roman" panose="02020603050405020304" pitchFamily="18" charset="0"/>
                          <a:cs typeface="Times New Roman" panose="02020603050405020304" pitchFamily="18" charset="0"/>
                        </a:rPr>
                        <a:t>1</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indent="0">
                        <a:buNone/>
                      </a:pPr>
                      <a:r>
                        <a:rPr lang="en-US" sz="2000" b="0">
                          <a:latin typeface="Arial" panose="020B0604020202020204" pitchFamily="34" charset="0"/>
                          <a:cs typeface="Arial" panose="020B0604020202020204" pitchFamily="34" charset="0"/>
                        </a:rPr>
                        <a:t>→</a:t>
                      </a:r>
                      <a:r>
                        <a:rPr lang="en-IN" altLang="en-US" sz="2000" b="0">
                          <a:latin typeface="Arial" panose="020B0604020202020204" pitchFamily="34" charset="0"/>
                          <a:cs typeface="Arial" panose="020B0604020202020204" pitchFamily="34" charset="0"/>
                        </a:rPr>
                        <a:t>p</a:t>
                      </a:r>
                      <a:endParaRPr lang="en-IN" altLang="en-US" sz="2000" b="0">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cs typeface="Times New Roman" panose="02020603050405020304" pitchFamily="18" charset="0"/>
                        </a:rPr>
                        <a:t> {p, q}</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p</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q</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IN" altLang="en-US" sz="2000" b="0">
                          <a:latin typeface="Times New Roman" panose="02020603050405020304" pitchFamily="18" charset="0"/>
                          <a:cs typeface="Times New Roman" panose="02020603050405020304" pitchFamily="18" charset="0"/>
                        </a:rPr>
                        <a:t> {r, s}</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IN" altLang="en-US" sz="2000" b="0">
                          <a:latin typeface="Times New Roman" panose="02020603050405020304" pitchFamily="18" charset="0"/>
                          <a:cs typeface="Times New Roman" panose="02020603050405020304" pitchFamily="18" charset="0"/>
                        </a:rPr>
                        <a:t>t</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IN" altLang="en-US" sz="2000" b="0">
                          <a:latin typeface="Times New Roman" panose="02020603050405020304" pitchFamily="18" charset="0"/>
                          <a:cs typeface="Times New Roman" panose="02020603050405020304" pitchFamily="18" charset="0"/>
                        </a:rPr>
                        <a:t>{p, r}</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t</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*s</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Arial" panose="020B0604020202020204" pitchFamily="34" charset="0"/>
                          <a:ea typeface="Times New Roman" panose="02020603050405020304" pitchFamily="18" charset="0"/>
                          <a:cs typeface="Arial" panose="020B0604020202020204" pitchFamily="34" charset="0"/>
                        </a:rPr>
                        <a:t>  Ø</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Arial" panose="020B0604020202020204" pitchFamily="34" charset="0"/>
                          <a:ea typeface="Times New Roman" panose="02020603050405020304" pitchFamily="18" charset="0"/>
                          <a:cs typeface="Arial" panose="020B0604020202020204" pitchFamily="34" charset="0"/>
                        </a:rPr>
                        <a:t>Ø</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*t</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Arial" panose="020B0604020202020204" pitchFamily="34" charset="0"/>
                          <a:ea typeface="Times New Roman" panose="02020603050405020304" pitchFamily="18" charset="0"/>
                          <a:cs typeface="Arial" panose="020B0604020202020204" pitchFamily="34" charset="0"/>
                        </a:rPr>
                        <a:t>  Ø</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Arial" panose="020B0604020202020204" pitchFamily="34" charset="0"/>
                          <a:ea typeface="Times New Roman" panose="02020603050405020304" pitchFamily="18" charset="0"/>
                          <a:cs typeface="Arial" panose="020B0604020202020204" pitchFamily="34" charset="0"/>
                        </a:rPr>
                        <a:t>Ø</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vert="horz" wrap="square" lIns="91440" tIns="45720" rIns="91440" bIns="45720" anchor="ctr" anchorCtr="0"/>
          <a:lstStyle/>
          <a:p>
            <a:pPr eaLnBrk="1" hangingPunct="1"/>
            <a:r>
              <a:rPr lang="az-Cyrl-AZ" altLang="en-US" dirty="0"/>
              <a:t>Є</a:t>
            </a:r>
            <a:r>
              <a:rPr lang="en-US" altLang="en-US" dirty="0"/>
              <a:t>-NFA</a:t>
            </a:r>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Introduction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Formal Definition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Processing of string</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Extended Transition Function </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Ø"/>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What is </a:t>
            </a:r>
            <a:r>
              <a:rPr kumimoji="0" lang="az-Cyrl-AZ" sz="2800" b="0" i="0" u="none" strike="noStrike" kern="1200" cap="none" spc="0" normalizeH="0" baseline="0" noProof="0" dirty="0">
                <a:ln>
                  <a:noFill/>
                </a:ln>
                <a:solidFill>
                  <a:schemeClr val="tx1"/>
                </a:solidFill>
                <a:effectLst/>
                <a:uLnTx/>
                <a:uFillTx/>
                <a:latin typeface="+mn-lt"/>
                <a:ea typeface="+mn-ea"/>
                <a:cs typeface="+mn-cs"/>
              </a:rPr>
              <a:t>Є</a:t>
            </a:r>
            <a:r>
              <a:rPr kumimoji="0" lang="en-US" sz="2800" b="0" i="0" u="none" strike="noStrike" kern="1200" cap="none" spc="0" normalizeH="0" baseline="0" noProof="0" dirty="0">
                <a:ln>
                  <a:noFill/>
                </a:ln>
                <a:solidFill>
                  <a:schemeClr val="tx1"/>
                </a:solidFill>
                <a:effectLst/>
                <a:uLnTx/>
                <a:uFillTx/>
                <a:latin typeface="+mn-lt"/>
                <a:ea typeface="+mn-ea"/>
                <a:cs typeface="+mn-cs"/>
              </a:rPr>
              <a:t>-Closure? And its definition</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Ø"/>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Definition of Extended Transition Function </a:t>
            </a:r>
            <a:r>
              <a:rPr kumimoji="0" lang="el-GR" sz="2800" b="0" i="0" u="none" strike="noStrike" kern="1200" cap="none" spc="0" normalizeH="0" baseline="0" noProof="0" dirty="0">
                <a:ln>
                  <a:noFill/>
                </a:ln>
                <a:solidFill>
                  <a:schemeClr val="tx1"/>
                </a:solidFill>
                <a:effectLst/>
                <a:uLnTx/>
                <a:uFillTx/>
                <a:latin typeface="+mn-lt"/>
                <a:ea typeface="+mn-ea"/>
                <a:cs typeface="+mn-cs"/>
              </a:rPr>
              <a:t>δ*</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Languages of </a:t>
            </a:r>
            <a:r>
              <a:rPr kumimoji="0" lang="az-Cyrl-AZ" sz="3200" b="0" i="0" u="none" strike="noStrike" kern="1200" cap="none" spc="0" normalizeH="0" baseline="0" noProof="0" dirty="0">
                <a:ln>
                  <a:noFill/>
                </a:ln>
                <a:solidFill>
                  <a:schemeClr val="tx1"/>
                </a:solidFill>
                <a:effectLst/>
                <a:uLnTx/>
                <a:uFillTx/>
                <a:latin typeface="+mn-lt"/>
                <a:ea typeface="+mn-ea"/>
                <a:cs typeface="+mn-cs"/>
              </a:rPr>
              <a:t>Є</a:t>
            </a:r>
            <a:r>
              <a:rPr kumimoji="0" lang="en-US" sz="3200" b="0" i="0" u="none" strike="noStrike" kern="1200" cap="none" spc="0" normalizeH="0" baseline="0" noProof="0" dirty="0">
                <a:ln>
                  <a:noFill/>
                </a:ln>
                <a:solidFill>
                  <a:schemeClr val="tx1"/>
                </a:solidFill>
                <a:effectLst/>
                <a:uLnTx/>
                <a:uFillTx/>
                <a:latin typeface="+mn-lt"/>
                <a:ea typeface="+mn-ea"/>
                <a:cs typeface="+mn-cs"/>
              </a:rPr>
              <a:t>-NFA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Conversion of </a:t>
            </a:r>
            <a:r>
              <a:rPr kumimoji="0" lang="az-Cyrl-AZ" sz="3200" b="0" i="0" u="none" strike="noStrike" kern="1200" cap="none" spc="0" normalizeH="0" baseline="0" noProof="0" dirty="0">
                <a:ln>
                  <a:noFill/>
                </a:ln>
                <a:solidFill>
                  <a:schemeClr val="tx1"/>
                </a:solidFill>
                <a:effectLst/>
                <a:uLnTx/>
                <a:uFillTx/>
                <a:latin typeface="+mn-lt"/>
                <a:ea typeface="+mn-ea"/>
                <a:cs typeface="+mn-cs"/>
              </a:rPr>
              <a:t>Є</a:t>
            </a:r>
            <a:r>
              <a:rPr kumimoji="0" lang="en-US" sz="3200" b="0" i="0" u="none" strike="noStrike" kern="1200" cap="none" spc="0" normalizeH="0" baseline="0" noProof="0" dirty="0">
                <a:ln>
                  <a:noFill/>
                </a:ln>
                <a:solidFill>
                  <a:schemeClr val="tx1"/>
                </a:solidFill>
                <a:effectLst/>
                <a:uLnTx/>
                <a:uFillTx/>
                <a:latin typeface="+mn-lt"/>
                <a:ea typeface="+mn-ea"/>
                <a:cs typeface="+mn-cs"/>
              </a:rPr>
              <a:t>-NFA to DFA using subset construction Scheme by Lazy evaluation</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Ø"/>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Algorithm</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Ø"/>
              <a:defRPr/>
            </a:pPr>
            <a:r>
              <a:rPr kumimoji="0" lang="en-US" sz="2800" b="0" i="0" u="none" strike="noStrike" kern="1200" cap="none" spc="0" normalizeH="0" baseline="0" noProof="0" dirty="0">
                <a:ln>
                  <a:noFill/>
                </a:ln>
                <a:solidFill>
                  <a:schemeClr val="tx1"/>
                </a:solidFill>
                <a:effectLst/>
                <a:uLnTx/>
                <a:uFillTx/>
                <a:latin typeface="+mn-lt"/>
                <a:ea typeface="+mn-ea"/>
                <a:cs typeface="+mn-cs"/>
              </a:rPr>
              <a:t>Examples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Theorems</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vert="horz" wrap="square" lIns="91440" tIns="45720" rIns="91440" bIns="45720" anchor="ctr" anchorCtr="0"/>
          <a:lstStyle/>
          <a:p>
            <a:pPr eaLnBrk="1" hangingPunct="1"/>
            <a:r>
              <a:rPr lang="en-US" altLang="en-US" dirty="0"/>
              <a:t>Introduction</a:t>
            </a:r>
          </a:p>
        </p:txBody>
      </p:sp>
      <p:sp>
        <p:nvSpPr>
          <p:cNvPr id="3" name="Content Placeholder 2"/>
          <p:cNvSpPr>
            <a:spLocks noGrp="1"/>
          </p:cNvSpPr>
          <p:nvPr>
            <p:ph idx="1"/>
          </p:nvPr>
        </p:nvSpPr>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Whenever a Transition takes place from one state to another State we say that NFA or DFA has taken a move and input is consumed and the input pointer is advanced to Next char.</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But some times it necessary to take a transition spontaneously without consuming or reading the input. NFA with this feature is called as </a:t>
            </a:r>
            <a:r>
              <a:rPr kumimoji="0" lang="az-Cyrl-AZ" sz="3200" b="1" i="0" u="none" strike="noStrike" kern="1200" cap="none" spc="0" normalizeH="0" baseline="0" noProof="0" dirty="0">
                <a:ln>
                  <a:noFill/>
                </a:ln>
                <a:solidFill>
                  <a:schemeClr val="tx1"/>
                </a:solidFill>
                <a:effectLst/>
                <a:uLnTx/>
                <a:uFillTx/>
                <a:latin typeface="+mn-lt"/>
                <a:ea typeface="+mn-ea"/>
                <a:cs typeface="+mn-cs"/>
              </a:rPr>
              <a:t>Є</a:t>
            </a:r>
            <a:r>
              <a:rPr kumimoji="0" lang="en-US" sz="3200" b="1" i="0" u="none" strike="noStrike" kern="1200" cap="none" spc="0" normalizeH="0" baseline="0" noProof="0" dirty="0">
                <a:ln>
                  <a:noFill/>
                </a:ln>
                <a:solidFill>
                  <a:schemeClr val="tx1"/>
                </a:solidFill>
                <a:effectLst/>
                <a:uLnTx/>
                <a:uFillTx/>
                <a:latin typeface="+mn-lt"/>
                <a:ea typeface="+mn-ea"/>
                <a:cs typeface="+mn-cs"/>
              </a:rPr>
              <a:t>-NFA</a:t>
            </a:r>
            <a:r>
              <a:rPr kumimoji="0" lang="en-US" sz="3200" b="0" i="0" u="none" strike="noStrike" kern="1200" cap="none" spc="0" normalizeH="0" baseline="0" noProof="0" dirty="0">
                <a:ln>
                  <a:noFill/>
                </a:ln>
                <a:solidFill>
                  <a:schemeClr val="tx1"/>
                </a:solidFill>
                <a:effectLst/>
                <a:uLnTx/>
                <a:uFillTx/>
                <a:latin typeface="+mn-lt"/>
                <a:ea typeface="+mn-ea"/>
                <a:cs typeface="+mn-cs"/>
              </a:rPr>
              <a:t>. This gives an added programming convenience to finite automata.</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vert="horz" wrap="square" lIns="91440" tIns="45720" rIns="91440" bIns="45720" anchor="ctr" anchorCtr="0"/>
          <a:lstStyle/>
          <a:p>
            <a:pPr eaLnBrk="1" hangingPunct="1"/>
            <a:r>
              <a:rPr lang="en-US" altLang="en-US" dirty="0"/>
              <a:t>Formal Definition</a:t>
            </a:r>
          </a:p>
        </p:txBody>
      </p:sp>
      <p:sp>
        <p:nvSpPr>
          <p:cNvPr id="30723" name="Content Placeholder 2"/>
          <p:cNvSpPr>
            <a:spLocks noGrp="1"/>
          </p:cNvSpPr>
          <p:nvPr>
            <p:ph idx="1"/>
          </p:nvPr>
        </p:nvSpPr>
        <p:spPr/>
        <p:txBody>
          <a:bodyPr vert="horz" wrap="square" lIns="91440" tIns="45720" rIns="91440" bIns="45720" anchor="t" anchorCtr="0"/>
          <a:lstStyle/>
          <a:p>
            <a:pPr eaLnBrk="1" hangingPunct="1">
              <a:buNone/>
            </a:pPr>
            <a:r>
              <a:rPr lang="en-US" altLang="en-US" dirty="0"/>
              <a:t>Formally we represent </a:t>
            </a:r>
            <a:r>
              <a:rPr lang="az-Cyrl-AZ" altLang="en-US" dirty="0"/>
              <a:t>Є</a:t>
            </a:r>
            <a:r>
              <a:rPr lang="en-US" altLang="en-US" dirty="0"/>
              <a:t>-NFA E by E={Q</a:t>
            </a:r>
            <a:r>
              <a:rPr lang="en-GB" altLang="en-US" baseline="-25000" dirty="0"/>
              <a:t>E</a:t>
            </a:r>
            <a:r>
              <a:rPr lang="en-US" altLang="en-US" dirty="0"/>
              <a:t>,∑,</a:t>
            </a:r>
            <a:r>
              <a:rPr lang="el-GR" altLang="en-US" dirty="0"/>
              <a:t>δ</a:t>
            </a:r>
            <a:r>
              <a:rPr lang="en-GB" altLang="el-GR" baseline="-25000" dirty="0"/>
              <a:t>E</a:t>
            </a:r>
            <a:r>
              <a:rPr lang="en-US" altLang="en-US" dirty="0"/>
              <a:t>, q0, F</a:t>
            </a:r>
            <a:r>
              <a:rPr lang="en-GB" altLang="en-US" baseline="-25000" dirty="0"/>
              <a:t>E</a:t>
            </a:r>
            <a:r>
              <a:rPr lang="en-US" altLang="en-US" dirty="0"/>
              <a:t>} where all components have their same interpretation as for an NFA, except that </a:t>
            </a:r>
            <a:r>
              <a:rPr lang="el-GR" altLang="en-US" dirty="0"/>
              <a:t>δ</a:t>
            </a:r>
            <a:r>
              <a:rPr lang="en-GB" altLang="el-GR" baseline="-25000" dirty="0"/>
              <a:t>E</a:t>
            </a:r>
            <a:r>
              <a:rPr lang="en-US" altLang="en-US" dirty="0"/>
              <a:t> is now a function that takes as arguments:</a:t>
            </a:r>
          </a:p>
          <a:p>
            <a:pPr eaLnBrk="1" hangingPunct="1">
              <a:buNone/>
            </a:pPr>
            <a:r>
              <a:rPr lang="en-US" altLang="en-US" dirty="0"/>
              <a:t>     1. A state in Q</a:t>
            </a:r>
            <a:r>
              <a:rPr lang="en-GB" altLang="en-US" baseline="-25000" dirty="0"/>
              <a:t>E</a:t>
            </a:r>
            <a:r>
              <a:rPr lang="en-US" altLang="en-US" dirty="0"/>
              <a:t>and</a:t>
            </a:r>
          </a:p>
          <a:p>
            <a:pPr eaLnBrk="1" hangingPunct="1">
              <a:buNone/>
            </a:pPr>
            <a:r>
              <a:rPr lang="en-US" altLang="en-US" dirty="0"/>
              <a:t>     2. A member of ∑ </a:t>
            </a:r>
            <a:r>
              <a:rPr lang="en-US" altLang="en-US" dirty="0">
                <a:latin typeface="Times New Roman" panose="02020603050405020304" pitchFamily="18" charset="0"/>
                <a:cs typeface="Times New Roman" panose="02020603050405020304" pitchFamily="18" charset="0"/>
              </a:rPr>
              <a:t>Ụ {</a:t>
            </a:r>
            <a:r>
              <a:rPr lang="az-Cyrl-AZ" altLang="en-US" dirty="0"/>
              <a:t>Є</a:t>
            </a:r>
            <a:r>
              <a:rPr lang="en-US" altLang="en-US" dirty="0"/>
              <a:t> }, that is either an input symbol or the symbol </a:t>
            </a:r>
            <a:r>
              <a:rPr lang="az-Cyrl-AZ" altLang="en-US" dirty="0"/>
              <a:t>Є</a:t>
            </a:r>
            <a:r>
              <a:rPr lang="en-US" altLang="en-US" dirty="0"/>
              <a:t>.</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122555"/>
            <a:ext cx="8407400" cy="1143000"/>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a:ln>
                  <a:noFill/>
                </a:ln>
                <a:solidFill>
                  <a:schemeClr val="tx1"/>
                </a:solidFill>
                <a:effectLst/>
                <a:uLnTx/>
                <a:uFillTx/>
                <a:latin typeface="+mj-lt"/>
                <a:ea typeface="+mj-ea"/>
                <a:cs typeface="+mj-cs"/>
              </a:rPr>
              <a:t>Processing of string and Extended Transition Function </a:t>
            </a:r>
            <a:r>
              <a:rPr kumimoji="0" lang="el-GR" sz="4400" b="0" i="0" u="none" strike="noStrike" kern="1200" cap="none" spc="0" normalizeH="0" baseline="0" noProof="0" dirty="0">
                <a:ln>
                  <a:noFill/>
                </a:ln>
                <a:solidFill>
                  <a:srgbClr val="FF0000"/>
                </a:solidFill>
                <a:effectLst/>
                <a:uLnTx/>
                <a:uFillTx/>
                <a:latin typeface="+mj-lt"/>
                <a:ea typeface="+mj-ea"/>
                <a:cs typeface="+mj-cs"/>
              </a:rPr>
              <a:t>δ*</a:t>
            </a:r>
          </a:p>
        </p:txBody>
      </p:sp>
      <p:sp>
        <p:nvSpPr>
          <p:cNvPr id="3" name="Content Placeholder 2"/>
          <p:cNvSpPr>
            <a:spLocks noGrp="1"/>
          </p:cNvSpPr>
          <p:nvPr>
            <p:ph idx="1"/>
          </p:nvPr>
        </p:nvSpPr>
        <p:spPr>
          <a:xfrm>
            <a:off x="457200" y="2286000"/>
            <a:ext cx="8229600" cy="4525963"/>
          </a:xfrm>
        </p:spPr>
        <p:txBody>
          <a:bodyPr vert="horz" wrap="square" lIns="91440" tIns="45720" rIns="91440" bIns="45720" numCol="1" rtlCol="0" anchor="t" anchorCtr="0" compatLnSpc="1">
            <a:normAutofit lnSpcReduction="10000"/>
          </a:bodyPr>
          <a:lstStyle/>
          <a:p>
            <a:pPr marL="27305" marR="0" lvl="0" indent="-27305"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az-Cyrl-AZ" sz="3200" b="1" i="0" u="none" strike="noStrike" kern="1200" cap="none" spc="0" normalizeH="0" baseline="0" noProof="0" dirty="0">
                <a:ln>
                  <a:noFill/>
                </a:ln>
                <a:solidFill>
                  <a:schemeClr val="accent4">
                    <a:lumMod val="50000"/>
                  </a:schemeClr>
                </a:solidFill>
                <a:effectLst/>
                <a:uLnTx/>
                <a:uFillTx/>
                <a:latin typeface="+mn-lt"/>
                <a:ea typeface="+mn-ea"/>
                <a:cs typeface="+mn-cs"/>
              </a:rPr>
              <a:t>Є</a:t>
            </a:r>
            <a:r>
              <a:rPr kumimoji="0" lang="en-US" sz="3200" b="1" i="0" u="none" strike="noStrike" kern="1200" cap="none" spc="0" normalizeH="0" baseline="0" noProof="0" dirty="0">
                <a:ln>
                  <a:noFill/>
                </a:ln>
                <a:solidFill>
                  <a:schemeClr val="accent4">
                    <a:lumMod val="50000"/>
                  </a:schemeClr>
                </a:solidFill>
                <a:effectLst/>
                <a:uLnTx/>
                <a:uFillTx/>
                <a:latin typeface="+mn-lt"/>
                <a:ea typeface="+mn-ea"/>
                <a:cs typeface="+mn-cs"/>
              </a:rPr>
              <a:t>-closure  of any state q contains a state q and all the states from q that are reachable  with only </a:t>
            </a:r>
            <a:r>
              <a:rPr kumimoji="0" lang="az-Cyrl-AZ" sz="3200" b="1" i="0" u="none" strike="noStrike" kern="1200" cap="none" spc="0" normalizeH="0" baseline="0" noProof="0" dirty="0">
                <a:ln>
                  <a:noFill/>
                </a:ln>
                <a:solidFill>
                  <a:schemeClr val="accent4">
                    <a:lumMod val="50000"/>
                  </a:schemeClr>
                </a:solidFill>
                <a:effectLst/>
                <a:uLnTx/>
                <a:uFillTx/>
                <a:latin typeface="+mn-lt"/>
                <a:ea typeface="+mn-ea"/>
                <a:cs typeface="+mn-cs"/>
              </a:rPr>
              <a:t>Є</a:t>
            </a:r>
            <a:r>
              <a:rPr kumimoji="0" lang="en-US" sz="3200" b="1" i="0" u="none" strike="noStrike" kern="1200" cap="none" spc="0" normalizeH="0" baseline="0" noProof="0" dirty="0">
                <a:ln>
                  <a:noFill/>
                </a:ln>
                <a:solidFill>
                  <a:schemeClr val="accent4">
                    <a:lumMod val="50000"/>
                  </a:schemeClr>
                </a:solidFill>
                <a:effectLst/>
                <a:uLnTx/>
                <a:uFillTx/>
                <a:latin typeface="+mn-lt"/>
                <a:ea typeface="+mn-ea"/>
                <a:cs typeface="+mn-cs"/>
              </a:rPr>
              <a:t>-transition</a:t>
            </a:r>
            <a:r>
              <a:rPr kumimoji="0" lang="en-US" sz="3200" b="1" i="0" u="none" strike="noStrike" kern="1200" cap="none" spc="0" normalizeH="0" baseline="0" noProof="0" dirty="0">
                <a:ln>
                  <a:noFill/>
                </a:ln>
                <a:solidFill>
                  <a:srgbClr val="FF0000"/>
                </a:solidFill>
                <a:effectLst/>
                <a:uLnTx/>
                <a:uFillTx/>
                <a:latin typeface="+mn-lt"/>
                <a:ea typeface="+mn-ea"/>
                <a:cs typeface="+mn-cs"/>
              </a:rPr>
              <a:t>.</a:t>
            </a:r>
          </a:p>
          <a:p>
            <a:pPr marL="22860" marR="0" lvl="0" indent="-2286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altLang="en-US" sz="3200" b="0" i="0" u="none" strike="noStrike" kern="1200" cap="none" spc="0" normalizeH="0" baseline="0" noProof="0" dirty="0">
                <a:ln>
                  <a:noFill/>
                </a:ln>
                <a:solidFill>
                  <a:schemeClr val="tx1"/>
                </a:solidFill>
                <a:effectLst/>
                <a:uLnTx/>
                <a:uFillTx/>
                <a:latin typeface="+mn-lt"/>
                <a:ea typeface="+mn-ea"/>
                <a:cs typeface="+mn-cs"/>
              </a:rPr>
              <a:t>Formally we can </a:t>
            </a:r>
            <a:r>
              <a:rPr kumimoji="0" lang="en-US" sz="3200" b="0" i="0" u="none" strike="noStrike" kern="1200" cap="none" spc="0" normalizeH="0" baseline="0" noProof="0" dirty="0">
                <a:ln>
                  <a:noFill/>
                </a:ln>
                <a:solidFill>
                  <a:schemeClr val="tx1"/>
                </a:solidFill>
                <a:effectLst/>
                <a:uLnTx/>
                <a:uFillTx/>
                <a:latin typeface="+mn-lt"/>
                <a:ea typeface="+mn-ea"/>
                <a:cs typeface="+mn-cs"/>
              </a:rPr>
              <a:t>define </a:t>
            </a:r>
            <a:r>
              <a:rPr kumimoji="0" lang="az-Cyrl-AZ" sz="3200" b="1" i="0" u="none" strike="noStrike" kern="1200" cap="none" spc="0" normalizeH="0" baseline="0" noProof="0" dirty="0">
                <a:ln>
                  <a:noFill/>
                </a:ln>
                <a:solidFill>
                  <a:srgbClr val="FF0000"/>
                </a:solidFill>
                <a:effectLst/>
                <a:uLnTx/>
                <a:uFillTx/>
                <a:latin typeface="+mn-lt"/>
                <a:ea typeface="+mn-ea"/>
                <a:cs typeface="+mn-cs"/>
              </a:rPr>
              <a:t>Є</a:t>
            </a:r>
            <a:r>
              <a:rPr kumimoji="0" lang="en-US" sz="3200" b="1" i="0" u="none" strike="noStrike" kern="1200" cap="none" spc="0" normalizeH="0" baseline="0" noProof="0" dirty="0">
                <a:ln>
                  <a:noFill/>
                </a:ln>
                <a:solidFill>
                  <a:srgbClr val="FF0000"/>
                </a:solidFill>
                <a:effectLst/>
                <a:uLnTx/>
                <a:uFillTx/>
                <a:latin typeface="+mn-lt"/>
                <a:ea typeface="+mn-ea"/>
                <a:cs typeface="+mn-cs"/>
              </a:rPr>
              <a:t>-closure</a:t>
            </a:r>
            <a:r>
              <a:rPr kumimoji="0" lang="en-GB" altLang="en-US" sz="3200" b="1" i="0" u="none" strike="noStrike" kern="1200" cap="none" spc="0" normalizeH="0" baseline="0" noProof="0" dirty="0">
                <a:ln>
                  <a:noFill/>
                </a:ln>
                <a:solidFill>
                  <a:srgbClr val="FF0000"/>
                </a:solidFill>
                <a:effectLst/>
                <a:uLnTx/>
                <a:uFillTx/>
                <a:latin typeface="+mn-lt"/>
                <a:ea typeface="+mn-ea"/>
                <a:cs typeface="+mn-cs"/>
              </a:rPr>
              <a:t> of state q </a:t>
            </a:r>
            <a:r>
              <a:rPr kumimoji="0" lang="en-US" sz="3200" b="1" i="0" u="none" strike="noStrike" kern="1200" cap="none" spc="0" normalizeH="0" baseline="0" noProof="0" dirty="0">
                <a:ln>
                  <a:noFill/>
                </a:ln>
                <a:solidFill>
                  <a:srgbClr val="FF0000"/>
                </a:solidFill>
                <a:effectLst/>
                <a:uLnTx/>
                <a:uFillTx/>
                <a:latin typeface="+mn-lt"/>
                <a:ea typeface="+mn-ea"/>
                <a:cs typeface="+mn-cs"/>
              </a:rPr>
              <a:t> </a:t>
            </a:r>
            <a:r>
              <a:rPr kumimoji="0" lang="en-GB" altLang="en-US" sz="3200" b="1" i="0" u="none" strike="noStrike" kern="1200" cap="none" spc="0" normalizeH="0" baseline="0" noProof="0" dirty="0">
                <a:ln>
                  <a:noFill/>
                </a:ln>
                <a:solidFill>
                  <a:srgbClr val="FF0000"/>
                </a:solidFill>
                <a:effectLst/>
                <a:uLnTx/>
                <a:uFillTx/>
                <a:latin typeface="+mn-lt"/>
                <a:ea typeface="+mn-ea"/>
                <a:cs typeface="+mn-cs"/>
              </a:rPr>
              <a:t>- </a:t>
            </a:r>
            <a:r>
              <a:rPr kumimoji="0" lang="en-US" sz="3200" b="1" i="0" u="none" strike="noStrike" kern="1200" cap="none" spc="0" normalizeH="0" baseline="0" noProof="0" dirty="0">
                <a:ln>
                  <a:noFill/>
                </a:ln>
                <a:solidFill>
                  <a:srgbClr val="FF0000"/>
                </a:solidFill>
                <a:effectLst/>
                <a:uLnTx/>
                <a:uFillTx/>
                <a:latin typeface="+mn-lt"/>
                <a:ea typeface="+mn-ea"/>
                <a:cs typeface="+mn-cs"/>
              </a:rPr>
              <a:t>ECLOSE(q)</a:t>
            </a:r>
            <a:r>
              <a:rPr kumimoji="0" lang="en-GB" altLang="en-US" sz="3200" b="1" i="0" u="none" strike="noStrike" kern="1200" cap="none" spc="0" normalizeH="0" baseline="0" noProof="0" dirty="0">
                <a:ln>
                  <a:noFill/>
                </a:ln>
                <a:solidFill>
                  <a:srgbClr val="FF0000"/>
                </a:solidFill>
                <a:effectLst/>
                <a:uLnTx/>
                <a:uFillTx/>
                <a:latin typeface="+mn-lt"/>
                <a:ea typeface="+mn-ea"/>
                <a:cs typeface="+mn-cs"/>
              </a:rPr>
              <a:t> </a:t>
            </a:r>
            <a:r>
              <a:rPr kumimoji="0" lang="en-GB" altLang="en-US" sz="3200" b="1" i="0" u="none" strike="noStrike" kern="1200" cap="none" spc="0" normalizeH="0" baseline="0" noProof="0" dirty="0">
                <a:ln>
                  <a:noFill/>
                </a:ln>
                <a:solidFill>
                  <a:schemeClr val="tx1"/>
                </a:solidFill>
                <a:effectLst/>
                <a:uLnTx/>
                <a:uFillTx/>
                <a:latin typeface="+mn-lt"/>
                <a:ea typeface="+mn-ea"/>
                <a:cs typeface="+mn-cs"/>
              </a:rPr>
              <a:t>is</a:t>
            </a:r>
            <a:r>
              <a:rPr kumimoji="0" lang="en-US" sz="3200" b="1" i="0" u="none" strike="noStrike" kern="1200" cap="none" spc="0" normalizeH="0" baseline="0" noProof="0" dirty="0">
                <a:ln>
                  <a:noFill/>
                </a:ln>
                <a:solidFill>
                  <a:srgbClr val="FF0000"/>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recursively as follows</a:t>
            </a:r>
            <a:r>
              <a:rPr kumimoji="0" lang="en-GB" altLang="en-US" sz="3200" b="0" i="0" u="none" strike="noStrike" kern="1200" cap="none" spc="0" normalizeH="0" baseline="0" noProof="0" dirty="0">
                <a:ln>
                  <a:noFill/>
                </a:ln>
                <a:solidFill>
                  <a:schemeClr val="tx1"/>
                </a:solidFill>
                <a:effectLst/>
                <a:uLnTx/>
                <a:uFillTx/>
                <a:latin typeface="+mn-lt"/>
                <a:ea typeface="+mn-ea"/>
                <a:cs typeface="+mn-cs"/>
              </a:rPr>
              <a:t> :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rgbClr val="FF0000"/>
                </a:solidFill>
                <a:effectLst/>
                <a:uLnTx/>
                <a:uFillTx/>
                <a:latin typeface="+mn-lt"/>
                <a:ea typeface="+mn-ea"/>
                <a:cs typeface="+mn-cs"/>
              </a:rPr>
              <a:t>Basis</a:t>
            </a:r>
            <a:r>
              <a:rPr kumimoji="0" lang="en-US" sz="3200" b="0" i="0" u="none" strike="noStrike" kern="1200" cap="none" spc="0" normalizeH="0" baseline="0" noProof="0" dirty="0">
                <a:ln>
                  <a:noFill/>
                </a:ln>
                <a:solidFill>
                  <a:schemeClr val="tx1"/>
                </a:solidFill>
                <a:effectLst/>
                <a:uLnTx/>
                <a:uFillTx/>
                <a:latin typeface="+mn-lt"/>
                <a:ea typeface="+mn-ea"/>
                <a:cs typeface="+mn-cs"/>
              </a:rPr>
              <a:t> : </a:t>
            </a:r>
            <a:r>
              <a:rPr kumimoji="0" lang="en-US" sz="3200" b="1" i="0" u="none" strike="noStrike" kern="1200" cap="none" spc="0" normalizeH="0" baseline="0" noProof="0" dirty="0">
                <a:ln>
                  <a:noFill/>
                </a:ln>
                <a:solidFill>
                  <a:srgbClr val="FF0000"/>
                </a:solidFill>
                <a:effectLst/>
                <a:uLnTx/>
                <a:uFillTx/>
                <a:latin typeface="+mn-lt"/>
                <a:ea typeface="+mn-ea"/>
                <a:cs typeface="+mn-cs"/>
              </a:rPr>
              <a:t>State q</a:t>
            </a:r>
            <a:r>
              <a:rPr kumimoji="0" lang="en-US" sz="3200" b="0" i="0" u="none" strike="noStrike" kern="1200" cap="none" spc="0" normalizeH="0" baseline="0" noProof="0" dirty="0">
                <a:ln>
                  <a:noFill/>
                </a:ln>
                <a:solidFill>
                  <a:schemeClr val="tx1"/>
                </a:solidFill>
                <a:effectLst/>
                <a:uLnTx/>
                <a:uFillTx/>
                <a:latin typeface="+mn-lt"/>
                <a:ea typeface="+mn-ea"/>
                <a:cs typeface="+mn-cs"/>
              </a:rPr>
              <a:t> is in </a:t>
            </a:r>
            <a:r>
              <a:rPr kumimoji="0" lang="en-US" sz="3200" b="1" i="0" u="none" strike="noStrike" kern="1200" cap="none" spc="0" normalizeH="0" baseline="0" noProof="0" dirty="0">
                <a:ln>
                  <a:noFill/>
                </a:ln>
                <a:solidFill>
                  <a:srgbClr val="FF0000"/>
                </a:solidFill>
                <a:effectLst/>
                <a:uLnTx/>
                <a:uFillTx/>
                <a:latin typeface="+mn-lt"/>
                <a:ea typeface="+mn-ea"/>
                <a:cs typeface="+mn-cs"/>
              </a:rPr>
              <a:t>ECLOSE(q).</a:t>
            </a:r>
          </a:p>
          <a:p>
            <a:pPr marL="34290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rgbClr val="FF0000"/>
                </a:solidFill>
                <a:effectLst/>
                <a:uLnTx/>
                <a:uFillTx/>
                <a:latin typeface="+mn-lt"/>
                <a:ea typeface="+mn-ea"/>
                <a:cs typeface="+mn-cs"/>
              </a:rPr>
              <a:t>INDUCTION</a:t>
            </a:r>
            <a:r>
              <a:rPr kumimoji="0" lang="en-US" sz="3200" b="0" i="0" u="none" strike="noStrike" kern="1200" cap="none" spc="0" normalizeH="0" baseline="0" noProof="0" dirty="0">
                <a:ln>
                  <a:noFill/>
                </a:ln>
                <a:solidFill>
                  <a:schemeClr val="tx1"/>
                </a:solidFill>
                <a:effectLst/>
                <a:uLnTx/>
                <a:uFillTx/>
                <a:latin typeface="+mn-lt"/>
                <a:ea typeface="+mn-ea"/>
                <a:cs typeface="+mn-cs"/>
              </a:rPr>
              <a:t> : If </a:t>
            </a:r>
            <a:r>
              <a:rPr kumimoji="0" lang="en-US" sz="3200" b="1" i="0" u="none" strike="noStrike" kern="1200" cap="none" spc="0" normalizeH="0" baseline="0" noProof="0" dirty="0">
                <a:ln>
                  <a:noFill/>
                </a:ln>
                <a:solidFill>
                  <a:srgbClr val="FF0000"/>
                </a:solidFill>
                <a:effectLst/>
                <a:uLnTx/>
                <a:uFillTx/>
                <a:latin typeface="+mn-lt"/>
                <a:ea typeface="+mn-ea"/>
                <a:cs typeface="+mn-cs"/>
              </a:rPr>
              <a:t>state p</a:t>
            </a:r>
            <a:r>
              <a:rPr kumimoji="0" lang="en-US" sz="3200" b="0" i="0" u="none" strike="noStrike" kern="1200" cap="none" spc="0" normalizeH="0" baseline="0" noProof="0" dirty="0">
                <a:ln>
                  <a:noFill/>
                </a:ln>
                <a:solidFill>
                  <a:schemeClr val="tx1"/>
                </a:solidFill>
                <a:effectLst/>
                <a:uLnTx/>
                <a:uFillTx/>
                <a:latin typeface="+mn-lt"/>
                <a:ea typeface="+mn-ea"/>
                <a:cs typeface="+mn-cs"/>
              </a:rPr>
              <a:t> is </a:t>
            </a:r>
            <a:r>
              <a:rPr kumimoji="0" lang="en-US" sz="3200" b="1" i="0" u="none" strike="noStrike" kern="1200" cap="none" spc="0" normalizeH="0" baseline="0" noProof="0" dirty="0">
                <a:ln>
                  <a:noFill/>
                </a:ln>
                <a:solidFill>
                  <a:srgbClr val="FF0000"/>
                </a:solidFill>
                <a:effectLst/>
                <a:uLnTx/>
                <a:uFillTx/>
                <a:latin typeface="+mn-lt"/>
                <a:ea typeface="+mn-ea"/>
                <a:cs typeface="+mn-cs"/>
              </a:rPr>
              <a:t>ECLOSE(q)</a:t>
            </a:r>
            <a:r>
              <a:rPr kumimoji="0" lang="en-US" sz="3200" b="0" i="0" u="none" strike="noStrike" kern="1200" cap="none" spc="0" normalizeH="0" baseline="0" noProof="0" dirty="0">
                <a:ln>
                  <a:noFill/>
                </a:ln>
                <a:solidFill>
                  <a:schemeClr val="tx1"/>
                </a:solidFill>
                <a:effectLst/>
                <a:uLnTx/>
                <a:uFillTx/>
                <a:latin typeface="+mn-lt"/>
                <a:ea typeface="+mn-ea"/>
                <a:cs typeface="+mn-cs"/>
              </a:rPr>
              <a:t> and there is transition from </a:t>
            </a:r>
            <a:r>
              <a:rPr kumimoji="0" lang="en-US" sz="3200" b="1" i="0" u="none" strike="noStrike" kern="1200" cap="none" spc="0" normalizeH="0" baseline="0" noProof="0" dirty="0">
                <a:ln>
                  <a:noFill/>
                </a:ln>
                <a:solidFill>
                  <a:srgbClr val="FF0000"/>
                </a:solidFill>
                <a:effectLst/>
                <a:uLnTx/>
                <a:uFillTx/>
                <a:latin typeface="+mn-lt"/>
                <a:ea typeface="+mn-ea"/>
                <a:cs typeface="+mn-cs"/>
              </a:rPr>
              <a:t>state p</a:t>
            </a:r>
            <a:r>
              <a:rPr kumimoji="0" lang="en-US" sz="3200" b="0" i="0" u="none" strike="noStrike" kern="1200" cap="none" spc="0" normalizeH="0" baseline="0" noProof="0" dirty="0">
                <a:ln>
                  <a:noFill/>
                </a:ln>
                <a:solidFill>
                  <a:schemeClr val="tx1"/>
                </a:solidFill>
                <a:effectLst/>
                <a:uLnTx/>
                <a:uFillTx/>
                <a:latin typeface="+mn-lt"/>
                <a:ea typeface="+mn-ea"/>
                <a:cs typeface="+mn-cs"/>
              </a:rPr>
              <a:t> to </a:t>
            </a:r>
            <a:r>
              <a:rPr kumimoji="0" lang="en-US" sz="3200" b="1" i="0" u="none" strike="noStrike" kern="1200" cap="none" spc="0" normalizeH="0" baseline="0" noProof="0" dirty="0">
                <a:ln>
                  <a:noFill/>
                </a:ln>
                <a:solidFill>
                  <a:srgbClr val="FF0000"/>
                </a:solidFill>
                <a:effectLst/>
                <a:uLnTx/>
                <a:uFillTx/>
                <a:latin typeface="+mn-lt"/>
                <a:ea typeface="+mn-ea"/>
                <a:cs typeface="+mn-cs"/>
              </a:rPr>
              <a:t>state r </a:t>
            </a:r>
            <a:r>
              <a:rPr kumimoji="0" lang="en-US" sz="3200" b="0" i="0" u="none" strike="noStrike" kern="1200" cap="none" spc="0" normalizeH="0" baseline="0" noProof="0" dirty="0">
                <a:ln>
                  <a:noFill/>
                </a:ln>
                <a:solidFill>
                  <a:schemeClr val="tx1"/>
                </a:solidFill>
                <a:effectLst/>
                <a:uLnTx/>
                <a:uFillTx/>
                <a:latin typeface="+mn-lt"/>
                <a:ea typeface="+mn-ea"/>
                <a:cs typeface="+mn-cs"/>
              </a:rPr>
              <a:t>labeled </a:t>
            </a:r>
            <a:r>
              <a:rPr kumimoji="0" lang="en-US" sz="3200" b="1" i="0" u="none" strike="noStrike" kern="1200" cap="none" spc="0" normalizeH="0" baseline="0" noProof="0" dirty="0">
                <a:ln>
                  <a:noFill/>
                </a:ln>
                <a:solidFill>
                  <a:srgbClr val="FF0000"/>
                </a:solidFill>
                <a:effectLst/>
                <a:uLnTx/>
                <a:uFillTx/>
                <a:latin typeface="+mn-lt"/>
                <a:ea typeface="+mn-ea"/>
                <a:cs typeface="+mn-cs"/>
              </a:rPr>
              <a:t>Є</a:t>
            </a:r>
            <a:r>
              <a:rPr kumimoji="0" lang="en-US" sz="3200" b="0" i="0" u="none" strike="noStrike" kern="1200" cap="none" spc="0" normalizeH="0" baseline="0" noProof="0" dirty="0">
                <a:ln>
                  <a:noFill/>
                </a:ln>
                <a:solidFill>
                  <a:schemeClr val="tx1"/>
                </a:solidFill>
                <a:effectLst/>
                <a:uLnTx/>
                <a:uFillTx/>
                <a:latin typeface="+mn-lt"/>
                <a:ea typeface="+mn-ea"/>
                <a:cs typeface="+mn-cs"/>
              </a:rPr>
              <a:t> then </a:t>
            </a:r>
            <a:r>
              <a:rPr kumimoji="0" lang="en-US" sz="3200" b="1" i="0" u="none" strike="noStrike" kern="1200" cap="none" spc="0" normalizeH="0" baseline="0" noProof="0" dirty="0">
                <a:ln>
                  <a:noFill/>
                </a:ln>
                <a:solidFill>
                  <a:srgbClr val="FF0000"/>
                </a:solidFill>
                <a:effectLst/>
                <a:uLnTx/>
                <a:uFillTx/>
                <a:latin typeface="+mn-lt"/>
                <a:ea typeface="+mn-ea"/>
                <a:cs typeface="+mn-cs"/>
              </a:rPr>
              <a:t>r </a:t>
            </a:r>
            <a:r>
              <a:rPr kumimoji="0" lang="en-US" sz="3200" b="0" i="0" u="none" strike="noStrike" kern="1200" cap="none" spc="0" normalizeH="0" baseline="0" noProof="0" dirty="0">
                <a:ln>
                  <a:noFill/>
                </a:ln>
                <a:solidFill>
                  <a:schemeClr val="tx1"/>
                </a:solidFill>
                <a:effectLst/>
                <a:uLnTx/>
                <a:uFillTx/>
                <a:latin typeface="+mn-lt"/>
                <a:ea typeface="+mn-ea"/>
                <a:cs typeface="+mn-cs"/>
              </a:rPr>
              <a:t>is in </a:t>
            </a:r>
            <a:r>
              <a:rPr kumimoji="0" lang="en-US" sz="3200" b="1" i="0" u="none" strike="noStrike" kern="1200" cap="none" spc="0" normalizeH="0" baseline="0" noProof="0" dirty="0">
                <a:ln>
                  <a:noFill/>
                </a:ln>
                <a:solidFill>
                  <a:srgbClr val="FF0000"/>
                </a:solidFill>
                <a:effectLst/>
                <a:uLnTx/>
                <a:uFillTx/>
                <a:latin typeface="+mn-lt"/>
                <a:ea typeface="+mn-ea"/>
                <a:cs typeface="+mn-cs"/>
              </a:rPr>
              <a:t>ECLOSE(q)</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Box 3"/>
          <p:cNvSpPr txBox="1"/>
          <p:nvPr/>
        </p:nvSpPr>
        <p:spPr>
          <a:xfrm>
            <a:off x="467995" y="1346835"/>
            <a:ext cx="8064500" cy="953135"/>
          </a:xfrm>
          <a:prstGeom prst="rect">
            <a:avLst/>
          </a:prstGeom>
          <a:noFill/>
        </p:spPr>
        <p:txBody>
          <a:bodyPr wrap="square" rtlCol="0">
            <a:spAutoFit/>
          </a:bodyPr>
          <a:lstStyle/>
          <a:p>
            <a:r>
              <a:rPr lang="az-Cyrl-AZ" sz="2400" noProof="0" dirty="0">
                <a:ln>
                  <a:noFill/>
                </a:ln>
                <a:solidFill>
                  <a:srgbClr val="FF0000"/>
                </a:solidFill>
                <a:effectLst/>
                <a:uLnTx/>
                <a:uFillTx/>
                <a:cs typeface="Arial" panose="020B0604020202020204" pitchFamily="34" charset="0"/>
                <a:sym typeface="+mn-ea"/>
              </a:rPr>
              <a:t>Ԑ</a:t>
            </a:r>
            <a:r>
              <a:rPr lang="en-GB" altLang="az-Cyrl-AZ" sz="2400" noProof="0" dirty="0">
                <a:ln>
                  <a:noFill/>
                </a:ln>
                <a:solidFill>
                  <a:srgbClr val="FF0000"/>
                </a:solidFill>
                <a:effectLst/>
                <a:uLnTx/>
                <a:uFillTx/>
                <a:cs typeface="Arial" panose="020B0604020202020204" pitchFamily="34" charset="0"/>
                <a:sym typeface="+mn-ea"/>
              </a:rPr>
              <a:t>-NFA </a:t>
            </a:r>
            <a:r>
              <a:rPr lang="en-GB" altLang="az-Cyrl-AZ" sz="2400" b="1" noProof="0" dirty="0">
                <a:ln>
                  <a:noFill/>
                </a:ln>
                <a:solidFill>
                  <a:srgbClr val="00B0F0"/>
                </a:solidFill>
                <a:effectLst/>
                <a:uLnTx/>
                <a:uFillTx/>
                <a:cs typeface="Arial" panose="020B0604020202020204" pitchFamily="34" charset="0"/>
                <a:sym typeface="+mn-ea"/>
              </a:rPr>
              <a:t>uses </a:t>
            </a:r>
            <a:r>
              <a:rPr lang="az-Cyrl-AZ" sz="3200" noProof="0" dirty="0">
                <a:ln>
                  <a:noFill/>
                </a:ln>
                <a:solidFill>
                  <a:srgbClr val="FF0000"/>
                </a:solidFill>
                <a:effectLst/>
                <a:uLnTx/>
                <a:uFillTx/>
                <a:latin typeface="+mn-lt"/>
                <a:sym typeface="+mn-ea"/>
              </a:rPr>
              <a:t>Є-closure</a:t>
            </a:r>
            <a:r>
              <a:rPr lang="en-GB" altLang="az-Cyrl-AZ" sz="3200" noProof="0" dirty="0">
                <a:ln>
                  <a:noFill/>
                </a:ln>
                <a:solidFill>
                  <a:srgbClr val="FF0000"/>
                </a:solidFill>
                <a:effectLst/>
                <a:uLnTx/>
                <a:uFillTx/>
                <a:latin typeface="+mn-lt"/>
                <a:sym typeface="+mn-ea"/>
              </a:rPr>
              <a:t>()</a:t>
            </a:r>
            <a:r>
              <a:rPr lang="en-GB" altLang="en-US" sz="2400" b="1" noProof="0" dirty="0">
                <a:ln>
                  <a:noFill/>
                </a:ln>
                <a:solidFill>
                  <a:srgbClr val="00B0F0"/>
                </a:solidFill>
                <a:effectLst/>
                <a:uLnTx/>
                <a:uFillTx/>
                <a:latin typeface="+mn-lt"/>
                <a:sym typeface="+mn-ea"/>
              </a:rPr>
              <a:t> function while processing the string </a:t>
            </a:r>
            <a:r>
              <a:rPr lang="en-GB" altLang="en-US" sz="2400" b="1" noProof="0" dirty="0">
                <a:ln>
                  <a:noFill/>
                </a:ln>
                <a:solidFill>
                  <a:srgbClr val="FF0000"/>
                </a:solidFill>
                <a:effectLst/>
                <a:uLnTx/>
                <a:uFillTx/>
                <a:latin typeface="+mn-lt"/>
                <a:sym typeface="+mn-ea"/>
              </a:rPr>
              <a:t>‘w</a:t>
            </a:r>
            <a:r>
              <a:rPr lang="en-GB" altLang="en-US" sz="2400" b="1" noProof="0" dirty="0">
                <a:ln>
                  <a:noFill/>
                </a:ln>
                <a:solidFill>
                  <a:srgbClr val="00B0F0"/>
                </a:solidFill>
                <a:effectLst/>
                <a:uLnTx/>
                <a:uFillTx/>
                <a:latin typeface="+mn-lt"/>
                <a:sym typeface="+mn-ea"/>
              </a:rPr>
              <a:t>’ which can be defined as follows : </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altLang="en-US" sz="3600"/>
              <a:t>Example to use </a:t>
            </a:r>
            <a:r>
              <a:rPr lang="az-Cyrl-AZ" sz="3600" noProof="0" dirty="0">
                <a:ln>
                  <a:noFill/>
                </a:ln>
                <a:solidFill>
                  <a:srgbClr val="FF0000"/>
                </a:solidFill>
                <a:effectLst/>
                <a:uLnTx/>
                <a:uFillTx/>
                <a:latin typeface="+mn-lt"/>
                <a:ea typeface="+mn-ea"/>
                <a:cs typeface="+mn-cs"/>
                <a:sym typeface="+mn-ea"/>
              </a:rPr>
              <a:t>Є</a:t>
            </a:r>
            <a:r>
              <a:rPr lang="en-US" sz="3600" noProof="0" dirty="0">
                <a:ln>
                  <a:noFill/>
                </a:ln>
                <a:solidFill>
                  <a:srgbClr val="FF0000"/>
                </a:solidFill>
                <a:effectLst/>
                <a:uLnTx/>
                <a:uFillTx/>
                <a:latin typeface="+mn-lt"/>
                <a:ea typeface="+mn-ea"/>
                <a:cs typeface="+mn-cs"/>
                <a:sym typeface="+mn-ea"/>
              </a:rPr>
              <a:t>-closure</a:t>
            </a:r>
            <a:r>
              <a:rPr lang="en-GB" altLang="en-US" sz="3600" noProof="0" dirty="0">
                <a:ln>
                  <a:noFill/>
                </a:ln>
                <a:solidFill>
                  <a:srgbClr val="FF0000"/>
                </a:solidFill>
                <a:effectLst/>
                <a:uLnTx/>
                <a:uFillTx/>
                <a:latin typeface="+mn-lt"/>
                <a:ea typeface="+mn-ea"/>
                <a:cs typeface="+mn-cs"/>
                <a:sym typeface="+mn-ea"/>
              </a:rPr>
              <a:t>() function</a:t>
            </a:r>
          </a:p>
        </p:txBody>
      </p:sp>
      <p:pic>
        <p:nvPicPr>
          <p:cNvPr id="4" name="Content Placeholder 3" descr="MMM states"/>
          <p:cNvPicPr>
            <a:picLocks noGrp="1" noChangeAspect="1"/>
          </p:cNvPicPr>
          <p:nvPr>
            <p:ph idx="1"/>
          </p:nvPr>
        </p:nvPicPr>
        <p:blipFill>
          <a:blip r:embed="rId3"/>
          <a:stretch>
            <a:fillRect/>
          </a:stretch>
        </p:blipFill>
        <p:spPr>
          <a:xfrm>
            <a:off x="1597660" y="1353185"/>
            <a:ext cx="4812665" cy="2473325"/>
          </a:xfrm>
          <a:prstGeom prst="rect">
            <a:avLst/>
          </a:prstGeom>
        </p:spPr>
      </p:pic>
      <p:sp>
        <p:nvSpPr>
          <p:cNvPr id="3" name="Text Box 2"/>
          <p:cNvSpPr txBox="1"/>
          <p:nvPr/>
        </p:nvSpPr>
        <p:spPr>
          <a:xfrm>
            <a:off x="3695700" y="2211705"/>
            <a:ext cx="3048000" cy="368300"/>
          </a:xfrm>
          <a:prstGeom prst="rect">
            <a:avLst/>
          </a:prstGeom>
          <a:noFill/>
        </p:spPr>
        <p:txBody>
          <a:bodyPr wrap="square" rtlCol="0">
            <a:spAutoFit/>
          </a:bodyPr>
          <a:lstStyle/>
          <a:p>
            <a:endParaRPr lang="en-US"/>
          </a:p>
        </p:txBody>
      </p:sp>
      <p:sp>
        <p:nvSpPr>
          <p:cNvPr id="5" name="Text Box 4"/>
          <p:cNvSpPr txBox="1"/>
          <p:nvPr/>
        </p:nvSpPr>
        <p:spPr>
          <a:xfrm>
            <a:off x="180975" y="3886200"/>
            <a:ext cx="8772525" cy="1997075"/>
          </a:xfrm>
          <a:prstGeom prst="rect">
            <a:avLst/>
          </a:prstGeom>
          <a:noFill/>
        </p:spPr>
        <p:txBody>
          <a:bodyPr wrap="square" rtlCol="0">
            <a:noAutofit/>
          </a:bodyPr>
          <a:lstStyle/>
          <a:p>
            <a:pPr algn="l">
              <a:buClrTx/>
              <a:buSzTx/>
              <a:buFontTx/>
            </a:pPr>
            <a:r>
              <a:rPr lang="az-Cyrl-AZ" noProof="0" dirty="0">
                <a:ln>
                  <a:noFill/>
                </a:ln>
                <a:solidFill>
                  <a:srgbClr val="FF0000"/>
                </a:solidFill>
                <a:effectLst/>
                <a:uLnTx/>
                <a:uFillTx/>
                <a:latin typeface="+mn-lt"/>
                <a:sym typeface="+mn-ea"/>
              </a:rPr>
              <a:t>Є</a:t>
            </a:r>
            <a:r>
              <a:rPr lang="en-US" noProof="0" dirty="0">
                <a:ln>
                  <a:noFill/>
                </a:ln>
                <a:solidFill>
                  <a:srgbClr val="FF0000"/>
                </a:solidFill>
                <a:effectLst/>
                <a:uLnTx/>
                <a:uFillTx/>
                <a:latin typeface="+mn-lt"/>
                <a:sym typeface="+mn-ea"/>
              </a:rPr>
              <a:t>-closure</a:t>
            </a:r>
            <a:r>
              <a:rPr lang="en-GB" altLang="en-US" noProof="0" dirty="0">
                <a:ln>
                  <a:noFill/>
                </a:ln>
                <a:solidFill>
                  <a:srgbClr val="FF0000"/>
                </a:solidFill>
                <a:effectLst/>
                <a:uLnTx/>
                <a:uFillTx/>
                <a:latin typeface="+mn-lt"/>
                <a:sym typeface="+mn-ea"/>
              </a:rPr>
              <a:t>(1) = </a:t>
            </a:r>
            <a:r>
              <a:rPr lang="en-GB" altLang="en-US" noProof="0" dirty="0">
                <a:ln>
                  <a:noFill/>
                </a:ln>
                <a:solidFill>
                  <a:schemeClr val="tx1"/>
                </a:solidFill>
                <a:effectLst/>
                <a:uLnTx/>
                <a:uFillTx/>
                <a:latin typeface="+mn-lt"/>
                <a:sym typeface="+mn-ea"/>
              </a:rPr>
              <a:t>{ 1 } </a:t>
            </a:r>
            <a:r>
              <a:rPr lang="en-GB" altLang="en-US" noProof="0" dirty="0">
                <a:ln>
                  <a:noFill/>
                </a:ln>
                <a:solidFill>
                  <a:schemeClr val="tx1"/>
                </a:solidFill>
                <a:effectLst/>
                <a:uLnTx/>
                <a:uFillTx/>
                <a:cs typeface="Arial" panose="020B0604020202020204" pitchFamily="34" charset="0"/>
                <a:sym typeface="+mn-ea"/>
              </a:rPr>
              <a:t>→ </a:t>
            </a:r>
            <a:r>
              <a:rPr lang="en-GB" altLang="en-US" sz="1200" noProof="0" dirty="0">
                <a:ln>
                  <a:noFill/>
                </a:ln>
                <a:solidFill>
                  <a:srgbClr val="00B0F0"/>
                </a:solidFill>
                <a:effectLst/>
                <a:uLnTx/>
                <a:uFillTx/>
                <a:cs typeface="Arial" panose="020B0604020202020204" pitchFamily="34" charset="0"/>
                <a:sym typeface="+mn-ea"/>
              </a:rPr>
              <a:t>By Basis  </a:t>
            </a:r>
            <a:r>
              <a:rPr lang="en-GB" altLang="en-US" sz="1200" b="1" noProof="0" dirty="0">
                <a:ln>
                  <a:noFill/>
                </a:ln>
                <a:solidFill>
                  <a:srgbClr val="FF0000"/>
                </a:solidFill>
                <a:effectLst/>
                <a:uLnTx/>
                <a:uFillTx/>
                <a:cs typeface="Arial" panose="020B0604020202020204" pitchFamily="34" charset="0"/>
                <a:sym typeface="+mn-ea"/>
              </a:rPr>
              <a:t>state 1</a:t>
            </a:r>
            <a:r>
              <a:rPr lang="en-GB" altLang="en-US" sz="1200" noProof="0" dirty="0">
                <a:ln>
                  <a:noFill/>
                </a:ln>
                <a:solidFill>
                  <a:srgbClr val="00B0F0"/>
                </a:solidFill>
                <a:effectLst/>
                <a:uLnTx/>
                <a:uFillTx/>
                <a:cs typeface="Arial" panose="020B0604020202020204" pitchFamily="34" charset="0"/>
                <a:sym typeface="+mn-ea"/>
              </a:rPr>
              <a:t> is included in the set</a:t>
            </a:r>
          </a:p>
          <a:p>
            <a:r>
              <a:rPr lang="en-GB" altLang="en-US" noProof="0" dirty="0">
                <a:ln>
                  <a:noFill/>
                </a:ln>
                <a:solidFill>
                  <a:schemeClr val="tx1"/>
                </a:solidFill>
                <a:effectLst/>
                <a:uLnTx/>
                <a:uFillTx/>
                <a:cs typeface="Arial" panose="020B0604020202020204" pitchFamily="34" charset="0"/>
                <a:sym typeface="+mn-ea"/>
              </a:rPr>
              <a:t>                  =  { 1, </a:t>
            </a:r>
            <a:r>
              <a:rPr lang="en-GB" altLang="en-US" b="1" noProof="0" dirty="0">
                <a:ln>
                  <a:noFill/>
                </a:ln>
                <a:solidFill>
                  <a:srgbClr val="FF0000"/>
                </a:solidFill>
                <a:effectLst/>
                <a:uLnTx/>
                <a:uFillTx/>
                <a:cs typeface="Arial" panose="020B0604020202020204" pitchFamily="34" charset="0"/>
                <a:sym typeface="+mn-ea"/>
              </a:rPr>
              <a:t>2, 4</a:t>
            </a:r>
            <a:r>
              <a:rPr lang="en-GB" altLang="en-US" noProof="0" dirty="0">
                <a:ln>
                  <a:noFill/>
                </a:ln>
                <a:solidFill>
                  <a:schemeClr val="tx1"/>
                </a:solidFill>
                <a:effectLst/>
                <a:uLnTx/>
                <a:uFillTx/>
                <a:cs typeface="Arial" panose="020B0604020202020204" pitchFamily="34" charset="0"/>
                <a:sym typeface="+mn-ea"/>
              </a:rPr>
              <a:t> } </a:t>
            </a:r>
            <a:r>
              <a:rPr lang="en-GB" altLang="en-US" noProof="0" dirty="0">
                <a:ln>
                  <a:noFill/>
                </a:ln>
                <a:effectLst/>
                <a:uLnTx/>
                <a:uFillTx/>
                <a:cs typeface="Arial" panose="020B0604020202020204" pitchFamily="34" charset="0"/>
                <a:sym typeface="+mn-ea"/>
              </a:rPr>
              <a:t>→ </a:t>
            </a:r>
            <a:r>
              <a:rPr lang="en-GB" altLang="en-US" sz="1200" noProof="0" dirty="0">
                <a:ln>
                  <a:noFill/>
                </a:ln>
                <a:solidFill>
                  <a:srgbClr val="00B0F0"/>
                </a:solidFill>
                <a:effectLst/>
                <a:uLnTx/>
                <a:uFillTx/>
                <a:cs typeface="Arial" panose="020B0604020202020204" pitchFamily="34" charset="0"/>
                <a:sym typeface="+mn-ea"/>
              </a:rPr>
              <a:t>By Induction as from </a:t>
            </a:r>
            <a:r>
              <a:rPr lang="en-GB" altLang="en-US" sz="1200" b="1" noProof="0" dirty="0">
                <a:ln>
                  <a:noFill/>
                </a:ln>
                <a:solidFill>
                  <a:srgbClr val="FF0000"/>
                </a:solidFill>
                <a:effectLst/>
                <a:uLnTx/>
                <a:uFillTx/>
                <a:cs typeface="Arial" panose="020B0604020202020204" pitchFamily="34" charset="0"/>
                <a:sym typeface="+mn-ea"/>
              </a:rPr>
              <a:t>state 1</a:t>
            </a:r>
            <a:r>
              <a:rPr lang="en-GB" altLang="en-US" sz="1200" noProof="0" dirty="0">
                <a:ln>
                  <a:noFill/>
                </a:ln>
                <a:solidFill>
                  <a:srgbClr val="00B0F0"/>
                </a:solidFill>
                <a:effectLst/>
                <a:uLnTx/>
                <a:uFillTx/>
                <a:cs typeface="Arial" panose="020B0604020202020204" pitchFamily="34" charset="0"/>
                <a:sym typeface="+mn-ea"/>
              </a:rPr>
              <a:t>, </a:t>
            </a:r>
            <a:r>
              <a:rPr lang="en-GB" altLang="en-US" sz="1200" b="1" noProof="0" dirty="0">
                <a:ln>
                  <a:noFill/>
                </a:ln>
                <a:solidFill>
                  <a:srgbClr val="FF0000"/>
                </a:solidFill>
                <a:effectLst/>
                <a:uLnTx/>
                <a:uFillTx/>
                <a:cs typeface="Arial" panose="020B0604020202020204" pitchFamily="34" charset="0"/>
                <a:sym typeface="+mn-ea"/>
              </a:rPr>
              <a:t>2 and 4</a:t>
            </a:r>
            <a:r>
              <a:rPr lang="en-GB" altLang="en-US" sz="1200" noProof="0" dirty="0">
                <a:ln>
                  <a:noFill/>
                </a:ln>
                <a:solidFill>
                  <a:srgbClr val="00B0F0"/>
                </a:solidFill>
                <a:effectLst/>
                <a:uLnTx/>
                <a:uFillTx/>
                <a:cs typeface="Arial" panose="020B0604020202020204" pitchFamily="34" charset="0"/>
                <a:sym typeface="+mn-ea"/>
              </a:rPr>
              <a:t> are reachable only by </a:t>
            </a:r>
            <a:r>
              <a:rPr lang="en-GB" altLang="en-US" sz="1200" b="1" noProof="0" dirty="0">
                <a:ln>
                  <a:noFill/>
                </a:ln>
                <a:solidFill>
                  <a:srgbClr val="FF0000"/>
                </a:solidFill>
                <a:effectLst/>
                <a:uLnTx/>
                <a:uFillTx/>
                <a:cs typeface="Arial" panose="020B0604020202020204" pitchFamily="34" charset="0"/>
                <a:sym typeface="+mn-ea"/>
              </a:rPr>
              <a:t> Ԑ - Treansition</a:t>
            </a:r>
          </a:p>
          <a:p>
            <a:pPr algn="l">
              <a:buClrTx/>
              <a:buSzTx/>
              <a:buFontTx/>
            </a:pPr>
            <a:r>
              <a:rPr lang="en-GB" altLang="en-US" noProof="0" dirty="0">
                <a:ln>
                  <a:noFill/>
                </a:ln>
                <a:effectLst/>
                <a:uLnTx/>
                <a:uFillTx/>
                <a:cs typeface="Arial" panose="020B0604020202020204" pitchFamily="34" charset="0"/>
                <a:sym typeface="+mn-ea"/>
              </a:rPr>
              <a:t>                  =  { 1, 2, 4, </a:t>
            </a:r>
            <a:r>
              <a:rPr lang="en-GB" altLang="en-US" sz="1800" b="1" noProof="0" dirty="0">
                <a:ln>
                  <a:noFill/>
                </a:ln>
                <a:solidFill>
                  <a:srgbClr val="FF0000"/>
                </a:solidFill>
                <a:effectLst/>
                <a:uLnTx/>
                <a:uFillTx/>
                <a:cs typeface="Arial" panose="020B0604020202020204" pitchFamily="34" charset="0"/>
                <a:sym typeface="+mn-ea"/>
              </a:rPr>
              <a:t>3</a:t>
            </a:r>
            <a:r>
              <a:rPr lang="en-GB" altLang="en-US" noProof="0" dirty="0">
                <a:ln>
                  <a:noFill/>
                </a:ln>
                <a:effectLst/>
                <a:uLnTx/>
                <a:uFillTx/>
                <a:cs typeface="Arial" panose="020B0604020202020204" pitchFamily="34" charset="0"/>
                <a:sym typeface="+mn-ea"/>
              </a:rPr>
              <a:t> } → </a:t>
            </a:r>
            <a:r>
              <a:rPr lang="en-GB" altLang="en-US" sz="1200" noProof="0" dirty="0">
                <a:ln>
                  <a:noFill/>
                </a:ln>
                <a:solidFill>
                  <a:srgbClr val="00B0F0"/>
                </a:solidFill>
                <a:effectLst/>
                <a:uLnTx/>
                <a:uFillTx/>
                <a:cs typeface="Arial" panose="020B0604020202020204" pitchFamily="34" charset="0"/>
                <a:sym typeface="+mn-ea"/>
              </a:rPr>
              <a:t>By Induction as from</a:t>
            </a:r>
            <a:r>
              <a:rPr lang="en-GB" altLang="en-US" sz="1200" b="1" noProof="0" dirty="0">
                <a:ln>
                  <a:noFill/>
                </a:ln>
                <a:solidFill>
                  <a:srgbClr val="FF0000"/>
                </a:solidFill>
                <a:effectLst/>
                <a:uLnTx/>
                <a:uFillTx/>
                <a:cs typeface="Arial" panose="020B0604020202020204" pitchFamily="34" charset="0"/>
                <a:sym typeface="+mn-ea"/>
              </a:rPr>
              <a:t> state 2</a:t>
            </a:r>
            <a:r>
              <a:rPr lang="en-GB" altLang="en-US" sz="1200" noProof="0" dirty="0">
                <a:ln>
                  <a:noFill/>
                </a:ln>
                <a:solidFill>
                  <a:srgbClr val="00B0F0"/>
                </a:solidFill>
                <a:effectLst/>
                <a:uLnTx/>
                <a:uFillTx/>
                <a:cs typeface="Arial" panose="020B0604020202020204" pitchFamily="34" charset="0"/>
                <a:sym typeface="+mn-ea"/>
              </a:rPr>
              <a:t>, </a:t>
            </a:r>
            <a:r>
              <a:rPr lang="en-GB" altLang="en-US" sz="1200" b="1" noProof="0" dirty="0">
                <a:ln>
                  <a:noFill/>
                </a:ln>
                <a:solidFill>
                  <a:srgbClr val="FF0000"/>
                </a:solidFill>
                <a:effectLst/>
                <a:uLnTx/>
                <a:uFillTx/>
                <a:cs typeface="Arial" panose="020B0604020202020204" pitchFamily="34" charset="0"/>
                <a:sym typeface="+mn-ea"/>
              </a:rPr>
              <a:t>state 3 </a:t>
            </a:r>
            <a:r>
              <a:rPr lang="en-GB" altLang="en-US" sz="1200" noProof="0" dirty="0">
                <a:ln>
                  <a:noFill/>
                </a:ln>
                <a:solidFill>
                  <a:srgbClr val="00B0F0"/>
                </a:solidFill>
                <a:effectLst/>
                <a:uLnTx/>
                <a:uFillTx/>
                <a:cs typeface="Arial" panose="020B0604020202020204" pitchFamily="34" charset="0"/>
                <a:sym typeface="+mn-ea"/>
              </a:rPr>
              <a:t>is reachable only by</a:t>
            </a:r>
            <a:r>
              <a:rPr lang="en-GB" altLang="en-US" sz="1200" b="1" noProof="0" dirty="0">
                <a:ln>
                  <a:noFill/>
                </a:ln>
                <a:solidFill>
                  <a:srgbClr val="FF0000"/>
                </a:solidFill>
                <a:effectLst/>
                <a:uLnTx/>
                <a:uFillTx/>
                <a:cs typeface="Arial" panose="020B0604020202020204" pitchFamily="34" charset="0"/>
                <a:sym typeface="+mn-ea"/>
              </a:rPr>
              <a:t> Ԑ - Treansition</a:t>
            </a:r>
            <a:endParaRPr lang="en-GB" altLang="en-US" sz="1200" noProof="0" dirty="0">
              <a:ln>
                <a:noFill/>
              </a:ln>
              <a:solidFill>
                <a:srgbClr val="00B0F0"/>
              </a:solidFill>
              <a:effectLst/>
              <a:uLnTx/>
              <a:uFillTx/>
              <a:cs typeface="Arial" panose="020B0604020202020204" pitchFamily="34" charset="0"/>
              <a:sym typeface="+mn-ea"/>
            </a:endParaRPr>
          </a:p>
          <a:p>
            <a:r>
              <a:rPr lang="en-GB" altLang="en-US" noProof="0" dirty="0">
                <a:ln>
                  <a:noFill/>
                </a:ln>
                <a:effectLst/>
                <a:uLnTx/>
                <a:uFillTx/>
                <a:cs typeface="Arial" panose="020B0604020202020204" pitchFamily="34" charset="0"/>
                <a:sym typeface="+mn-ea"/>
              </a:rPr>
              <a:t>                  =  { 1, 2, 4 3, </a:t>
            </a:r>
            <a:r>
              <a:rPr lang="en-GB" altLang="en-US" b="1" noProof="0" dirty="0">
                <a:ln>
                  <a:noFill/>
                </a:ln>
                <a:solidFill>
                  <a:srgbClr val="FF0000"/>
                </a:solidFill>
                <a:effectLst/>
                <a:uLnTx/>
                <a:uFillTx/>
                <a:cs typeface="Arial" panose="020B0604020202020204" pitchFamily="34" charset="0"/>
                <a:sym typeface="+mn-ea"/>
              </a:rPr>
              <a:t>6</a:t>
            </a:r>
            <a:r>
              <a:rPr lang="en-GB" altLang="en-US" noProof="0" dirty="0">
                <a:ln>
                  <a:noFill/>
                </a:ln>
                <a:effectLst/>
                <a:uLnTx/>
                <a:uFillTx/>
                <a:cs typeface="Arial" panose="020B0604020202020204" pitchFamily="34" charset="0"/>
                <a:sym typeface="+mn-ea"/>
              </a:rPr>
              <a:t> } → </a:t>
            </a:r>
            <a:r>
              <a:rPr lang="en-GB" altLang="en-US" sz="1200" noProof="0" dirty="0">
                <a:ln>
                  <a:noFill/>
                </a:ln>
                <a:solidFill>
                  <a:srgbClr val="00B0F0"/>
                </a:solidFill>
                <a:effectLst/>
                <a:uLnTx/>
                <a:uFillTx/>
                <a:cs typeface="Arial" panose="020B0604020202020204" pitchFamily="34" charset="0"/>
                <a:sym typeface="+mn-ea"/>
              </a:rPr>
              <a:t>By Induction as from</a:t>
            </a:r>
            <a:r>
              <a:rPr lang="en-GB" altLang="en-US" sz="1200" b="1" noProof="0" dirty="0">
                <a:ln>
                  <a:noFill/>
                </a:ln>
                <a:solidFill>
                  <a:srgbClr val="FF0000"/>
                </a:solidFill>
                <a:effectLst/>
                <a:uLnTx/>
                <a:uFillTx/>
                <a:cs typeface="Arial" panose="020B0604020202020204" pitchFamily="34" charset="0"/>
                <a:sym typeface="+mn-ea"/>
              </a:rPr>
              <a:t> state 3</a:t>
            </a:r>
            <a:r>
              <a:rPr lang="en-GB" altLang="en-US" sz="1200" noProof="0" dirty="0">
                <a:ln>
                  <a:noFill/>
                </a:ln>
                <a:solidFill>
                  <a:srgbClr val="00B0F0"/>
                </a:solidFill>
                <a:effectLst/>
                <a:uLnTx/>
                <a:uFillTx/>
                <a:cs typeface="Arial" panose="020B0604020202020204" pitchFamily="34" charset="0"/>
                <a:sym typeface="+mn-ea"/>
              </a:rPr>
              <a:t>, </a:t>
            </a:r>
            <a:r>
              <a:rPr lang="en-GB" altLang="en-US" sz="1200" b="1" noProof="0" dirty="0">
                <a:ln>
                  <a:noFill/>
                </a:ln>
                <a:solidFill>
                  <a:srgbClr val="FF0000"/>
                </a:solidFill>
                <a:effectLst/>
                <a:uLnTx/>
                <a:uFillTx/>
                <a:cs typeface="Arial" panose="020B0604020202020204" pitchFamily="34" charset="0"/>
                <a:sym typeface="+mn-ea"/>
              </a:rPr>
              <a:t>state 6 </a:t>
            </a:r>
            <a:r>
              <a:rPr lang="en-GB" altLang="en-US" sz="1200" noProof="0" dirty="0">
                <a:ln>
                  <a:noFill/>
                </a:ln>
                <a:solidFill>
                  <a:srgbClr val="00B0F0"/>
                </a:solidFill>
                <a:effectLst/>
                <a:uLnTx/>
                <a:uFillTx/>
                <a:cs typeface="Arial" panose="020B0604020202020204" pitchFamily="34" charset="0"/>
                <a:sym typeface="+mn-ea"/>
              </a:rPr>
              <a:t>is reachable only by</a:t>
            </a:r>
            <a:r>
              <a:rPr lang="en-GB" altLang="en-US" sz="1200" b="1" noProof="0" dirty="0">
                <a:ln>
                  <a:noFill/>
                </a:ln>
                <a:solidFill>
                  <a:srgbClr val="FF0000"/>
                </a:solidFill>
                <a:effectLst/>
                <a:uLnTx/>
                <a:uFillTx/>
                <a:cs typeface="Arial" panose="020B0604020202020204" pitchFamily="34" charset="0"/>
                <a:sym typeface="+mn-ea"/>
              </a:rPr>
              <a:t> Ԑ - Treansition</a:t>
            </a:r>
          </a:p>
          <a:p>
            <a:r>
              <a:rPr lang="en-GB" altLang="en-US" sz="1200" noProof="0" dirty="0">
                <a:ln>
                  <a:noFill/>
                </a:ln>
                <a:solidFill>
                  <a:schemeClr val="tx1"/>
                </a:solidFill>
                <a:effectLst/>
                <a:uLnTx/>
                <a:uFillTx/>
                <a:cs typeface="Arial" panose="020B0604020202020204" pitchFamily="34" charset="0"/>
                <a:sym typeface="+mn-ea"/>
              </a:rPr>
              <a:t>                           </a:t>
            </a:r>
            <a:r>
              <a:rPr lang="en-GB" altLang="en-US" sz="1800" noProof="0" dirty="0">
                <a:ln>
                  <a:noFill/>
                </a:ln>
                <a:solidFill>
                  <a:schemeClr val="tx1"/>
                </a:solidFill>
                <a:effectLst/>
                <a:uLnTx/>
                <a:uFillTx/>
                <a:cs typeface="Arial" panose="020B0604020202020204" pitchFamily="34" charset="0"/>
                <a:sym typeface="+mn-ea"/>
              </a:rPr>
              <a:t>=  </a:t>
            </a:r>
            <a:r>
              <a:rPr lang="en-GB" altLang="en-US" sz="1800" noProof="0" dirty="0">
                <a:ln>
                  <a:noFill/>
                </a:ln>
                <a:effectLst/>
                <a:uLnTx/>
                <a:uFillTx/>
                <a:cs typeface="Arial" panose="020B0604020202020204" pitchFamily="34" charset="0"/>
                <a:sym typeface="+mn-ea"/>
              </a:rPr>
              <a:t>{ 1, 2, 4 3, 6 } → </a:t>
            </a:r>
            <a:r>
              <a:rPr lang="en-GB" altLang="en-US" sz="1200" noProof="0" dirty="0">
                <a:ln>
                  <a:noFill/>
                </a:ln>
                <a:solidFill>
                  <a:srgbClr val="00B0F0"/>
                </a:solidFill>
                <a:effectLst/>
                <a:uLnTx/>
                <a:uFillTx/>
                <a:cs typeface="Arial" panose="020B0604020202020204" pitchFamily="34" charset="0"/>
                <a:sym typeface="+mn-ea"/>
              </a:rPr>
              <a:t>Computaion stops as from states</a:t>
            </a:r>
            <a:r>
              <a:rPr lang="en-GB" altLang="en-US" sz="1800" noProof="0" dirty="0">
                <a:ln>
                  <a:noFill/>
                </a:ln>
                <a:effectLst/>
                <a:uLnTx/>
                <a:uFillTx/>
                <a:cs typeface="Arial" panose="020B0604020202020204" pitchFamily="34" charset="0"/>
                <a:sym typeface="+mn-ea"/>
              </a:rPr>
              <a:t> </a:t>
            </a:r>
            <a:r>
              <a:rPr lang="en-GB" altLang="en-US" sz="1200" b="1" noProof="0" dirty="0">
                <a:ln>
                  <a:noFill/>
                </a:ln>
                <a:solidFill>
                  <a:srgbClr val="FF0000"/>
                </a:solidFill>
                <a:effectLst/>
                <a:uLnTx/>
                <a:uFillTx/>
                <a:cs typeface="Arial" panose="020B0604020202020204" pitchFamily="34" charset="0"/>
                <a:sym typeface="+mn-ea"/>
              </a:rPr>
              <a:t>1,2, 4,3,6</a:t>
            </a:r>
            <a:r>
              <a:rPr lang="en-GB" altLang="en-US" sz="1800" noProof="0" dirty="0">
                <a:ln>
                  <a:noFill/>
                </a:ln>
                <a:effectLst/>
                <a:uLnTx/>
                <a:uFillTx/>
                <a:cs typeface="Arial" panose="020B0604020202020204" pitchFamily="34" charset="0"/>
                <a:sym typeface="+mn-ea"/>
              </a:rPr>
              <a:t> </a:t>
            </a:r>
            <a:r>
              <a:rPr lang="en-GB" altLang="en-US" sz="1200" noProof="0" dirty="0">
                <a:ln>
                  <a:noFill/>
                </a:ln>
                <a:solidFill>
                  <a:srgbClr val="00B0F0"/>
                </a:solidFill>
                <a:effectLst/>
                <a:uLnTx/>
                <a:uFillTx/>
                <a:cs typeface="Arial" panose="020B0604020202020204" pitchFamily="34" charset="0"/>
                <a:sym typeface="+mn-ea"/>
              </a:rPr>
              <a:t>no other staes can reached with</a:t>
            </a:r>
            <a:r>
              <a:rPr lang="en-GB" altLang="en-US" sz="1800" noProof="0" dirty="0">
                <a:ln>
                  <a:noFill/>
                </a:ln>
                <a:effectLst/>
                <a:uLnTx/>
                <a:uFillTx/>
                <a:cs typeface="Arial" panose="020B0604020202020204" pitchFamily="34" charset="0"/>
                <a:sym typeface="+mn-ea"/>
              </a:rPr>
              <a:t> </a:t>
            </a:r>
            <a:r>
              <a:rPr lang="en-GB" altLang="en-US" sz="1800" b="1" noProof="0" dirty="0">
                <a:ln>
                  <a:noFill/>
                </a:ln>
                <a:solidFill>
                  <a:srgbClr val="FF0000"/>
                </a:solidFill>
                <a:effectLst/>
                <a:uLnTx/>
                <a:uFillTx/>
                <a:cs typeface="Arial" panose="020B0604020202020204" pitchFamily="34" charset="0"/>
                <a:sym typeface="+mn-ea"/>
              </a:rPr>
              <a:t>  </a:t>
            </a:r>
          </a:p>
          <a:p>
            <a:r>
              <a:rPr lang="en-GB" altLang="en-US" sz="1800" b="1" noProof="0" dirty="0">
                <a:ln>
                  <a:noFill/>
                </a:ln>
                <a:solidFill>
                  <a:srgbClr val="FF0000"/>
                </a:solidFill>
                <a:effectLst/>
                <a:uLnTx/>
                <a:uFillTx/>
                <a:cs typeface="Arial" panose="020B0604020202020204" pitchFamily="34" charset="0"/>
                <a:sym typeface="+mn-ea"/>
              </a:rPr>
              <a:t>                                                 </a:t>
            </a:r>
            <a:r>
              <a:rPr lang="en-GB" altLang="en-US" sz="1200" b="1" noProof="0" dirty="0">
                <a:ln>
                  <a:noFill/>
                </a:ln>
                <a:solidFill>
                  <a:srgbClr val="FF0000"/>
                </a:solidFill>
                <a:effectLst/>
                <a:uLnTx/>
                <a:uFillTx/>
                <a:cs typeface="Arial" panose="020B0604020202020204" pitchFamily="34" charset="0"/>
                <a:sym typeface="+mn-ea"/>
              </a:rPr>
              <a:t>Ԑ - Treansition</a:t>
            </a:r>
            <a:endParaRPr lang="en-GB" altLang="en-US" sz="1800" b="1" noProof="0" dirty="0">
              <a:ln>
                <a:noFill/>
              </a:ln>
              <a:solidFill>
                <a:srgbClr val="FF0000"/>
              </a:solidFill>
              <a:effectLst/>
              <a:uLnTx/>
              <a:uFillTx/>
              <a:cs typeface="Arial" panose="020B0604020202020204" pitchFamily="34" charset="0"/>
              <a:sym typeface="+mn-ea"/>
            </a:endParaRPr>
          </a:p>
          <a:p>
            <a:endParaRPr lang="en-GB" altLang="en-US" sz="1800" noProof="0" dirty="0">
              <a:ln>
                <a:noFill/>
              </a:ln>
              <a:solidFill>
                <a:schemeClr val="tx1"/>
              </a:solidFill>
              <a:effectLst/>
              <a:uLnTx/>
              <a:uFillTx/>
              <a:cs typeface="Arial" panose="020B0604020202020204" pitchFamily="34" charset="0"/>
              <a:sym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39065" y="274955"/>
            <a:ext cx="8547735" cy="1143000"/>
          </a:xfrm>
        </p:spPr>
        <p:txBody>
          <a:bodyPr vert="horz" wrap="square" lIns="91440" tIns="45720" rIns="91440" bIns="45720" anchor="ctr" anchorCtr="0"/>
          <a:lstStyle/>
          <a:p>
            <a:pPr algn="l" eaLnBrk="1" hangingPunct="1"/>
            <a:r>
              <a:rPr lang="en-GB" dirty="0">
                <a:sym typeface="+mn-ea"/>
              </a:rPr>
              <a:t>E</a:t>
            </a:r>
            <a:r>
              <a:rPr dirty="0">
                <a:sym typeface="+mn-ea"/>
              </a:rPr>
              <a:t>xtended transition function </a:t>
            </a:r>
            <a:r>
              <a:rPr lang="el-GR" altLang="x-none" dirty="0">
                <a:sym typeface="+mn-ea"/>
              </a:rPr>
              <a:t>δ</a:t>
            </a:r>
            <a:r>
              <a:rPr dirty="0">
                <a:sym typeface="+mn-ea"/>
              </a:rPr>
              <a:t>*</a:t>
            </a:r>
            <a:r>
              <a:rPr lang="en-GB" altLang="en-US" dirty="0"/>
              <a:t> :</a:t>
            </a:r>
          </a:p>
        </p:txBody>
      </p:sp>
      <p:sp>
        <p:nvSpPr>
          <p:cNvPr id="3" name="Content Placeholder 2"/>
          <p:cNvSpPr>
            <a:spLocks noGrp="1"/>
          </p:cNvSpPr>
          <p:nvPr>
            <p:ph idx="1"/>
          </p:nvPr>
        </p:nvSpPr>
        <p:spPr>
          <a:xfrm>
            <a:off x="457200" y="1215390"/>
            <a:ext cx="8229600" cy="5490210"/>
          </a:xfrm>
        </p:spPr>
        <p:txBody>
          <a:bodyPr vert="horz" wrap="square" lIns="91440" tIns="45720" rIns="91440" bIns="45720" numCol="1" rtlCol="0" anchor="t" anchorCtr="0" compatLnSpc="1"/>
          <a:lstStyle/>
          <a:p>
            <a:pPr marL="0" indent="0" eaLnBrk="1" hangingPunct="1">
              <a:lnSpc>
                <a:spcPct val="80000"/>
              </a:lnSpc>
              <a:buNone/>
            </a:pPr>
            <a:r>
              <a:rPr sz="2400" dirty="0"/>
              <a:t>The extended transition function </a:t>
            </a:r>
            <a:r>
              <a:rPr lang="el-GR" altLang="x-none" sz="2400" dirty="0"/>
              <a:t>δ</a:t>
            </a:r>
            <a:r>
              <a:rPr sz="2400" dirty="0"/>
              <a:t>* for </a:t>
            </a:r>
            <a:r>
              <a:rPr lang="az-Cyrl-AZ" altLang="x-none" sz="2400" dirty="0"/>
              <a:t>Є</a:t>
            </a:r>
            <a:r>
              <a:rPr sz="2400" dirty="0"/>
              <a:t>- NFA is an extension of Transition function </a:t>
            </a:r>
            <a:r>
              <a:rPr lang="el-GR" altLang="x-none" sz="2400" dirty="0"/>
              <a:t>δ</a:t>
            </a:r>
            <a:r>
              <a:rPr sz="2400" dirty="0"/>
              <a:t> of </a:t>
            </a:r>
            <a:r>
              <a:rPr lang="az-Cyrl-AZ" altLang="x-none" sz="2400" dirty="0"/>
              <a:t>Є</a:t>
            </a:r>
            <a:r>
              <a:rPr sz="2400" dirty="0"/>
              <a:t>-NFA and is defined as follows</a:t>
            </a:r>
          </a:p>
          <a:p>
            <a:pPr marL="0" indent="0" eaLnBrk="1" hangingPunct="1">
              <a:lnSpc>
                <a:spcPct val="80000"/>
              </a:lnSpc>
              <a:buNone/>
            </a:pPr>
            <a:endParaRPr sz="2400" dirty="0"/>
          </a:p>
          <a:p>
            <a:pPr eaLnBrk="1" hangingPunct="1">
              <a:lnSpc>
                <a:spcPct val="80000"/>
              </a:lnSpc>
              <a:buNone/>
            </a:pPr>
            <a:r>
              <a:rPr sz="2400" b="1" dirty="0">
                <a:solidFill>
                  <a:srgbClr val="FF0000"/>
                </a:solidFill>
              </a:rPr>
              <a:t>BASIS  : </a:t>
            </a:r>
            <a:r>
              <a:rPr lang="el-GR" altLang="x-none" sz="2400" dirty="0"/>
              <a:t>δ</a:t>
            </a:r>
            <a:r>
              <a:rPr sz="2400" dirty="0"/>
              <a:t>*(q,</a:t>
            </a:r>
            <a:r>
              <a:rPr lang="az-Cyrl-AZ" altLang="x-none" sz="2400" dirty="0"/>
              <a:t>Є</a:t>
            </a:r>
            <a:r>
              <a:rPr sz="2400" dirty="0"/>
              <a:t>) =ECLOSE(q) that is without reading any  input symbols   </a:t>
            </a:r>
            <a:r>
              <a:rPr lang="az-Cyrl-AZ" altLang="x-none" sz="2400" dirty="0"/>
              <a:t>Є</a:t>
            </a:r>
            <a:r>
              <a:rPr sz="2400" dirty="0"/>
              <a:t>- NFA is in the set of states which is </a:t>
            </a:r>
            <a:r>
              <a:rPr lang="az-Cyrl-AZ" altLang="x-none" sz="2400" dirty="0"/>
              <a:t>Є</a:t>
            </a:r>
            <a:r>
              <a:rPr sz="2400" dirty="0"/>
              <a:t>-closure of state q.</a:t>
            </a:r>
          </a:p>
          <a:p>
            <a:pPr eaLnBrk="1" hangingPunct="1">
              <a:lnSpc>
                <a:spcPct val="80000"/>
              </a:lnSpc>
              <a:buNone/>
            </a:pPr>
            <a:r>
              <a:rPr sz="2400" b="1" dirty="0">
                <a:solidFill>
                  <a:srgbClr val="FF0000"/>
                </a:solidFill>
              </a:rPr>
              <a:t>INDUCTION: </a:t>
            </a:r>
            <a:r>
              <a:rPr sz="2400" dirty="0"/>
              <a:t>Suppose w is of the form w=xa where a is the final symbol of w and x is the rest of w. Note that a</a:t>
            </a:r>
            <a:r>
              <a:rPr lang="az-Cyrl-AZ" altLang="x-none" sz="2400" dirty="0"/>
              <a:t>Є∑</a:t>
            </a:r>
            <a:r>
              <a:rPr sz="2400" dirty="0"/>
              <a:t>  and it cannot be </a:t>
            </a:r>
            <a:r>
              <a:rPr lang="az-Cyrl-AZ" altLang="x-none" sz="2400" dirty="0"/>
              <a:t>Є</a:t>
            </a:r>
            <a:r>
              <a:rPr sz="2400" dirty="0"/>
              <a:t>.</a:t>
            </a:r>
          </a:p>
          <a:p>
            <a:pPr eaLnBrk="1" hangingPunct="1">
              <a:lnSpc>
                <a:spcPct val="80000"/>
              </a:lnSpc>
              <a:buNone/>
            </a:pPr>
            <a:r>
              <a:rPr sz="2400" dirty="0"/>
              <a:t>                    Then </a:t>
            </a:r>
            <a:r>
              <a:rPr lang="el-GR" altLang="x-none" sz="2400" dirty="0"/>
              <a:t>δ</a:t>
            </a:r>
            <a:r>
              <a:rPr sz="2400" dirty="0"/>
              <a:t>*(q, w)=</a:t>
            </a:r>
            <a:r>
              <a:rPr lang="el-GR" altLang="x-none" sz="2400" dirty="0"/>
              <a:t> δ</a:t>
            </a:r>
            <a:r>
              <a:rPr sz="2400" dirty="0"/>
              <a:t>(</a:t>
            </a:r>
            <a:r>
              <a:rPr lang="el-GR" altLang="x-none" sz="2400" dirty="0"/>
              <a:t>δ</a:t>
            </a:r>
            <a:r>
              <a:rPr sz="2400" dirty="0"/>
              <a:t>*(q, x),a)</a:t>
            </a:r>
          </a:p>
          <a:p>
            <a:pPr eaLnBrk="1" hangingPunct="1">
              <a:lnSpc>
                <a:spcPct val="80000"/>
              </a:lnSpc>
              <a:buNone/>
            </a:pPr>
            <a:r>
              <a:rPr sz="2400" dirty="0"/>
              <a:t>                    If </a:t>
            </a:r>
            <a:r>
              <a:rPr lang="el-GR" altLang="x-none" sz="2400" dirty="0"/>
              <a:t>δ</a:t>
            </a:r>
            <a:r>
              <a:rPr sz="2400" dirty="0"/>
              <a:t>*(q, x) ={p1, p2,……..pk} then</a:t>
            </a:r>
          </a:p>
          <a:p>
            <a:pPr eaLnBrk="1" hangingPunct="1">
              <a:lnSpc>
                <a:spcPct val="80000"/>
              </a:lnSpc>
              <a:buNone/>
            </a:pPr>
            <a:r>
              <a:rPr sz="2400" dirty="0"/>
              <a:t>                                                  </a:t>
            </a:r>
            <a:r>
              <a:rPr sz="2400" baseline="-25000" dirty="0"/>
              <a:t>k                               </a:t>
            </a:r>
          </a:p>
          <a:p>
            <a:pPr eaLnBrk="1" hangingPunct="1">
              <a:lnSpc>
                <a:spcPct val="80000"/>
              </a:lnSpc>
              <a:buNone/>
            </a:pPr>
            <a:r>
              <a:rPr sz="2400" dirty="0"/>
              <a:t>     </a:t>
            </a:r>
            <a:r>
              <a:rPr lang="el-GR" altLang="x-none" sz="2400" dirty="0"/>
              <a:t>δ</a:t>
            </a:r>
            <a:r>
              <a:rPr sz="2400" dirty="0"/>
              <a:t>*(q, w)=</a:t>
            </a:r>
            <a:r>
              <a:rPr lang="el-GR" altLang="x-none" sz="2400" dirty="0"/>
              <a:t> δ</a:t>
            </a:r>
            <a:r>
              <a:rPr sz="2400" dirty="0"/>
              <a:t>(</a:t>
            </a:r>
            <a:r>
              <a:rPr lang="el-GR" altLang="x-none" sz="2400" dirty="0"/>
              <a:t>δ</a:t>
            </a:r>
            <a:r>
              <a:rPr sz="2400" dirty="0"/>
              <a:t>*(q, x),a) = </a:t>
            </a:r>
            <a:r>
              <a:rPr sz="2400" dirty="0">
                <a:latin typeface="Times New Roman" panose="02020603050405020304" pitchFamily="18" charset="0"/>
                <a:cs typeface="Times New Roman" panose="02020603050405020304" pitchFamily="18" charset="0"/>
              </a:rPr>
              <a:t>Ụ </a:t>
            </a:r>
            <a:r>
              <a:rPr lang="el-GR" altLang="x-none" sz="2400" dirty="0">
                <a:latin typeface="Times New Roman" panose="02020603050405020304" pitchFamily="18" charset="0"/>
                <a:cs typeface="Times New Roman" panose="02020603050405020304" pitchFamily="18" charset="0"/>
              </a:rPr>
              <a:t>δ</a:t>
            </a:r>
            <a:r>
              <a:rPr sz="2400" dirty="0">
                <a:latin typeface="Times New Roman" panose="02020603050405020304" pitchFamily="18" charset="0"/>
                <a:cs typeface="Times New Roman" panose="02020603050405020304" pitchFamily="18" charset="0"/>
              </a:rPr>
              <a:t>(pi, a) =  {r1,r2</a:t>
            </a:r>
            <a:r>
              <a:rPr sz="2400" dirty="0">
                <a:latin typeface="Times New Roman" panose="02020603050405020304" pitchFamily="18" charset="0"/>
                <a:ea typeface="Times New Roman" panose="02020603050405020304" pitchFamily="18" charset="0"/>
              </a:rPr>
              <a:t>…</a:t>
            </a:r>
            <a:r>
              <a:rPr sz="2400" dirty="0">
                <a:latin typeface="Times New Roman" panose="02020603050405020304" pitchFamily="18" charset="0"/>
                <a:cs typeface="Times New Roman" panose="02020603050405020304" pitchFamily="18" charset="0"/>
              </a:rPr>
              <a:t>rm}</a:t>
            </a:r>
          </a:p>
          <a:p>
            <a:pPr eaLnBrk="1" hangingPunct="1">
              <a:lnSpc>
                <a:spcPct val="80000"/>
              </a:lnSpc>
              <a:buNone/>
            </a:pPr>
            <a:r>
              <a:rPr sz="2400" dirty="0">
                <a:latin typeface="Times New Roman" panose="02020603050405020304" pitchFamily="18" charset="0"/>
                <a:cs typeface="Times New Roman" panose="02020603050405020304" pitchFamily="18" charset="0"/>
              </a:rPr>
              <a:t>                                             </a:t>
            </a:r>
            <a:r>
              <a:rPr sz="2400" baseline="30000" dirty="0">
                <a:latin typeface="Times New Roman" panose="02020603050405020304" pitchFamily="18" charset="0"/>
                <a:cs typeface="Times New Roman" panose="02020603050405020304" pitchFamily="18" charset="0"/>
              </a:rPr>
              <a:t>i=1</a:t>
            </a:r>
            <a:r>
              <a:rPr sz="2400" dirty="0">
                <a:latin typeface="Times New Roman" panose="02020603050405020304" pitchFamily="18" charset="0"/>
                <a:cs typeface="Times New Roman" panose="02020603050405020304" pitchFamily="18" charset="0"/>
              </a:rPr>
              <a:t>                </a:t>
            </a:r>
            <a:r>
              <a:rPr sz="2400" baseline="-25000" dirty="0">
                <a:latin typeface="Times New Roman" panose="02020603050405020304" pitchFamily="18" charset="0"/>
                <a:cs typeface="Times New Roman" panose="02020603050405020304" pitchFamily="18" charset="0"/>
              </a:rPr>
              <a:t>m</a:t>
            </a:r>
          </a:p>
          <a:p>
            <a:pPr eaLnBrk="1" hangingPunct="1">
              <a:lnSpc>
                <a:spcPct val="80000"/>
              </a:lnSpc>
              <a:buNone/>
            </a:pPr>
            <a:r>
              <a:rPr sz="2400" dirty="0">
                <a:latin typeface="Times New Roman" panose="02020603050405020304" pitchFamily="18" charset="0"/>
                <a:cs typeface="Times New Roman" panose="02020603050405020304" pitchFamily="18" charset="0"/>
              </a:rPr>
              <a:t>                                                             = Ụ  ECLOSE( rj )</a:t>
            </a:r>
          </a:p>
          <a:p>
            <a:pPr eaLnBrk="1" hangingPunct="1">
              <a:lnSpc>
                <a:spcPct val="80000"/>
              </a:lnSpc>
              <a:buNone/>
            </a:pPr>
            <a:r>
              <a:rPr sz="2400" dirty="0">
                <a:latin typeface="Times New Roman" panose="02020603050405020304" pitchFamily="18" charset="0"/>
                <a:cs typeface="Times New Roman" panose="02020603050405020304" pitchFamily="18" charset="0"/>
              </a:rPr>
              <a:t>                                             </a:t>
            </a:r>
            <a:r>
              <a:rPr sz="2400" baseline="300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       </a:t>
            </a:r>
            <a:r>
              <a:rPr sz="2400" baseline="30000" dirty="0">
                <a:latin typeface="Times New Roman" panose="02020603050405020304" pitchFamily="18" charset="0"/>
                <a:cs typeface="Times New Roman" panose="02020603050405020304" pitchFamily="18" charset="0"/>
              </a:rPr>
              <a:t>                 j=1</a:t>
            </a:r>
            <a:endParaRPr sz="2400" baseline="30000" dirty="0"/>
          </a:p>
          <a:p>
            <a:pPr eaLnBrk="1" hangingPunct="1">
              <a:lnSpc>
                <a:spcPct val="80000"/>
              </a:lnSpc>
              <a:buNone/>
            </a:pPr>
            <a:endParaRPr sz="2200" dirty="0"/>
          </a:p>
          <a:p>
            <a:pPr eaLnBrk="1" hangingPunct="1">
              <a:lnSpc>
                <a:spcPct val="80000"/>
              </a:lnSpc>
              <a:buNone/>
            </a:pPr>
            <a:endParaRPr sz="1800" dirty="0"/>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045"/>
            <a:ext cx="8229600" cy="843915"/>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a:ln>
                  <a:noFill/>
                </a:ln>
                <a:solidFill>
                  <a:srgbClr val="FF0000"/>
                </a:solidFill>
                <a:effectLst/>
                <a:uLnTx/>
                <a:uFillTx/>
                <a:latin typeface="+mj-lt"/>
                <a:ea typeface="+mj-ea"/>
                <a:cs typeface="+mj-cs"/>
              </a:rPr>
              <a:t>Central concept of automata theory</a:t>
            </a:r>
          </a:p>
        </p:txBody>
      </p:sp>
      <p:sp>
        <p:nvSpPr>
          <p:cNvPr id="5123" name="Content Placeholder 2"/>
          <p:cNvSpPr>
            <a:spLocks noGrp="1"/>
          </p:cNvSpPr>
          <p:nvPr>
            <p:ph idx="1"/>
          </p:nvPr>
        </p:nvSpPr>
        <p:spPr>
          <a:xfrm>
            <a:off x="169545" y="533400"/>
            <a:ext cx="8798560" cy="4526280"/>
          </a:xfrm>
        </p:spPr>
        <p:txBody>
          <a:bodyPr vert="horz" wrap="square" lIns="91440" tIns="45720" rIns="91440" bIns="45720" anchor="t" anchorCtr="0"/>
          <a:lstStyle/>
          <a:p>
            <a:pPr eaLnBrk="1" hangingPunct="1"/>
            <a:r>
              <a:rPr lang="en-US" altLang="en-US" b="1" dirty="0">
                <a:solidFill>
                  <a:srgbClr val="0070C0"/>
                </a:solidFill>
              </a:rPr>
              <a:t>Alphabets</a:t>
            </a:r>
            <a:r>
              <a:rPr lang="en-IN" altLang="en-US" b="1" dirty="0">
                <a:solidFill>
                  <a:srgbClr val="0070C0"/>
                </a:solidFill>
              </a:rPr>
              <a:t> - </a:t>
            </a:r>
            <a:r>
              <a:rPr lang="en-IN" altLang="en-US" b="1" dirty="0">
                <a:solidFill>
                  <a:srgbClr val="0070C0"/>
                </a:solidFill>
                <a:latin typeface="Arial" panose="020B0604020202020204" pitchFamily="34" charset="0"/>
                <a:cs typeface="Arial" panose="020B0604020202020204" pitchFamily="34" charset="0"/>
              </a:rPr>
              <a:t>∑</a:t>
            </a:r>
          </a:p>
          <a:p>
            <a:pPr lvl="1" eaLnBrk="1" hangingPunct="1"/>
            <a:r>
              <a:rPr lang="en-IN" altLang="en-US" sz="2800" dirty="0">
                <a:latin typeface="Arial" panose="020B0604020202020204" pitchFamily="34" charset="0"/>
                <a:cs typeface="Arial" panose="020B0604020202020204" pitchFamily="34" charset="0"/>
              </a:rPr>
              <a:t>An </a:t>
            </a:r>
            <a:r>
              <a:rPr lang="en-US" altLang="en-US" sz="3200" b="1" dirty="0">
                <a:solidFill>
                  <a:srgbClr val="0070C0"/>
                </a:solidFill>
              </a:rPr>
              <a:t>alphabet</a:t>
            </a:r>
            <a:r>
              <a:rPr lang="en-IN" altLang="en-US" sz="2800" dirty="0">
                <a:latin typeface="Arial" panose="020B0604020202020204" pitchFamily="34" charset="0"/>
                <a:cs typeface="Arial" panose="020B0604020202020204" pitchFamily="34" charset="0"/>
              </a:rPr>
              <a:t> is a finite, non empty set of symbols. </a:t>
            </a:r>
            <a:r>
              <a:rPr lang="en-IN" altLang="en-US" dirty="0">
                <a:latin typeface="Arial" panose="020B0604020202020204" pitchFamily="34" charset="0"/>
                <a:cs typeface="Arial" panose="020B0604020202020204" pitchFamily="34" charset="0"/>
                <a:sym typeface="+mn-ea"/>
              </a:rPr>
              <a:t>∑- symbol is used denote the same.</a:t>
            </a:r>
          </a:p>
          <a:p>
            <a:pPr marL="457200" lvl="1" indent="0" eaLnBrk="1" hangingPunct="1">
              <a:buNone/>
            </a:pPr>
            <a:r>
              <a:rPr lang="en-IN" altLang="en-US" dirty="0">
                <a:latin typeface="Arial" panose="020B0604020202020204" pitchFamily="34" charset="0"/>
                <a:cs typeface="Arial" panose="020B0604020202020204" pitchFamily="34" charset="0"/>
                <a:sym typeface="+mn-ea"/>
              </a:rPr>
              <a:t>   </a:t>
            </a:r>
            <a:r>
              <a:rPr lang="en-IN" altLang="en-US" sz="2000" b="1" dirty="0">
                <a:solidFill>
                  <a:srgbClr val="002060"/>
                </a:solidFill>
                <a:latin typeface="Arial" panose="020B0604020202020204" pitchFamily="34" charset="0"/>
                <a:cs typeface="Arial" panose="020B0604020202020204" pitchFamily="34" charset="0"/>
                <a:sym typeface="+mn-ea"/>
              </a:rPr>
              <a:t>Ex-1. ∑ = {0, 1}, the binary alphabet</a:t>
            </a:r>
          </a:p>
          <a:p>
            <a:pPr marL="457200" lvl="1" indent="0" eaLnBrk="1" hangingPunct="1">
              <a:buNone/>
            </a:pPr>
            <a:r>
              <a:rPr lang="en-IN" altLang="en-US" sz="2000" b="1" dirty="0">
                <a:solidFill>
                  <a:srgbClr val="002060"/>
                </a:solidFill>
                <a:latin typeface="Arial" panose="020B0604020202020204" pitchFamily="34" charset="0"/>
                <a:cs typeface="Arial" panose="020B0604020202020204" pitchFamily="34" charset="0"/>
                <a:sym typeface="+mn-ea"/>
              </a:rPr>
              <a:t>    Ex-2. </a:t>
            </a:r>
            <a:r>
              <a:rPr lang="en-IN" altLang="en-US" sz="2000" b="1" dirty="0">
                <a:solidFill>
                  <a:srgbClr val="002060"/>
                </a:solidFill>
                <a:latin typeface="Arial" panose="020B0604020202020204" pitchFamily="34" charset="0"/>
                <a:cs typeface="Arial" panose="020B0604020202020204" pitchFamily="34" charset="0"/>
              </a:rPr>
              <a:t> </a:t>
            </a:r>
            <a:r>
              <a:rPr lang="en-IN" altLang="en-US" sz="2000" b="1" dirty="0">
                <a:solidFill>
                  <a:srgbClr val="002060"/>
                </a:solidFill>
                <a:latin typeface="Arial" panose="020B0604020202020204" pitchFamily="34" charset="0"/>
                <a:cs typeface="Arial" panose="020B0604020202020204" pitchFamily="34" charset="0"/>
                <a:sym typeface="+mn-ea"/>
              </a:rPr>
              <a:t>∑ ={a, b,.....z}, the set of all lower case letters</a:t>
            </a:r>
            <a:endParaRPr lang="en-US" altLang="en-US" sz="2400" b="1" dirty="0">
              <a:solidFill>
                <a:srgbClr val="002060"/>
              </a:solidFill>
            </a:endParaRPr>
          </a:p>
          <a:p>
            <a:pPr eaLnBrk="1" hangingPunct="1"/>
            <a:r>
              <a:rPr lang="en-US" altLang="en-US" b="1" dirty="0">
                <a:solidFill>
                  <a:srgbClr val="FF0000"/>
                </a:solidFill>
              </a:rPr>
              <a:t>Strings</a:t>
            </a:r>
          </a:p>
          <a:p>
            <a:pPr lvl="1" eaLnBrk="1" hangingPunct="1"/>
            <a:r>
              <a:rPr lang="en-IN" altLang="en-US" sz="2800" dirty="0"/>
              <a:t>A </a:t>
            </a:r>
            <a:r>
              <a:rPr lang="en-IN" altLang="en-US" sz="2800" b="1" dirty="0">
                <a:solidFill>
                  <a:srgbClr val="FF0000"/>
                </a:solidFill>
              </a:rPr>
              <a:t>string</a:t>
            </a:r>
            <a:r>
              <a:rPr lang="en-IN" altLang="en-US" sz="2800" dirty="0"/>
              <a:t> ( referred as word ) is finite sequence of symbols choosen from some alphabet.</a:t>
            </a:r>
          </a:p>
          <a:p>
            <a:pPr marL="0" lvl="1" indent="0" eaLnBrk="1" hangingPunct="1">
              <a:buNone/>
            </a:pPr>
            <a:r>
              <a:rPr lang="en-IN" altLang="en-US" dirty="0"/>
              <a:t>          </a:t>
            </a:r>
            <a:r>
              <a:rPr lang="en-IN" altLang="en-US" sz="2000" b="1" dirty="0">
                <a:solidFill>
                  <a:srgbClr val="002060"/>
                </a:solidFill>
                <a:latin typeface="Arial" panose="020B0604020202020204" pitchFamily="34" charset="0"/>
                <a:cs typeface="Arial" panose="020B0604020202020204" pitchFamily="34" charset="0"/>
              </a:rPr>
              <a:t>Ex-1. if </a:t>
            </a:r>
            <a:r>
              <a:rPr lang="en-IN" altLang="en-US" sz="2000" b="1" dirty="0">
                <a:solidFill>
                  <a:srgbClr val="002060"/>
                </a:solidFill>
                <a:latin typeface="Arial" panose="020B0604020202020204" pitchFamily="34" charset="0"/>
                <a:cs typeface="Arial" panose="020B0604020202020204" pitchFamily="34" charset="0"/>
                <a:sym typeface="+mn-ea"/>
              </a:rPr>
              <a:t>∑ = {0, 1}, is the binary alphabet then 011011 is string      </a:t>
            </a:r>
          </a:p>
          <a:p>
            <a:pPr marL="0" lvl="1" indent="0" eaLnBrk="1" hangingPunct="1">
              <a:buNone/>
            </a:pPr>
            <a:r>
              <a:rPr lang="en-IN" altLang="en-US" sz="2000" b="1" dirty="0">
                <a:solidFill>
                  <a:srgbClr val="002060"/>
                </a:solidFill>
                <a:latin typeface="Arial" panose="020B0604020202020204" pitchFamily="34" charset="0"/>
                <a:cs typeface="Arial" panose="020B0604020202020204" pitchFamily="34" charset="0"/>
                <a:sym typeface="+mn-ea"/>
              </a:rPr>
              <a:t>                     from binary alphabet</a:t>
            </a:r>
          </a:p>
          <a:p>
            <a:pPr lvl="1" eaLnBrk="1" hangingPunct="1"/>
            <a:r>
              <a:rPr lang="en-IN" altLang="en-US" dirty="0"/>
              <a:t>The </a:t>
            </a:r>
            <a:r>
              <a:rPr lang="en-US" altLang="en-US" sz="3200" b="1" dirty="0">
                <a:solidFill>
                  <a:srgbClr val="FF0000"/>
                </a:solidFill>
              </a:rPr>
              <a:t>Empty string </a:t>
            </a:r>
            <a:r>
              <a:rPr lang="en-IN" altLang="en-US" dirty="0"/>
              <a:t>is a string with zero occurance of symbols from the alphabet. This is denoted by </a:t>
            </a:r>
            <a:r>
              <a:rPr lang="en-IN" altLang="en-US" b="1" dirty="0">
                <a:solidFill>
                  <a:srgbClr val="FF0000"/>
                </a:solidFill>
              </a:rPr>
              <a:t>‘</a:t>
            </a:r>
            <a:r>
              <a:rPr lang="en-IN" altLang="en-US" b="1" dirty="0">
                <a:solidFill>
                  <a:srgbClr val="FF0000"/>
                </a:solidFill>
                <a:latin typeface="Arial" panose="020B0604020202020204" pitchFamily="34" charset="0"/>
                <a:cs typeface="Arial" panose="020B0604020202020204" pitchFamily="34" charset="0"/>
              </a:rPr>
              <a:t>Ԑ’ </a:t>
            </a:r>
            <a:r>
              <a:rPr lang="en-IN" altLang="en-US" dirty="0"/>
              <a:t>which can be choosen from any alphabet-</a:t>
            </a:r>
            <a:r>
              <a:rPr lang="en-IN" altLang="en-US" dirty="0">
                <a:latin typeface="Arial" panose="020B0604020202020204" pitchFamily="34" charset="0"/>
                <a:cs typeface="Arial" panose="020B0604020202020204" pitchFamily="34" charset="0"/>
              </a:rPr>
              <a:t>∑</a:t>
            </a:r>
            <a:endParaRPr lang="en-IN" altLang="en-US" b="1" dirty="0">
              <a:solidFill>
                <a:srgbClr val="FF0000"/>
              </a:solidFill>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90" y="3018155"/>
            <a:ext cx="8622030" cy="3632835"/>
          </a:xfrm>
        </p:spPr>
        <p:txBody>
          <a:bodyPr/>
          <a:lstStyle/>
          <a:p>
            <a:pPr algn="l"/>
            <a:r>
              <a:rPr lang="en-GB" sz="2400" b="1" dirty="0">
                <a:solidFill>
                  <a:srgbClr val="0070C0"/>
                </a:solidFill>
                <a:sym typeface="+mn-ea"/>
              </a:rPr>
              <a:t>Use of E</a:t>
            </a:r>
            <a:r>
              <a:rPr sz="2400" b="1" dirty="0">
                <a:solidFill>
                  <a:srgbClr val="0070C0"/>
                </a:solidFill>
                <a:sym typeface="+mn-ea"/>
              </a:rPr>
              <a:t>xtended transition function </a:t>
            </a:r>
            <a:r>
              <a:rPr lang="el-GR" altLang="x-none" sz="2400" b="1" dirty="0">
                <a:solidFill>
                  <a:srgbClr val="0070C0"/>
                </a:solidFill>
                <a:sym typeface="+mn-ea"/>
              </a:rPr>
              <a:t>δ</a:t>
            </a:r>
            <a:r>
              <a:rPr sz="2400" b="1" dirty="0">
                <a:solidFill>
                  <a:srgbClr val="0070C0"/>
                </a:solidFill>
                <a:sym typeface="+mn-ea"/>
              </a:rPr>
              <a:t>*</a:t>
            </a:r>
            <a:r>
              <a:rPr lang="en-GB" altLang="en-US" sz="2400" b="1" dirty="0">
                <a:solidFill>
                  <a:srgbClr val="0070C0"/>
                </a:solidFill>
                <a:sym typeface="+mn-ea"/>
              </a:rPr>
              <a:t> to validate the inputs : </a:t>
            </a:r>
            <a:br>
              <a:rPr lang="en-GB" altLang="en-US" sz="2400" b="1" dirty="0">
                <a:solidFill>
                  <a:srgbClr val="0070C0"/>
                </a:solidFill>
                <a:sym typeface="+mn-ea"/>
              </a:rPr>
            </a:br>
            <a:r>
              <a:rPr lang="en-GB" altLang="el-GR" sz="2400" b="1" dirty="0">
                <a:solidFill>
                  <a:srgbClr val="FF0000"/>
                </a:solidFill>
                <a:sym typeface="+mn-ea"/>
              </a:rPr>
              <a:t>Example -1 - Computation of </a:t>
            </a:r>
            <a:r>
              <a:rPr lang="el-GR" altLang="en-US" sz="2400" b="1" dirty="0">
                <a:solidFill>
                  <a:srgbClr val="FF0000"/>
                </a:solidFill>
                <a:sym typeface="+mn-ea"/>
              </a:rPr>
              <a:t>δ*</a:t>
            </a:r>
            <a:r>
              <a:rPr lang="en-US" altLang="en-US" sz="2400" b="1" dirty="0">
                <a:solidFill>
                  <a:srgbClr val="FF0000"/>
                </a:solidFill>
                <a:sym typeface="+mn-ea"/>
              </a:rPr>
              <a:t>(q0,</a:t>
            </a:r>
            <a:r>
              <a:rPr lang="en-GB" altLang="en-US" sz="2400" b="1" dirty="0">
                <a:solidFill>
                  <a:srgbClr val="FF0000"/>
                </a:solidFill>
                <a:sym typeface="+mn-ea"/>
              </a:rPr>
              <a:t> -2</a:t>
            </a:r>
            <a:r>
              <a:rPr lang="en-GB" altLang="en-US" sz="2400" b="1" dirty="0">
                <a:solidFill>
                  <a:srgbClr val="FF0000"/>
                </a:solidFill>
                <a:latin typeface="Arial" panose="020B0604020202020204" pitchFamily="34" charset="0"/>
                <a:cs typeface="Arial" panose="020B0604020202020204" pitchFamily="34" charset="0"/>
                <a:sym typeface="+mn-ea"/>
              </a:rPr>
              <a:t>•</a:t>
            </a:r>
            <a:r>
              <a:rPr lang="en-GB" altLang="en-US" sz="2400" b="1" dirty="0">
                <a:solidFill>
                  <a:srgbClr val="FF0000"/>
                </a:solidFill>
                <a:sym typeface="+mn-ea"/>
              </a:rPr>
              <a:t>62</a:t>
            </a:r>
            <a:r>
              <a:rPr lang="en-US" altLang="en-US" sz="2400" b="1" dirty="0">
                <a:solidFill>
                  <a:srgbClr val="FF0000"/>
                </a:solidFill>
                <a:sym typeface="+mn-ea"/>
              </a:rPr>
              <a:t>)</a:t>
            </a:r>
            <a:r>
              <a:rPr lang="en-GB" altLang="en-US" sz="2400" b="1" dirty="0">
                <a:solidFill>
                  <a:srgbClr val="FF0000"/>
                </a:solidFill>
                <a:sym typeface="+mn-ea"/>
              </a:rPr>
              <a:t> :</a:t>
            </a:r>
            <a:br>
              <a:rPr lang="en-GB" altLang="en-US" sz="2400" b="1" dirty="0">
                <a:solidFill>
                  <a:srgbClr val="FF0000"/>
                </a:solidFill>
                <a:sym typeface="+mn-ea"/>
              </a:rPr>
            </a:br>
            <a:r>
              <a:rPr lang="el-GR" altLang="en-US" sz="2400" dirty="0">
                <a:sym typeface="+mn-ea"/>
              </a:rPr>
              <a:t>δ*</a:t>
            </a:r>
            <a:r>
              <a:rPr lang="en-US" altLang="en-US" sz="2400" dirty="0">
                <a:sym typeface="+mn-ea"/>
              </a:rPr>
              <a:t>(q0,</a:t>
            </a:r>
            <a:r>
              <a:rPr lang="en-US" altLang="en-US" sz="2400" dirty="0">
                <a:latin typeface="Arial" panose="020B0604020202020204" pitchFamily="34" charset="0"/>
                <a:cs typeface="Arial" panose="020B0604020202020204" pitchFamily="34" charset="0"/>
                <a:sym typeface="+mn-ea"/>
              </a:rPr>
              <a:t>Ԑ</a:t>
            </a:r>
            <a:r>
              <a:rPr lang="en-US" altLang="en-US" sz="2400" dirty="0">
                <a:sym typeface="+mn-ea"/>
              </a:rPr>
              <a:t>)</a:t>
            </a:r>
            <a:r>
              <a:rPr lang="en-GB" altLang="en-US" sz="2400" dirty="0">
                <a:sym typeface="+mn-ea"/>
              </a:rPr>
              <a:t> = </a:t>
            </a:r>
            <a:r>
              <a:rPr lang="az-Cyrl-AZ" sz="2400" noProof="0" dirty="0">
                <a:ln>
                  <a:noFill/>
                </a:ln>
                <a:solidFill>
                  <a:srgbClr val="FF0000"/>
                </a:solidFill>
                <a:effectLst/>
                <a:uLnTx/>
                <a:uFillTx/>
                <a:latin typeface="+mn-lt"/>
                <a:sym typeface="+mn-ea"/>
              </a:rPr>
              <a:t>Є-closure</a:t>
            </a:r>
            <a:r>
              <a:rPr lang="en-GB" altLang="az-Cyrl-AZ" sz="2400" noProof="0" dirty="0">
                <a:ln>
                  <a:noFill/>
                </a:ln>
                <a:solidFill>
                  <a:srgbClr val="FF0000"/>
                </a:solidFill>
                <a:effectLst/>
                <a:uLnTx/>
                <a:uFillTx/>
                <a:latin typeface="+mn-lt"/>
                <a:sym typeface="+mn-ea"/>
              </a:rPr>
              <a:t>(</a:t>
            </a:r>
            <a:r>
              <a:rPr lang="en-US" altLang="en-US" sz="2400" dirty="0">
                <a:sym typeface="+mn-ea"/>
              </a:rPr>
              <a:t>q0</a:t>
            </a:r>
            <a:r>
              <a:rPr lang="en-GB" altLang="en-US" sz="2400" dirty="0">
                <a:sym typeface="+mn-ea"/>
              </a:rPr>
              <a:t>) </a:t>
            </a:r>
            <a:r>
              <a:rPr lang="en-GB" altLang="en-US" sz="2400" dirty="0">
                <a:cs typeface="Arial" panose="020B0604020202020204" pitchFamily="34" charset="0"/>
                <a:sym typeface="+mn-ea"/>
              </a:rPr>
              <a:t>→</a:t>
            </a:r>
            <a:r>
              <a:rPr lang="en-GB" altLang="en-US" sz="2400" dirty="0">
                <a:sym typeface="+mn-ea"/>
              </a:rPr>
              <a:t> By Basis</a:t>
            </a:r>
            <a:br>
              <a:rPr lang="en-GB" altLang="en-US" sz="2400" dirty="0">
                <a:sym typeface="+mn-ea"/>
              </a:rPr>
            </a:br>
            <a:r>
              <a:rPr lang="en-GB" altLang="en-US" sz="2400" dirty="0">
                <a:sym typeface="+mn-ea"/>
              </a:rPr>
              <a:t>                 = {q0,q1}</a:t>
            </a:r>
            <a:br>
              <a:rPr lang="en-GB" altLang="en-US" sz="2400" dirty="0">
                <a:sym typeface="+mn-ea"/>
              </a:rPr>
            </a:br>
            <a:r>
              <a:rPr lang="el-GR" altLang="en-US" sz="2400" dirty="0">
                <a:sym typeface="+mn-ea"/>
              </a:rPr>
              <a:t>δ*</a:t>
            </a:r>
            <a:r>
              <a:rPr lang="en-US" altLang="en-US" sz="2400" dirty="0">
                <a:sym typeface="+mn-ea"/>
              </a:rPr>
              <a:t>(q0,</a:t>
            </a:r>
            <a:r>
              <a:rPr lang="en-GB" altLang="en-US" sz="2400" dirty="0">
                <a:sym typeface="+mn-ea"/>
              </a:rPr>
              <a:t>-</a:t>
            </a:r>
            <a:r>
              <a:rPr lang="en-US" altLang="en-US" sz="2400" dirty="0">
                <a:sym typeface="+mn-ea"/>
              </a:rPr>
              <a:t>)</a:t>
            </a:r>
            <a:r>
              <a:rPr lang="en-GB" altLang="en-US" sz="2400" dirty="0">
                <a:sym typeface="+mn-ea"/>
              </a:rPr>
              <a:t> =</a:t>
            </a:r>
            <a:r>
              <a:rPr lang="el-GR" altLang="en-US" sz="2400" dirty="0">
                <a:sym typeface="+mn-ea"/>
              </a:rPr>
              <a:t>δ</a:t>
            </a:r>
            <a:r>
              <a:rPr lang="en-US" altLang="en-US" sz="2400" dirty="0">
                <a:sym typeface="+mn-ea"/>
              </a:rPr>
              <a:t>(</a:t>
            </a:r>
            <a:r>
              <a:rPr lang="el-GR" altLang="en-US" sz="2400" dirty="0">
                <a:sym typeface="+mn-ea"/>
              </a:rPr>
              <a:t>δ*</a:t>
            </a:r>
            <a:r>
              <a:rPr lang="en-US" altLang="en-US" sz="2400" dirty="0">
                <a:sym typeface="+mn-ea"/>
              </a:rPr>
              <a:t>(q0,</a:t>
            </a:r>
            <a:r>
              <a:rPr lang="en-US" altLang="en-US" sz="2400" dirty="0">
                <a:latin typeface="Arial" panose="020B0604020202020204" pitchFamily="34" charset="0"/>
                <a:cs typeface="Arial" panose="020B0604020202020204" pitchFamily="34" charset="0"/>
                <a:sym typeface="+mn-ea"/>
              </a:rPr>
              <a:t>Ԑ</a:t>
            </a:r>
            <a:r>
              <a:rPr lang="en-US" altLang="en-US" sz="2400" dirty="0">
                <a:sym typeface="+mn-ea"/>
              </a:rPr>
              <a:t>)</a:t>
            </a:r>
            <a:r>
              <a:rPr lang="en-GB" altLang="en-US" sz="2400" dirty="0">
                <a:sym typeface="+mn-ea"/>
              </a:rPr>
              <a:t>,-) = </a:t>
            </a:r>
            <a:r>
              <a:rPr lang="el-GR" altLang="en-US" sz="2400" dirty="0">
                <a:sym typeface="+mn-ea"/>
              </a:rPr>
              <a:t>δ</a:t>
            </a:r>
            <a:r>
              <a:rPr lang="en-US" altLang="en-US" sz="2400" dirty="0">
                <a:sym typeface="+mn-ea"/>
              </a:rPr>
              <a:t>(</a:t>
            </a:r>
            <a:r>
              <a:rPr lang="en-GB" altLang="en-US" sz="2400" dirty="0">
                <a:sym typeface="+mn-ea"/>
              </a:rPr>
              <a:t>{</a:t>
            </a:r>
            <a:r>
              <a:rPr lang="en-US" altLang="en-US" sz="2400" dirty="0">
                <a:sym typeface="+mn-ea"/>
              </a:rPr>
              <a:t>q0</a:t>
            </a:r>
            <a:r>
              <a:rPr lang="en-GB" altLang="en-US" sz="2400" dirty="0">
                <a:sym typeface="+mn-ea"/>
              </a:rPr>
              <a:t>,q1}</a:t>
            </a:r>
            <a:r>
              <a:rPr lang="en-US" altLang="en-US" sz="2400" dirty="0">
                <a:sym typeface="+mn-ea"/>
              </a:rPr>
              <a:t>,</a:t>
            </a:r>
            <a:r>
              <a:rPr lang="en-GB" altLang="en-US" sz="2400" dirty="0">
                <a:sym typeface="+mn-ea"/>
              </a:rPr>
              <a:t>-</a:t>
            </a:r>
            <a:r>
              <a:rPr lang="en-US" altLang="en-US" sz="2400" dirty="0">
                <a:sym typeface="+mn-ea"/>
              </a:rPr>
              <a:t>)</a:t>
            </a:r>
            <a:r>
              <a:rPr lang="en-GB" altLang="en-US" sz="2400" dirty="0">
                <a:sym typeface="+mn-ea"/>
              </a:rPr>
              <a:t> </a:t>
            </a:r>
            <a:r>
              <a:rPr lang="en-GB" altLang="en-US" sz="2400" dirty="0">
                <a:cs typeface="Arial" panose="020B0604020202020204" pitchFamily="34" charset="0"/>
                <a:sym typeface="+mn-ea"/>
              </a:rPr>
              <a:t>← By</a:t>
            </a:r>
            <a:r>
              <a:rPr lang="en-GB" altLang="en-US" sz="2400" dirty="0">
                <a:sym typeface="+mn-ea"/>
              </a:rPr>
              <a:t> induction </a:t>
            </a:r>
            <a:br>
              <a:rPr lang="en-GB" altLang="en-US" sz="2400" b="1" dirty="0">
                <a:solidFill>
                  <a:srgbClr val="FF0000"/>
                </a:solidFill>
                <a:sym typeface="+mn-ea"/>
              </a:rPr>
            </a:br>
            <a:r>
              <a:rPr lang="en-GB" altLang="en-US" sz="2400" b="1" dirty="0">
                <a:solidFill>
                  <a:srgbClr val="FF0000"/>
                </a:solidFill>
                <a:sym typeface="+mn-ea"/>
              </a:rPr>
              <a:t>                                         = </a:t>
            </a:r>
            <a:r>
              <a:rPr lang="el-GR" altLang="en-US" sz="2400" dirty="0">
                <a:sym typeface="+mn-ea"/>
              </a:rPr>
              <a:t>δ</a:t>
            </a:r>
            <a:r>
              <a:rPr lang="en-US" altLang="en-US" sz="2400" dirty="0">
                <a:sym typeface="+mn-ea"/>
              </a:rPr>
              <a:t>(</a:t>
            </a:r>
            <a:r>
              <a:rPr lang="en-GB" altLang="en-US" sz="2400" dirty="0">
                <a:sym typeface="+mn-ea"/>
              </a:rPr>
              <a:t>{</a:t>
            </a:r>
            <a:r>
              <a:rPr lang="en-US" altLang="en-US" sz="2400" dirty="0">
                <a:sym typeface="+mn-ea"/>
              </a:rPr>
              <a:t>q0</a:t>
            </a:r>
            <a:r>
              <a:rPr lang="en-GB" altLang="en-US" sz="2400" dirty="0">
                <a:sym typeface="+mn-ea"/>
              </a:rPr>
              <a:t>,-</a:t>
            </a:r>
            <a:r>
              <a:rPr lang="en-US" altLang="en-US" sz="2400" dirty="0">
                <a:sym typeface="+mn-ea"/>
              </a:rPr>
              <a:t>)</a:t>
            </a:r>
            <a:r>
              <a:rPr lang="en-GB" altLang="en-US" sz="2400" dirty="0">
                <a:sym typeface="+mn-ea"/>
              </a:rPr>
              <a:t> </a:t>
            </a:r>
            <a:r>
              <a:rPr lang="en-GB" altLang="en-US" sz="2400" dirty="0">
                <a:latin typeface="Arial" panose="020B0604020202020204" pitchFamily="34" charset="0"/>
                <a:cs typeface="Arial" panose="020B0604020202020204" pitchFamily="34" charset="0"/>
                <a:sym typeface="+mn-ea"/>
              </a:rPr>
              <a:t>Ụ </a:t>
            </a:r>
            <a:r>
              <a:rPr lang="el-GR" altLang="en-US" sz="2400" dirty="0">
                <a:sym typeface="+mn-ea"/>
              </a:rPr>
              <a:t>δ</a:t>
            </a:r>
            <a:r>
              <a:rPr lang="en-US" altLang="en-US" sz="2400" dirty="0">
                <a:sym typeface="+mn-ea"/>
              </a:rPr>
              <a:t>(</a:t>
            </a:r>
            <a:r>
              <a:rPr lang="en-GB" altLang="en-US" sz="2400" dirty="0">
                <a:sym typeface="+mn-ea"/>
              </a:rPr>
              <a:t>q1</a:t>
            </a:r>
            <a:r>
              <a:rPr lang="en-US" altLang="en-US" sz="2400" dirty="0">
                <a:sym typeface="+mn-ea"/>
              </a:rPr>
              <a:t>,</a:t>
            </a:r>
            <a:r>
              <a:rPr lang="en-GB" altLang="en-US" sz="2400" dirty="0">
                <a:sym typeface="+mn-ea"/>
              </a:rPr>
              <a:t>-</a:t>
            </a:r>
            <a:r>
              <a:rPr lang="en-US" altLang="en-US" sz="2400" dirty="0">
                <a:sym typeface="+mn-ea"/>
              </a:rPr>
              <a:t>)</a:t>
            </a:r>
            <a:br>
              <a:rPr lang="en-US" altLang="en-US" sz="2400" dirty="0">
                <a:sym typeface="+mn-ea"/>
              </a:rPr>
            </a:br>
            <a:r>
              <a:rPr lang="en-US" altLang="en-US" sz="2400" dirty="0">
                <a:sym typeface="+mn-ea"/>
              </a:rPr>
              <a:t> </a:t>
            </a:r>
            <a:r>
              <a:rPr lang="en-GB" altLang="en-US" sz="2400" dirty="0">
                <a:sym typeface="+mn-ea"/>
              </a:rPr>
              <a:t>                                        = { q1} </a:t>
            </a:r>
            <a:r>
              <a:rPr lang="en-GB" altLang="en-US" sz="2400" dirty="0">
                <a:latin typeface="Arial" panose="020B0604020202020204" pitchFamily="34" charset="0"/>
                <a:cs typeface="Arial" panose="020B0604020202020204" pitchFamily="34" charset="0"/>
                <a:sym typeface="+mn-ea"/>
              </a:rPr>
              <a:t>Ụ {Ø}</a:t>
            </a:r>
            <a:br>
              <a:rPr lang="en-GB" altLang="en-US" sz="2400" dirty="0">
                <a:latin typeface="Arial" panose="020B0604020202020204" pitchFamily="34" charset="0"/>
                <a:cs typeface="Arial" panose="020B0604020202020204" pitchFamily="34" charset="0"/>
                <a:sym typeface="+mn-ea"/>
              </a:rPr>
            </a:br>
            <a:r>
              <a:rPr lang="en-GB" altLang="en-US" sz="2400" dirty="0">
                <a:latin typeface="Arial" panose="020B0604020202020204" pitchFamily="34" charset="0"/>
                <a:cs typeface="Arial" panose="020B0604020202020204" pitchFamily="34" charset="0"/>
                <a:sym typeface="+mn-ea"/>
              </a:rPr>
              <a:t>                                  = {q1}</a:t>
            </a:r>
            <a:br>
              <a:rPr lang="en-GB" altLang="en-US" sz="2400" dirty="0">
                <a:latin typeface="Arial" panose="020B0604020202020204" pitchFamily="34" charset="0"/>
                <a:cs typeface="Arial" panose="020B0604020202020204" pitchFamily="34" charset="0"/>
                <a:sym typeface="+mn-ea"/>
              </a:rPr>
            </a:br>
            <a:r>
              <a:rPr lang="en-GB" altLang="en-US" sz="2400" dirty="0">
                <a:latin typeface="Arial" panose="020B0604020202020204" pitchFamily="34" charset="0"/>
                <a:cs typeface="Arial" panose="020B0604020202020204" pitchFamily="34" charset="0"/>
                <a:sym typeface="+mn-ea"/>
              </a:rPr>
              <a:t>                                  =  </a:t>
            </a:r>
            <a:r>
              <a:rPr lang="az-Cyrl-AZ" sz="2400" noProof="0" dirty="0">
                <a:ln>
                  <a:noFill/>
                </a:ln>
                <a:solidFill>
                  <a:srgbClr val="FF0000"/>
                </a:solidFill>
                <a:effectLst/>
                <a:uLnTx/>
                <a:uFillTx/>
                <a:latin typeface="+mn-lt"/>
                <a:sym typeface="+mn-ea"/>
              </a:rPr>
              <a:t>Є-closure</a:t>
            </a:r>
            <a:r>
              <a:rPr lang="en-GB" altLang="az-Cyrl-AZ" sz="2400" noProof="0" dirty="0">
                <a:ln>
                  <a:noFill/>
                </a:ln>
                <a:solidFill>
                  <a:srgbClr val="FF0000"/>
                </a:solidFill>
                <a:effectLst/>
                <a:uLnTx/>
                <a:uFillTx/>
                <a:latin typeface="+mn-lt"/>
                <a:sym typeface="+mn-ea"/>
              </a:rPr>
              <a:t>(</a:t>
            </a:r>
            <a:r>
              <a:rPr lang="en-US" altLang="en-US" sz="2400" dirty="0">
                <a:sym typeface="+mn-ea"/>
              </a:rPr>
              <a:t>q</a:t>
            </a:r>
            <a:r>
              <a:rPr lang="en-GB" altLang="en-US" sz="2400" dirty="0">
                <a:sym typeface="+mn-ea"/>
              </a:rPr>
              <a:t>1) </a:t>
            </a:r>
            <a:r>
              <a:rPr lang="en-GB" altLang="en-US" sz="2400" dirty="0">
                <a:latin typeface="Arial" panose="020B0604020202020204" pitchFamily="34" charset="0"/>
                <a:cs typeface="Arial" panose="020B0604020202020204" pitchFamily="34" charset="0"/>
                <a:sym typeface="+mn-ea"/>
              </a:rPr>
              <a:t>← By Induction</a:t>
            </a:r>
            <a:br>
              <a:rPr lang="en-GB" altLang="en-US" sz="2400" dirty="0">
                <a:latin typeface="Arial" panose="020B0604020202020204" pitchFamily="34" charset="0"/>
                <a:cs typeface="Arial" panose="020B0604020202020204" pitchFamily="34" charset="0"/>
                <a:sym typeface="+mn-ea"/>
              </a:rPr>
            </a:br>
            <a:r>
              <a:rPr lang="en-GB" altLang="en-US" sz="2400" dirty="0">
                <a:latin typeface="Arial" panose="020B0604020202020204" pitchFamily="34" charset="0"/>
                <a:cs typeface="Arial" panose="020B0604020202020204" pitchFamily="34" charset="0"/>
                <a:sym typeface="+mn-ea"/>
              </a:rPr>
              <a:t>                                  = {q1}</a:t>
            </a:r>
            <a:br>
              <a:rPr lang="en-GB" altLang="en-US" sz="2400" dirty="0">
                <a:latin typeface="Arial" panose="020B0604020202020204" pitchFamily="34" charset="0"/>
                <a:cs typeface="Arial" panose="020B0604020202020204" pitchFamily="34" charset="0"/>
                <a:sym typeface="+mn-ea"/>
              </a:rPr>
            </a:br>
            <a:r>
              <a:rPr lang="en-GB" altLang="en-US" sz="2400" dirty="0">
                <a:latin typeface="Arial" panose="020B0604020202020204" pitchFamily="34" charset="0"/>
                <a:cs typeface="Arial" panose="020B0604020202020204" pitchFamily="34" charset="0"/>
                <a:sym typeface="+mn-ea"/>
              </a:rPr>
              <a:t> </a:t>
            </a:r>
            <a:br>
              <a:rPr lang="en-GB" altLang="en-US" sz="2400" dirty="0">
                <a:latin typeface="Arial" panose="020B0604020202020204" pitchFamily="34" charset="0"/>
                <a:cs typeface="Arial" panose="020B0604020202020204" pitchFamily="34" charset="0"/>
                <a:sym typeface="+mn-ea"/>
              </a:rPr>
            </a:br>
            <a:endParaRPr lang="en-GB" altLang="en-US" sz="2400" b="1" dirty="0">
              <a:solidFill>
                <a:srgbClr val="0070C0"/>
              </a:solidFill>
              <a:latin typeface="Arial" panose="020B0604020202020204" pitchFamily="34" charset="0"/>
              <a:cs typeface="Arial" panose="020B0604020202020204" pitchFamily="34" charset="0"/>
              <a:sym typeface="+mn-ea"/>
            </a:endParaRPr>
          </a:p>
        </p:txBody>
      </p:sp>
      <p:pic>
        <p:nvPicPr>
          <p:cNvPr id="4" name="Content Placeholder 3" descr="MMM NFA"/>
          <p:cNvPicPr>
            <a:picLocks noGrp="1" noChangeAspect="1"/>
          </p:cNvPicPr>
          <p:nvPr>
            <p:ph idx="1"/>
          </p:nvPr>
        </p:nvPicPr>
        <p:blipFill>
          <a:blip r:embed="rId3"/>
          <a:stretch>
            <a:fillRect/>
          </a:stretch>
        </p:blipFill>
        <p:spPr>
          <a:xfrm>
            <a:off x="252095" y="201295"/>
            <a:ext cx="8516620" cy="2364105"/>
          </a:xfrm>
          <a:prstGeom prst="rect">
            <a:avLst/>
          </a:prstGeom>
        </p:spPr>
      </p:pic>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250190" y="220980"/>
            <a:ext cx="8622030" cy="6581775"/>
          </a:xfrm>
          <a:prstGeom prst="rect">
            <a:avLst/>
          </a:prstGeom>
          <a:noFill/>
          <a:ln w="9525">
            <a:noFill/>
          </a:ln>
        </p:spPr>
        <p:txBody>
          <a:bodyPr anchor="ctr" anchorCtr="0"/>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endParaRPr lang="en-GB" sz="2400" b="1" dirty="0">
              <a:solidFill>
                <a:srgbClr val="0070C0"/>
              </a:solidFill>
              <a:sym typeface="+mn-ea"/>
            </a:endParaRPr>
          </a:p>
          <a:p>
            <a:pPr algn="l"/>
            <a:endParaRPr lang="en-GB" sz="2400" b="1" dirty="0">
              <a:solidFill>
                <a:srgbClr val="0070C0"/>
              </a:solidFill>
              <a:sym typeface="+mn-ea"/>
            </a:endParaRPr>
          </a:p>
          <a:p>
            <a:pPr algn="l"/>
            <a:endParaRPr lang="en-GB" sz="2400" b="1" dirty="0">
              <a:solidFill>
                <a:srgbClr val="0070C0"/>
              </a:solidFill>
              <a:sym typeface="+mn-ea"/>
            </a:endParaRPr>
          </a:p>
          <a:p>
            <a:pPr algn="l"/>
            <a:endParaRPr lang="en-GB" sz="2400" b="1" dirty="0">
              <a:solidFill>
                <a:srgbClr val="0070C0"/>
              </a:solidFill>
              <a:sym typeface="+mn-ea"/>
            </a:endParaRPr>
          </a:p>
          <a:p>
            <a:pPr algn="l"/>
            <a:endParaRPr lang="en-GB" sz="2400" b="1" dirty="0">
              <a:solidFill>
                <a:srgbClr val="0070C0"/>
              </a:solidFill>
              <a:sym typeface="+mn-ea"/>
            </a:endParaRPr>
          </a:p>
          <a:p>
            <a:pPr algn="l"/>
            <a:r>
              <a:rPr lang="en-GB" sz="2400" b="1" dirty="0">
                <a:solidFill>
                  <a:srgbClr val="0070C0"/>
                </a:solidFill>
                <a:sym typeface="+mn-ea"/>
              </a:rPr>
              <a:t>Use of E</a:t>
            </a:r>
            <a:r>
              <a:rPr sz="2400" b="1" dirty="0">
                <a:solidFill>
                  <a:srgbClr val="0070C0"/>
                </a:solidFill>
                <a:sym typeface="+mn-ea"/>
              </a:rPr>
              <a:t>xtended transition function </a:t>
            </a:r>
            <a:r>
              <a:rPr lang="el-GR" altLang="x-none" sz="2400" b="1" dirty="0">
                <a:solidFill>
                  <a:srgbClr val="0070C0"/>
                </a:solidFill>
                <a:sym typeface="+mn-ea"/>
              </a:rPr>
              <a:t>δ</a:t>
            </a:r>
            <a:r>
              <a:rPr sz="2400" b="1" dirty="0">
                <a:solidFill>
                  <a:srgbClr val="0070C0"/>
                </a:solidFill>
                <a:sym typeface="+mn-ea"/>
              </a:rPr>
              <a:t>*</a:t>
            </a:r>
            <a:r>
              <a:rPr lang="en-GB" altLang="en-US" sz="2400" b="1" dirty="0">
                <a:solidFill>
                  <a:srgbClr val="0070C0"/>
                </a:solidFill>
                <a:sym typeface="+mn-ea"/>
              </a:rPr>
              <a:t> to validate the inputs : </a:t>
            </a:r>
            <a:br>
              <a:rPr lang="en-GB" altLang="en-US" sz="2400" b="1" dirty="0">
                <a:solidFill>
                  <a:srgbClr val="0070C0"/>
                </a:solidFill>
                <a:sym typeface="+mn-ea"/>
              </a:rPr>
            </a:br>
            <a:r>
              <a:rPr lang="en-GB" altLang="el-GR" sz="2400" b="1" dirty="0">
                <a:solidFill>
                  <a:srgbClr val="FF0000"/>
                </a:solidFill>
                <a:sym typeface="+mn-ea"/>
              </a:rPr>
              <a:t>Example -1 - Computation of </a:t>
            </a:r>
            <a:r>
              <a:rPr lang="el-GR" altLang="en-US" sz="2400" b="1" dirty="0">
                <a:solidFill>
                  <a:srgbClr val="FF0000"/>
                </a:solidFill>
                <a:sym typeface="+mn-ea"/>
              </a:rPr>
              <a:t>δ*</a:t>
            </a:r>
            <a:r>
              <a:rPr lang="en-US" altLang="en-US" sz="2400" b="1" dirty="0">
                <a:solidFill>
                  <a:srgbClr val="FF0000"/>
                </a:solidFill>
                <a:sym typeface="+mn-ea"/>
              </a:rPr>
              <a:t>(q0,</a:t>
            </a:r>
            <a:r>
              <a:rPr lang="en-GB" altLang="en-US" sz="2400" b="1" dirty="0">
                <a:solidFill>
                  <a:srgbClr val="FF0000"/>
                </a:solidFill>
                <a:sym typeface="+mn-ea"/>
              </a:rPr>
              <a:t> -2</a:t>
            </a:r>
            <a:r>
              <a:rPr lang="en-GB" altLang="en-US" sz="2400" b="1" dirty="0">
                <a:solidFill>
                  <a:srgbClr val="FF0000"/>
                </a:solidFill>
                <a:latin typeface="Arial" panose="020B0604020202020204" pitchFamily="34" charset="0"/>
                <a:cs typeface="Arial" panose="020B0604020202020204" pitchFamily="34" charset="0"/>
                <a:sym typeface="+mn-ea"/>
              </a:rPr>
              <a:t>•</a:t>
            </a:r>
            <a:r>
              <a:rPr lang="en-GB" altLang="en-US" sz="2400" b="1" dirty="0">
                <a:solidFill>
                  <a:srgbClr val="FF0000"/>
                </a:solidFill>
                <a:sym typeface="+mn-ea"/>
              </a:rPr>
              <a:t>62</a:t>
            </a:r>
            <a:r>
              <a:rPr lang="en-US" altLang="en-US" sz="2400" b="1" dirty="0">
                <a:solidFill>
                  <a:srgbClr val="FF0000"/>
                </a:solidFill>
                <a:sym typeface="+mn-ea"/>
              </a:rPr>
              <a:t>)</a:t>
            </a:r>
            <a:r>
              <a:rPr lang="en-GB" altLang="en-US" sz="2400" b="1" dirty="0">
                <a:solidFill>
                  <a:srgbClr val="FF0000"/>
                </a:solidFill>
                <a:sym typeface="+mn-ea"/>
              </a:rPr>
              <a:t> :</a:t>
            </a:r>
            <a:br>
              <a:rPr lang="en-GB" altLang="en-US" sz="2400" b="1" dirty="0">
                <a:solidFill>
                  <a:srgbClr val="FF0000"/>
                </a:solidFill>
                <a:sym typeface="+mn-ea"/>
              </a:rPr>
            </a:br>
            <a:r>
              <a:rPr lang="el-GR" altLang="en-US" sz="2400" dirty="0">
                <a:sym typeface="+mn-ea"/>
              </a:rPr>
              <a:t>δ*</a:t>
            </a:r>
            <a:r>
              <a:rPr lang="en-US" altLang="en-US" sz="2400" dirty="0">
                <a:sym typeface="+mn-ea"/>
              </a:rPr>
              <a:t>(q0,</a:t>
            </a:r>
            <a:r>
              <a:rPr lang="en-GB" altLang="en-US" sz="2400" dirty="0">
                <a:sym typeface="+mn-ea"/>
              </a:rPr>
              <a:t>-2</a:t>
            </a:r>
            <a:r>
              <a:rPr lang="en-US" altLang="en-US" sz="2400" dirty="0">
                <a:sym typeface="+mn-ea"/>
              </a:rPr>
              <a:t>)</a:t>
            </a:r>
            <a:r>
              <a:rPr lang="en-GB" altLang="en-US" sz="2400" dirty="0">
                <a:sym typeface="+mn-ea"/>
              </a:rPr>
              <a:t> =</a:t>
            </a:r>
            <a:r>
              <a:rPr lang="el-GR" altLang="en-US" sz="2400" dirty="0">
                <a:sym typeface="+mn-ea"/>
              </a:rPr>
              <a:t>δ</a:t>
            </a:r>
            <a:r>
              <a:rPr lang="en-US" altLang="en-US" sz="2400" dirty="0">
                <a:sym typeface="+mn-ea"/>
              </a:rPr>
              <a:t>(</a:t>
            </a:r>
            <a:r>
              <a:rPr lang="el-GR" altLang="en-US" sz="2400" dirty="0">
                <a:sym typeface="+mn-ea"/>
              </a:rPr>
              <a:t>δ*</a:t>
            </a:r>
            <a:r>
              <a:rPr lang="en-US" altLang="en-US" sz="2400" dirty="0">
                <a:sym typeface="+mn-ea"/>
              </a:rPr>
              <a:t>(q0,</a:t>
            </a:r>
            <a:r>
              <a:rPr lang="en-GB" altLang="en-US" sz="2400" dirty="0">
                <a:sym typeface="+mn-ea"/>
              </a:rPr>
              <a:t>-</a:t>
            </a:r>
            <a:r>
              <a:rPr lang="en-US" altLang="en-US" sz="2400" dirty="0">
                <a:sym typeface="+mn-ea"/>
              </a:rPr>
              <a:t>)</a:t>
            </a:r>
            <a:r>
              <a:rPr lang="en-GB" altLang="en-US" sz="2400" dirty="0">
                <a:sym typeface="+mn-ea"/>
              </a:rPr>
              <a:t>, 2) = </a:t>
            </a:r>
            <a:r>
              <a:rPr lang="el-GR" altLang="en-US" sz="2400" dirty="0">
                <a:sym typeface="+mn-ea"/>
              </a:rPr>
              <a:t>δ</a:t>
            </a:r>
            <a:r>
              <a:rPr lang="en-US" altLang="en-US" sz="2400" dirty="0">
                <a:sym typeface="+mn-ea"/>
              </a:rPr>
              <a:t>(</a:t>
            </a:r>
            <a:r>
              <a:rPr lang="en-GB" altLang="en-US" sz="2400" dirty="0">
                <a:sym typeface="+mn-ea"/>
              </a:rPr>
              <a:t>{q1}</a:t>
            </a:r>
            <a:r>
              <a:rPr lang="en-US" altLang="en-US" sz="2400" dirty="0">
                <a:sym typeface="+mn-ea"/>
              </a:rPr>
              <a:t>,</a:t>
            </a:r>
            <a:r>
              <a:rPr lang="en-GB" altLang="en-US" sz="2400" dirty="0">
                <a:sym typeface="+mn-ea"/>
              </a:rPr>
              <a:t> 2</a:t>
            </a:r>
            <a:r>
              <a:rPr lang="en-US" altLang="en-US" sz="2400" dirty="0">
                <a:sym typeface="+mn-ea"/>
              </a:rPr>
              <a:t>)</a:t>
            </a:r>
            <a:r>
              <a:rPr lang="en-GB" altLang="en-US" sz="2400" dirty="0">
                <a:sym typeface="+mn-ea"/>
              </a:rPr>
              <a:t> </a:t>
            </a:r>
            <a:r>
              <a:rPr lang="en-GB" altLang="en-US" sz="2400" dirty="0">
                <a:cs typeface="Arial" panose="020B0604020202020204" pitchFamily="34" charset="0"/>
                <a:sym typeface="+mn-ea"/>
              </a:rPr>
              <a:t>← By</a:t>
            </a:r>
            <a:r>
              <a:rPr lang="en-GB" altLang="en-US" sz="2400" dirty="0">
                <a:sym typeface="+mn-ea"/>
              </a:rPr>
              <a:t> induction </a:t>
            </a:r>
            <a:br>
              <a:rPr lang="en-GB" altLang="en-US" sz="2400" b="1" dirty="0">
                <a:solidFill>
                  <a:srgbClr val="FF0000"/>
                </a:solidFill>
                <a:sym typeface="+mn-ea"/>
              </a:rPr>
            </a:br>
            <a:r>
              <a:rPr lang="en-GB" altLang="en-US" sz="2400" b="1" dirty="0">
                <a:solidFill>
                  <a:srgbClr val="FF0000"/>
                </a:solidFill>
                <a:sym typeface="+mn-ea"/>
              </a:rPr>
              <a:t>                                            = </a:t>
            </a:r>
            <a:r>
              <a:rPr lang="el-GR" altLang="en-US" sz="2400" dirty="0">
                <a:sym typeface="+mn-ea"/>
              </a:rPr>
              <a:t>δ</a:t>
            </a:r>
            <a:r>
              <a:rPr lang="en-US" altLang="en-US" sz="2400" dirty="0">
                <a:sym typeface="+mn-ea"/>
              </a:rPr>
              <a:t>(</a:t>
            </a:r>
            <a:r>
              <a:rPr lang="en-GB" altLang="en-US" sz="2400" dirty="0">
                <a:sym typeface="+mn-ea"/>
              </a:rPr>
              <a:t>{</a:t>
            </a:r>
            <a:r>
              <a:rPr lang="en-US" altLang="en-US" sz="2400" dirty="0">
                <a:sym typeface="+mn-ea"/>
              </a:rPr>
              <a:t>q</a:t>
            </a:r>
            <a:r>
              <a:rPr lang="en-GB" altLang="en-US" sz="2400" dirty="0">
                <a:sym typeface="+mn-ea"/>
              </a:rPr>
              <a:t>1}, 2</a:t>
            </a:r>
            <a:r>
              <a:rPr lang="en-US" altLang="en-US" sz="2400" dirty="0">
                <a:sym typeface="+mn-ea"/>
              </a:rPr>
              <a:t>)</a:t>
            </a:r>
            <a:r>
              <a:rPr lang="en-GB" altLang="en-US" sz="2400" dirty="0">
                <a:sym typeface="+mn-ea"/>
              </a:rPr>
              <a:t> </a:t>
            </a:r>
            <a:br>
              <a:rPr lang="en-US" altLang="en-US" sz="2400" dirty="0">
                <a:sym typeface="+mn-ea"/>
              </a:rPr>
            </a:br>
            <a:r>
              <a:rPr lang="en-US" altLang="en-US" sz="2400" dirty="0">
                <a:sym typeface="+mn-ea"/>
              </a:rPr>
              <a:t> </a:t>
            </a:r>
            <a:r>
              <a:rPr lang="en-GB" altLang="en-US" sz="2400" dirty="0">
                <a:sym typeface="+mn-ea"/>
              </a:rPr>
              <a:t>                                           = { q1, q4} </a:t>
            </a:r>
            <a:br>
              <a:rPr lang="en-GB" altLang="en-US" sz="2400" dirty="0">
                <a:latin typeface="Arial" panose="020B0604020202020204" pitchFamily="34" charset="0"/>
                <a:cs typeface="Arial" panose="020B0604020202020204" pitchFamily="34" charset="0"/>
                <a:sym typeface="+mn-ea"/>
              </a:rPr>
            </a:br>
            <a:r>
              <a:rPr lang="en-GB" altLang="en-US" sz="2400" dirty="0">
                <a:latin typeface="Arial" panose="020B0604020202020204" pitchFamily="34" charset="0"/>
                <a:cs typeface="Arial" panose="020B0604020202020204" pitchFamily="34" charset="0"/>
                <a:sym typeface="+mn-ea"/>
              </a:rPr>
              <a:t>                                    =  </a:t>
            </a:r>
            <a:r>
              <a:rPr lang="az-Cyrl-AZ" sz="2400" noProof="0" dirty="0">
                <a:ln>
                  <a:noFill/>
                </a:ln>
                <a:solidFill>
                  <a:srgbClr val="FF0000"/>
                </a:solidFill>
                <a:effectLst/>
                <a:uLnTx/>
                <a:uFillTx/>
                <a:latin typeface="+mn-lt"/>
                <a:sym typeface="+mn-ea"/>
              </a:rPr>
              <a:t>Є-closure</a:t>
            </a:r>
            <a:r>
              <a:rPr lang="en-GB" altLang="az-Cyrl-AZ" sz="2400" noProof="0" dirty="0">
                <a:ln>
                  <a:noFill/>
                </a:ln>
                <a:solidFill>
                  <a:srgbClr val="FF0000"/>
                </a:solidFill>
                <a:effectLst/>
                <a:uLnTx/>
                <a:uFillTx/>
                <a:latin typeface="+mn-lt"/>
                <a:sym typeface="+mn-ea"/>
              </a:rPr>
              <a:t>(</a:t>
            </a:r>
            <a:r>
              <a:rPr lang="en-US" altLang="en-US" sz="2400" dirty="0">
                <a:sym typeface="+mn-ea"/>
              </a:rPr>
              <a:t>q</a:t>
            </a:r>
            <a:r>
              <a:rPr lang="en-GB" altLang="en-US" sz="2400" dirty="0">
                <a:sym typeface="+mn-ea"/>
              </a:rPr>
              <a:t>1,q4) </a:t>
            </a:r>
            <a:r>
              <a:rPr lang="en-GB" altLang="en-US" sz="2400" dirty="0">
                <a:latin typeface="Arial" panose="020B0604020202020204" pitchFamily="34" charset="0"/>
                <a:cs typeface="Arial" panose="020B0604020202020204" pitchFamily="34" charset="0"/>
                <a:sym typeface="+mn-ea"/>
              </a:rPr>
              <a:t>← By Induction</a:t>
            </a:r>
            <a:br>
              <a:rPr lang="en-GB" altLang="en-US" sz="2400" dirty="0">
                <a:latin typeface="Arial" panose="020B0604020202020204" pitchFamily="34" charset="0"/>
                <a:cs typeface="Arial" panose="020B0604020202020204" pitchFamily="34" charset="0"/>
                <a:sym typeface="+mn-ea"/>
              </a:rPr>
            </a:br>
            <a:r>
              <a:rPr lang="en-GB" altLang="en-US" sz="2400" dirty="0">
                <a:latin typeface="Arial" panose="020B0604020202020204" pitchFamily="34" charset="0"/>
                <a:cs typeface="Arial" panose="020B0604020202020204" pitchFamily="34" charset="0"/>
                <a:sym typeface="+mn-ea"/>
              </a:rPr>
              <a:t>                                    = {q1,q4}</a:t>
            </a:r>
          </a:p>
          <a:p>
            <a:pPr algn="l"/>
            <a:r>
              <a:rPr lang="el-GR" altLang="en-US" sz="2400" dirty="0">
                <a:sym typeface="+mn-ea"/>
              </a:rPr>
              <a:t>δ*</a:t>
            </a:r>
            <a:r>
              <a:rPr lang="en-US" altLang="en-US" sz="2400" dirty="0">
                <a:sym typeface="+mn-ea"/>
              </a:rPr>
              <a:t>(q0,</a:t>
            </a:r>
            <a:r>
              <a:rPr lang="en-GB" altLang="en-US" sz="2400" dirty="0">
                <a:sym typeface="+mn-ea"/>
              </a:rPr>
              <a:t>-2</a:t>
            </a:r>
            <a:r>
              <a:rPr lang="en-GB" altLang="en-US" sz="2400" dirty="0">
                <a:latin typeface="Arial" panose="020B0604020202020204" pitchFamily="34" charset="0"/>
                <a:cs typeface="Arial" panose="020B0604020202020204" pitchFamily="34" charset="0"/>
                <a:sym typeface="+mn-ea"/>
              </a:rPr>
              <a:t>•</a:t>
            </a:r>
            <a:r>
              <a:rPr lang="en-US" altLang="en-US" sz="2400" dirty="0">
                <a:sym typeface="+mn-ea"/>
              </a:rPr>
              <a:t>)</a:t>
            </a:r>
            <a:r>
              <a:rPr lang="en-GB" altLang="en-US" sz="2400" dirty="0">
                <a:sym typeface="+mn-ea"/>
              </a:rPr>
              <a:t> =</a:t>
            </a:r>
            <a:r>
              <a:rPr lang="el-GR" altLang="en-US" sz="2400" dirty="0">
                <a:sym typeface="+mn-ea"/>
              </a:rPr>
              <a:t>δ</a:t>
            </a:r>
            <a:r>
              <a:rPr lang="en-US" altLang="en-US" sz="2400" dirty="0">
                <a:sym typeface="+mn-ea"/>
              </a:rPr>
              <a:t>(</a:t>
            </a:r>
            <a:r>
              <a:rPr lang="el-GR" altLang="en-US" sz="2400" dirty="0">
                <a:sym typeface="+mn-ea"/>
              </a:rPr>
              <a:t>δ*</a:t>
            </a:r>
            <a:r>
              <a:rPr lang="en-US" altLang="en-US" sz="2400" dirty="0">
                <a:sym typeface="+mn-ea"/>
              </a:rPr>
              <a:t>(q0,</a:t>
            </a:r>
            <a:r>
              <a:rPr lang="en-GB" altLang="en-US" sz="2400" dirty="0">
                <a:sym typeface="+mn-ea"/>
              </a:rPr>
              <a:t>-2</a:t>
            </a:r>
            <a:r>
              <a:rPr lang="en-US" altLang="en-US" sz="2400" dirty="0">
                <a:sym typeface="+mn-ea"/>
              </a:rPr>
              <a:t>)</a:t>
            </a:r>
            <a:r>
              <a:rPr lang="en-GB" altLang="en-US" sz="2400" dirty="0">
                <a:sym typeface="+mn-ea"/>
              </a:rPr>
              <a:t>, </a:t>
            </a:r>
            <a:r>
              <a:rPr lang="en-GB" altLang="en-US" sz="2400" dirty="0">
                <a:latin typeface="Arial" panose="020B0604020202020204" pitchFamily="34" charset="0"/>
                <a:cs typeface="Arial" panose="020B0604020202020204" pitchFamily="34" charset="0"/>
                <a:sym typeface="+mn-ea"/>
              </a:rPr>
              <a:t>•</a:t>
            </a:r>
            <a:r>
              <a:rPr lang="en-GB" altLang="en-US" sz="2400" dirty="0">
                <a:sym typeface="+mn-ea"/>
              </a:rPr>
              <a:t>) = </a:t>
            </a:r>
            <a:r>
              <a:rPr lang="el-GR" altLang="en-US" sz="2400" dirty="0">
                <a:sym typeface="+mn-ea"/>
              </a:rPr>
              <a:t>δ</a:t>
            </a:r>
            <a:r>
              <a:rPr lang="en-US" altLang="en-US" sz="2400" dirty="0">
                <a:sym typeface="+mn-ea"/>
              </a:rPr>
              <a:t>(</a:t>
            </a:r>
            <a:r>
              <a:rPr lang="en-GB" altLang="en-US" sz="2400" dirty="0">
                <a:sym typeface="+mn-ea"/>
              </a:rPr>
              <a:t>{q1,q4}</a:t>
            </a:r>
            <a:r>
              <a:rPr lang="en-US" altLang="en-US" sz="2400" dirty="0">
                <a:sym typeface="+mn-ea"/>
              </a:rPr>
              <a:t>,</a:t>
            </a:r>
            <a:r>
              <a:rPr lang="en-GB" altLang="en-US" sz="2400" dirty="0">
                <a:sym typeface="+mn-ea"/>
              </a:rPr>
              <a:t> </a:t>
            </a:r>
            <a:r>
              <a:rPr lang="en-GB" altLang="en-US" sz="2400" dirty="0">
                <a:latin typeface="Arial" panose="020B0604020202020204" pitchFamily="34" charset="0"/>
                <a:cs typeface="Arial" panose="020B0604020202020204" pitchFamily="34" charset="0"/>
                <a:sym typeface="+mn-ea"/>
              </a:rPr>
              <a:t>•</a:t>
            </a:r>
            <a:r>
              <a:rPr lang="en-US" altLang="en-US" sz="2400" dirty="0">
                <a:sym typeface="+mn-ea"/>
              </a:rPr>
              <a:t>)</a:t>
            </a:r>
            <a:r>
              <a:rPr lang="en-GB" altLang="en-US" sz="2400" dirty="0">
                <a:sym typeface="+mn-ea"/>
              </a:rPr>
              <a:t> </a:t>
            </a:r>
            <a:r>
              <a:rPr lang="en-GB" altLang="en-US" sz="2400" dirty="0">
                <a:cs typeface="Arial" panose="020B0604020202020204" pitchFamily="34" charset="0"/>
                <a:sym typeface="+mn-ea"/>
              </a:rPr>
              <a:t>← By</a:t>
            </a:r>
            <a:r>
              <a:rPr lang="en-GB" altLang="en-US" sz="2400" dirty="0">
                <a:sym typeface="+mn-ea"/>
              </a:rPr>
              <a:t> induction </a:t>
            </a:r>
            <a:br>
              <a:rPr lang="en-GB" altLang="en-US" sz="2400" b="1" dirty="0">
                <a:solidFill>
                  <a:srgbClr val="FF0000"/>
                </a:solidFill>
                <a:sym typeface="+mn-ea"/>
              </a:rPr>
            </a:br>
            <a:r>
              <a:rPr lang="en-GB" altLang="en-US" sz="2400" b="1" dirty="0">
                <a:solidFill>
                  <a:srgbClr val="FF0000"/>
                </a:solidFill>
                <a:sym typeface="+mn-ea"/>
              </a:rPr>
              <a:t>                                               = </a:t>
            </a:r>
            <a:r>
              <a:rPr lang="el-GR" altLang="en-US" sz="2400" dirty="0">
                <a:sym typeface="+mn-ea"/>
              </a:rPr>
              <a:t>δ</a:t>
            </a:r>
            <a:r>
              <a:rPr lang="en-US" altLang="en-US" sz="2400" dirty="0">
                <a:sym typeface="+mn-ea"/>
              </a:rPr>
              <a:t>(</a:t>
            </a:r>
            <a:r>
              <a:rPr lang="en-GB" altLang="en-US" sz="2400" dirty="0">
                <a:sym typeface="+mn-ea"/>
              </a:rPr>
              <a:t>{</a:t>
            </a:r>
            <a:r>
              <a:rPr lang="en-US" altLang="en-US" sz="2400" dirty="0">
                <a:sym typeface="+mn-ea"/>
              </a:rPr>
              <a:t>q</a:t>
            </a:r>
            <a:r>
              <a:rPr lang="en-GB" altLang="en-US" sz="2400" dirty="0">
                <a:sym typeface="+mn-ea"/>
              </a:rPr>
              <a:t>1}, </a:t>
            </a:r>
            <a:r>
              <a:rPr lang="en-GB" altLang="en-US" sz="2400" dirty="0">
                <a:latin typeface="Arial" panose="020B0604020202020204" pitchFamily="34" charset="0"/>
                <a:cs typeface="Arial" panose="020B0604020202020204" pitchFamily="34" charset="0"/>
                <a:sym typeface="+mn-ea"/>
              </a:rPr>
              <a:t>•</a:t>
            </a:r>
            <a:r>
              <a:rPr lang="en-US" altLang="en-US" sz="2400" dirty="0">
                <a:sym typeface="+mn-ea"/>
              </a:rPr>
              <a:t>)</a:t>
            </a:r>
            <a:r>
              <a:rPr lang="en-GB" altLang="en-US" sz="2400" dirty="0">
                <a:sym typeface="+mn-ea"/>
              </a:rPr>
              <a:t> </a:t>
            </a:r>
            <a:r>
              <a:rPr lang="en-GB" altLang="en-US" sz="2400" dirty="0">
                <a:latin typeface="Arial" panose="020B0604020202020204" pitchFamily="34" charset="0"/>
                <a:cs typeface="Arial" panose="020B0604020202020204" pitchFamily="34" charset="0"/>
                <a:sym typeface="+mn-ea"/>
              </a:rPr>
              <a:t>Ụ </a:t>
            </a:r>
            <a:r>
              <a:rPr lang="el-GR" altLang="en-US" sz="2400" dirty="0">
                <a:sym typeface="+mn-ea"/>
              </a:rPr>
              <a:t>δ</a:t>
            </a:r>
            <a:r>
              <a:rPr lang="en-US" altLang="en-US" sz="2400" dirty="0">
                <a:sym typeface="+mn-ea"/>
              </a:rPr>
              <a:t>(</a:t>
            </a:r>
            <a:r>
              <a:rPr lang="en-GB" altLang="en-US" sz="2400" dirty="0">
                <a:sym typeface="+mn-ea"/>
              </a:rPr>
              <a:t>{</a:t>
            </a:r>
            <a:r>
              <a:rPr lang="en-US" altLang="en-US" sz="2400" dirty="0">
                <a:sym typeface="+mn-ea"/>
              </a:rPr>
              <a:t>q</a:t>
            </a:r>
            <a:r>
              <a:rPr lang="en-GB" altLang="en-US" sz="2400" dirty="0">
                <a:sym typeface="+mn-ea"/>
              </a:rPr>
              <a:t>4}, </a:t>
            </a:r>
            <a:r>
              <a:rPr lang="en-GB" altLang="en-US" sz="2400" dirty="0">
                <a:latin typeface="Arial" panose="020B0604020202020204" pitchFamily="34" charset="0"/>
                <a:cs typeface="Arial" panose="020B0604020202020204" pitchFamily="34" charset="0"/>
                <a:sym typeface="+mn-ea"/>
              </a:rPr>
              <a:t>•</a:t>
            </a:r>
            <a:r>
              <a:rPr lang="en-US" altLang="en-US" sz="2400" dirty="0">
                <a:sym typeface="+mn-ea"/>
              </a:rPr>
              <a:t>)</a:t>
            </a:r>
            <a:br>
              <a:rPr lang="en-US" altLang="en-US" sz="2400" dirty="0">
                <a:sym typeface="+mn-ea"/>
              </a:rPr>
            </a:br>
            <a:r>
              <a:rPr lang="en-US" altLang="en-US" sz="2400" dirty="0">
                <a:sym typeface="+mn-ea"/>
              </a:rPr>
              <a:t> </a:t>
            </a:r>
            <a:r>
              <a:rPr lang="en-GB" altLang="en-US" sz="2400" dirty="0">
                <a:sym typeface="+mn-ea"/>
              </a:rPr>
              <a:t>                                              = { q2} </a:t>
            </a:r>
            <a:r>
              <a:rPr lang="en-GB" altLang="en-US" sz="2400" dirty="0">
                <a:latin typeface="Arial" panose="020B0604020202020204" pitchFamily="34" charset="0"/>
                <a:cs typeface="Arial" panose="020B0604020202020204" pitchFamily="34" charset="0"/>
                <a:sym typeface="+mn-ea"/>
              </a:rPr>
              <a:t>Ụ {q3}</a:t>
            </a:r>
            <a:br>
              <a:rPr lang="en-GB" altLang="en-US" sz="2400" dirty="0">
                <a:latin typeface="Arial" panose="020B0604020202020204" pitchFamily="34" charset="0"/>
                <a:cs typeface="Arial" panose="020B0604020202020204" pitchFamily="34" charset="0"/>
                <a:sym typeface="+mn-ea"/>
              </a:rPr>
            </a:br>
            <a:r>
              <a:rPr lang="en-GB" altLang="en-US" sz="2400" dirty="0">
                <a:latin typeface="Arial" panose="020B0604020202020204" pitchFamily="34" charset="0"/>
                <a:cs typeface="Arial" panose="020B0604020202020204" pitchFamily="34" charset="0"/>
                <a:sym typeface="+mn-ea"/>
              </a:rPr>
              <a:t>                                      =  </a:t>
            </a:r>
            <a:r>
              <a:rPr lang="az-Cyrl-AZ" sz="2400" noProof="0" dirty="0">
                <a:ln>
                  <a:noFill/>
                </a:ln>
                <a:solidFill>
                  <a:srgbClr val="FF0000"/>
                </a:solidFill>
                <a:effectLst/>
                <a:uLnTx/>
                <a:uFillTx/>
                <a:latin typeface="+mn-lt"/>
                <a:sym typeface="+mn-ea"/>
              </a:rPr>
              <a:t>Є-closure</a:t>
            </a:r>
            <a:r>
              <a:rPr lang="en-GB" altLang="az-Cyrl-AZ" sz="2400" noProof="0" dirty="0">
                <a:ln>
                  <a:noFill/>
                </a:ln>
                <a:solidFill>
                  <a:srgbClr val="FF0000"/>
                </a:solidFill>
                <a:effectLst/>
                <a:uLnTx/>
                <a:uFillTx/>
                <a:latin typeface="+mn-lt"/>
                <a:sym typeface="+mn-ea"/>
              </a:rPr>
              <a:t>(</a:t>
            </a:r>
            <a:r>
              <a:rPr lang="en-GB" altLang="en-US" sz="2400" dirty="0">
                <a:sym typeface="+mn-ea"/>
              </a:rPr>
              <a:t>q2,q3) </a:t>
            </a:r>
            <a:r>
              <a:rPr lang="en-GB" altLang="en-US" sz="2400" dirty="0">
                <a:latin typeface="Arial" panose="020B0604020202020204" pitchFamily="34" charset="0"/>
                <a:cs typeface="Arial" panose="020B0604020202020204" pitchFamily="34" charset="0"/>
                <a:sym typeface="+mn-ea"/>
              </a:rPr>
              <a:t>← By Induction</a:t>
            </a:r>
            <a:br>
              <a:rPr lang="en-GB" altLang="en-US" sz="2400" dirty="0">
                <a:latin typeface="Arial" panose="020B0604020202020204" pitchFamily="34" charset="0"/>
                <a:cs typeface="Arial" panose="020B0604020202020204" pitchFamily="34" charset="0"/>
                <a:sym typeface="+mn-ea"/>
              </a:rPr>
            </a:br>
            <a:r>
              <a:rPr lang="en-GB" altLang="en-US" sz="2400" dirty="0">
                <a:latin typeface="Arial" panose="020B0604020202020204" pitchFamily="34" charset="0"/>
                <a:cs typeface="Arial" panose="020B0604020202020204" pitchFamily="34" charset="0"/>
                <a:sym typeface="+mn-ea"/>
              </a:rPr>
              <a:t>                                      = {q2,q3,q5}</a:t>
            </a:r>
            <a:br>
              <a:rPr lang="en-GB" altLang="en-US" sz="2400" dirty="0">
                <a:latin typeface="Arial" panose="020B0604020202020204" pitchFamily="34" charset="0"/>
                <a:cs typeface="Arial" panose="020B0604020202020204" pitchFamily="34" charset="0"/>
                <a:sym typeface="+mn-ea"/>
              </a:rPr>
            </a:br>
            <a:r>
              <a:rPr lang="en-GB" altLang="en-US" sz="2400" dirty="0">
                <a:latin typeface="Arial" panose="020B0604020202020204" pitchFamily="34" charset="0"/>
                <a:cs typeface="Arial" panose="020B0604020202020204" pitchFamily="34" charset="0"/>
                <a:sym typeface="+mn-ea"/>
              </a:rPr>
              <a:t> </a:t>
            </a:r>
            <a:r>
              <a:rPr lang="el-GR" altLang="en-US" sz="2400" dirty="0">
                <a:sym typeface="+mn-ea"/>
              </a:rPr>
              <a:t>δ*</a:t>
            </a:r>
            <a:r>
              <a:rPr lang="en-US" altLang="en-US" sz="2400" dirty="0">
                <a:sym typeface="+mn-ea"/>
              </a:rPr>
              <a:t>(q0,</a:t>
            </a:r>
            <a:r>
              <a:rPr lang="en-GB" altLang="en-US" sz="2400" dirty="0">
                <a:sym typeface="+mn-ea"/>
              </a:rPr>
              <a:t>-2</a:t>
            </a:r>
            <a:r>
              <a:rPr lang="en-GB" altLang="en-US" sz="2400" dirty="0">
                <a:latin typeface="Arial" panose="020B0604020202020204" pitchFamily="34" charset="0"/>
                <a:cs typeface="Arial" panose="020B0604020202020204" pitchFamily="34" charset="0"/>
                <a:sym typeface="+mn-ea"/>
              </a:rPr>
              <a:t>•</a:t>
            </a:r>
            <a:r>
              <a:rPr lang="en-GB" altLang="en-US" sz="2400" dirty="0">
                <a:sym typeface="+mn-ea"/>
              </a:rPr>
              <a:t>6</a:t>
            </a:r>
            <a:r>
              <a:rPr lang="en-US" altLang="en-US" sz="2400" dirty="0">
                <a:sym typeface="+mn-ea"/>
              </a:rPr>
              <a:t>)</a:t>
            </a:r>
            <a:r>
              <a:rPr lang="en-GB" altLang="en-US" sz="2400" dirty="0">
                <a:sym typeface="+mn-ea"/>
              </a:rPr>
              <a:t> =</a:t>
            </a:r>
            <a:r>
              <a:rPr lang="el-GR" altLang="en-US" sz="2400" dirty="0">
                <a:sym typeface="+mn-ea"/>
              </a:rPr>
              <a:t>δ</a:t>
            </a:r>
            <a:r>
              <a:rPr lang="en-US" altLang="en-US" sz="2400" dirty="0">
                <a:sym typeface="+mn-ea"/>
              </a:rPr>
              <a:t>(</a:t>
            </a:r>
            <a:r>
              <a:rPr lang="el-GR" altLang="en-US" sz="2400" dirty="0">
                <a:sym typeface="+mn-ea"/>
              </a:rPr>
              <a:t>δ*</a:t>
            </a:r>
            <a:r>
              <a:rPr lang="en-US" altLang="en-US" sz="2400" dirty="0">
                <a:sym typeface="+mn-ea"/>
              </a:rPr>
              <a:t>(q0,</a:t>
            </a:r>
            <a:r>
              <a:rPr lang="en-GB" altLang="en-US" sz="2400" dirty="0">
                <a:sym typeface="+mn-ea"/>
              </a:rPr>
              <a:t>-2</a:t>
            </a:r>
            <a:r>
              <a:rPr lang="en-GB" altLang="en-US" sz="2400" dirty="0">
                <a:latin typeface="Arial" panose="020B0604020202020204" pitchFamily="34" charset="0"/>
                <a:cs typeface="Arial" panose="020B0604020202020204" pitchFamily="34" charset="0"/>
                <a:sym typeface="+mn-ea"/>
              </a:rPr>
              <a:t>•</a:t>
            </a:r>
            <a:r>
              <a:rPr lang="en-GB" altLang="en-US" sz="2400" dirty="0">
                <a:sym typeface="+mn-ea"/>
              </a:rPr>
              <a:t>), 6) = </a:t>
            </a:r>
            <a:r>
              <a:rPr lang="el-GR" altLang="en-US" sz="2400" dirty="0">
                <a:sym typeface="+mn-ea"/>
              </a:rPr>
              <a:t>δ</a:t>
            </a:r>
            <a:r>
              <a:rPr lang="en-US" altLang="en-US" sz="2400" dirty="0">
                <a:sym typeface="+mn-ea"/>
              </a:rPr>
              <a:t>(</a:t>
            </a:r>
            <a:r>
              <a:rPr lang="en-GB" altLang="en-US" sz="2400" dirty="0">
                <a:sym typeface="+mn-ea"/>
              </a:rPr>
              <a:t>{q2,q3,q5}</a:t>
            </a:r>
            <a:r>
              <a:rPr lang="en-US" altLang="en-US" sz="2400" dirty="0">
                <a:sym typeface="+mn-ea"/>
              </a:rPr>
              <a:t>,</a:t>
            </a:r>
            <a:r>
              <a:rPr lang="en-GB" altLang="en-US" sz="2400" dirty="0">
                <a:sym typeface="+mn-ea"/>
              </a:rPr>
              <a:t> 6</a:t>
            </a:r>
            <a:r>
              <a:rPr lang="en-US" altLang="en-US" sz="2400" dirty="0">
                <a:sym typeface="+mn-ea"/>
              </a:rPr>
              <a:t>)</a:t>
            </a:r>
            <a:r>
              <a:rPr lang="en-GB" altLang="en-US" sz="2400" dirty="0">
                <a:sym typeface="+mn-ea"/>
              </a:rPr>
              <a:t> </a:t>
            </a:r>
            <a:r>
              <a:rPr lang="en-GB" altLang="en-US" sz="2400" dirty="0">
                <a:cs typeface="Arial" panose="020B0604020202020204" pitchFamily="34" charset="0"/>
                <a:sym typeface="+mn-ea"/>
              </a:rPr>
              <a:t>← By</a:t>
            </a:r>
            <a:r>
              <a:rPr lang="en-GB" altLang="en-US" sz="2400" dirty="0">
                <a:sym typeface="+mn-ea"/>
              </a:rPr>
              <a:t> induction </a:t>
            </a:r>
            <a:br>
              <a:rPr lang="en-GB" altLang="en-US" sz="2400" b="1" dirty="0">
                <a:solidFill>
                  <a:srgbClr val="FF0000"/>
                </a:solidFill>
                <a:sym typeface="+mn-ea"/>
              </a:rPr>
            </a:br>
            <a:r>
              <a:rPr lang="en-GB" altLang="en-US" sz="2400" b="1" dirty="0">
                <a:solidFill>
                  <a:srgbClr val="FF0000"/>
                </a:solidFill>
                <a:sym typeface="+mn-ea"/>
              </a:rPr>
              <a:t>                                                     = </a:t>
            </a:r>
            <a:r>
              <a:rPr lang="el-GR" altLang="en-US" sz="2400" dirty="0">
                <a:sym typeface="+mn-ea"/>
              </a:rPr>
              <a:t>δ</a:t>
            </a:r>
            <a:r>
              <a:rPr lang="en-US" altLang="en-US" sz="2400" dirty="0">
                <a:sym typeface="+mn-ea"/>
              </a:rPr>
              <a:t>(</a:t>
            </a:r>
            <a:r>
              <a:rPr lang="en-GB" altLang="en-US" sz="2400" dirty="0">
                <a:sym typeface="+mn-ea"/>
              </a:rPr>
              <a:t>{</a:t>
            </a:r>
            <a:r>
              <a:rPr lang="en-US" altLang="en-US" sz="2400" dirty="0">
                <a:sym typeface="+mn-ea"/>
              </a:rPr>
              <a:t>q</a:t>
            </a:r>
            <a:r>
              <a:rPr lang="en-GB" altLang="en-US" sz="2400" dirty="0">
                <a:sym typeface="+mn-ea"/>
              </a:rPr>
              <a:t>2}, 6</a:t>
            </a:r>
            <a:r>
              <a:rPr lang="en-US" altLang="en-US" sz="2400" dirty="0">
                <a:sym typeface="+mn-ea"/>
              </a:rPr>
              <a:t>)</a:t>
            </a:r>
            <a:r>
              <a:rPr lang="en-GB" altLang="en-US" sz="2400" dirty="0">
                <a:sym typeface="+mn-ea"/>
              </a:rPr>
              <a:t> </a:t>
            </a:r>
            <a:r>
              <a:rPr lang="en-GB" altLang="en-US" sz="2400" dirty="0">
                <a:latin typeface="Arial" panose="020B0604020202020204" pitchFamily="34" charset="0"/>
                <a:cs typeface="Arial" panose="020B0604020202020204" pitchFamily="34" charset="0"/>
                <a:sym typeface="+mn-ea"/>
              </a:rPr>
              <a:t>Ụ </a:t>
            </a:r>
            <a:r>
              <a:rPr lang="el-GR" altLang="en-US" sz="2400" dirty="0">
                <a:sym typeface="+mn-ea"/>
              </a:rPr>
              <a:t>δ</a:t>
            </a:r>
            <a:r>
              <a:rPr lang="en-US" altLang="en-US" sz="2400" dirty="0">
                <a:sym typeface="+mn-ea"/>
              </a:rPr>
              <a:t>(</a:t>
            </a:r>
            <a:r>
              <a:rPr lang="en-GB" altLang="en-US" sz="2400" dirty="0">
                <a:sym typeface="+mn-ea"/>
              </a:rPr>
              <a:t>{</a:t>
            </a:r>
            <a:r>
              <a:rPr lang="en-US" altLang="en-US" sz="2400" dirty="0">
                <a:sym typeface="+mn-ea"/>
              </a:rPr>
              <a:t>q</a:t>
            </a:r>
            <a:r>
              <a:rPr lang="en-GB" altLang="en-US" sz="2400" dirty="0">
                <a:sym typeface="+mn-ea"/>
              </a:rPr>
              <a:t>3}, 6</a:t>
            </a:r>
            <a:r>
              <a:rPr lang="en-US" altLang="en-US" sz="2400" dirty="0">
                <a:sym typeface="+mn-ea"/>
              </a:rPr>
              <a:t>)</a:t>
            </a:r>
            <a:r>
              <a:rPr lang="en-GB" altLang="en-US" sz="2400" dirty="0">
                <a:sym typeface="+mn-ea"/>
              </a:rPr>
              <a:t> </a:t>
            </a:r>
            <a:r>
              <a:rPr lang="en-GB" altLang="en-US" sz="2400" dirty="0">
                <a:latin typeface="Arial" panose="020B0604020202020204" pitchFamily="34" charset="0"/>
                <a:cs typeface="Arial" panose="020B0604020202020204" pitchFamily="34" charset="0"/>
                <a:sym typeface="+mn-ea"/>
              </a:rPr>
              <a:t>Ụ </a:t>
            </a:r>
            <a:r>
              <a:rPr lang="el-GR" altLang="en-US" sz="2400" dirty="0">
                <a:sym typeface="+mn-ea"/>
              </a:rPr>
              <a:t>δ</a:t>
            </a:r>
            <a:r>
              <a:rPr lang="en-US" altLang="en-US" sz="2400" dirty="0">
                <a:sym typeface="+mn-ea"/>
              </a:rPr>
              <a:t>(</a:t>
            </a:r>
            <a:r>
              <a:rPr lang="en-GB" altLang="en-US" sz="2400" dirty="0">
                <a:sym typeface="+mn-ea"/>
              </a:rPr>
              <a:t>{</a:t>
            </a:r>
            <a:r>
              <a:rPr lang="en-US" altLang="en-US" sz="2400" dirty="0">
                <a:sym typeface="+mn-ea"/>
              </a:rPr>
              <a:t>q</a:t>
            </a:r>
            <a:r>
              <a:rPr lang="en-GB" altLang="en-US" sz="2400" dirty="0">
                <a:sym typeface="+mn-ea"/>
              </a:rPr>
              <a:t>5}, 6</a:t>
            </a:r>
            <a:r>
              <a:rPr lang="en-US" altLang="en-US" sz="2400" dirty="0">
                <a:sym typeface="+mn-ea"/>
              </a:rPr>
              <a:t>)</a:t>
            </a:r>
            <a:br>
              <a:rPr lang="en-US" altLang="en-US" sz="2400" dirty="0">
                <a:sym typeface="+mn-ea"/>
              </a:rPr>
            </a:br>
            <a:r>
              <a:rPr lang="en-US" altLang="en-US" sz="2400" dirty="0">
                <a:sym typeface="+mn-ea"/>
              </a:rPr>
              <a:t> </a:t>
            </a:r>
            <a:r>
              <a:rPr lang="en-GB" altLang="en-US" sz="2400" dirty="0">
                <a:sym typeface="+mn-ea"/>
              </a:rPr>
              <a:t>                                                    = { q3 } </a:t>
            </a:r>
            <a:r>
              <a:rPr lang="en-GB" altLang="en-US" sz="2400" dirty="0">
                <a:latin typeface="Arial" panose="020B0604020202020204" pitchFamily="34" charset="0"/>
                <a:cs typeface="Arial" panose="020B0604020202020204" pitchFamily="34" charset="0"/>
                <a:sym typeface="+mn-ea"/>
              </a:rPr>
              <a:t>Ụ {</a:t>
            </a:r>
            <a:r>
              <a:rPr lang="en-GB" altLang="en-US" sz="2400" dirty="0">
                <a:sym typeface="+mn-ea"/>
              </a:rPr>
              <a:t>q3} </a:t>
            </a:r>
            <a:r>
              <a:rPr lang="en-GB" altLang="en-US" sz="2400" dirty="0">
                <a:latin typeface="Arial" panose="020B0604020202020204" pitchFamily="34" charset="0"/>
                <a:cs typeface="Arial" panose="020B0604020202020204" pitchFamily="34" charset="0"/>
                <a:sym typeface="+mn-ea"/>
              </a:rPr>
              <a:t>Ụ {Ø} </a:t>
            </a:r>
          </a:p>
          <a:p>
            <a:pPr algn="l"/>
            <a:r>
              <a:rPr lang="en-GB" altLang="en-US" sz="2400" dirty="0">
                <a:latin typeface="Arial" panose="020B0604020202020204" pitchFamily="34" charset="0"/>
                <a:cs typeface="Arial" panose="020B0604020202020204" pitchFamily="34" charset="0"/>
                <a:sym typeface="+mn-ea"/>
              </a:rPr>
              <a:t>                                           = {q3} </a:t>
            </a:r>
            <a:br>
              <a:rPr lang="en-GB" altLang="en-US" sz="2400" dirty="0">
                <a:latin typeface="Arial" panose="020B0604020202020204" pitchFamily="34" charset="0"/>
                <a:cs typeface="Arial" panose="020B0604020202020204" pitchFamily="34" charset="0"/>
                <a:sym typeface="+mn-ea"/>
              </a:rPr>
            </a:br>
            <a:r>
              <a:rPr lang="en-GB" altLang="en-US" sz="2400" dirty="0">
                <a:latin typeface="Arial" panose="020B0604020202020204" pitchFamily="34" charset="0"/>
                <a:cs typeface="Arial" panose="020B0604020202020204" pitchFamily="34" charset="0"/>
                <a:sym typeface="+mn-ea"/>
              </a:rPr>
              <a:t>                                           =  </a:t>
            </a:r>
            <a:r>
              <a:rPr lang="az-Cyrl-AZ" sz="2400" noProof="0" dirty="0">
                <a:ln>
                  <a:noFill/>
                </a:ln>
                <a:solidFill>
                  <a:srgbClr val="FF0000"/>
                </a:solidFill>
                <a:effectLst/>
                <a:uLnTx/>
                <a:uFillTx/>
                <a:latin typeface="+mn-lt"/>
                <a:sym typeface="+mn-ea"/>
              </a:rPr>
              <a:t>Є-closure</a:t>
            </a:r>
            <a:r>
              <a:rPr lang="en-GB" altLang="az-Cyrl-AZ" sz="2400" noProof="0" dirty="0">
                <a:ln>
                  <a:noFill/>
                </a:ln>
                <a:solidFill>
                  <a:srgbClr val="FF0000"/>
                </a:solidFill>
                <a:effectLst/>
                <a:uLnTx/>
                <a:uFillTx/>
                <a:latin typeface="+mn-lt"/>
                <a:sym typeface="+mn-ea"/>
              </a:rPr>
              <a:t>(</a:t>
            </a:r>
            <a:r>
              <a:rPr lang="en-US" altLang="en-US" sz="2400" dirty="0">
                <a:sym typeface="+mn-ea"/>
              </a:rPr>
              <a:t>q</a:t>
            </a:r>
            <a:r>
              <a:rPr lang="en-GB" altLang="en-US" sz="2400" dirty="0">
                <a:sym typeface="+mn-ea"/>
              </a:rPr>
              <a:t>3) </a:t>
            </a:r>
            <a:r>
              <a:rPr lang="en-GB" altLang="en-US" sz="2400" dirty="0">
                <a:latin typeface="Arial" panose="020B0604020202020204" pitchFamily="34" charset="0"/>
                <a:cs typeface="Arial" panose="020B0604020202020204" pitchFamily="34" charset="0"/>
                <a:sym typeface="+mn-ea"/>
              </a:rPr>
              <a:t>← By Induction</a:t>
            </a:r>
            <a:br>
              <a:rPr lang="en-GB" altLang="en-US" sz="2400" dirty="0">
                <a:latin typeface="Arial" panose="020B0604020202020204" pitchFamily="34" charset="0"/>
                <a:cs typeface="Arial" panose="020B0604020202020204" pitchFamily="34" charset="0"/>
                <a:sym typeface="+mn-ea"/>
              </a:rPr>
            </a:br>
            <a:r>
              <a:rPr lang="en-GB" altLang="en-US" sz="2400" dirty="0">
                <a:latin typeface="Arial" panose="020B0604020202020204" pitchFamily="34" charset="0"/>
                <a:cs typeface="Arial" panose="020B0604020202020204" pitchFamily="34" charset="0"/>
                <a:sym typeface="+mn-ea"/>
              </a:rPr>
              <a:t>                                           = {q3,q5}</a:t>
            </a:r>
            <a:br>
              <a:rPr lang="en-GB" altLang="en-US" sz="2400" dirty="0">
                <a:latin typeface="Arial" panose="020B0604020202020204" pitchFamily="34" charset="0"/>
                <a:cs typeface="Arial" panose="020B0604020202020204" pitchFamily="34" charset="0"/>
                <a:sym typeface="+mn-ea"/>
              </a:rPr>
            </a:br>
            <a:r>
              <a:rPr lang="en-GB" altLang="en-US" sz="2400" dirty="0">
                <a:latin typeface="Arial" panose="020B0604020202020204" pitchFamily="34" charset="0"/>
                <a:cs typeface="Arial" panose="020B0604020202020204" pitchFamily="34" charset="0"/>
                <a:sym typeface="+mn-ea"/>
              </a:rPr>
              <a:t> </a:t>
            </a:r>
            <a:br>
              <a:rPr lang="en-GB" altLang="en-US" sz="2400" dirty="0">
                <a:latin typeface="Arial" panose="020B0604020202020204" pitchFamily="34" charset="0"/>
                <a:cs typeface="Arial" panose="020B0604020202020204" pitchFamily="34" charset="0"/>
                <a:sym typeface="+mn-ea"/>
              </a:rPr>
            </a:br>
            <a:br>
              <a:rPr lang="en-GB" altLang="en-US" sz="2400" dirty="0">
                <a:latin typeface="Arial" panose="020B0604020202020204" pitchFamily="34" charset="0"/>
                <a:cs typeface="Arial" panose="020B0604020202020204" pitchFamily="34" charset="0"/>
                <a:sym typeface="+mn-ea"/>
              </a:rPr>
            </a:br>
            <a:br>
              <a:rPr lang="en-GB" altLang="en-US" sz="2400" dirty="0">
                <a:latin typeface="Arial" panose="020B0604020202020204" pitchFamily="34" charset="0"/>
                <a:cs typeface="Arial" panose="020B0604020202020204" pitchFamily="34" charset="0"/>
                <a:sym typeface="+mn-ea"/>
              </a:rPr>
            </a:br>
            <a:r>
              <a:rPr lang="en-GB" altLang="en-US" sz="2400" dirty="0">
                <a:latin typeface="Arial" panose="020B0604020202020204" pitchFamily="34" charset="0"/>
                <a:cs typeface="Arial" panose="020B0604020202020204" pitchFamily="34" charset="0"/>
                <a:sym typeface="+mn-ea"/>
              </a:rPr>
              <a:t> </a:t>
            </a:r>
            <a:br>
              <a:rPr lang="en-GB" altLang="en-US" sz="2400" dirty="0">
                <a:latin typeface="Arial" panose="020B0604020202020204" pitchFamily="34" charset="0"/>
                <a:cs typeface="Arial" panose="020B0604020202020204" pitchFamily="34" charset="0"/>
                <a:sym typeface="+mn-ea"/>
              </a:rPr>
            </a:br>
            <a:endParaRPr lang="en-GB" altLang="en-US" sz="2400" b="1" dirty="0">
              <a:solidFill>
                <a:srgbClr val="0070C0"/>
              </a:solidFill>
              <a:latin typeface="Arial" panose="020B0604020202020204" pitchFamily="34" charset="0"/>
              <a:cs typeface="Arial" panose="020B0604020202020204" pitchFamily="34" charset="0"/>
              <a:sym typeface="+mn-ea"/>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07670" y="797560"/>
            <a:ext cx="8364220" cy="6038215"/>
          </a:xfrm>
          <a:prstGeom prst="rect">
            <a:avLst/>
          </a:prstGeom>
          <a:noFill/>
        </p:spPr>
        <p:txBody>
          <a:bodyPr wrap="square" rtlCol="0" anchor="t">
            <a:noAutofit/>
          </a:bodyPr>
          <a:lstStyle/>
          <a:p>
            <a:pPr algn="l"/>
            <a:r>
              <a:rPr lang="en-GB" altLang="en-US" sz="2400" dirty="0">
                <a:cs typeface="Arial" panose="020B0604020202020204" pitchFamily="34" charset="0"/>
                <a:sym typeface="+mn-ea"/>
              </a:rPr>
              <a:t> </a:t>
            </a:r>
            <a:r>
              <a:rPr lang="en-GB" altLang="en-US" sz="2400" dirty="0">
                <a:latin typeface="+mj-lt"/>
                <a:ea typeface="+mj-ea"/>
                <a:cs typeface="+mj-cs"/>
                <a:sym typeface="+mn-ea"/>
              </a:rPr>
              <a:t>δ*(q0,-2•62) =δ(δ*(q0,-2•6), 2) ← By induction </a:t>
            </a:r>
            <a:br>
              <a:rPr lang="en-GB" altLang="en-US" sz="2400" dirty="0">
                <a:latin typeface="+mj-lt"/>
                <a:ea typeface="+mj-ea"/>
                <a:cs typeface="+mj-cs"/>
                <a:sym typeface="+mn-ea"/>
              </a:rPr>
            </a:br>
            <a:r>
              <a:rPr lang="en-GB" altLang="en-US" sz="2400" dirty="0">
                <a:latin typeface="+mj-lt"/>
                <a:ea typeface="+mj-ea"/>
                <a:cs typeface="+mj-cs"/>
                <a:sym typeface="+mn-ea"/>
              </a:rPr>
              <a:t>                         = δ({q3,q5}, 2)                                                      =     </a:t>
            </a:r>
          </a:p>
          <a:p>
            <a:pPr algn="l"/>
            <a:r>
              <a:rPr lang="en-GB" altLang="en-US" sz="2400" dirty="0">
                <a:latin typeface="+mj-lt"/>
                <a:ea typeface="+mj-ea"/>
                <a:cs typeface="+mj-cs"/>
                <a:sym typeface="+mn-ea"/>
              </a:rPr>
              <a:t>                         = δ({q3}, 2) Ụ δ({q5}, 6)                                                       </a:t>
            </a:r>
          </a:p>
          <a:p>
            <a:pPr algn="l"/>
            <a:r>
              <a:rPr lang="en-GB" altLang="en-US" sz="2400" dirty="0">
                <a:latin typeface="+mj-lt"/>
                <a:ea typeface="+mj-ea"/>
                <a:cs typeface="+mj-cs"/>
                <a:sym typeface="+mn-ea"/>
              </a:rPr>
              <a:t>                         = { q3 } Ụ {Ø} </a:t>
            </a:r>
          </a:p>
          <a:p>
            <a:pPr algn="l"/>
            <a:r>
              <a:rPr lang="en-GB" altLang="en-US" sz="2400" dirty="0">
                <a:latin typeface="+mj-lt"/>
                <a:ea typeface="+mj-ea"/>
                <a:cs typeface="+mj-cs"/>
                <a:sym typeface="+mn-ea"/>
              </a:rPr>
              <a:t>                         = {q3} </a:t>
            </a:r>
            <a:br>
              <a:rPr lang="en-GB" altLang="en-US" sz="2400" dirty="0">
                <a:latin typeface="+mj-lt"/>
                <a:ea typeface="+mj-ea"/>
                <a:cs typeface="+mj-cs"/>
                <a:sym typeface="+mn-ea"/>
              </a:rPr>
            </a:br>
            <a:r>
              <a:rPr lang="en-GB" altLang="en-US" sz="2400" dirty="0">
                <a:latin typeface="+mj-lt"/>
                <a:ea typeface="+mj-ea"/>
                <a:cs typeface="+mj-cs"/>
                <a:sym typeface="+mn-ea"/>
              </a:rPr>
              <a:t>                         =  Є-closure(q3) ← By Induction</a:t>
            </a:r>
            <a:br>
              <a:rPr lang="en-GB" altLang="en-US" sz="2400" dirty="0">
                <a:latin typeface="+mj-lt"/>
                <a:ea typeface="+mj-ea"/>
                <a:cs typeface="+mj-cs"/>
                <a:sym typeface="+mn-ea"/>
              </a:rPr>
            </a:br>
            <a:r>
              <a:rPr lang="en-GB" altLang="en-US" sz="2400" dirty="0">
                <a:latin typeface="+mj-lt"/>
                <a:ea typeface="+mj-ea"/>
                <a:cs typeface="+mj-cs"/>
                <a:sym typeface="+mn-ea"/>
              </a:rPr>
              <a:t>                         = {q3,q5}</a:t>
            </a:r>
          </a:p>
          <a:p>
            <a:pPr algn="l"/>
            <a:r>
              <a:rPr lang="en-GB" altLang="en-US" sz="2400" dirty="0">
                <a:cs typeface="Arial" panose="020B0604020202020204" pitchFamily="34" charset="0"/>
                <a:sym typeface="+mn-ea"/>
              </a:rPr>
              <a:t>The string </a:t>
            </a:r>
            <a:r>
              <a:rPr lang="en-GB" altLang="en-US" sz="2400" b="1" dirty="0">
                <a:solidFill>
                  <a:srgbClr val="FF0000"/>
                </a:solidFill>
                <a:cs typeface="Arial" panose="020B0604020202020204" pitchFamily="34" charset="0"/>
                <a:sym typeface="+mn-ea"/>
              </a:rPr>
              <a:t>w = -2•62  is valid as Ԑ-NFA </a:t>
            </a:r>
            <a:r>
              <a:rPr lang="en-GB" altLang="en-US" sz="2400" dirty="0">
                <a:cs typeface="Arial" panose="020B0604020202020204" pitchFamily="34" charset="0"/>
                <a:sym typeface="+mn-ea"/>
              </a:rPr>
              <a:t>remains in {q3,q5} and contains </a:t>
            </a:r>
            <a:r>
              <a:rPr lang="en-GB" altLang="en-US" sz="2400" b="1" dirty="0">
                <a:solidFill>
                  <a:srgbClr val="FF0000"/>
                </a:solidFill>
                <a:cs typeface="Arial" panose="020B0604020202020204" pitchFamily="34" charset="0"/>
                <a:sym typeface="+mn-ea"/>
              </a:rPr>
              <a:t> q5, the final state</a:t>
            </a:r>
          </a:p>
          <a:p>
            <a:pPr algn="l"/>
            <a:endParaRPr lang="en-GB" altLang="en-US" sz="2400" b="1" dirty="0">
              <a:solidFill>
                <a:srgbClr val="FF0000"/>
              </a:solidFill>
              <a:cs typeface="Arial" panose="020B0604020202020204" pitchFamily="34" charset="0"/>
              <a:sym typeface="+mn-ea"/>
            </a:endParaRPr>
          </a:p>
          <a:p>
            <a:pPr algn="l"/>
            <a:r>
              <a:rPr lang="en-GB" altLang="en-US" sz="2400" b="1" dirty="0">
                <a:solidFill>
                  <a:srgbClr val="FF0000"/>
                </a:solidFill>
                <a:cs typeface="Arial" panose="020B0604020202020204" pitchFamily="34" charset="0"/>
                <a:sym typeface="+mn-ea"/>
              </a:rPr>
              <a:t>Exercise problems :</a:t>
            </a:r>
          </a:p>
          <a:p>
            <a:pPr algn="l"/>
            <a:r>
              <a:rPr lang="en-GB" altLang="en-US" sz="2400" b="1" dirty="0">
                <a:solidFill>
                  <a:srgbClr val="FF0000"/>
                </a:solidFill>
                <a:cs typeface="Arial" panose="020B0604020202020204" pitchFamily="34" charset="0"/>
                <a:sym typeface="+mn-ea"/>
              </a:rPr>
              <a:t>   Validate the following input Decimal Numbers :</a:t>
            </a:r>
          </a:p>
          <a:p>
            <a:pPr algn="l"/>
            <a:r>
              <a:rPr lang="en-GB" altLang="en-US" sz="2400" b="1" dirty="0">
                <a:solidFill>
                  <a:srgbClr val="FF0000"/>
                </a:solidFill>
                <a:cs typeface="Arial" panose="020B0604020202020204" pitchFamily="34" charset="0"/>
                <a:sym typeface="+mn-ea"/>
              </a:rPr>
              <a:t>   { +8.98, 56.92 and 23..45 }</a:t>
            </a:r>
          </a:p>
          <a:p>
            <a:pPr algn="l"/>
            <a:br>
              <a:rPr lang="en-GB" altLang="en-US" sz="2400" dirty="0">
                <a:latin typeface="+mj-lt"/>
                <a:ea typeface="+mj-ea"/>
                <a:cs typeface="+mj-cs"/>
                <a:sym typeface="+mn-ea"/>
              </a:rPr>
            </a:br>
            <a:endParaRPr lang="en-GB" altLang="en-US" sz="2400" dirty="0">
              <a:latin typeface="+mj-lt"/>
              <a:ea typeface="+mj-ea"/>
              <a:cs typeface="+mj-cs"/>
              <a:sym typeface="+mn-ea"/>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vert="horz" wrap="square" lIns="91440" tIns="45720" rIns="91440" bIns="45720" anchor="ctr" anchorCtr="0"/>
          <a:lstStyle/>
          <a:p>
            <a:pPr eaLnBrk="1" hangingPunct="1"/>
            <a:r>
              <a:rPr lang="en-US" altLang="en-US" dirty="0"/>
              <a:t>Languages of an </a:t>
            </a:r>
            <a:r>
              <a:rPr lang="az-Cyrl-AZ" altLang="en-US" dirty="0"/>
              <a:t>Є</a:t>
            </a:r>
            <a:r>
              <a:rPr lang="en-US" altLang="en-US" dirty="0"/>
              <a:t>-NFA</a:t>
            </a:r>
          </a:p>
        </p:txBody>
      </p:sp>
      <p:sp>
        <p:nvSpPr>
          <p:cNvPr id="33795" name="Content Placeholder 2"/>
          <p:cNvSpPr>
            <a:spLocks noGrp="1"/>
          </p:cNvSpPr>
          <p:nvPr>
            <p:ph idx="1"/>
          </p:nvPr>
        </p:nvSpPr>
        <p:spPr/>
        <p:txBody>
          <a:bodyPr vert="horz" wrap="square" lIns="91440" tIns="45720" rIns="91440" bIns="45720" anchor="t" anchorCtr="0"/>
          <a:lstStyle/>
          <a:p>
            <a:pPr eaLnBrk="1" hangingPunct="1"/>
            <a:r>
              <a:rPr lang="en-US" altLang="en-US" dirty="0"/>
              <a:t>If E={Q,∑,</a:t>
            </a:r>
            <a:r>
              <a:rPr lang="el-GR" altLang="en-US" dirty="0"/>
              <a:t>δ</a:t>
            </a:r>
            <a:r>
              <a:rPr lang="en-US" altLang="en-US" dirty="0"/>
              <a:t>, q0, F} is an </a:t>
            </a:r>
            <a:r>
              <a:rPr lang="az-Cyrl-AZ" altLang="en-US" dirty="0"/>
              <a:t>Є</a:t>
            </a:r>
            <a:r>
              <a:rPr lang="en-US" altLang="en-US" dirty="0"/>
              <a:t>-NFA then</a:t>
            </a:r>
          </a:p>
          <a:p>
            <a:pPr eaLnBrk="1" hangingPunct="1">
              <a:buNone/>
            </a:pPr>
            <a:r>
              <a:rPr lang="en-US" altLang="en-US" dirty="0"/>
              <a:t>         L(E) = {w | </a:t>
            </a:r>
            <a:r>
              <a:rPr lang="el-GR" altLang="en-US" dirty="0"/>
              <a:t>δ*</a:t>
            </a:r>
            <a:r>
              <a:rPr lang="en-US" altLang="en-US" dirty="0"/>
              <a:t>(q0,w) </a:t>
            </a:r>
            <a:r>
              <a:rPr lang="az-Cyrl-AZ" altLang="en-US" dirty="0"/>
              <a:t>П</a:t>
            </a:r>
            <a:r>
              <a:rPr lang="en-US" altLang="en-US" dirty="0"/>
              <a:t> F&lt;&gt; </a:t>
            </a:r>
            <a:r>
              <a:rPr lang="el-GR" altLang="en-US" dirty="0"/>
              <a:t>φ</a:t>
            </a:r>
            <a:r>
              <a:rPr lang="en-US" altLang="en-US" dirty="0"/>
              <a:t> }</a:t>
            </a:r>
          </a:p>
          <a:p>
            <a:pPr eaLnBrk="1" hangingPunct="1">
              <a:buNone/>
            </a:pPr>
            <a:r>
              <a:rPr lang="en-US" altLang="en-US" dirty="0"/>
              <a:t>   that is L(E) is the set of strings w in ∑ * such that </a:t>
            </a:r>
            <a:r>
              <a:rPr lang="el-GR" altLang="en-US" dirty="0"/>
              <a:t>δ</a:t>
            </a:r>
            <a:r>
              <a:rPr lang="en-US" altLang="en-US" dirty="0"/>
              <a:t>*(q0,w) contains at least one accepting state</a:t>
            </a:r>
          </a:p>
          <a:p>
            <a:pPr eaLnBrk="1" hangingPunct="1">
              <a:buNone/>
            </a:pPr>
            <a:endParaRPr lang="en-US" altLang="en-US" dirty="0"/>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35" y="274955"/>
            <a:ext cx="8721725" cy="916305"/>
          </a:xfrm>
        </p:spPr>
        <p:txBody>
          <a:bodyPr/>
          <a:lstStyle/>
          <a:p>
            <a:pPr algn="l"/>
            <a:r>
              <a:rPr lang="en-US" sz="3200" b="1" noProof="0" dirty="0">
                <a:ln>
                  <a:noFill/>
                </a:ln>
                <a:solidFill>
                  <a:srgbClr val="FF0000"/>
                </a:solidFill>
                <a:effectLst/>
                <a:uLnTx/>
                <a:uFillTx/>
                <a:sym typeface="+mn-ea"/>
              </a:rPr>
              <a:t>Conversion of </a:t>
            </a:r>
            <a:r>
              <a:rPr lang="en-US" sz="3200" b="1" noProof="0" dirty="0">
                <a:ln>
                  <a:noFill/>
                </a:ln>
                <a:solidFill>
                  <a:srgbClr val="FF0000"/>
                </a:solidFill>
                <a:effectLst/>
                <a:uLnTx/>
                <a:uFillTx/>
                <a:latin typeface="Arial" panose="020B0604020202020204" pitchFamily="34" charset="0"/>
                <a:cs typeface="Arial" panose="020B0604020202020204" pitchFamily="34" charset="0"/>
                <a:sym typeface="+mn-ea"/>
              </a:rPr>
              <a:t>Ԑ</a:t>
            </a:r>
            <a:r>
              <a:rPr lang="en-GB" altLang="en-US" sz="3200" b="1" noProof="0" dirty="0">
                <a:ln>
                  <a:noFill/>
                </a:ln>
                <a:solidFill>
                  <a:srgbClr val="FF0000"/>
                </a:solidFill>
                <a:effectLst/>
                <a:uLnTx/>
                <a:uFillTx/>
                <a:latin typeface="Arial" panose="020B0604020202020204" pitchFamily="34" charset="0"/>
                <a:cs typeface="Arial" panose="020B0604020202020204" pitchFamily="34" charset="0"/>
                <a:sym typeface="+mn-ea"/>
              </a:rPr>
              <a:t>-</a:t>
            </a:r>
            <a:r>
              <a:rPr lang="en-US" sz="3200" b="1" noProof="0" dirty="0">
                <a:ln>
                  <a:noFill/>
                </a:ln>
                <a:solidFill>
                  <a:srgbClr val="FF0000"/>
                </a:solidFill>
                <a:effectLst/>
                <a:uLnTx/>
                <a:uFillTx/>
                <a:sym typeface="+mn-ea"/>
              </a:rPr>
              <a:t>NFA to DFA </a:t>
            </a:r>
            <a:r>
              <a:rPr lang="en-GB" altLang="en-US" sz="3200" b="1" noProof="0" dirty="0">
                <a:ln>
                  <a:noFill/>
                </a:ln>
                <a:solidFill>
                  <a:srgbClr val="FF0000"/>
                </a:solidFill>
                <a:effectLst/>
                <a:uLnTx/>
                <a:uFillTx/>
                <a:sym typeface="+mn-ea"/>
              </a:rPr>
              <a:t>by </a:t>
            </a:r>
            <a:r>
              <a:rPr lang="en-US" sz="3200" b="1" noProof="0" dirty="0">
                <a:ln>
                  <a:noFill/>
                </a:ln>
                <a:solidFill>
                  <a:srgbClr val="FF0000"/>
                </a:solidFill>
                <a:effectLst/>
                <a:uLnTx/>
                <a:uFillTx/>
                <a:sym typeface="+mn-ea"/>
              </a:rPr>
              <a:t>using </a:t>
            </a:r>
            <a:r>
              <a:rPr lang="en-GB" altLang="en-US" sz="3200" b="1" noProof="0" dirty="0">
                <a:ln>
                  <a:noFill/>
                </a:ln>
                <a:solidFill>
                  <a:srgbClr val="00B0F0"/>
                </a:solidFill>
                <a:effectLst/>
                <a:uLnTx/>
                <a:uFillTx/>
                <a:sym typeface="+mn-ea"/>
              </a:rPr>
              <a:t>Subset Construction Scheme by Lasy Evaluation</a:t>
            </a:r>
            <a:endParaRPr lang="en-US" sz="3200" b="1"/>
          </a:p>
        </p:txBody>
      </p:sp>
      <p:sp>
        <p:nvSpPr>
          <p:cNvPr id="3" name="Content Placeholder 2"/>
          <p:cNvSpPr>
            <a:spLocks noGrp="1"/>
          </p:cNvSpPr>
          <p:nvPr>
            <p:ph idx="1"/>
          </p:nvPr>
        </p:nvSpPr>
        <p:spPr>
          <a:xfrm>
            <a:off x="457200" y="1368425"/>
            <a:ext cx="8229600" cy="4758055"/>
          </a:xfrm>
        </p:spPr>
        <p:txBody>
          <a:bodyPr/>
          <a:lstStyle/>
          <a:p>
            <a:pPr marL="0" indent="0">
              <a:buNone/>
            </a:pPr>
            <a:r>
              <a:rPr kumimoji="0" lang="en-GB" altLang="en-US" b="0" i="0" u="none" strike="noStrike" kern="1200" cap="none" spc="0" normalizeH="0" baseline="0" noProof="0" dirty="0">
                <a:ln>
                  <a:noFill/>
                </a:ln>
                <a:solidFill>
                  <a:srgbClr val="FF0000"/>
                </a:solidFill>
                <a:effectLst/>
                <a:uLnTx/>
                <a:uFillTx/>
                <a:latin typeface="+mj-lt"/>
                <a:ea typeface="+mj-ea"/>
                <a:cs typeface="+mj-cs"/>
                <a:sym typeface="+mn-ea"/>
              </a:rPr>
              <a:t>   </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In this method we will not consider </a:t>
            </a:r>
            <a:r>
              <a:rPr kumimoji="0" lang="en-GB" altLang="en-US" b="1" i="0" u="none" strike="noStrike" kern="1200" cap="none" spc="0" normalizeH="0" baseline="0" noProof="0" dirty="0">
                <a:ln>
                  <a:noFill/>
                </a:ln>
                <a:solidFill>
                  <a:srgbClr val="FF0000"/>
                </a:solidFill>
                <a:effectLst/>
                <a:uLnTx/>
                <a:uFillTx/>
                <a:latin typeface="+mj-lt"/>
                <a:ea typeface="+mj-ea"/>
                <a:cs typeface="+mj-cs"/>
                <a:sym typeface="+mn-ea"/>
              </a:rPr>
              <a:t>2</a:t>
            </a:r>
            <a:r>
              <a:rPr kumimoji="0" lang="en-GB" altLang="en-US" b="1" i="0" u="none" strike="noStrike" kern="1200" cap="none" spc="0" normalizeH="0" baseline="30000" noProof="0" dirty="0">
                <a:ln>
                  <a:noFill/>
                </a:ln>
                <a:solidFill>
                  <a:srgbClr val="FF0000"/>
                </a:solidFill>
                <a:effectLst/>
                <a:uLnTx/>
                <a:uFillTx/>
                <a:latin typeface="+mj-lt"/>
                <a:ea typeface="+mj-ea"/>
                <a:cs typeface="+mj-cs"/>
                <a:sym typeface="+mn-ea"/>
              </a:rPr>
              <a:t>N</a:t>
            </a:r>
            <a:r>
              <a:rPr kumimoji="0" lang="en-GB" altLang="en-US" b="1" i="0" u="none" strike="noStrike" kern="1200" cap="none" spc="0" normalizeH="0" baseline="0" noProof="0" dirty="0">
                <a:ln>
                  <a:noFill/>
                </a:ln>
                <a:solidFill>
                  <a:srgbClr val="FF0000"/>
                </a:solidFill>
                <a:effectLst/>
                <a:uLnTx/>
                <a:uFillTx/>
                <a:latin typeface="+mj-lt"/>
                <a:ea typeface="+mj-ea"/>
                <a:cs typeface="+mj-cs"/>
                <a:sym typeface="+mn-ea"/>
              </a:rPr>
              <a:t> number of states </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in finding </a:t>
            </a:r>
            <a:r>
              <a:rPr lang="el-GR" altLang="x-none" b="1" dirty="0">
                <a:solidFill>
                  <a:srgbClr val="FF0000"/>
                </a:solidFill>
                <a:sym typeface="+mn-ea"/>
              </a:rPr>
              <a:t>δ</a:t>
            </a:r>
            <a:r>
              <a:rPr b="1" baseline="-25000" dirty="0">
                <a:solidFill>
                  <a:srgbClr val="FF0000"/>
                </a:solidFill>
                <a:sym typeface="+mn-ea"/>
              </a:rPr>
              <a:t>D</a:t>
            </a:r>
            <a:r>
              <a:rPr lang="en-GB" b="1" baseline="-25000" dirty="0">
                <a:solidFill>
                  <a:srgbClr val="FF0000"/>
                </a:solidFill>
                <a:sym typeface="+mn-ea"/>
              </a:rPr>
              <a:t> </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 as not all states are relevant. </a:t>
            </a:r>
          </a:p>
          <a:p>
            <a:pPr marL="0" indent="0">
              <a:buNone/>
            </a:pP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   i.e few states which are </a:t>
            </a:r>
            <a:r>
              <a:rPr kumimoji="0" lang="en-GB" altLang="en-US" b="1" i="0" u="none" strike="noStrike" kern="1200" cap="none" spc="0" normalizeH="0" baseline="0" noProof="0" dirty="0">
                <a:ln>
                  <a:noFill/>
                </a:ln>
                <a:solidFill>
                  <a:srgbClr val="FF0000"/>
                </a:solidFill>
                <a:effectLst/>
                <a:uLnTx/>
                <a:uFillTx/>
                <a:latin typeface="+mj-lt"/>
                <a:ea typeface="+mj-ea"/>
                <a:cs typeface="+mj-cs"/>
                <a:sym typeface="+mn-ea"/>
              </a:rPr>
              <a:t>not reachable</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 from start state are irrelavant and those states should not be considered in computing </a:t>
            </a:r>
            <a:r>
              <a:rPr lang="el-GR" altLang="x-none" b="1" dirty="0">
                <a:solidFill>
                  <a:srgbClr val="FF0000"/>
                </a:solidFill>
                <a:sym typeface="+mn-ea"/>
              </a:rPr>
              <a:t>δ</a:t>
            </a:r>
            <a:r>
              <a:rPr b="1" baseline="-25000" dirty="0">
                <a:solidFill>
                  <a:srgbClr val="FF0000"/>
                </a:solidFill>
                <a:sym typeface="+mn-ea"/>
              </a:rPr>
              <a:t>D</a:t>
            </a:r>
            <a:r>
              <a:rPr lang="en-GB" b="1" baseline="-25000" dirty="0">
                <a:sym typeface="+mn-ea"/>
              </a:rPr>
              <a:t> </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 </a:t>
            </a:r>
          </a:p>
          <a:p>
            <a:pPr marL="0" indent="0">
              <a:buNone/>
            </a:pP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  This method of computing </a:t>
            </a:r>
            <a:r>
              <a:rPr lang="el-GR" altLang="x-none" b="1" dirty="0">
                <a:solidFill>
                  <a:srgbClr val="FF0000"/>
                </a:solidFill>
                <a:sym typeface="+mn-ea"/>
              </a:rPr>
              <a:t>δ</a:t>
            </a:r>
            <a:r>
              <a:rPr b="1" baseline="-25000" dirty="0">
                <a:solidFill>
                  <a:srgbClr val="FF0000"/>
                </a:solidFill>
                <a:sym typeface="+mn-ea"/>
              </a:rPr>
              <a:t>D</a:t>
            </a:r>
            <a:r>
              <a:rPr lang="en-GB" b="1" baseline="-25000" dirty="0">
                <a:solidFill>
                  <a:srgbClr val="FF0000"/>
                </a:solidFill>
                <a:sym typeface="+mn-ea"/>
              </a:rPr>
              <a:t> </a:t>
            </a:r>
            <a: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t>for only relevant state (reachable state) is called </a:t>
            </a:r>
            <a:r>
              <a:rPr kumimoji="0" lang="en-GB" altLang="en-US" b="1" i="0" u="none" strike="noStrike" kern="1200" cap="none" spc="0" normalizeH="0" baseline="0" noProof="0" dirty="0">
                <a:ln>
                  <a:noFill/>
                </a:ln>
                <a:solidFill>
                  <a:srgbClr val="00B0F0"/>
                </a:solidFill>
                <a:effectLst/>
                <a:uLnTx/>
                <a:uFillTx/>
                <a:latin typeface="+mj-lt"/>
                <a:ea typeface="+mj-ea"/>
                <a:cs typeface="+mj-cs"/>
                <a:sym typeface="+mn-ea"/>
              </a:rPr>
              <a:t>subset construction scheme by Lazy evaluation</a:t>
            </a:r>
          </a:p>
          <a:p>
            <a:pPr marL="0" indent="0">
              <a:buNone/>
            </a:pPr>
            <a:endParaRPr kumimoji="0" lang="en-US" b="0" i="0" u="none" strike="noStrike" kern="1200" cap="none" spc="0" normalizeH="0" baseline="0" noProof="0" dirty="0">
              <a:ln>
                <a:noFill/>
              </a:ln>
              <a:solidFill>
                <a:schemeClr val="tx1"/>
              </a:solidFill>
              <a:effectLst/>
              <a:uLnTx/>
              <a:uFillTx/>
              <a:latin typeface="+mj-lt"/>
              <a:ea typeface="+mj-ea"/>
              <a:cs typeface="+mj-cs"/>
            </a:endParaRPr>
          </a:p>
          <a:p>
            <a:pPr marL="0" indent="0">
              <a:buNone/>
            </a:pPr>
            <a:endParaRPr kumimoji="0" lang="en-US" b="0" i="0" u="none" strike="noStrike" kern="1200" cap="none" spc="0" normalizeH="0" baseline="0" noProof="0" dirty="0">
              <a:ln>
                <a:noFill/>
              </a:ln>
              <a:solidFill>
                <a:schemeClr val="tx1"/>
              </a:solidFill>
              <a:effectLst/>
              <a:uLnTx/>
              <a:uFillTx/>
              <a:latin typeface="+mj-lt"/>
              <a:ea typeface="+mj-ea"/>
              <a:cs typeface="+mj-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455" y="68580"/>
            <a:ext cx="8617585" cy="6664325"/>
          </a:xfrm>
        </p:spPr>
        <p:txBody>
          <a:bodyPr vert="horz" wrap="square" lIns="91440" tIns="45720" rIns="91440" bIns="45720" numCol="1" rtlCol="0" anchor="t" anchorCtr="0" compatLnSpc="1"/>
          <a:lstStyle/>
          <a:p>
            <a:pPr eaLnBrk="1" hangingPunct="1">
              <a:lnSpc>
                <a:spcPct val="90000"/>
              </a:lnSpc>
              <a:buNone/>
            </a:pPr>
            <a:r>
              <a:rPr lang="en-US" altLang="en-US" sz="2700" dirty="0">
                <a:sym typeface="+mn-ea"/>
              </a:rPr>
              <a:t>1. </a:t>
            </a:r>
            <a:r>
              <a:rPr lang="en-US" altLang="en-US" sz="2400" dirty="0">
                <a:sym typeface="+mn-ea"/>
              </a:rPr>
              <a:t>Initialize DFA state </a:t>
            </a:r>
            <a:r>
              <a:rPr lang="en-US" altLang="en-US" sz="2400" b="1" dirty="0">
                <a:solidFill>
                  <a:srgbClr val="FF0000"/>
                </a:solidFill>
                <a:sym typeface="+mn-ea"/>
              </a:rPr>
              <a:t>set QD to </a:t>
            </a:r>
            <a:r>
              <a:rPr sz="2400" b="1" dirty="0">
                <a:solidFill>
                  <a:srgbClr val="0070C0"/>
                </a:solidFill>
                <a:sym typeface="+mn-ea"/>
              </a:rPr>
              <a:t>ECLOSE(q0)</a:t>
            </a:r>
            <a:r>
              <a:rPr lang="en-US" altLang="en-US" sz="2400" dirty="0">
                <a:sym typeface="+mn-ea"/>
              </a:rPr>
              <a:t> </a:t>
            </a:r>
            <a:r>
              <a:rPr lang="en-GB" altLang="en-US" sz="2400" dirty="0">
                <a:sym typeface="+mn-ea"/>
              </a:rPr>
              <a:t>and </a:t>
            </a:r>
            <a:r>
              <a:rPr lang="en-US" altLang="en-US" sz="2400" dirty="0">
                <a:sym typeface="+mn-ea"/>
              </a:rPr>
              <a:t>is the </a:t>
            </a:r>
            <a:r>
              <a:rPr lang="en-US" altLang="en-US" sz="2400" b="1" dirty="0">
                <a:solidFill>
                  <a:srgbClr val="FF0000"/>
                </a:solidFill>
                <a:sym typeface="+mn-ea"/>
              </a:rPr>
              <a:t>start state of DFA D</a:t>
            </a:r>
            <a:r>
              <a:rPr lang="en-US" altLang="en-US" sz="2400" dirty="0">
                <a:sym typeface="+mn-ea"/>
              </a:rPr>
              <a:t> which is the set containing only the </a:t>
            </a:r>
            <a:r>
              <a:rPr lang="en-US" altLang="en-US" sz="2400" b="1" dirty="0">
                <a:solidFill>
                  <a:srgbClr val="FF0000"/>
                </a:solidFill>
                <a:sym typeface="+mn-ea"/>
              </a:rPr>
              <a:t>start state of </a:t>
            </a:r>
            <a:r>
              <a:rPr lang="en-US" altLang="en-US" sz="2400" b="1" dirty="0">
                <a:solidFill>
                  <a:srgbClr val="FF0000"/>
                </a:solidFill>
                <a:latin typeface="Arial" panose="020B0604020202020204" pitchFamily="34" charset="0"/>
                <a:cs typeface="Arial" panose="020B0604020202020204" pitchFamily="34" charset="0"/>
                <a:sym typeface="+mn-ea"/>
              </a:rPr>
              <a:t>Ԑ</a:t>
            </a:r>
            <a:r>
              <a:rPr lang="en-GB" altLang="en-US" sz="2400" b="1" dirty="0">
                <a:solidFill>
                  <a:srgbClr val="FF0000"/>
                </a:solidFill>
                <a:latin typeface="Arial" panose="020B0604020202020204" pitchFamily="34" charset="0"/>
                <a:cs typeface="Arial" panose="020B0604020202020204" pitchFamily="34" charset="0"/>
                <a:sym typeface="+mn-ea"/>
              </a:rPr>
              <a:t>-</a:t>
            </a:r>
            <a:r>
              <a:rPr lang="en-US" altLang="en-US" sz="2400" b="1" dirty="0">
                <a:solidFill>
                  <a:srgbClr val="FF0000"/>
                </a:solidFill>
                <a:sym typeface="+mn-ea"/>
              </a:rPr>
              <a:t>NFA N.</a:t>
            </a:r>
            <a:endParaRPr lang="en-US" altLang="en-US" sz="2400" b="1" baseline="-25000" dirty="0">
              <a:solidFill>
                <a:srgbClr val="FF0000"/>
              </a:solidFill>
            </a:endParaRPr>
          </a:p>
          <a:p>
            <a:pPr eaLnBrk="1" hangingPunct="1">
              <a:lnSpc>
                <a:spcPct val="90000"/>
              </a:lnSpc>
              <a:buNone/>
            </a:pPr>
            <a:r>
              <a:rPr sz="2700" dirty="0"/>
              <a:t>2.</a:t>
            </a:r>
            <a:r>
              <a:rPr sz="2700" b="1" dirty="0"/>
              <a:t> While</a:t>
            </a:r>
            <a:r>
              <a:rPr sz="2700" dirty="0"/>
              <a:t> (</a:t>
            </a:r>
            <a:r>
              <a:rPr lang="el-GR" altLang="x-none" sz="2700" b="1" dirty="0">
                <a:solidFill>
                  <a:srgbClr val="FF0000"/>
                </a:solidFill>
              </a:rPr>
              <a:t>δ</a:t>
            </a:r>
            <a:r>
              <a:rPr sz="2700" b="1" baseline="-25000" dirty="0">
                <a:solidFill>
                  <a:srgbClr val="FF0000"/>
                </a:solidFill>
              </a:rPr>
              <a:t>D</a:t>
            </a:r>
            <a:r>
              <a:rPr sz="2700" dirty="0"/>
              <a:t> for all DFA state in </a:t>
            </a:r>
            <a:r>
              <a:rPr sz="2700" dirty="0">
                <a:solidFill>
                  <a:srgbClr val="FF0000"/>
                </a:solidFill>
              </a:rPr>
              <a:t>Q</a:t>
            </a:r>
            <a:r>
              <a:rPr sz="2700" baseline="-25000" dirty="0">
                <a:solidFill>
                  <a:srgbClr val="FF0000"/>
                </a:solidFill>
              </a:rPr>
              <a:t>D</a:t>
            </a:r>
            <a:r>
              <a:rPr sz="2700" dirty="0"/>
              <a:t> is not defined) </a:t>
            </a:r>
            <a:r>
              <a:rPr sz="2700" b="1" dirty="0"/>
              <a:t>Do </a:t>
            </a:r>
          </a:p>
          <a:p>
            <a:pPr eaLnBrk="1" hangingPunct="1">
              <a:lnSpc>
                <a:spcPct val="90000"/>
              </a:lnSpc>
              <a:buNone/>
            </a:pPr>
            <a:r>
              <a:rPr sz="2700" b="1" dirty="0"/>
              <a:t> </a:t>
            </a:r>
            <a:r>
              <a:rPr lang="en-GB" sz="2700" b="1" dirty="0"/>
              <a:t>    </a:t>
            </a:r>
            <a:r>
              <a:rPr sz="2700" b="1" dirty="0"/>
              <a:t>Begin</a:t>
            </a:r>
          </a:p>
          <a:p>
            <a:pPr marL="1062990" indent="-1062990" eaLnBrk="1" hangingPunct="1">
              <a:lnSpc>
                <a:spcPct val="90000"/>
              </a:lnSpc>
              <a:buNone/>
            </a:pPr>
            <a:r>
              <a:rPr sz="2700" b="1" dirty="0"/>
              <a:t>              </a:t>
            </a:r>
            <a:r>
              <a:rPr sz="2400" dirty="0"/>
              <a:t>For each state </a:t>
            </a:r>
            <a:r>
              <a:rPr sz="2400" b="1" dirty="0">
                <a:solidFill>
                  <a:srgbClr val="FF0000"/>
                </a:solidFill>
              </a:rPr>
              <a:t>‘S’ in Q</a:t>
            </a:r>
            <a:r>
              <a:rPr sz="2400" b="1" baseline="-25000" dirty="0">
                <a:solidFill>
                  <a:srgbClr val="FF0000"/>
                </a:solidFill>
              </a:rPr>
              <a:t>D</a:t>
            </a:r>
            <a:r>
              <a:rPr sz="2400" dirty="0"/>
              <a:t> and for each </a:t>
            </a:r>
            <a:r>
              <a:rPr sz="2400" b="1" dirty="0">
                <a:solidFill>
                  <a:srgbClr val="FF0000"/>
                </a:solidFill>
              </a:rPr>
              <a:t>‘a’  in ∑</a:t>
            </a:r>
            <a:r>
              <a:rPr sz="2400" b="1" dirty="0"/>
              <a:t>   </a:t>
            </a:r>
            <a:r>
              <a:rPr sz="2400" dirty="0"/>
              <a:t>find </a:t>
            </a:r>
            <a:r>
              <a:rPr lang="en-GB" sz="2400" dirty="0"/>
              <a:t>	   </a:t>
            </a:r>
            <a:r>
              <a:rPr sz="2400" dirty="0"/>
              <a:t>next state </a:t>
            </a:r>
            <a:r>
              <a:rPr sz="2400" dirty="0">
                <a:solidFill>
                  <a:srgbClr val="FF0000"/>
                </a:solidFill>
              </a:rPr>
              <a:t>T</a:t>
            </a:r>
            <a:r>
              <a:rPr sz="2400" baseline="-25000" dirty="0">
                <a:solidFill>
                  <a:srgbClr val="FF0000"/>
                </a:solidFill>
              </a:rPr>
              <a:t>D</a:t>
            </a:r>
            <a:r>
              <a:rPr sz="2400" dirty="0">
                <a:solidFill>
                  <a:srgbClr val="FF0000"/>
                </a:solidFill>
              </a:rPr>
              <a:t> </a:t>
            </a:r>
            <a:r>
              <a:rPr sz="2400" dirty="0"/>
              <a:t>by applying transition function </a:t>
            </a:r>
            <a:r>
              <a:rPr lang="el-GR" altLang="x-none" sz="2400" b="1" dirty="0">
                <a:solidFill>
                  <a:srgbClr val="FF0000"/>
                </a:solidFill>
              </a:rPr>
              <a:t>δ</a:t>
            </a:r>
            <a:r>
              <a:rPr lang="en-GB" altLang="el-GR" sz="2400" b="1" baseline="-25000" dirty="0">
                <a:solidFill>
                  <a:srgbClr val="FF0000"/>
                </a:solidFill>
              </a:rPr>
              <a:t>N</a:t>
            </a:r>
            <a:r>
              <a:rPr sz="2400" dirty="0"/>
              <a:t> </a:t>
            </a:r>
            <a:r>
              <a:rPr lang="en-GB" sz="2400" dirty="0"/>
              <a:t>    </a:t>
            </a:r>
          </a:p>
          <a:p>
            <a:pPr eaLnBrk="1" hangingPunct="1">
              <a:lnSpc>
                <a:spcPct val="90000"/>
              </a:lnSpc>
              <a:buNone/>
            </a:pPr>
            <a:r>
              <a:rPr lang="en-GB" sz="2400" dirty="0"/>
              <a:t>              </a:t>
            </a:r>
            <a:r>
              <a:rPr sz="2400" dirty="0"/>
              <a:t>and </a:t>
            </a:r>
            <a:r>
              <a:rPr lang="en-GB" sz="2400" dirty="0"/>
              <a:t> </a:t>
            </a:r>
            <a:r>
              <a:rPr sz="2400" dirty="0"/>
              <a:t>add </a:t>
            </a:r>
            <a:r>
              <a:rPr sz="2400" dirty="0">
                <a:solidFill>
                  <a:srgbClr val="FF0000"/>
                </a:solidFill>
              </a:rPr>
              <a:t>T</a:t>
            </a:r>
            <a:r>
              <a:rPr sz="2400" baseline="-25000" dirty="0">
                <a:solidFill>
                  <a:srgbClr val="FF0000"/>
                </a:solidFill>
              </a:rPr>
              <a:t>D</a:t>
            </a:r>
            <a:r>
              <a:rPr sz="2400" dirty="0"/>
              <a:t> to </a:t>
            </a:r>
            <a:r>
              <a:rPr sz="2400" dirty="0">
                <a:solidFill>
                  <a:srgbClr val="FF0000"/>
                </a:solidFill>
              </a:rPr>
              <a:t>Q</a:t>
            </a:r>
            <a:r>
              <a:rPr sz="2400" baseline="-25000" dirty="0">
                <a:solidFill>
                  <a:srgbClr val="FF0000"/>
                </a:solidFill>
              </a:rPr>
              <a:t>D</a:t>
            </a:r>
            <a:r>
              <a:rPr sz="2400" dirty="0"/>
              <a:t> if it is  not already there.</a:t>
            </a:r>
          </a:p>
          <a:p>
            <a:pPr eaLnBrk="1" hangingPunct="1">
              <a:lnSpc>
                <a:spcPct val="90000"/>
              </a:lnSpc>
              <a:buNone/>
            </a:pPr>
            <a:r>
              <a:rPr sz="2700" b="1" dirty="0"/>
              <a:t>        </a:t>
            </a:r>
            <a:r>
              <a:rPr lang="en-GB" sz="2700" b="1" dirty="0"/>
              <a:t>	</a:t>
            </a:r>
            <a:r>
              <a:rPr sz="2700" b="1" dirty="0"/>
              <a:t>   </a:t>
            </a:r>
            <a:r>
              <a:rPr sz="2700" b="1" dirty="0">
                <a:solidFill>
                  <a:srgbClr val="FF0000"/>
                </a:solidFill>
              </a:rPr>
              <a:t>i.e </a:t>
            </a:r>
            <a:r>
              <a:rPr lang="el-GR" altLang="x-none" sz="2700" b="1" dirty="0">
                <a:solidFill>
                  <a:srgbClr val="FF0000"/>
                </a:solidFill>
              </a:rPr>
              <a:t>δ</a:t>
            </a:r>
            <a:r>
              <a:rPr sz="2700" b="1" baseline="-25000" dirty="0">
                <a:solidFill>
                  <a:srgbClr val="FF0000"/>
                </a:solidFill>
              </a:rPr>
              <a:t>D</a:t>
            </a:r>
            <a:r>
              <a:rPr sz="2700" b="1" dirty="0">
                <a:solidFill>
                  <a:srgbClr val="FF0000"/>
                </a:solidFill>
              </a:rPr>
              <a:t>(S, a) =  </a:t>
            </a:r>
            <a:r>
              <a:rPr sz="2700" b="1" dirty="0">
                <a:solidFill>
                  <a:srgbClr val="FF0000"/>
                </a:solidFill>
                <a:latin typeface="Times New Roman" panose="02020603050405020304" pitchFamily="18" charset="0"/>
                <a:cs typeface="Times New Roman" panose="02020603050405020304" pitchFamily="18" charset="0"/>
              </a:rPr>
              <a:t>Ụ </a:t>
            </a:r>
            <a:r>
              <a:rPr lang="el-GR" altLang="x-none" sz="2700" b="1" dirty="0">
                <a:solidFill>
                  <a:srgbClr val="FF0000"/>
                </a:solidFill>
                <a:latin typeface="Times New Roman" panose="02020603050405020304" pitchFamily="18" charset="0"/>
                <a:cs typeface="Times New Roman" panose="02020603050405020304" pitchFamily="18" charset="0"/>
              </a:rPr>
              <a:t>δ</a:t>
            </a:r>
            <a:r>
              <a:rPr sz="2700" b="1" baseline="-25000" dirty="0">
                <a:solidFill>
                  <a:srgbClr val="FF0000"/>
                </a:solidFill>
                <a:latin typeface="Times New Roman" panose="02020603050405020304" pitchFamily="18" charset="0"/>
                <a:cs typeface="Times New Roman" panose="02020603050405020304" pitchFamily="18" charset="0"/>
              </a:rPr>
              <a:t>N</a:t>
            </a:r>
            <a:r>
              <a:rPr sz="2700" b="1" dirty="0">
                <a:solidFill>
                  <a:srgbClr val="FF0000"/>
                </a:solidFill>
                <a:latin typeface="Times New Roman" panose="02020603050405020304" pitchFamily="18" charset="0"/>
                <a:cs typeface="Times New Roman" panose="02020603050405020304" pitchFamily="18" charset="0"/>
              </a:rPr>
              <a:t>(p, a)  → T</a:t>
            </a:r>
            <a:r>
              <a:rPr sz="2700" b="1" baseline="-25000" dirty="0">
                <a:solidFill>
                  <a:srgbClr val="FF0000"/>
                </a:solidFill>
                <a:latin typeface="Times New Roman" panose="02020603050405020304" pitchFamily="18" charset="0"/>
                <a:cs typeface="Times New Roman" panose="02020603050405020304" pitchFamily="18" charset="0"/>
              </a:rPr>
              <a:t>D</a:t>
            </a:r>
          </a:p>
          <a:p>
            <a:pPr eaLnBrk="1" hangingPunct="1">
              <a:lnSpc>
                <a:spcPct val="90000"/>
              </a:lnSpc>
              <a:buNone/>
            </a:pPr>
            <a:r>
              <a:rPr sz="2700" b="1" dirty="0">
                <a:solidFill>
                  <a:srgbClr val="FF0000"/>
                </a:solidFill>
              </a:rPr>
              <a:t>                                 </a:t>
            </a:r>
            <a:r>
              <a:rPr sz="2700" b="1" baseline="30000" dirty="0">
                <a:solidFill>
                  <a:srgbClr val="FF0000"/>
                </a:solidFill>
              </a:rPr>
              <a:t>p in S</a:t>
            </a:r>
          </a:p>
          <a:p>
            <a:pPr eaLnBrk="1" hangingPunct="1">
              <a:lnSpc>
                <a:spcPct val="90000"/>
              </a:lnSpc>
              <a:buNone/>
            </a:pPr>
            <a:r>
              <a:rPr sz="2700" b="1" baseline="30000" dirty="0"/>
              <a:t> </a:t>
            </a:r>
            <a:r>
              <a:rPr lang="en-GB" sz="2700" b="1" baseline="30000" dirty="0"/>
              <a:t>                  </a:t>
            </a:r>
            <a:r>
              <a:rPr sz="2700" b="1" dirty="0"/>
              <a:t> </a:t>
            </a:r>
            <a:r>
              <a:rPr sz="2700" b="1" dirty="0">
                <a:solidFill>
                  <a:srgbClr val="0070C0"/>
                </a:solidFill>
                <a:sym typeface="+mn-ea"/>
              </a:rPr>
              <a:t> </a:t>
            </a:r>
            <a:r>
              <a:rPr sz="2400" b="1" dirty="0">
                <a:solidFill>
                  <a:srgbClr val="0070C0"/>
                </a:solidFill>
                <a:sym typeface="+mn-ea"/>
              </a:rPr>
              <a:t>and then Find  ECLOSE(T</a:t>
            </a:r>
            <a:r>
              <a:rPr sz="2400" b="1" baseline="-25000" dirty="0">
                <a:solidFill>
                  <a:srgbClr val="0070C0"/>
                </a:solidFill>
                <a:sym typeface="+mn-ea"/>
              </a:rPr>
              <a:t>D</a:t>
            </a:r>
            <a:r>
              <a:rPr sz="2400" b="1" dirty="0">
                <a:solidFill>
                  <a:srgbClr val="0070C0"/>
                </a:solidFill>
                <a:sym typeface="+mn-ea"/>
              </a:rPr>
              <a:t>) and add to Q</a:t>
            </a:r>
            <a:r>
              <a:rPr sz="2400" b="1" baseline="-25000" dirty="0">
                <a:solidFill>
                  <a:srgbClr val="0070C0"/>
                </a:solidFill>
                <a:sym typeface="+mn-ea"/>
              </a:rPr>
              <a:t>D</a:t>
            </a:r>
            <a:r>
              <a:rPr sz="2400" b="1" dirty="0">
                <a:solidFill>
                  <a:srgbClr val="0070C0"/>
                </a:solidFill>
                <a:sym typeface="+mn-ea"/>
              </a:rPr>
              <a:t> if it is    </a:t>
            </a:r>
            <a:endParaRPr sz="2400" b="1" dirty="0">
              <a:solidFill>
                <a:srgbClr val="0070C0"/>
              </a:solidFill>
            </a:endParaRPr>
          </a:p>
          <a:p>
            <a:pPr eaLnBrk="1" hangingPunct="1">
              <a:lnSpc>
                <a:spcPct val="90000"/>
              </a:lnSpc>
              <a:buNone/>
            </a:pPr>
            <a:r>
              <a:rPr sz="2400" b="1" dirty="0">
                <a:solidFill>
                  <a:srgbClr val="0070C0"/>
                </a:solidFill>
                <a:sym typeface="+mn-ea"/>
              </a:rPr>
              <a:t>           </a:t>
            </a:r>
            <a:r>
              <a:rPr lang="en-GB" sz="2400" b="1" dirty="0">
                <a:solidFill>
                  <a:srgbClr val="0070C0"/>
                </a:solidFill>
                <a:sym typeface="+mn-ea"/>
              </a:rPr>
              <a:t>    </a:t>
            </a:r>
            <a:r>
              <a:rPr sz="2400" b="1" dirty="0">
                <a:solidFill>
                  <a:srgbClr val="0070C0"/>
                </a:solidFill>
                <a:sym typeface="+mn-ea"/>
              </a:rPr>
              <a:t>not  already there</a:t>
            </a:r>
            <a:endParaRPr sz="2700" b="1" dirty="0">
              <a:solidFill>
                <a:srgbClr val="0070C0"/>
              </a:solidFill>
            </a:endParaRPr>
          </a:p>
          <a:p>
            <a:pPr eaLnBrk="1" hangingPunct="1">
              <a:lnSpc>
                <a:spcPct val="90000"/>
              </a:lnSpc>
              <a:buNone/>
            </a:pPr>
            <a:r>
              <a:rPr sz="2700" b="1" dirty="0"/>
              <a:t> </a:t>
            </a:r>
            <a:r>
              <a:rPr lang="en-GB" sz="2700" b="1" dirty="0"/>
              <a:t>   </a:t>
            </a:r>
            <a:r>
              <a:rPr sz="2700" b="1" dirty="0"/>
              <a:t> END</a:t>
            </a:r>
          </a:p>
          <a:p>
            <a:pPr eaLnBrk="1" hangingPunct="1">
              <a:lnSpc>
                <a:spcPct val="90000"/>
              </a:lnSpc>
              <a:buNone/>
            </a:pPr>
            <a:r>
              <a:rPr lang="en-GB" sz="2700" b="1" dirty="0"/>
              <a:t>3. </a:t>
            </a:r>
            <a:r>
              <a:rPr lang="en-US" altLang="en-US" sz="2700" b="1" dirty="0">
                <a:solidFill>
                  <a:srgbClr val="FF0000"/>
                </a:solidFill>
                <a:sym typeface="+mn-ea"/>
              </a:rPr>
              <a:t>FD</a:t>
            </a:r>
            <a:r>
              <a:rPr lang="en-US" altLang="en-US" sz="2700" dirty="0">
                <a:sym typeface="+mn-ea"/>
              </a:rPr>
              <a:t> is final states of DFA which contains all sets of </a:t>
            </a:r>
            <a:r>
              <a:rPr lang="en-US" altLang="en-US" sz="2400" b="1" dirty="0">
                <a:solidFill>
                  <a:srgbClr val="FF0000"/>
                </a:solidFill>
                <a:sym typeface="+mn-ea"/>
              </a:rPr>
              <a:t>Ԑ-NFA’s</a:t>
            </a:r>
            <a:r>
              <a:rPr lang="en-US" altLang="en-US" sz="2700" dirty="0">
                <a:sym typeface="+mn-ea"/>
              </a:rPr>
              <a:t> states that include at least one </a:t>
            </a:r>
            <a:r>
              <a:rPr lang="en-US" altLang="en-US" sz="2400" b="1" dirty="0">
                <a:solidFill>
                  <a:srgbClr val="FF0000"/>
                </a:solidFill>
                <a:sym typeface="+mn-ea"/>
              </a:rPr>
              <a:t>final state of</a:t>
            </a:r>
            <a:r>
              <a:rPr lang="en-US" altLang="en-US" sz="2700" dirty="0">
                <a:sym typeface="+mn-ea"/>
              </a:rPr>
              <a:t> </a:t>
            </a:r>
            <a:r>
              <a:rPr lang="en-US" altLang="en-US" sz="2400" b="1" dirty="0">
                <a:solidFill>
                  <a:srgbClr val="FF0000"/>
                </a:solidFill>
                <a:sym typeface="+mn-ea"/>
              </a:rPr>
              <a:t>Ԑ-NFA.</a:t>
            </a:r>
          </a:p>
          <a:p>
            <a:pPr eaLnBrk="1" hangingPunct="1">
              <a:lnSpc>
                <a:spcPct val="90000"/>
              </a:lnSpc>
              <a:buNone/>
            </a:pPr>
            <a:r>
              <a:rPr lang="en-US" altLang="en-US" sz="2700" dirty="0">
                <a:sym typeface="+mn-ea"/>
              </a:rPr>
              <a:t> </a:t>
            </a:r>
            <a:r>
              <a:rPr lang="en-GB" altLang="en-US" sz="2700" dirty="0">
                <a:sym typeface="+mn-ea"/>
              </a:rPr>
              <a:t>              i.e if </a:t>
            </a:r>
            <a:r>
              <a:rPr lang="en-GB" altLang="en-US" sz="2700" b="1" dirty="0">
                <a:solidFill>
                  <a:srgbClr val="FF0000"/>
                </a:solidFill>
                <a:sym typeface="+mn-ea"/>
              </a:rPr>
              <a:t>State S</a:t>
            </a:r>
            <a:r>
              <a:rPr lang="en-GB" altLang="en-US" sz="2700" dirty="0">
                <a:sym typeface="+mn-ea"/>
              </a:rPr>
              <a:t> in FD then </a:t>
            </a:r>
            <a:r>
              <a:rPr lang="en-GB" altLang="en-US" sz="2700" b="1" dirty="0">
                <a:solidFill>
                  <a:srgbClr val="FF0000"/>
                </a:solidFill>
                <a:sym typeface="+mn-ea"/>
              </a:rPr>
              <a:t>S </a:t>
            </a:r>
            <a:r>
              <a:rPr lang="en-GB" altLang="en-US" sz="2700" b="1" dirty="0">
                <a:solidFill>
                  <a:srgbClr val="FF0000"/>
                </a:solidFill>
                <a:latin typeface="Arial" panose="020B0604020202020204" pitchFamily="34" charset="0"/>
                <a:cs typeface="Arial" panose="020B0604020202020204" pitchFamily="34" charset="0"/>
                <a:sym typeface="+mn-ea"/>
              </a:rPr>
              <a:t>∩ </a:t>
            </a:r>
            <a:r>
              <a:rPr lang="en-GB" altLang="en-US" sz="2700" b="1" dirty="0">
                <a:solidFill>
                  <a:srgbClr val="FF0000"/>
                </a:solidFill>
                <a:sym typeface="+mn-ea"/>
              </a:rPr>
              <a:t>F</a:t>
            </a:r>
            <a:r>
              <a:rPr lang="en-GB" altLang="en-US" sz="2700" b="1" baseline="-25000" dirty="0">
                <a:solidFill>
                  <a:srgbClr val="FF0000"/>
                </a:solidFill>
                <a:sym typeface="+mn-ea"/>
              </a:rPr>
              <a:t>N</a:t>
            </a:r>
            <a:r>
              <a:rPr lang="en-GB" altLang="en-US" sz="2700" b="1" dirty="0">
                <a:solidFill>
                  <a:srgbClr val="FF0000"/>
                </a:solidFill>
                <a:latin typeface="Arial" panose="020B0604020202020204" pitchFamily="34" charset="0"/>
                <a:cs typeface="Arial" panose="020B0604020202020204" pitchFamily="34" charset="0"/>
                <a:sym typeface="+mn-ea"/>
              </a:rPr>
              <a:t> &lt;&gt; Ø</a:t>
            </a:r>
            <a:endParaRPr lang="en-US" altLang="en-US" sz="2700" dirty="0"/>
          </a:p>
          <a:p>
            <a:pPr eaLnBrk="1" hangingPunct="1">
              <a:lnSpc>
                <a:spcPct val="90000"/>
              </a:lnSpc>
              <a:buNone/>
            </a:pPr>
            <a:endParaRPr sz="2700" b="1" dirty="0"/>
          </a:p>
          <a:p>
            <a:pPr eaLnBrk="1" hangingPunct="1">
              <a:lnSpc>
                <a:spcPct val="90000"/>
              </a:lnSpc>
              <a:buNone/>
            </a:pPr>
            <a:r>
              <a:rPr sz="2700" b="1" dirty="0"/>
              <a:t>      </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01320" y="3532505"/>
          <a:ext cx="8366125" cy="3241040"/>
        </p:xfrm>
        <a:graphic>
          <a:graphicData uri="http://schemas.openxmlformats.org/drawingml/2006/table">
            <a:tbl>
              <a:tblPr firstRow="1" bandRow="1">
                <a:tableStyleId>{5C22544A-7EE6-4342-B048-85BDC9FD1C3A}</a:tableStyleId>
              </a:tblPr>
              <a:tblGrid>
                <a:gridCol w="1224915">
                  <a:extLst>
                    <a:ext uri="{9D8B030D-6E8A-4147-A177-3AD203B41FA5}">
                      <a16:colId xmlns:a16="http://schemas.microsoft.com/office/drawing/2014/main" val="20000"/>
                    </a:ext>
                  </a:extLst>
                </a:gridCol>
                <a:gridCol w="1204595">
                  <a:extLst>
                    <a:ext uri="{9D8B030D-6E8A-4147-A177-3AD203B41FA5}">
                      <a16:colId xmlns:a16="http://schemas.microsoft.com/office/drawing/2014/main" val="20001"/>
                    </a:ext>
                  </a:extLst>
                </a:gridCol>
                <a:gridCol w="5936615">
                  <a:extLst>
                    <a:ext uri="{9D8B030D-6E8A-4147-A177-3AD203B41FA5}">
                      <a16:colId xmlns:a16="http://schemas.microsoft.com/office/drawing/2014/main" val="20002"/>
                    </a:ext>
                  </a:extLst>
                </a:gridCol>
              </a:tblGrid>
              <a:tr h="372745">
                <a:tc>
                  <a:txBody>
                    <a:bodyPr/>
                    <a:lstStyle/>
                    <a:p>
                      <a:pPr>
                        <a:buNone/>
                      </a:pPr>
                      <a:r>
                        <a:rPr lang="el-GR" altLang="x-none" sz="1800" dirty="0">
                          <a:solidFill>
                            <a:srgbClr val="FF0000"/>
                          </a:solidFill>
                          <a:sym typeface="+mn-ea"/>
                        </a:rPr>
                        <a:t>δ</a:t>
                      </a:r>
                      <a:r>
                        <a:rPr sz="1800" baseline="-25000" dirty="0">
                          <a:solidFill>
                            <a:srgbClr val="FF0000"/>
                          </a:solidFill>
                          <a:sym typeface="+mn-ea"/>
                        </a:rPr>
                        <a:t>D</a:t>
                      </a:r>
                      <a:endParaRPr lang="en-US"/>
                    </a:p>
                  </a:txBody>
                  <a:tcPr/>
                </a:tc>
                <a:tc>
                  <a:txBody>
                    <a:bodyPr/>
                    <a:lstStyle/>
                    <a:p>
                      <a:pPr>
                        <a:buNone/>
                      </a:pPr>
                      <a:r>
                        <a:rPr lang="en-GB" altLang="en-US"/>
                        <a:t>a</a:t>
                      </a:r>
                    </a:p>
                  </a:txBody>
                  <a:tcPr/>
                </a:tc>
                <a:tc>
                  <a:txBody>
                    <a:bodyPr/>
                    <a:lstStyle/>
                    <a:p>
                      <a:pPr>
                        <a:buNone/>
                      </a:pPr>
                      <a:r>
                        <a:rPr lang="el-GR" altLang="x-none" sz="1800" dirty="0">
                          <a:solidFill>
                            <a:srgbClr val="FF0000"/>
                          </a:solidFill>
                          <a:sym typeface="+mn-ea"/>
                        </a:rPr>
                        <a:t>δ</a:t>
                      </a:r>
                      <a:r>
                        <a:rPr sz="1800" baseline="-25000" dirty="0">
                          <a:solidFill>
                            <a:srgbClr val="FF0000"/>
                          </a:solidFill>
                          <a:sym typeface="+mn-ea"/>
                        </a:rPr>
                        <a:t>D</a:t>
                      </a:r>
                      <a:r>
                        <a:rPr lang="en-GB" sz="1800" baseline="-25000" dirty="0">
                          <a:solidFill>
                            <a:srgbClr val="FF0000"/>
                          </a:solidFill>
                          <a:sym typeface="+mn-ea"/>
                        </a:rPr>
                        <a:t> </a:t>
                      </a:r>
                      <a:r>
                        <a:rPr lang="en-GB" altLang="en-US" sz="1800">
                          <a:sym typeface="+mn-ea"/>
                        </a:rPr>
                        <a:t> </a:t>
                      </a:r>
                      <a:r>
                        <a:rPr lang="en-GB" altLang="en-US" sz="1800">
                          <a:latin typeface="Arial" panose="020B0604020202020204" pitchFamily="34" charset="0"/>
                          <a:cs typeface="Arial" panose="020B0604020202020204" pitchFamily="34" charset="0"/>
                          <a:sym typeface="+mn-ea"/>
                        </a:rPr>
                        <a:t>→ C</a:t>
                      </a:r>
                      <a:r>
                        <a:rPr lang="en-GB" altLang="en-US" sz="1800">
                          <a:sym typeface="+mn-ea"/>
                        </a:rPr>
                        <a:t>alulations for inputs </a:t>
                      </a:r>
                      <a:r>
                        <a:rPr lang="en-IN" altLang="en-GB" sz="1800">
                          <a:sym typeface="+mn-ea"/>
                        </a:rPr>
                        <a:t>a </a:t>
                      </a:r>
                      <a:r>
                        <a:rPr lang="en-IN" altLang="en-GB" sz="1800">
                          <a:latin typeface="Arial" panose="020B0604020202020204" pitchFamily="34" charset="0"/>
                          <a:cs typeface="Arial" panose="020B0604020202020204" pitchFamily="34" charset="0"/>
                          <a:sym typeface="+mn-ea"/>
                        </a:rPr>
                        <a:t>€ ∑</a:t>
                      </a:r>
                      <a:endParaRPr lang="en-IN" altLang="en-GB" sz="1800" baseline="-25000" dirty="0">
                        <a:solidFill>
                          <a:srgbClr val="FF0000"/>
                        </a:solidFill>
                        <a:latin typeface="Arial" panose="020B0604020202020204" pitchFamily="34" charset="0"/>
                        <a:cs typeface="Arial" panose="020B0604020202020204" pitchFamily="34" charset="0"/>
                        <a:sym typeface="+mn-ea"/>
                      </a:endParaRPr>
                    </a:p>
                  </a:txBody>
                  <a:tcPr/>
                </a:tc>
                <a:extLst>
                  <a:ext uri="{0D108BD9-81ED-4DB2-BD59-A6C34878D82A}">
                    <a16:rowId xmlns:a16="http://schemas.microsoft.com/office/drawing/2014/main" val="10000"/>
                  </a:ext>
                </a:extLst>
              </a:tr>
              <a:tr h="701040">
                <a:tc>
                  <a:txBody>
                    <a:bodyPr/>
                    <a:lstStyle/>
                    <a:p>
                      <a:pPr>
                        <a:buNone/>
                      </a:pPr>
                      <a:r>
                        <a:rPr lang="en-GB" altLang="en-US" sz="1600" b="1">
                          <a:latin typeface="Arial" panose="020B0604020202020204" pitchFamily="34" charset="0"/>
                          <a:cs typeface="Arial" panose="020B0604020202020204" pitchFamily="34" charset="0"/>
                        </a:rPr>
                        <a:t>→</a:t>
                      </a:r>
                      <a:r>
                        <a:rPr lang="en-GB" altLang="en-US" sz="1600" b="1"/>
                        <a:t>{q0</a:t>
                      </a:r>
                      <a:r>
                        <a:rPr lang="en-GB" altLang="en-US" sz="1600"/>
                        <a:t>}</a:t>
                      </a:r>
                    </a:p>
                  </a:txBody>
                  <a:tcPr/>
                </a:tc>
                <a:tc>
                  <a:txBody>
                    <a:bodyPr/>
                    <a:lstStyle/>
                    <a:p>
                      <a:pPr>
                        <a:buNone/>
                      </a:pPr>
                      <a:r>
                        <a:rPr lang="en-GB" altLang="en-US" sz="1600">
                          <a:sym typeface="+mn-ea"/>
                        </a:rPr>
                        <a:t>{q1,q2, q0}</a:t>
                      </a:r>
                      <a:endParaRPr lang="en-GB" altLang="en-US" sz="1600"/>
                    </a:p>
                    <a:p>
                      <a:pPr>
                        <a:buNone/>
                      </a:pPr>
                      <a:endParaRPr lang="en-GB" altLang="en-US" sz="1600"/>
                    </a:p>
                  </a:txBody>
                  <a:tcPr/>
                </a:tc>
                <a:tc>
                  <a:txBody>
                    <a:bodyPr/>
                    <a:lstStyle/>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 a)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t>(q0, a) = {q1}  and</a:t>
                      </a:r>
                    </a:p>
                    <a:p>
                      <a:pPr>
                        <a:buNone/>
                      </a:pPr>
                      <a:r>
                        <a:rPr lang="en-US" sz="1600">
                          <a:cs typeface="Arial" panose="020B0604020202020204" pitchFamily="34" charset="0"/>
                          <a:sym typeface="+mn-ea"/>
                        </a:rPr>
                        <a:t>Ԑ</a:t>
                      </a:r>
                      <a:r>
                        <a:rPr lang="en-GB" altLang="en-US" sz="1600">
                          <a:cs typeface="Arial" panose="020B0604020202020204" pitchFamily="34" charset="0"/>
                          <a:sym typeface="+mn-ea"/>
                        </a:rPr>
                        <a:t>-Closure(q1) = </a:t>
                      </a:r>
                      <a:r>
                        <a:rPr lang="en-GB" altLang="en-US" sz="1600">
                          <a:solidFill>
                            <a:srgbClr val="FF0000"/>
                          </a:solidFill>
                          <a:highlight>
                            <a:srgbClr val="FFFF00"/>
                          </a:highlight>
                          <a:cs typeface="Arial" panose="020B0604020202020204" pitchFamily="34" charset="0"/>
                          <a:sym typeface="+mn-ea"/>
                        </a:rPr>
                        <a:t>{q1,q2,,q0}</a:t>
                      </a:r>
                      <a:r>
                        <a:rPr lang="en-IN" altLang="en-GB" sz="1600">
                          <a:solidFill>
                            <a:srgbClr val="FF0000"/>
                          </a:solidFill>
                          <a:highlight>
                            <a:srgbClr val="FFFF00"/>
                          </a:highlight>
                          <a:cs typeface="Arial" panose="020B0604020202020204" pitchFamily="34" charset="0"/>
                          <a:sym typeface="+mn-ea"/>
                        </a:rPr>
                        <a:t> </a:t>
                      </a:r>
                      <a:r>
                        <a:rPr lang="en-IN" altLang="en-GB" sz="1600">
                          <a:solidFill>
                            <a:srgbClr val="FF0000"/>
                          </a:solidFill>
                          <a:highlight>
                            <a:srgbClr val="FFFF00"/>
                          </a:highlight>
                          <a:latin typeface="Arial" panose="020B0604020202020204" pitchFamily="34" charset="0"/>
                          <a:cs typeface="Arial" panose="020B0604020202020204" pitchFamily="34" charset="0"/>
                          <a:sym typeface="+mn-ea"/>
                        </a:rPr>
                        <a:t>→ New set for DFA added to </a:t>
                      </a:r>
                      <a:r>
                        <a:rPr lang="en-GB" altLang="en-US" sz="2400">
                          <a:highlight>
                            <a:srgbClr val="FFFF00"/>
                          </a:highlight>
                          <a:sym typeface="+mn-ea"/>
                        </a:rPr>
                        <a:t>Q</a:t>
                      </a:r>
                      <a:r>
                        <a:rPr lang="en-GB" altLang="en-US" sz="2400" baseline="-25000">
                          <a:highlight>
                            <a:srgbClr val="FFFF00"/>
                          </a:highlight>
                          <a:sym typeface="+mn-ea"/>
                        </a:rPr>
                        <a:t>D</a:t>
                      </a:r>
                      <a:endParaRPr lang="en-IN" altLang="en-GB" sz="1600" b="1">
                        <a:solidFill>
                          <a:srgbClr val="FF0000"/>
                        </a:solidFill>
                        <a:highlight>
                          <a:srgbClr val="FFFF00"/>
                        </a:highlight>
                        <a:latin typeface="Arial" panose="020B0604020202020204" pitchFamily="34" charset="0"/>
                        <a:cs typeface="Arial" panose="020B0604020202020204" pitchFamily="34" charset="0"/>
                        <a:sym typeface="+mn-ea"/>
                      </a:endParaRPr>
                    </a:p>
                  </a:txBody>
                  <a:tcPr/>
                </a:tc>
                <a:extLst>
                  <a:ext uri="{0D108BD9-81ED-4DB2-BD59-A6C34878D82A}">
                    <a16:rowId xmlns:a16="http://schemas.microsoft.com/office/drawing/2014/main" val="10001"/>
                  </a:ext>
                </a:extLst>
              </a:tr>
              <a:tr h="1188720">
                <a:tc>
                  <a:txBody>
                    <a:bodyPr/>
                    <a:lstStyle/>
                    <a:p>
                      <a:pPr>
                        <a:buNone/>
                      </a:pPr>
                      <a:r>
                        <a:rPr lang="en-GB" altLang="en-US" sz="1600" b="1">
                          <a:latin typeface="Arial" panose="020B0604020202020204" pitchFamily="34" charset="0"/>
                          <a:cs typeface="Arial" panose="020B0604020202020204" pitchFamily="34" charset="0"/>
                        </a:rPr>
                        <a:t>ӿ</a:t>
                      </a:r>
                      <a:r>
                        <a:rPr lang="en-GB" altLang="en-US" sz="1600" b="1"/>
                        <a:t>{q1,q2,q0}</a:t>
                      </a:r>
                    </a:p>
                  </a:txBody>
                  <a:tcPr/>
                </a:tc>
                <a:tc>
                  <a:txBody>
                    <a:bodyPr/>
                    <a:lstStyle/>
                    <a:p>
                      <a:pPr>
                        <a:buNone/>
                      </a:pPr>
                      <a:r>
                        <a:rPr lang="en-GB" altLang="en-US" sz="1600">
                          <a:sym typeface="+mn-ea"/>
                        </a:rPr>
                        <a:t>{q1,q2,q0}</a:t>
                      </a:r>
                      <a:endParaRPr lang="en-GB" altLang="en-US" sz="1600"/>
                    </a:p>
                  </a:txBody>
                  <a:tcPr/>
                </a:tc>
                <a:tc>
                  <a:txBody>
                    <a:bodyPr/>
                    <a:lstStyle/>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({q1,q2,q0}, a)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(q1, </a:t>
                      </a:r>
                      <a:r>
                        <a:rPr lang="en-IN" altLang="en-GB" sz="1600">
                          <a:sym typeface="+mn-ea"/>
                        </a:rPr>
                        <a:t>a</a:t>
                      </a:r>
                      <a:r>
                        <a:rPr lang="en-GB" altLang="en-US" sz="1600">
                          <a:sym typeface="+mn-ea"/>
                        </a:rPr>
                        <a:t>)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a:t>
                      </a:r>
                      <a:r>
                        <a:rPr lang="en-IN" altLang="en-GB" sz="1600">
                          <a:sym typeface="+mn-ea"/>
                        </a:rPr>
                        <a:t>2</a:t>
                      </a:r>
                      <a:r>
                        <a:rPr lang="en-GB" altLang="en-US" sz="1600">
                          <a:sym typeface="+mn-ea"/>
                        </a:rPr>
                        <a:t>, </a:t>
                      </a:r>
                      <a:r>
                        <a:rPr lang="en-IN" altLang="en-GB" sz="1600">
                          <a:sym typeface="+mn-ea"/>
                        </a:rPr>
                        <a:t>a</a:t>
                      </a:r>
                      <a:r>
                        <a:rPr lang="en-GB" altLang="en-US" sz="1600">
                          <a:sym typeface="+mn-ea"/>
                        </a:rPr>
                        <a:t>)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a:t>
                      </a:r>
                      <a:r>
                        <a:rPr lang="en-IN" altLang="en-GB" sz="1600">
                          <a:sym typeface="+mn-ea"/>
                        </a:rPr>
                        <a:t>0</a:t>
                      </a:r>
                      <a:r>
                        <a:rPr lang="en-GB" altLang="en-US" sz="1600">
                          <a:sym typeface="+mn-ea"/>
                        </a:rPr>
                        <a:t>, </a:t>
                      </a:r>
                      <a:r>
                        <a:rPr lang="en-IN" altLang="en-GB" sz="1600">
                          <a:sym typeface="+mn-ea"/>
                        </a:rPr>
                        <a:t>a</a:t>
                      </a:r>
                      <a:r>
                        <a:rPr lang="en-GB" altLang="en-US" sz="1600">
                          <a:sym typeface="+mn-ea"/>
                        </a:rPr>
                        <a:t>)</a:t>
                      </a:r>
                    </a:p>
                    <a:p>
                      <a:pPr>
                        <a:buNone/>
                      </a:pPr>
                      <a:r>
                        <a:rPr lang="en-GB" altLang="en-US" sz="1600">
                          <a:latin typeface="Arial" panose="020B0604020202020204" pitchFamily="34" charset="0"/>
                          <a:cs typeface="Arial" panose="020B0604020202020204" pitchFamily="34" charset="0"/>
                          <a:sym typeface="+mn-ea"/>
                        </a:rPr>
                        <a:t>                      = {Ø} Ụ { Ø} Ụ </a:t>
                      </a:r>
                      <a:r>
                        <a:rPr lang="en-GB" altLang="en-US" sz="1600">
                          <a:sym typeface="+mn-ea"/>
                        </a:rPr>
                        <a:t>{</a:t>
                      </a:r>
                      <a:r>
                        <a:rPr lang="en-IN" altLang="en-GB" sz="1600">
                          <a:sym typeface="+mn-ea"/>
                        </a:rPr>
                        <a:t>q1</a:t>
                      </a:r>
                      <a:r>
                        <a:rPr lang="en-GB" altLang="en-US" sz="1600">
                          <a:sym typeface="+mn-ea"/>
                        </a:rPr>
                        <a:t>}  </a:t>
                      </a:r>
                      <a:r>
                        <a:rPr lang="en-GB" altLang="en-US" sz="1600">
                          <a:latin typeface="Arial" panose="020B0604020202020204" pitchFamily="34" charset="0"/>
                          <a:cs typeface="Arial" panose="020B0604020202020204" pitchFamily="34" charset="0"/>
                          <a:sym typeface="+mn-ea"/>
                        </a:rPr>
                        <a:t> </a:t>
                      </a:r>
                    </a:p>
                    <a:p>
                      <a:pPr>
                        <a:buNone/>
                      </a:pPr>
                      <a:r>
                        <a:rPr lang="en-GB" altLang="en-US" sz="1600">
                          <a:latin typeface="Arial" panose="020B0604020202020204" pitchFamily="34" charset="0"/>
                          <a:cs typeface="Arial" panose="020B0604020202020204" pitchFamily="34" charset="0"/>
                          <a:sym typeface="+mn-ea"/>
                        </a:rPr>
                        <a:t> </a:t>
                      </a:r>
                      <a:r>
                        <a:rPr lang="en-IN" altLang="en-GB" sz="1600">
                          <a:latin typeface="Arial" panose="020B0604020202020204" pitchFamily="34" charset="0"/>
                          <a:cs typeface="Arial" panose="020B0604020202020204" pitchFamily="34" charset="0"/>
                          <a:sym typeface="+mn-ea"/>
                        </a:rPr>
                        <a:t>                     = {q1}</a:t>
                      </a:r>
                      <a:r>
                        <a:rPr lang="en-GB" altLang="en-US" sz="1600">
                          <a:latin typeface="Arial" panose="020B0604020202020204" pitchFamily="34" charset="0"/>
                          <a:cs typeface="Arial" panose="020B0604020202020204" pitchFamily="34" charset="0"/>
                          <a:sym typeface="+mn-ea"/>
                        </a:rPr>
                        <a:t>    </a:t>
                      </a:r>
                    </a:p>
                    <a:p>
                      <a:pPr>
                        <a:buNone/>
                      </a:pPr>
                      <a:r>
                        <a:rPr lang="en-GB" altLang="en-US" sz="1600" b="1">
                          <a:solidFill>
                            <a:schemeClr val="tx1"/>
                          </a:solidFill>
                          <a:latin typeface="Arial" panose="020B0604020202020204" pitchFamily="34" charset="0"/>
                          <a:cs typeface="Arial" panose="020B0604020202020204" pitchFamily="34" charset="0"/>
                          <a:sym typeface="+mn-ea"/>
                        </a:rPr>
                        <a:t>Ԑ</a:t>
                      </a:r>
                      <a:r>
                        <a:rPr lang="en-IN" altLang="en-GB" sz="1600" b="1">
                          <a:solidFill>
                            <a:schemeClr val="tx1"/>
                          </a:solidFill>
                          <a:latin typeface="Arial" panose="020B0604020202020204" pitchFamily="34" charset="0"/>
                          <a:cs typeface="Arial" panose="020B0604020202020204" pitchFamily="34" charset="0"/>
                          <a:sym typeface="+mn-ea"/>
                        </a:rPr>
                        <a:t>-Closure(q1) = {q1,q2,q0} Not ADDED to </a:t>
                      </a:r>
                      <a:r>
                        <a:rPr lang="en-GB" altLang="en-US" sz="2400" b="1">
                          <a:solidFill>
                            <a:srgbClr val="FF0000"/>
                          </a:solidFill>
                          <a:sym typeface="+mn-ea"/>
                        </a:rPr>
                        <a:t>Q</a:t>
                      </a:r>
                      <a:r>
                        <a:rPr lang="en-GB" altLang="en-US" sz="2400" b="1" baseline="-25000">
                          <a:solidFill>
                            <a:srgbClr val="FF0000"/>
                          </a:solidFill>
                          <a:sym typeface="+mn-ea"/>
                        </a:rPr>
                        <a:t>D</a:t>
                      </a:r>
                      <a:endParaRPr lang="en-GB" altLang="en-US" sz="2400" b="1" baseline="-25000">
                        <a:solidFill>
                          <a:srgbClr val="FF0000"/>
                        </a:solidFill>
                        <a:latin typeface="Arial" panose="020B0604020202020204" pitchFamily="34" charset="0"/>
                        <a:cs typeface="Arial" panose="020B0604020202020204" pitchFamily="34" charset="0"/>
                        <a:sym typeface="+mn-ea"/>
                      </a:endParaRPr>
                    </a:p>
                  </a:txBody>
                  <a:tcPr/>
                </a:tc>
                <a:extLst>
                  <a:ext uri="{0D108BD9-81ED-4DB2-BD59-A6C34878D82A}">
                    <a16:rowId xmlns:a16="http://schemas.microsoft.com/office/drawing/2014/main" val="10002"/>
                  </a:ext>
                </a:extLst>
              </a:tr>
              <a:tr h="978535">
                <a:tc gridSpan="3">
                  <a:txBody>
                    <a:bodyPr/>
                    <a:lstStyle/>
                    <a:p>
                      <a:pPr>
                        <a:buNone/>
                      </a:pPr>
                      <a:r>
                        <a:rPr lang="en-IN" altLang="en-GB" sz="1600"/>
                        <a:t>       </a:t>
                      </a:r>
                    </a:p>
                    <a:p>
                      <a:pPr>
                        <a:buNone/>
                      </a:pPr>
                      <a:r>
                        <a:rPr lang="en-IN" altLang="el-GR" sz="1600" b="1" dirty="0">
                          <a:solidFill>
                            <a:srgbClr val="FF0000"/>
                          </a:solidFill>
                          <a:sym typeface="+mn-ea"/>
                        </a:rPr>
                        <a:t>          </a:t>
                      </a:r>
                      <a:r>
                        <a:rPr lang="en-IN" altLang="el-GR" sz="2400" b="1" dirty="0">
                          <a:solidFill>
                            <a:srgbClr val="FF0000"/>
                          </a:solidFill>
                          <a:sym typeface="+mn-ea"/>
                        </a:rPr>
                        <a:t>  </a:t>
                      </a:r>
                      <a:r>
                        <a:rPr lang="el-GR" altLang="x-none" sz="2400" b="1" dirty="0">
                          <a:solidFill>
                            <a:srgbClr val="FF0000"/>
                          </a:solidFill>
                          <a:sym typeface="+mn-ea"/>
                        </a:rPr>
                        <a:t>δ</a:t>
                      </a:r>
                      <a:r>
                        <a:rPr sz="2400" b="1" baseline="-25000" dirty="0">
                          <a:solidFill>
                            <a:srgbClr val="FF0000"/>
                          </a:solidFill>
                          <a:sym typeface="+mn-ea"/>
                        </a:rPr>
                        <a:t>D</a:t>
                      </a:r>
                      <a:r>
                        <a:rPr sz="2400" dirty="0">
                          <a:sym typeface="+mn-ea"/>
                        </a:rPr>
                        <a:t> for all DFA state in </a:t>
                      </a:r>
                      <a:r>
                        <a:rPr sz="2400" dirty="0">
                          <a:solidFill>
                            <a:srgbClr val="FF0000"/>
                          </a:solidFill>
                          <a:sym typeface="+mn-ea"/>
                        </a:rPr>
                        <a:t>Q</a:t>
                      </a:r>
                      <a:r>
                        <a:rPr sz="2400" baseline="-25000" dirty="0">
                          <a:solidFill>
                            <a:srgbClr val="FF0000"/>
                          </a:solidFill>
                          <a:sym typeface="+mn-ea"/>
                        </a:rPr>
                        <a:t>D</a:t>
                      </a:r>
                      <a:r>
                        <a:rPr sz="2400" dirty="0">
                          <a:sym typeface="+mn-ea"/>
                        </a:rPr>
                        <a:t> </a:t>
                      </a:r>
                      <a:r>
                        <a:rPr lang="en-IN" sz="2400" dirty="0">
                          <a:sym typeface="+mn-ea"/>
                        </a:rPr>
                        <a:t>have been</a:t>
                      </a:r>
                      <a:r>
                        <a:rPr sz="2400" dirty="0">
                          <a:sym typeface="+mn-ea"/>
                        </a:rPr>
                        <a:t> defined</a:t>
                      </a:r>
                      <a:endParaRPr lang="en-IN" altLang="en-GB" sz="240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7" name="Text Box 6"/>
          <p:cNvSpPr txBox="1"/>
          <p:nvPr/>
        </p:nvSpPr>
        <p:spPr>
          <a:xfrm>
            <a:off x="397510" y="2950210"/>
            <a:ext cx="7428865" cy="645160"/>
          </a:xfrm>
          <a:prstGeom prst="rect">
            <a:avLst/>
          </a:prstGeom>
          <a:noFill/>
        </p:spPr>
        <p:txBody>
          <a:bodyPr wrap="square" rtlCol="0">
            <a:spAutoFit/>
          </a:bodyPr>
          <a:lstStyle/>
          <a:p>
            <a:r>
              <a:rPr lang="en-US">
                <a:cs typeface="Arial" panose="020B0604020202020204" pitchFamily="34" charset="0"/>
              </a:rPr>
              <a:t>Ԑ</a:t>
            </a:r>
            <a:r>
              <a:rPr lang="en-GB" altLang="en-US">
                <a:cs typeface="Arial" panose="020B0604020202020204" pitchFamily="34" charset="0"/>
              </a:rPr>
              <a:t>-Closure(q0) = {q0}</a:t>
            </a:r>
            <a:r>
              <a:rPr lang="en-IN" altLang="en-GB">
                <a:cs typeface="Arial" panose="020B0604020202020204" pitchFamily="34" charset="0"/>
              </a:rPr>
              <a:t> → </a:t>
            </a:r>
            <a:r>
              <a:rPr lang="en-IN" altLang="en-GB">
                <a:solidFill>
                  <a:srgbClr val="FF0000"/>
                </a:solidFill>
                <a:highlight>
                  <a:srgbClr val="FFFF00"/>
                </a:highlight>
                <a:cs typeface="Arial" panose="020B0604020202020204" pitchFamily="34" charset="0"/>
                <a:sym typeface="+mn-ea"/>
              </a:rPr>
              <a:t> Initial state for DFA and  added to </a:t>
            </a:r>
            <a:r>
              <a:rPr lang="en-GB" altLang="en-US">
                <a:highlight>
                  <a:srgbClr val="FFFF00"/>
                </a:highlight>
                <a:sym typeface="+mn-ea"/>
              </a:rPr>
              <a:t>Q</a:t>
            </a:r>
            <a:r>
              <a:rPr lang="en-GB" altLang="en-US" baseline="-25000">
                <a:highlight>
                  <a:srgbClr val="FFFF00"/>
                </a:highlight>
                <a:sym typeface="+mn-ea"/>
              </a:rPr>
              <a:t>D</a:t>
            </a:r>
            <a:endParaRPr lang="en-IN" altLang="en-GB" b="1">
              <a:solidFill>
                <a:srgbClr val="FF0000"/>
              </a:solidFill>
              <a:highlight>
                <a:srgbClr val="FFFF00"/>
              </a:highlight>
              <a:latin typeface="Arial" panose="020B0604020202020204" pitchFamily="34" charset="0"/>
              <a:cs typeface="Arial" panose="020B0604020202020204" pitchFamily="34" charset="0"/>
              <a:sym typeface="+mn-ea"/>
            </a:endParaRPr>
          </a:p>
          <a:p>
            <a:r>
              <a:rPr lang="en-IN" altLang="en-GB">
                <a:cs typeface="Arial" panose="020B0604020202020204" pitchFamily="34" charset="0"/>
              </a:rPr>
              <a:t> </a:t>
            </a:r>
          </a:p>
        </p:txBody>
      </p:sp>
      <p:pic>
        <p:nvPicPr>
          <p:cNvPr id="8" name="Picture 7" descr="MMM 2.10"/>
          <p:cNvPicPr>
            <a:picLocks noChangeAspect="1"/>
          </p:cNvPicPr>
          <p:nvPr/>
        </p:nvPicPr>
        <p:blipFill>
          <a:blip r:embed="rId3"/>
          <a:stretch>
            <a:fillRect/>
          </a:stretch>
        </p:blipFill>
        <p:spPr>
          <a:xfrm>
            <a:off x="2005330" y="915670"/>
            <a:ext cx="4116070" cy="1850390"/>
          </a:xfrm>
          <a:prstGeom prst="rect">
            <a:avLst/>
          </a:prstGeom>
        </p:spPr>
      </p:pic>
      <p:sp>
        <p:nvSpPr>
          <p:cNvPr id="9" name="Text Box 8"/>
          <p:cNvSpPr txBox="1"/>
          <p:nvPr/>
        </p:nvSpPr>
        <p:spPr>
          <a:xfrm>
            <a:off x="534035" y="210820"/>
            <a:ext cx="5491480" cy="497840"/>
          </a:xfrm>
          <a:prstGeom prst="rect">
            <a:avLst/>
          </a:prstGeom>
          <a:noFill/>
        </p:spPr>
        <p:txBody>
          <a:bodyPr wrap="square" rtlCol="0">
            <a:noAutofit/>
          </a:bodyPr>
          <a:lstStyle/>
          <a:p>
            <a:r>
              <a:rPr lang="en-IN" altLang="en-US"/>
              <a:t>Example -1 </a:t>
            </a:r>
            <a:r>
              <a:rPr lang="en-IN" altLang="en-US">
                <a:cs typeface="Arial" panose="020B0604020202020204" pitchFamily="34" charset="0"/>
              </a:rPr>
              <a:t>Ԑ-NFA to DFA conversion</a:t>
            </a:r>
          </a:p>
        </p:txBody>
      </p:sp>
      <p:sp>
        <p:nvSpPr>
          <p:cNvPr id="4" name="Text Box 3"/>
          <p:cNvSpPr txBox="1"/>
          <p:nvPr/>
        </p:nvSpPr>
        <p:spPr>
          <a:xfrm>
            <a:off x="6353175" y="2200275"/>
            <a:ext cx="3048000" cy="368300"/>
          </a:xfrm>
          <a:prstGeom prst="rect">
            <a:avLst/>
          </a:prstGeom>
          <a:noFill/>
        </p:spPr>
        <p:txBody>
          <a:bodyPr wrap="square" rtlCol="0">
            <a:spAutoFit/>
          </a:bodyPr>
          <a:lstStyle/>
          <a:p>
            <a:r>
              <a:rPr lang="en-GB" altLang="en-US" b="1">
                <a:solidFill>
                  <a:srgbClr val="FF0000"/>
                </a:solidFill>
                <a:sym typeface="+mn-ea"/>
              </a:rPr>
              <a:t>Q</a:t>
            </a:r>
            <a:r>
              <a:rPr lang="en-GB" altLang="en-US" b="1" baseline="-25000">
                <a:solidFill>
                  <a:srgbClr val="FF0000"/>
                </a:solidFill>
                <a:sym typeface="+mn-ea"/>
              </a:rPr>
              <a:t>D</a:t>
            </a:r>
            <a:r>
              <a:rPr lang="en-IN" altLang="en-US"/>
              <a:t>= { {q0}, {q1,q2,q0} }</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664210" y="532765"/>
            <a:ext cx="3926840" cy="1897380"/>
          </a:xfrm>
          <a:prstGeom prst="rect">
            <a:avLst/>
          </a:prstGeom>
          <a:noFill/>
        </p:spPr>
        <p:txBody>
          <a:bodyPr wrap="square" rtlCol="0">
            <a:noAutofit/>
          </a:bodyPr>
          <a:lstStyle/>
          <a:p>
            <a:r>
              <a:rPr lang="en-IN" altLang="en-GB" sz="2000"/>
              <a:t>We can rename the states and write the Final DFA diagram.</a:t>
            </a:r>
          </a:p>
          <a:p>
            <a:r>
              <a:rPr lang="en-GB" altLang="en-US" sz="2000"/>
              <a:t>Q</a:t>
            </a:r>
            <a:r>
              <a:rPr lang="en-GB" altLang="en-US" sz="2000" baseline="-25000"/>
              <a:t>D</a:t>
            </a:r>
            <a:r>
              <a:rPr lang="en-GB" altLang="en-US" sz="2000"/>
              <a:t> = { {q0}</a:t>
            </a:r>
            <a:r>
              <a:rPr lang="en-IN" altLang="en-GB" sz="2000"/>
              <a:t> </a:t>
            </a:r>
            <a:r>
              <a:rPr lang="en-IN" altLang="en-GB" sz="2000">
                <a:cs typeface="Arial" panose="020B0604020202020204" pitchFamily="34" charset="0"/>
              </a:rPr>
              <a:t>→ </a:t>
            </a:r>
            <a:r>
              <a:rPr lang="en-IN" altLang="en-GB" sz="2000" b="1">
                <a:solidFill>
                  <a:srgbClr val="FF0000"/>
                </a:solidFill>
                <a:cs typeface="Arial" panose="020B0604020202020204" pitchFamily="34" charset="0"/>
              </a:rPr>
              <a:t>A</a:t>
            </a:r>
            <a:r>
              <a:rPr lang="en-GB" altLang="en-US" sz="2000" b="1">
                <a:solidFill>
                  <a:srgbClr val="FF0000"/>
                </a:solidFill>
              </a:rPr>
              <a:t>,</a:t>
            </a:r>
            <a:r>
              <a:rPr lang="en-GB" altLang="en-US" sz="2000"/>
              <a:t> </a:t>
            </a:r>
          </a:p>
          <a:p>
            <a:r>
              <a:rPr lang="en-GB" altLang="en-US" sz="2000"/>
              <a:t> </a:t>
            </a:r>
            <a:r>
              <a:rPr lang="en-IN" altLang="en-GB" sz="2000"/>
              <a:t>          </a:t>
            </a:r>
            <a:r>
              <a:rPr lang="en-GB" altLang="en-US" sz="2000">
                <a:sym typeface="+mn-ea"/>
              </a:rPr>
              <a:t>{q</a:t>
            </a:r>
            <a:r>
              <a:rPr lang="en-IN" altLang="en-GB" sz="2000">
                <a:sym typeface="+mn-ea"/>
              </a:rPr>
              <a:t>1</a:t>
            </a:r>
            <a:r>
              <a:rPr lang="en-GB" altLang="en-US" sz="2000">
                <a:sym typeface="+mn-ea"/>
              </a:rPr>
              <a:t>, q</a:t>
            </a:r>
            <a:r>
              <a:rPr lang="en-IN" altLang="en-GB" sz="2000">
                <a:sym typeface="+mn-ea"/>
              </a:rPr>
              <a:t>2</a:t>
            </a:r>
            <a:r>
              <a:rPr lang="en-GB" altLang="en-US" sz="2000">
                <a:sym typeface="+mn-ea"/>
              </a:rPr>
              <a:t>, q</a:t>
            </a:r>
            <a:r>
              <a:rPr lang="en-IN" altLang="en-GB" sz="2000">
                <a:sym typeface="+mn-ea"/>
              </a:rPr>
              <a:t>0</a:t>
            </a:r>
            <a:r>
              <a:rPr lang="en-GB" altLang="en-US" sz="2000">
                <a:sym typeface="+mn-ea"/>
              </a:rPr>
              <a:t>}</a:t>
            </a:r>
            <a:r>
              <a:rPr lang="en-IN" altLang="en-GB" sz="2000"/>
              <a:t> </a:t>
            </a:r>
            <a:r>
              <a:rPr lang="en-IN" altLang="en-GB" sz="2000">
                <a:cs typeface="Arial" panose="020B0604020202020204" pitchFamily="34" charset="0"/>
              </a:rPr>
              <a:t>→ </a:t>
            </a:r>
            <a:r>
              <a:rPr lang="en-IN" altLang="en-GB" sz="2000" b="1">
                <a:solidFill>
                  <a:srgbClr val="FF0000"/>
                </a:solidFill>
                <a:cs typeface="Arial" panose="020B0604020202020204" pitchFamily="34" charset="0"/>
              </a:rPr>
              <a:t>B</a:t>
            </a:r>
            <a:r>
              <a:rPr lang="en-GB" altLang="en-US" sz="2000"/>
              <a:t>, </a:t>
            </a:r>
          </a:p>
          <a:p>
            <a:r>
              <a:rPr lang="en-GB" altLang="en-US" sz="2000"/>
              <a:t> </a:t>
            </a:r>
            <a:r>
              <a:rPr lang="en-IN" altLang="en-GB" sz="2000"/>
              <a:t>      </a:t>
            </a:r>
            <a:r>
              <a:rPr lang="en-IN" altLang="en-GB" sz="2000">
                <a:cs typeface="Arial" panose="020B0604020202020204" pitchFamily="34" charset="0"/>
              </a:rPr>
              <a:t>  </a:t>
            </a:r>
            <a:r>
              <a:rPr lang="en-GB" altLang="en-US" sz="2000"/>
              <a:t>}</a:t>
            </a:r>
          </a:p>
        </p:txBody>
      </p:sp>
      <p:pic>
        <p:nvPicPr>
          <p:cNvPr id="6" name="Picture 5" descr="IMG_20240410_153435(1)"/>
          <p:cNvPicPr>
            <a:picLocks noChangeAspect="1"/>
          </p:cNvPicPr>
          <p:nvPr/>
        </p:nvPicPr>
        <p:blipFill>
          <a:blip r:embed="rId3"/>
          <a:stretch>
            <a:fillRect/>
          </a:stretch>
        </p:blipFill>
        <p:spPr>
          <a:xfrm>
            <a:off x="582295" y="2895600"/>
            <a:ext cx="5851525" cy="1962150"/>
          </a:xfrm>
          <a:prstGeom prst="rect">
            <a:avLst/>
          </a:prstGeom>
        </p:spPr>
      </p:pic>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534035" y="210820"/>
            <a:ext cx="5491480" cy="497840"/>
          </a:xfrm>
          <a:prstGeom prst="rect">
            <a:avLst/>
          </a:prstGeom>
          <a:noFill/>
        </p:spPr>
        <p:txBody>
          <a:bodyPr wrap="square" rtlCol="0">
            <a:noAutofit/>
          </a:bodyPr>
          <a:lstStyle/>
          <a:p>
            <a:r>
              <a:rPr lang="en-IN" altLang="en-US"/>
              <a:t>Example -2 </a:t>
            </a:r>
            <a:r>
              <a:rPr lang="en-IN" altLang="en-US">
                <a:cs typeface="Arial" panose="020B0604020202020204" pitchFamily="34" charset="0"/>
              </a:rPr>
              <a:t>Ԑ-NFA to DFA conversion</a:t>
            </a:r>
          </a:p>
        </p:txBody>
      </p:sp>
      <p:sp>
        <p:nvSpPr>
          <p:cNvPr id="5" name="Text Box 4"/>
          <p:cNvSpPr txBox="1"/>
          <p:nvPr/>
        </p:nvSpPr>
        <p:spPr>
          <a:xfrm>
            <a:off x="645795" y="4654550"/>
            <a:ext cx="7738745" cy="922020"/>
          </a:xfrm>
          <a:prstGeom prst="rect">
            <a:avLst/>
          </a:prstGeom>
          <a:noFill/>
        </p:spPr>
        <p:txBody>
          <a:bodyPr wrap="square" rtlCol="0">
            <a:spAutoFit/>
          </a:bodyPr>
          <a:lstStyle/>
          <a:p>
            <a:r>
              <a:rPr lang="en-US">
                <a:cs typeface="Arial" panose="020B0604020202020204" pitchFamily="34" charset="0"/>
              </a:rPr>
              <a:t>Ԑ</a:t>
            </a:r>
            <a:r>
              <a:rPr lang="en-IN" altLang="en-US">
                <a:cs typeface="Arial" panose="020B0604020202020204" pitchFamily="34" charset="0"/>
              </a:rPr>
              <a:t>-closure (q0)  = { q0, q1, q3 } </a:t>
            </a:r>
            <a:r>
              <a:rPr lang="en-IN" altLang="en-GB">
                <a:solidFill>
                  <a:srgbClr val="FF0000"/>
                </a:solidFill>
                <a:highlight>
                  <a:srgbClr val="FFFF00"/>
                </a:highlight>
                <a:cs typeface="Arial" panose="020B0604020202020204" pitchFamily="34" charset="0"/>
                <a:sym typeface="+mn-ea"/>
              </a:rPr>
              <a:t> → Initial state for DFA and  added to </a:t>
            </a:r>
            <a:r>
              <a:rPr lang="en-GB" altLang="en-US">
                <a:highlight>
                  <a:srgbClr val="FFFF00"/>
                </a:highlight>
                <a:sym typeface="+mn-ea"/>
              </a:rPr>
              <a:t>Q</a:t>
            </a:r>
            <a:r>
              <a:rPr lang="en-GB" altLang="en-US" baseline="-25000">
                <a:highlight>
                  <a:srgbClr val="FFFF00"/>
                </a:highlight>
                <a:sym typeface="+mn-ea"/>
              </a:rPr>
              <a:t>D</a:t>
            </a:r>
            <a:endParaRPr lang="en-IN" altLang="en-GB" b="1">
              <a:solidFill>
                <a:srgbClr val="FF0000"/>
              </a:solidFill>
              <a:highlight>
                <a:srgbClr val="FFFF00"/>
              </a:highlight>
              <a:latin typeface="Arial" panose="020B0604020202020204" pitchFamily="34" charset="0"/>
              <a:cs typeface="Arial" panose="020B0604020202020204" pitchFamily="34" charset="0"/>
              <a:sym typeface="+mn-ea"/>
            </a:endParaRPr>
          </a:p>
          <a:p>
            <a:endParaRPr lang="en-IN" altLang="en-GB" b="1">
              <a:solidFill>
                <a:srgbClr val="FF0000"/>
              </a:solidFill>
              <a:highlight>
                <a:srgbClr val="FFFF00"/>
              </a:highlight>
              <a:latin typeface="Arial" panose="020B0604020202020204" pitchFamily="34" charset="0"/>
              <a:cs typeface="Arial" panose="020B0604020202020204" pitchFamily="34" charset="0"/>
              <a:sym typeface="+mn-ea"/>
            </a:endParaRPr>
          </a:p>
          <a:p>
            <a:endParaRPr lang="en-IN" altLang="en-US">
              <a:cs typeface="Arial" panose="020B0604020202020204" pitchFamily="34" charset="0"/>
            </a:endParaRPr>
          </a:p>
        </p:txBody>
      </p:sp>
      <p:sp>
        <p:nvSpPr>
          <p:cNvPr id="7" name="Text Box 6"/>
          <p:cNvSpPr txBox="1"/>
          <p:nvPr/>
        </p:nvSpPr>
        <p:spPr>
          <a:xfrm>
            <a:off x="542290" y="3777615"/>
            <a:ext cx="3843020" cy="579755"/>
          </a:xfrm>
          <a:prstGeom prst="rect">
            <a:avLst/>
          </a:prstGeom>
          <a:noFill/>
        </p:spPr>
        <p:txBody>
          <a:bodyPr wrap="square" rtlCol="0">
            <a:noAutofit/>
          </a:bodyPr>
          <a:lstStyle/>
          <a:p>
            <a:r>
              <a:rPr lang="en-GB" altLang="en-US" sz="2400"/>
              <a:t>Q</a:t>
            </a:r>
            <a:r>
              <a:rPr lang="en-GB" altLang="en-US" sz="2400" baseline="-25000"/>
              <a:t>D</a:t>
            </a:r>
            <a:r>
              <a:rPr lang="en-GB" altLang="en-US" sz="2400"/>
              <a:t> = {</a:t>
            </a:r>
            <a:r>
              <a:rPr lang="en-IN" altLang="en-US" sz="2400">
                <a:cs typeface="Arial" panose="020B0604020202020204" pitchFamily="34" charset="0"/>
                <a:sym typeface="+mn-ea"/>
              </a:rPr>
              <a:t> { q0, q1, q3 } </a:t>
            </a:r>
            <a:r>
              <a:rPr lang="en-GB" altLang="en-US" sz="2400"/>
              <a:t>}</a:t>
            </a:r>
          </a:p>
        </p:txBody>
      </p:sp>
      <p:pic>
        <p:nvPicPr>
          <p:cNvPr id="3" name="Picture 2" descr="MMM dig"/>
          <p:cNvPicPr>
            <a:picLocks noChangeAspect="1"/>
          </p:cNvPicPr>
          <p:nvPr/>
        </p:nvPicPr>
        <p:blipFill>
          <a:blip r:embed="rId3"/>
          <a:stretch>
            <a:fillRect/>
          </a:stretch>
        </p:blipFill>
        <p:spPr>
          <a:xfrm>
            <a:off x="666750" y="812800"/>
            <a:ext cx="6370320" cy="2673985"/>
          </a:xfrm>
          <a:prstGeom prst="rect">
            <a:avLst/>
          </a:prstGeom>
        </p:spPr>
      </p:pic>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01320" y="484505"/>
          <a:ext cx="8366125" cy="6365240"/>
        </p:xfrm>
        <a:graphic>
          <a:graphicData uri="http://schemas.openxmlformats.org/drawingml/2006/table">
            <a:tbl>
              <a:tblPr firstRow="1" bandRow="1">
                <a:tableStyleId>{5C22544A-7EE6-4342-B048-85BDC9FD1C3A}</a:tableStyleId>
              </a:tblPr>
              <a:tblGrid>
                <a:gridCol w="1337945">
                  <a:extLst>
                    <a:ext uri="{9D8B030D-6E8A-4147-A177-3AD203B41FA5}">
                      <a16:colId xmlns:a16="http://schemas.microsoft.com/office/drawing/2014/main" val="20000"/>
                    </a:ext>
                  </a:extLst>
                </a:gridCol>
                <a:gridCol w="814775">
                  <a:extLst>
                    <a:ext uri="{9D8B030D-6E8A-4147-A177-3AD203B41FA5}">
                      <a16:colId xmlns:a16="http://schemas.microsoft.com/office/drawing/2014/main" val="20001"/>
                    </a:ext>
                  </a:extLst>
                </a:gridCol>
                <a:gridCol w="953138">
                  <a:extLst>
                    <a:ext uri="{9D8B030D-6E8A-4147-A177-3AD203B41FA5}">
                      <a16:colId xmlns:a16="http://schemas.microsoft.com/office/drawing/2014/main" val="20002"/>
                    </a:ext>
                  </a:extLst>
                </a:gridCol>
                <a:gridCol w="5260267">
                  <a:extLst>
                    <a:ext uri="{9D8B030D-6E8A-4147-A177-3AD203B41FA5}">
                      <a16:colId xmlns:a16="http://schemas.microsoft.com/office/drawing/2014/main" val="20003"/>
                    </a:ext>
                  </a:extLst>
                </a:gridCol>
              </a:tblGrid>
              <a:tr h="372745">
                <a:tc>
                  <a:txBody>
                    <a:bodyPr/>
                    <a:lstStyle/>
                    <a:p>
                      <a:pPr>
                        <a:buNone/>
                      </a:pPr>
                      <a:r>
                        <a:rPr lang="el-GR" altLang="x-none" sz="1800" dirty="0">
                          <a:solidFill>
                            <a:srgbClr val="FF0000"/>
                          </a:solidFill>
                          <a:sym typeface="+mn-ea"/>
                        </a:rPr>
                        <a:t>δ</a:t>
                      </a:r>
                      <a:r>
                        <a:rPr sz="1800" baseline="-25000" dirty="0">
                          <a:solidFill>
                            <a:srgbClr val="FF0000"/>
                          </a:solidFill>
                          <a:sym typeface="+mn-ea"/>
                        </a:rPr>
                        <a:t>D</a:t>
                      </a:r>
                      <a:endParaRPr lang="en-US"/>
                    </a:p>
                  </a:txBody>
                  <a:tcPr/>
                </a:tc>
                <a:tc>
                  <a:txBody>
                    <a:bodyPr/>
                    <a:lstStyle/>
                    <a:p>
                      <a:pPr>
                        <a:buNone/>
                      </a:pPr>
                      <a:r>
                        <a:rPr lang="en-GB" altLang="en-US"/>
                        <a:t>a</a:t>
                      </a:r>
                    </a:p>
                  </a:txBody>
                  <a:tcPr/>
                </a:tc>
                <a:tc>
                  <a:txBody>
                    <a:bodyPr/>
                    <a:lstStyle/>
                    <a:p>
                      <a:pPr>
                        <a:buNone/>
                      </a:pPr>
                      <a:r>
                        <a:rPr lang="en-IN" altLang="en-GB"/>
                        <a:t>b</a:t>
                      </a:r>
                    </a:p>
                  </a:txBody>
                  <a:tcPr/>
                </a:tc>
                <a:tc>
                  <a:txBody>
                    <a:bodyPr/>
                    <a:lstStyle/>
                    <a:p>
                      <a:pPr>
                        <a:buNone/>
                      </a:pPr>
                      <a:r>
                        <a:rPr lang="el-GR" altLang="x-none" sz="1800" dirty="0">
                          <a:solidFill>
                            <a:srgbClr val="FF0000"/>
                          </a:solidFill>
                          <a:sym typeface="+mn-ea"/>
                        </a:rPr>
                        <a:t>δ</a:t>
                      </a:r>
                      <a:r>
                        <a:rPr sz="1800" baseline="-25000" dirty="0">
                          <a:solidFill>
                            <a:srgbClr val="FF0000"/>
                          </a:solidFill>
                          <a:sym typeface="+mn-ea"/>
                        </a:rPr>
                        <a:t>D</a:t>
                      </a:r>
                      <a:r>
                        <a:rPr lang="en-GB" sz="1800" baseline="-25000" dirty="0">
                          <a:solidFill>
                            <a:srgbClr val="FF0000"/>
                          </a:solidFill>
                          <a:sym typeface="+mn-ea"/>
                        </a:rPr>
                        <a:t> </a:t>
                      </a:r>
                      <a:r>
                        <a:rPr lang="en-GB" altLang="en-US" sz="1800">
                          <a:sym typeface="+mn-ea"/>
                        </a:rPr>
                        <a:t> </a:t>
                      </a:r>
                      <a:r>
                        <a:rPr lang="en-GB" altLang="en-US" sz="1800">
                          <a:latin typeface="Arial" panose="020B0604020202020204" pitchFamily="34" charset="0"/>
                          <a:cs typeface="Arial" panose="020B0604020202020204" pitchFamily="34" charset="0"/>
                          <a:sym typeface="+mn-ea"/>
                        </a:rPr>
                        <a:t>→ C</a:t>
                      </a:r>
                      <a:r>
                        <a:rPr lang="en-GB" altLang="en-US" sz="1800">
                          <a:sym typeface="+mn-ea"/>
                        </a:rPr>
                        <a:t>alulations for inputs </a:t>
                      </a:r>
                      <a:r>
                        <a:rPr lang="en-IN" altLang="en-GB" sz="1800">
                          <a:sym typeface="+mn-ea"/>
                        </a:rPr>
                        <a:t>a,b </a:t>
                      </a:r>
                      <a:r>
                        <a:rPr lang="en-IN" altLang="en-GB" sz="1800">
                          <a:latin typeface="Arial" panose="020B0604020202020204" pitchFamily="34" charset="0"/>
                          <a:cs typeface="Arial" panose="020B0604020202020204" pitchFamily="34" charset="0"/>
                          <a:sym typeface="+mn-ea"/>
                        </a:rPr>
                        <a:t>€ ∑</a:t>
                      </a:r>
                      <a:endParaRPr lang="en-IN" altLang="en-GB" sz="1800" baseline="-25000" dirty="0">
                        <a:solidFill>
                          <a:srgbClr val="FF0000"/>
                        </a:solidFill>
                        <a:latin typeface="Arial" panose="020B0604020202020204" pitchFamily="34" charset="0"/>
                        <a:cs typeface="Arial" panose="020B0604020202020204" pitchFamily="34" charset="0"/>
                        <a:sym typeface="+mn-ea"/>
                      </a:endParaRPr>
                    </a:p>
                  </a:txBody>
                  <a:tcPr/>
                </a:tc>
                <a:extLst>
                  <a:ext uri="{0D108BD9-81ED-4DB2-BD59-A6C34878D82A}">
                    <a16:rowId xmlns:a16="http://schemas.microsoft.com/office/drawing/2014/main" val="10000"/>
                  </a:ext>
                </a:extLst>
              </a:tr>
              <a:tr h="701040">
                <a:tc>
                  <a:txBody>
                    <a:bodyPr/>
                    <a:lstStyle/>
                    <a:p>
                      <a:pPr>
                        <a:buNone/>
                      </a:pPr>
                      <a:r>
                        <a:rPr lang="en-GB" altLang="en-US" sz="1600" b="1">
                          <a:latin typeface="Arial" panose="020B0604020202020204" pitchFamily="34" charset="0"/>
                          <a:cs typeface="Arial" panose="020B0604020202020204" pitchFamily="34" charset="0"/>
                        </a:rPr>
                        <a:t>→</a:t>
                      </a:r>
                      <a:r>
                        <a:rPr lang="en-GB" altLang="en-US" sz="1600" b="1"/>
                        <a:t>{q0</a:t>
                      </a:r>
                      <a:r>
                        <a:rPr lang="en-IN" altLang="en-GB" sz="1600" b="1"/>
                        <a:t>,q1,q3</a:t>
                      </a:r>
                      <a:r>
                        <a:rPr lang="en-GB" altLang="en-US" sz="1600"/>
                        <a:t>}</a:t>
                      </a:r>
                    </a:p>
                  </a:txBody>
                  <a:tcPr/>
                </a:tc>
                <a:tc>
                  <a:txBody>
                    <a:bodyPr/>
                    <a:lstStyle/>
                    <a:p>
                      <a:pPr>
                        <a:buNone/>
                      </a:pPr>
                      <a:r>
                        <a:rPr lang="en-IN" altLang="en-GB" sz="1600"/>
                        <a:t>{q2}</a:t>
                      </a:r>
                    </a:p>
                  </a:txBody>
                  <a:tcPr/>
                </a:tc>
                <a:tc>
                  <a:txBody>
                    <a:bodyPr/>
                    <a:lstStyle/>
                    <a:p>
                      <a:pPr>
                        <a:buNone/>
                      </a:pPr>
                      <a:r>
                        <a:rPr lang="en-IN" altLang="en-GB" sz="1600"/>
                        <a:t>{q4}</a:t>
                      </a:r>
                    </a:p>
                  </a:txBody>
                  <a:tcPr/>
                </a:tc>
                <a:tc>
                  <a:txBody>
                    <a:bodyPr/>
                    <a:lstStyle/>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a:t>
                      </a:r>
                      <a:r>
                        <a:rPr lang="en-IN" altLang="en-GB" sz="1600" b="1" dirty="0">
                          <a:solidFill>
                            <a:schemeClr val="tx1"/>
                          </a:solidFill>
                          <a:latin typeface="Times New Roman" panose="02020603050405020304" pitchFamily="18" charset="0"/>
                          <a:cs typeface="Times New Roman" panose="02020603050405020304" pitchFamily="18" charset="0"/>
                          <a:sym typeface="+mn-ea"/>
                        </a:rPr>
                        <a:t>,q1,q3</a:t>
                      </a:r>
                      <a:r>
                        <a:rPr lang="en-GB" altLang="el-GR" sz="1600" b="1" dirty="0">
                          <a:solidFill>
                            <a:schemeClr val="tx1"/>
                          </a:solidFill>
                          <a:latin typeface="Times New Roman" panose="02020603050405020304" pitchFamily="18" charset="0"/>
                          <a:cs typeface="Times New Roman" panose="02020603050405020304" pitchFamily="18" charset="0"/>
                          <a:sym typeface="+mn-ea"/>
                        </a:rPr>
                        <a:t>}, a)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a:t>
                      </a:r>
                      <a:r>
                        <a:rPr lang="en-IN" altLang="en-GB" sz="1600">
                          <a:sym typeface="+mn-ea"/>
                        </a:rPr>
                        <a:t>0</a:t>
                      </a:r>
                      <a:r>
                        <a:rPr lang="en-GB" altLang="en-US" sz="1600">
                          <a:sym typeface="+mn-ea"/>
                        </a:rPr>
                        <a:t>, </a:t>
                      </a:r>
                      <a:r>
                        <a:rPr lang="en-IN" altLang="en-GB" sz="1600">
                          <a:sym typeface="+mn-ea"/>
                        </a:rPr>
                        <a:t>a</a:t>
                      </a:r>
                      <a:r>
                        <a:rPr lang="en-GB" altLang="en-US" sz="1600">
                          <a:sym typeface="+mn-ea"/>
                        </a:rPr>
                        <a:t>)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a:t>
                      </a:r>
                      <a:r>
                        <a:rPr lang="en-IN" altLang="en-GB" sz="1600">
                          <a:sym typeface="+mn-ea"/>
                        </a:rPr>
                        <a:t>1</a:t>
                      </a:r>
                      <a:r>
                        <a:rPr lang="en-GB" altLang="en-US" sz="1600">
                          <a:sym typeface="+mn-ea"/>
                        </a:rPr>
                        <a:t>, </a:t>
                      </a:r>
                      <a:r>
                        <a:rPr lang="en-IN" altLang="en-GB" sz="1600">
                          <a:sym typeface="+mn-ea"/>
                        </a:rPr>
                        <a:t>a</a:t>
                      </a:r>
                      <a:r>
                        <a:rPr lang="en-GB" altLang="en-US" sz="1600">
                          <a:sym typeface="+mn-ea"/>
                        </a:rPr>
                        <a:t>)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a:t>
                      </a:r>
                      <a:r>
                        <a:rPr lang="en-IN" altLang="en-GB" sz="1600">
                          <a:sym typeface="+mn-ea"/>
                        </a:rPr>
                        <a:t>3</a:t>
                      </a:r>
                      <a:r>
                        <a:rPr lang="en-GB" altLang="en-US" sz="1600">
                          <a:sym typeface="+mn-ea"/>
                        </a:rPr>
                        <a:t>, </a:t>
                      </a:r>
                      <a:r>
                        <a:rPr lang="en-IN" altLang="en-GB" sz="1600">
                          <a:sym typeface="+mn-ea"/>
                        </a:rPr>
                        <a:t>a</a:t>
                      </a:r>
                      <a:r>
                        <a:rPr lang="en-GB" altLang="en-US" sz="1600">
                          <a:sym typeface="+mn-ea"/>
                        </a:rPr>
                        <a:t>)</a:t>
                      </a:r>
                    </a:p>
                    <a:p>
                      <a:pPr>
                        <a:buNone/>
                      </a:pPr>
                      <a:r>
                        <a:rPr lang="en-GB" altLang="en-US" sz="1600">
                          <a:sym typeface="+mn-ea"/>
                        </a:rPr>
                        <a:t> </a:t>
                      </a:r>
                      <a:r>
                        <a:rPr lang="en-IN" altLang="en-GB" sz="1600">
                          <a:sym typeface="+mn-ea"/>
                        </a:rPr>
                        <a:t>                               </a:t>
                      </a:r>
                      <a:r>
                        <a:rPr lang="en-GB" altLang="en-US" sz="1600"/>
                        <a:t> = </a:t>
                      </a:r>
                      <a:r>
                        <a:rPr lang="en-GB" altLang="en-US" sz="1600">
                          <a:latin typeface="Arial" panose="020B0604020202020204" pitchFamily="34" charset="0"/>
                          <a:cs typeface="Arial" panose="020B0604020202020204" pitchFamily="34" charset="0"/>
                          <a:sym typeface="+mn-ea"/>
                        </a:rPr>
                        <a:t>{Ø} Ụ {</a:t>
                      </a:r>
                      <a:r>
                        <a:rPr lang="en-IN" altLang="en-GB" sz="1600">
                          <a:latin typeface="Arial" panose="020B0604020202020204" pitchFamily="34" charset="0"/>
                          <a:cs typeface="Arial" panose="020B0604020202020204" pitchFamily="34" charset="0"/>
                          <a:sym typeface="+mn-ea"/>
                        </a:rPr>
                        <a:t>q2</a:t>
                      </a:r>
                      <a:r>
                        <a:rPr lang="en-GB" altLang="en-US" sz="1600">
                          <a:latin typeface="Arial" panose="020B0604020202020204" pitchFamily="34" charset="0"/>
                          <a:cs typeface="Arial" panose="020B0604020202020204" pitchFamily="34" charset="0"/>
                          <a:sym typeface="+mn-ea"/>
                        </a:rPr>
                        <a:t>} Ụ </a:t>
                      </a:r>
                      <a:r>
                        <a:rPr lang="en-GB" altLang="en-US" sz="1600">
                          <a:sym typeface="+mn-ea"/>
                        </a:rPr>
                        <a:t>{</a:t>
                      </a:r>
                      <a:r>
                        <a:rPr lang="en-GB" altLang="en-US" sz="1600">
                          <a:latin typeface="Arial" panose="020B0604020202020204" pitchFamily="34" charset="0"/>
                          <a:cs typeface="Arial" panose="020B0604020202020204" pitchFamily="34" charset="0"/>
                          <a:sym typeface="+mn-ea"/>
                        </a:rPr>
                        <a:t>Ø</a:t>
                      </a:r>
                      <a:r>
                        <a:rPr lang="en-GB" altLang="en-US" sz="1600">
                          <a:sym typeface="+mn-ea"/>
                        </a:rPr>
                        <a:t>}  </a:t>
                      </a:r>
                      <a:r>
                        <a:rPr lang="en-GB" altLang="en-US" sz="1600">
                          <a:latin typeface="Arial" panose="020B0604020202020204" pitchFamily="34" charset="0"/>
                          <a:cs typeface="Arial" panose="020B0604020202020204" pitchFamily="34" charset="0"/>
                          <a:sym typeface="+mn-ea"/>
                        </a:rPr>
                        <a:t> = {q2}</a:t>
                      </a:r>
                    </a:p>
                    <a:p>
                      <a:pPr>
                        <a:buNone/>
                      </a:pPr>
                      <a:r>
                        <a:rPr lang="en-US" sz="1600" b="1">
                          <a:cs typeface="Arial" panose="020B0604020202020204" pitchFamily="34" charset="0"/>
                          <a:sym typeface="+mn-ea"/>
                        </a:rPr>
                        <a:t>Ԑ</a:t>
                      </a:r>
                      <a:r>
                        <a:rPr lang="en-GB" altLang="en-US" sz="1600" b="1">
                          <a:cs typeface="Arial" panose="020B0604020202020204" pitchFamily="34" charset="0"/>
                          <a:sym typeface="+mn-ea"/>
                        </a:rPr>
                        <a:t>-Closure(q</a:t>
                      </a:r>
                      <a:r>
                        <a:rPr lang="en-IN" altLang="en-GB" sz="1600" b="1">
                          <a:cs typeface="Arial" panose="020B0604020202020204" pitchFamily="34" charset="0"/>
                          <a:sym typeface="+mn-ea"/>
                        </a:rPr>
                        <a:t>2</a:t>
                      </a:r>
                      <a:r>
                        <a:rPr lang="en-GB" altLang="en-US" sz="1600" b="1">
                          <a:cs typeface="Arial" panose="020B0604020202020204" pitchFamily="34" charset="0"/>
                          <a:sym typeface="+mn-ea"/>
                        </a:rPr>
                        <a:t>) </a:t>
                      </a:r>
                      <a:r>
                        <a:rPr lang="en-GB" altLang="en-US" sz="1600">
                          <a:cs typeface="Arial" panose="020B0604020202020204" pitchFamily="34" charset="0"/>
                          <a:sym typeface="+mn-ea"/>
                        </a:rPr>
                        <a:t>= </a:t>
                      </a:r>
                      <a:r>
                        <a:rPr lang="en-GB" altLang="en-US" sz="1600">
                          <a:solidFill>
                            <a:srgbClr val="FF0000"/>
                          </a:solidFill>
                          <a:highlight>
                            <a:srgbClr val="FFFF00"/>
                          </a:highlight>
                          <a:cs typeface="Arial" panose="020B0604020202020204" pitchFamily="34" charset="0"/>
                          <a:sym typeface="+mn-ea"/>
                        </a:rPr>
                        <a:t>{q2}</a:t>
                      </a:r>
                      <a:r>
                        <a:rPr lang="en-IN" altLang="en-GB" sz="1600">
                          <a:solidFill>
                            <a:srgbClr val="FF0000"/>
                          </a:solidFill>
                          <a:highlight>
                            <a:srgbClr val="FFFF00"/>
                          </a:highlight>
                          <a:cs typeface="Arial" panose="020B0604020202020204" pitchFamily="34" charset="0"/>
                          <a:sym typeface="+mn-ea"/>
                        </a:rPr>
                        <a:t> </a:t>
                      </a:r>
                      <a:r>
                        <a:rPr lang="en-IN" altLang="en-GB" sz="1600">
                          <a:solidFill>
                            <a:srgbClr val="FF0000"/>
                          </a:solidFill>
                          <a:highlight>
                            <a:srgbClr val="FFFF00"/>
                          </a:highlight>
                          <a:latin typeface="Arial" panose="020B0604020202020204" pitchFamily="34" charset="0"/>
                          <a:cs typeface="Arial" panose="020B0604020202020204" pitchFamily="34" charset="0"/>
                          <a:sym typeface="+mn-ea"/>
                        </a:rPr>
                        <a:t>→ New set for DFA added to </a:t>
                      </a:r>
                      <a:r>
                        <a:rPr lang="en-GB" altLang="en-US" sz="2400">
                          <a:highlight>
                            <a:srgbClr val="FFFF00"/>
                          </a:highlight>
                          <a:sym typeface="+mn-ea"/>
                        </a:rPr>
                        <a:t>Q</a:t>
                      </a:r>
                      <a:r>
                        <a:rPr lang="en-GB" altLang="en-US" sz="2400" baseline="-25000">
                          <a:highlight>
                            <a:srgbClr val="FFFF00"/>
                          </a:highlight>
                          <a:sym typeface="+mn-ea"/>
                        </a:rPr>
                        <a:t>D</a:t>
                      </a:r>
                    </a:p>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({q0</a:t>
                      </a:r>
                      <a:r>
                        <a:rPr lang="en-IN" altLang="en-GB" sz="1600" b="1" dirty="0">
                          <a:solidFill>
                            <a:schemeClr val="tx1"/>
                          </a:solidFill>
                          <a:latin typeface="Times New Roman" panose="02020603050405020304" pitchFamily="18" charset="0"/>
                          <a:cs typeface="Times New Roman" panose="02020603050405020304" pitchFamily="18" charset="0"/>
                          <a:sym typeface="+mn-ea"/>
                        </a:rPr>
                        <a:t>,q1,q3</a:t>
                      </a:r>
                      <a:r>
                        <a:rPr lang="en-GB" altLang="el-GR" sz="1600" b="1" dirty="0">
                          <a:solidFill>
                            <a:schemeClr val="tx1"/>
                          </a:solidFill>
                          <a:latin typeface="Times New Roman" panose="02020603050405020304" pitchFamily="18" charset="0"/>
                          <a:cs typeface="Times New Roman" panose="02020603050405020304" pitchFamily="18" charset="0"/>
                          <a:sym typeface="+mn-ea"/>
                        </a:rPr>
                        <a:t>}, </a:t>
                      </a:r>
                      <a:r>
                        <a:rPr lang="en-IN" altLang="en-GB" sz="1600" b="1" dirty="0">
                          <a:solidFill>
                            <a:schemeClr val="tx1"/>
                          </a:solidFill>
                          <a:latin typeface="Times New Roman" panose="02020603050405020304" pitchFamily="18" charset="0"/>
                          <a:cs typeface="Times New Roman" panose="02020603050405020304" pitchFamily="18" charset="0"/>
                          <a:sym typeface="+mn-ea"/>
                        </a:rPr>
                        <a:t>b</a:t>
                      </a:r>
                      <a:r>
                        <a:rPr lang="en-GB" altLang="el-GR" sz="1600" b="1" dirty="0">
                          <a:solidFill>
                            <a:schemeClr val="tx1"/>
                          </a:solidFill>
                          <a:latin typeface="Times New Roman" panose="02020603050405020304" pitchFamily="18" charset="0"/>
                          <a:cs typeface="Times New Roman" panose="02020603050405020304" pitchFamily="18" charset="0"/>
                          <a:sym typeface="+mn-ea"/>
                        </a:rPr>
                        <a:t>)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a:t>
                      </a:r>
                      <a:r>
                        <a:rPr lang="en-IN" altLang="en-GB" sz="1600">
                          <a:sym typeface="+mn-ea"/>
                        </a:rPr>
                        <a:t>0</a:t>
                      </a:r>
                      <a:r>
                        <a:rPr lang="en-GB" altLang="en-US" sz="1600">
                          <a:sym typeface="+mn-ea"/>
                        </a:rPr>
                        <a:t>, </a:t>
                      </a:r>
                      <a:r>
                        <a:rPr lang="en-IN" altLang="en-GB" sz="1600">
                          <a:sym typeface="+mn-ea"/>
                        </a:rPr>
                        <a:t>b</a:t>
                      </a:r>
                      <a:r>
                        <a:rPr lang="en-GB" altLang="en-US" sz="1600">
                          <a:sym typeface="+mn-ea"/>
                        </a:rPr>
                        <a:t>)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a:t>
                      </a:r>
                      <a:r>
                        <a:rPr lang="en-IN" altLang="en-GB" sz="1600">
                          <a:sym typeface="+mn-ea"/>
                        </a:rPr>
                        <a:t>1</a:t>
                      </a:r>
                      <a:r>
                        <a:rPr lang="en-GB" altLang="en-US" sz="1600">
                          <a:sym typeface="+mn-ea"/>
                        </a:rPr>
                        <a:t>, </a:t>
                      </a:r>
                      <a:r>
                        <a:rPr lang="en-IN" altLang="en-GB" sz="1600">
                          <a:sym typeface="+mn-ea"/>
                        </a:rPr>
                        <a:t>b</a:t>
                      </a:r>
                      <a:r>
                        <a:rPr lang="en-GB" altLang="en-US" sz="1600">
                          <a:sym typeface="+mn-ea"/>
                        </a:rPr>
                        <a:t>) </a:t>
                      </a:r>
                      <a:r>
                        <a:rPr lang="en-GB" altLang="en-US" sz="1600">
                          <a:latin typeface="Arial" panose="020B0604020202020204" pitchFamily="34" charset="0"/>
                          <a:cs typeface="Arial" panose="020B0604020202020204" pitchFamily="34" charset="0"/>
                          <a:sym typeface="+mn-ea"/>
                        </a:rPr>
                        <a:t>Ụ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a:t>
                      </a:r>
                      <a:r>
                        <a:rPr lang="en-IN" altLang="en-GB" sz="1600">
                          <a:sym typeface="+mn-ea"/>
                        </a:rPr>
                        <a:t>3</a:t>
                      </a:r>
                      <a:r>
                        <a:rPr lang="en-GB" altLang="en-US" sz="1600">
                          <a:sym typeface="+mn-ea"/>
                        </a:rPr>
                        <a:t>, </a:t>
                      </a:r>
                      <a:r>
                        <a:rPr lang="en-IN" altLang="en-GB" sz="1600">
                          <a:sym typeface="+mn-ea"/>
                        </a:rPr>
                        <a:t>b</a:t>
                      </a:r>
                      <a:r>
                        <a:rPr lang="en-GB" altLang="en-US" sz="1600">
                          <a:sym typeface="+mn-ea"/>
                        </a:rPr>
                        <a:t>)</a:t>
                      </a:r>
                    </a:p>
                    <a:p>
                      <a:pPr>
                        <a:buNone/>
                      </a:pPr>
                      <a:r>
                        <a:rPr lang="en-GB" altLang="en-US" sz="1600">
                          <a:sym typeface="+mn-ea"/>
                        </a:rPr>
                        <a:t> </a:t>
                      </a:r>
                      <a:r>
                        <a:rPr lang="en-IN" altLang="en-GB" sz="1600">
                          <a:sym typeface="+mn-ea"/>
                        </a:rPr>
                        <a:t>                               </a:t>
                      </a:r>
                      <a:r>
                        <a:rPr lang="en-GB" altLang="en-US" sz="1600">
                          <a:sym typeface="+mn-ea"/>
                        </a:rPr>
                        <a:t> = </a:t>
                      </a:r>
                      <a:r>
                        <a:rPr lang="en-GB" altLang="en-US" sz="1600">
                          <a:latin typeface="Arial" panose="020B0604020202020204" pitchFamily="34" charset="0"/>
                          <a:cs typeface="Arial" panose="020B0604020202020204" pitchFamily="34" charset="0"/>
                          <a:sym typeface="+mn-ea"/>
                        </a:rPr>
                        <a:t>{Ø} Ụ {Ø} Ụ </a:t>
                      </a:r>
                      <a:r>
                        <a:rPr lang="en-GB" altLang="en-US" sz="1600">
                          <a:sym typeface="+mn-ea"/>
                        </a:rPr>
                        <a:t>{</a:t>
                      </a:r>
                      <a:r>
                        <a:rPr lang="en-IN" altLang="en-GB" sz="1600">
                          <a:sym typeface="+mn-ea"/>
                        </a:rPr>
                        <a:t>q4</a:t>
                      </a:r>
                      <a:r>
                        <a:rPr lang="en-GB" altLang="en-US" sz="1600">
                          <a:sym typeface="+mn-ea"/>
                        </a:rPr>
                        <a:t>}  </a:t>
                      </a:r>
                      <a:r>
                        <a:rPr lang="en-GB" altLang="en-US" sz="1600">
                          <a:latin typeface="Arial" panose="020B0604020202020204" pitchFamily="34" charset="0"/>
                          <a:cs typeface="Arial" panose="020B0604020202020204" pitchFamily="34" charset="0"/>
                          <a:sym typeface="+mn-ea"/>
                        </a:rPr>
                        <a:t>  = {q</a:t>
                      </a:r>
                      <a:r>
                        <a:rPr lang="en-IN" altLang="en-GB" sz="1600">
                          <a:latin typeface="Arial" panose="020B0604020202020204" pitchFamily="34" charset="0"/>
                          <a:cs typeface="Arial" panose="020B0604020202020204" pitchFamily="34" charset="0"/>
                          <a:sym typeface="+mn-ea"/>
                        </a:rPr>
                        <a:t>4</a:t>
                      </a:r>
                      <a:r>
                        <a:rPr lang="en-GB" altLang="en-US" sz="1600">
                          <a:latin typeface="Arial" panose="020B0604020202020204" pitchFamily="34" charset="0"/>
                          <a:cs typeface="Arial" panose="020B0604020202020204" pitchFamily="34" charset="0"/>
                          <a:sym typeface="+mn-ea"/>
                        </a:rPr>
                        <a:t>}</a:t>
                      </a:r>
                    </a:p>
                    <a:p>
                      <a:pPr>
                        <a:buNone/>
                      </a:pPr>
                      <a:r>
                        <a:rPr lang="en-US" sz="1600">
                          <a:cs typeface="Arial" panose="020B0604020202020204" pitchFamily="34" charset="0"/>
                          <a:sym typeface="+mn-ea"/>
                        </a:rPr>
                        <a:t>Ԑ</a:t>
                      </a:r>
                      <a:r>
                        <a:rPr lang="en-GB" altLang="en-US" sz="1600">
                          <a:cs typeface="Arial" panose="020B0604020202020204" pitchFamily="34" charset="0"/>
                          <a:sym typeface="+mn-ea"/>
                        </a:rPr>
                        <a:t>-Closure(q</a:t>
                      </a:r>
                      <a:r>
                        <a:rPr lang="en-IN" altLang="en-GB" sz="1600">
                          <a:cs typeface="Arial" panose="020B0604020202020204" pitchFamily="34" charset="0"/>
                          <a:sym typeface="+mn-ea"/>
                        </a:rPr>
                        <a:t>4</a:t>
                      </a:r>
                      <a:r>
                        <a:rPr lang="en-GB" altLang="en-US" sz="1600">
                          <a:cs typeface="Arial" panose="020B0604020202020204" pitchFamily="34" charset="0"/>
                          <a:sym typeface="+mn-ea"/>
                        </a:rPr>
                        <a:t>) = </a:t>
                      </a:r>
                      <a:r>
                        <a:rPr lang="en-GB" altLang="en-US" sz="1600">
                          <a:solidFill>
                            <a:srgbClr val="FF0000"/>
                          </a:solidFill>
                          <a:cs typeface="Arial" panose="020B0604020202020204" pitchFamily="34" charset="0"/>
                          <a:sym typeface="+mn-ea"/>
                        </a:rPr>
                        <a:t>{</a:t>
                      </a:r>
                      <a:r>
                        <a:rPr lang="en-GB" altLang="en-US" sz="1600">
                          <a:solidFill>
                            <a:srgbClr val="FF0000"/>
                          </a:solidFill>
                          <a:highlight>
                            <a:srgbClr val="FFFF00"/>
                          </a:highlight>
                          <a:cs typeface="Arial" panose="020B0604020202020204" pitchFamily="34" charset="0"/>
                          <a:sym typeface="+mn-ea"/>
                        </a:rPr>
                        <a:t>q</a:t>
                      </a:r>
                      <a:r>
                        <a:rPr lang="en-IN" altLang="en-GB" sz="1600">
                          <a:solidFill>
                            <a:srgbClr val="FF0000"/>
                          </a:solidFill>
                          <a:highlight>
                            <a:srgbClr val="FFFF00"/>
                          </a:highlight>
                          <a:cs typeface="Arial" panose="020B0604020202020204" pitchFamily="34" charset="0"/>
                          <a:sym typeface="+mn-ea"/>
                        </a:rPr>
                        <a:t>4</a:t>
                      </a:r>
                      <a:r>
                        <a:rPr lang="en-GB" altLang="en-US" sz="1600">
                          <a:solidFill>
                            <a:srgbClr val="FF0000"/>
                          </a:solidFill>
                          <a:highlight>
                            <a:srgbClr val="FFFF00"/>
                          </a:highlight>
                          <a:cs typeface="Arial" panose="020B0604020202020204" pitchFamily="34" charset="0"/>
                          <a:sym typeface="+mn-ea"/>
                        </a:rPr>
                        <a:t>}</a:t>
                      </a:r>
                      <a:r>
                        <a:rPr lang="en-IN" altLang="en-GB" sz="1600">
                          <a:solidFill>
                            <a:srgbClr val="FF0000"/>
                          </a:solidFill>
                          <a:highlight>
                            <a:srgbClr val="FFFF00"/>
                          </a:highlight>
                          <a:cs typeface="Arial" panose="020B0604020202020204" pitchFamily="34" charset="0"/>
                          <a:sym typeface="+mn-ea"/>
                        </a:rPr>
                        <a:t> </a:t>
                      </a:r>
                      <a:r>
                        <a:rPr lang="en-IN" altLang="en-GB" sz="1600">
                          <a:solidFill>
                            <a:srgbClr val="FF0000"/>
                          </a:solidFill>
                          <a:highlight>
                            <a:srgbClr val="FFFF00"/>
                          </a:highlight>
                          <a:latin typeface="Arial" panose="020B0604020202020204" pitchFamily="34" charset="0"/>
                          <a:cs typeface="Arial" panose="020B0604020202020204" pitchFamily="34" charset="0"/>
                          <a:sym typeface="+mn-ea"/>
                        </a:rPr>
                        <a:t>→ New set for DFA added to </a:t>
                      </a:r>
                      <a:r>
                        <a:rPr lang="en-GB" altLang="en-US" sz="2400">
                          <a:highlight>
                            <a:srgbClr val="FFFF00"/>
                          </a:highlight>
                          <a:sym typeface="+mn-ea"/>
                        </a:rPr>
                        <a:t>Q</a:t>
                      </a:r>
                      <a:r>
                        <a:rPr lang="en-GB" altLang="en-US" sz="2400" baseline="-25000">
                          <a:highlight>
                            <a:srgbClr val="FFFF00"/>
                          </a:highlight>
                          <a:sym typeface="+mn-ea"/>
                        </a:rPr>
                        <a:t>D</a:t>
                      </a:r>
                      <a:endParaRPr lang="en-IN" altLang="en-GB" sz="1600" b="1">
                        <a:solidFill>
                          <a:srgbClr val="FF0000"/>
                        </a:solidFill>
                        <a:highlight>
                          <a:srgbClr val="FFFF00"/>
                        </a:highlight>
                        <a:latin typeface="Arial" panose="020B0604020202020204" pitchFamily="34" charset="0"/>
                        <a:cs typeface="Arial" panose="020B0604020202020204" pitchFamily="34" charset="0"/>
                        <a:sym typeface="+mn-ea"/>
                      </a:endParaRPr>
                    </a:p>
                  </a:txBody>
                  <a:tcPr/>
                </a:tc>
                <a:extLst>
                  <a:ext uri="{0D108BD9-81ED-4DB2-BD59-A6C34878D82A}">
                    <a16:rowId xmlns:a16="http://schemas.microsoft.com/office/drawing/2014/main" val="10001"/>
                  </a:ext>
                </a:extLst>
              </a:tr>
              <a:tr h="1188720">
                <a:tc>
                  <a:txBody>
                    <a:bodyPr/>
                    <a:lstStyle/>
                    <a:p>
                      <a:pPr>
                        <a:buNone/>
                      </a:pPr>
                      <a:r>
                        <a:rPr lang="en-GB" altLang="en-US" sz="1600" b="1">
                          <a:latin typeface="Arial" panose="020B0604020202020204" pitchFamily="34" charset="0"/>
                          <a:cs typeface="Arial" panose="020B0604020202020204" pitchFamily="34" charset="0"/>
                        </a:rPr>
                        <a:t>ӿ</a:t>
                      </a:r>
                      <a:r>
                        <a:rPr lang="en-GB" altLang="en-US" sz="1600" b="1"/>
                        <a:t>{q</a:t>
                      </a:r>
                      <a:r>
                        <a:rPr lang="en-IN" altLang="en-GB" sz="1600" b="1"/>
                        <a:t>2</a:t>
                      </a:r>
                      <a:r>
                        <a:rPr lang="en-GB" altLang="en-US" sz="1600" b="1"/>
                        <a:t>}</a:t>
                      </a:r>
                    </a:p>
                  </a:txBody>
                  <a:tcPr/>
                </a:tc>
                <a:tc>
                  <a:txBody>
                    <a:bodyPr/>
                    <a:lstStyle/>
                    <a:p>
                      <a:pPr>
                        <a:buNone/>
                      </a:pPr>
                      <a:r>
                        <a:rPr lang="en-IN" altLang="en-GB" sz="1600"/>
                        <a:t>{q2}</a:t>
                      </a:r>
                    </a:p>
                  </a:txBody>
                  <a:tcPr/>
                </a:tc>
                <a:tc>
                  <a:txBody>
                    <a:bodyPr/>
                    <a:lstStyle/>
                    <a:p>
                      <a:pPr>
                        <a:buNone/>
                      </a:pPr>
                      <a:r>
                        <a:rPr lang="en-IN" altLang="en-GB" sz="1600"/>
                        <a:t>{</a:t>
                      </a:r>
                      <a:r>
                        <a:rPr lang="en-IN" altLang="en-GB" sz="1600">
                          <a:latin typeface="Arial" panose="020B0604020202020204" pitchFamily="34" charset="0"/>
                          <a:cs typeface="Arial" panose="020B0604020202020204" pitchFamily="34" charset="0"/>
                        </a:rPr>
                        <a:t>Ø</a:t>
                      </a:r>
                      <a:r>
                        <a:rPr lang="en-IN" altLang="en-GB" sz="1600"/>
                        <a:t>}</a:t>
                      </a:r>
                    </a:p>
                  </a:txBody>
                  <a:tcPr/>
                </a:tc>
                <a:tc>
                  <a:txBody>
                    <a:bodyPr/>
                    <a:lstStyle/>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({q2}, a)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a:t>
                      </a:r>
                      <a:r>
                        <a:rPr lang="en-IN" altLang="en-GB" sz="1600">
                          <a:sym typeface="+mn-ea"/>
                        </a:rPr>
                        <a:t>2</a:t>
                      </a:r>
                      <a:r>
                        <a:rPr lang="en-GB" altLang="en-US" sz="1600">
                          <a:sym typeface="+mn-ea"/>
                        </a:rPr>
                        <a:t>, </a:t>
                      </a:r>
                      <a:r>
                        <a:rPr lang="en-IN" altLang="en-GB" sz="1600">
                          <a:sym typeface="+mn-ea"/>
                        </a:rPr>
                        <a:t>a</a:t>
                      </a:r>
                      <a:r>
                        <a:rPr lang="en-GB" altLang="en-US" sz="1600">
                          <a:sym typeface="+mn-ea"/>
                        </a:rPr>
                        <a:t>) </a:t>
                      </a:r>
                      <a:r>
                        <a:rPr lang="en-GB" altLang="en-US" sz="1600">
                          <a:latin typeface="Arial" panose="020B0604020202020204" pitchFamily="34" charset="0"/>
                          <a:cs typeface="Arial" panose="020B0604020202020204" pitchFamily="34" charset="0"/>
                          <a:sym typeface="+mn-ea"/>
                        </a:rPr>
                        <a:t>= </a:t>
                      </a:r>
                      <a:r>
                        <a:rPr lang="en-GB" altLang="en-US" sz="1600">
                          <a:sym typeface="+mn-ea"/>
                        </a:rPr>
                        <a:t>{</a:t>
                      </a:r>
                      <a:r>
                        <a:rPr lang="en-IN" altLang="en-GB" sz="1600">
                          <a:sym typeface="+mn-ea"/>
                        </a:rPr>
                        <a:t>q2</a:t>
                      </a:r>
                      <a:r>
                        <a:rPr lang="en-GB" altLang="en-US" sz="1600">
                          <a:sym typeface="+mn-ea"/>
                        </a:rPr>
                        <a:t>}  </a:t>
                      </a:r>
                      <a:r>
                        <a:rPr lang="en-GB" altLang="en-US" sz="1600">
                          <a:latin typeface="Arial" panose="020B0604020202020204" pitchFamily="34" charset="0"/>
                          <a:cs typeface="Arial" panose="020B0604020202020204" pitchFamily="34" charset="0"/>
                          <a:sym typeface="+mn-ea"/>
                        </a:rPr>
                        <a:t>  </a:t>
                      </a:r>
                    </a:p>
                    <a:p>
                      <a:pPr>
                        <a:buNone/>
                      </a:pPr>
                      <a:r>
                        <a:rPr lang="en-GB" altLang="en-US" sz="1600" b="1">
                          <a:solidFill>
                            <a:schemeClr val="tx1"/>
                          </a:solidFill>
                          <a:latin typeface="Arial" panose="020B0604020202020204" pitchFamily="34" charset="0"/>
                          <a:cs typeface="Arial" panose="020B0604020202020204" pitchFamily="34" charset="0"/>
                          <a:sym typeface="+mn-ea"/>
                        </a:rPr>
                        <a:t>Ԑ</a:t>
                      </a:r>
                      <a:r>
                        <a:rPr lang="en-IN" altLang="en-GB" sz="1600" b="1">
                          <a:solidFill>
                            <a:schemeClr val="tx1"/>
                          </a:solidFill>
                          <a:latin typeface="Arial" panose="020B0604020202020204" pitchFamily="34" charset="0"/>
                          <a:cs typeface="Arial" panose="020B0604020202020204" pitchFamily="34" charset="0"/>
                          <a:sym typeface="+mn-ea"/>
                        </a:rPr>
                        <a:t>-Closure(q2) = {q2} Not ADDED to </a:t>
                      </a:r>
                      <a:r>
                        <a:rPr lang="en-GB" altLang="en-US" sz="2400" b="1">
                          <a:solidFill>
                            <a:srgbClr val="FF0000"/>
                          </a:solidFill>
                          <a:sym typeface="+mn-ea"/>
                        </a:rPr>
                        <a:t>Q</a:t>
                      </a:r>
                      <a:r>
                        <a:rPr lang="en-GB" altLang="en-US" sz="2400" b="1" baseline="-25000">
                          <a:solidFill>
                            <a:srgbClr val="FF0000"/>
                          </a:solidFill>
                          <a:sym typeface="+mn-ea"/>
                        </a:rPr>
                        <a:t>D</a:t>
                      </a:r>
                    </a:p>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({q2}, </a:t>
                      </a:r>
                      <a:r>
                        <a:rPr lang="en-IN" altLang="en-GB" sz="1600" b="1" dirty="0">
                          <a:solidFill>
                            <a:schemeClr val="tx1"/>
                          </a:solidFill>
                          <a:latin typeface="Times New Roman" panose="02020603050405020304" pitchFamily="18" charset="0"/>
                          <a:cs typeface="Times New Roman" panose="02020603050405020304" pitchFamily="18" charset="0"/>
                          <a:sym typeface="+mn-ea"/>
                        </a:rPr>
                        <a:t>b</a:t>
                      </a:r>
                      <a:r>
                        <a:rPr lang="en-GB" altLang="el-GR" sz="1600" b="1" dirty="0">
                          <a:solidFill>
                            <a:schemeClr val="tx1"/>
                          </a:solidFill>
                          <a:latin typeface="Times New Roman" panose="02020603050405020304" pitchFamily="18" charset="0"/>
                          <a:cs typeface="Times New Roman" panose="02020603050405020304" pitchFamily="18" charset="0"/>
                          <a:sym typeface="+mn-ea"/>
                        </a:rPr>
                        <a:t>)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a:t>
                      </a:r>
                      <a:r>
                        <a:rPr lang="en-IN" altLang="en-GB" sz="1600">
                          <a:sym typeface="+mn-ea"/>
                        </a:rPr>
                        <a:t>2</a:t>
                      </a:r>
                      <a:r>
                        <a:rPr lang="en-GB" altLang="en-US" sz="1600">
                          <a:sym typeface="+mn-ea"/>
                        </a:rPr>
                        <a:t>, </a:t>
                      </a:r>
                      <a:r>
                        <a:rPr lang="en-IN" altLang="en-GB" sz="1600">
                          <a:sym typeface="+mn-ea"/>
                        </a:rPr>
                        <a:t>b</a:t>
                      </a:r>
                      <a:r>
                        <a:rPr lang="en-GB" altLang="en-US" sz="1600">
                          <a:sym typeface="+mn-ea"/>
                        </a:rPr>
                        <a:t>) </a:t>
                      </a:r>
                      <a:r>
                        <a:rPr lang="en-IN" altLang="en-GB" sz="1600">
                          <a:sym typeface="+mn-ea"/>
                        </a:rPr>
                        <a:t>= {</a:t>
                      </a:r>
                      <a:r>
                        <a:rPr lang="en-IN" altLang="en-GB" sz="1600">
                          <a:latin typeface="Arial" panose="020B0604020202020204" pitchFamily="34" charset="0"/>
                          <a:cs typeface="Arial" panose="020B0604020202020204" pitchFamily="34" charset="0"/>
                          <a:sym typeface="+mn-ea"/>
                        </a:rPr>
                        <a:t>Ø</a:t>
                      </a:r>
                      <a:r>
                        <a:rPr lang="en-IN" altLang="en-GB" sz="1600">
                          <a:sym typeface="+mn-ea"/>
                        </a:rPr>
                        <a:t>}</a:t>
                      </a:r>
                      <a:endParaRPr lang="en-GB" altLang="en-US" sz="1600">
                        <a:sym typeface="+mn-ea"/>
                      </a:endParaRPr>
                    </a:p>
                    <a:p>
                      <a:pPr>
                        <a:buNone/>
                      </a:pPr>
                      <a:r>
                        <a:rPr lang="en-GB" altLang="en-US" sz="1600" b="1">
                          <a:solidFill>
                            <a:schemeClr val="tx1"/>
                          </a:solidFill>
                          <a:latin typeface="Arial" panose="020B0604020202020204" pitchFamily="34" charset="0"/>
                          <a:cs typeface="Arial" panose="020B0604020202020204" pitchFamily="34" charset="0"/>
                          <a:sym typeface="+mn-ea"/>
                        </a:rPr>
                        <a:t>Ԑ</a:t>
                      </a:r>
                      <a:r>
                        <a:rPr lang="en-IN" altLang="en-GB" sz="1600" b="1">
                          <a:solidFill>
                            <a:schemeClr val="tx1"/>
                          </a:solidFill>
                          <a:latin typeface="Arial" panose="020B0604020202020204" pitchFamily="34" charset="0"/>
                          <a:cs typeface="Arial" panose="020B0604020202020204" pitchFamily="34" charset="0"/>
                          <a:sym typeface="+mn-ea"/>
                        </a:rPr>
                        <a:t>-Closure(Ø)</a:t>
                      </a:r>
                      <a:r>
                        <a:rPr lang="en-GB" altLang="en-US" sz="1600">
                          <a:latin typeface="Arial" panose="020B0604020202020204" pitchFamily="34" charset="0"/>
                          <a:cs typeface="Arial" panose="020B0604020202020204" pitchFamily="34" charset="0"/>
                          <a:sym typeface="+mn-ea"/>
                        </a:rPr>
                        <a:t> = </a:t>
                      </a:r>
                      <a:r>
                        <a:rPr lang="en-GB" altLang="en-US" sz="1600">
                          <a:highlight>
                            <a:srgbClr val="FFFF00"/>
                          </a:highlight>
                          <a:sym typeface="+mn-ea"/>
                        </a:rPr>
                        <a:t>{</a:t>
                      </a:r>
                      <a:r>
                        <a:rPr lang="en-IN" altLang="en-GB" sz="1600">
                          <a:highlight>
                            <a:srgbClr val="FFFF00"/>
                          </a:highlight>
                          <a:sym typeface="+mn-ea"/>
                        </a:rPr>
                        <a:t> </a:t>
                      </a:r>
                      <a:r>
                        <a:rPr lang="en-IN" altLang="en-GB" sz="1600">
                          <a:highlight>
                            <a:srgbClr val="FFFF00"/>
                          </a:highlight>
                          <a:latin typeface="Arial" panose="020B0604020202020204" pitchFamily="34" charset="0"/>
                          <a:cs typeface="Arial" panose="020B0604020202020204" pitchFamily="34" charset="0"/>
                          <a:sym typeface="+mn-ea"/>
                        </a:rPr>
                        <a:t>Ø</a:t>
                      </a:r>
                      <a:r>
                        <a:rPr lang="en-GB" altLang="en-US" sz="1600">
                          <a:highlight>
                            <a:srgbClr val="FFFF00"/>
                          </a:highlight>
                          <a:sym typeface="+mn-ea"/>
                        </a:rPr>
                        <a:t>} </a:t>
                      </a:r>
                      <a:r>
                        <a:rPr lang="en-IN" altLang="en-GB" sz="1600">
                          <a:solidFill>
                            <a:srgbClr val="FF0000"/>
                          </a:solidFill>
                          <a:highlight>
                            <a:srgbClr val="FFFF00"/>
                          </a:highlight>
                          <a:latin typeface="Arial" panose="020B0604020202020204" pitchFamily="34" charset="0"/>
                          <a:cs typeface="Arial" panose="020B0604020202020204" pitchFamily="34" charset="0"/>
                          <a:sym typeface="+mn-ea"/>
                        </a:rPr>
                        <a:t>→ New set for DFA added to </a:t>
                      </a:r>
                      <a:r>
                        <a:rPr lang="en-GB" altLang="en-US" sz="1600">
                          <a:highlight>
                            <a:srgbClr val="FFFF00"/>
                          </a:highlight>
                          <a:sym typeface="+mn-ea"/>
                        </a:rPr>
                        <a:t>Q</a:t>
                      </a:r>
                      <a:r>
                        <a:rPr lang="en-GB" altLang="en-US" sz="1600" baseline="-25000">
                          <a:highlight>
                            <a:srgbClr val="FFFF00"/>
                          </a:highlight>
                          <a:sym typeface="+mn-ea"/>
                        </a:rPr>
                        <a:t>D</a:t>
                      </a:r>
                      <a:endParaRPr lang="en-GB" altLang="en-US" sz="1600" b="1" baseline="-25000">
                        <a:solidFill>
                          <a:srgbClr val="FF0000"/>
                        </a:solidFill>
                        <a:latin typeface="Arial" panose="020B0604020202020204" pitchFamily="34" charset="0"/>
                        <a:cs typeface="Arial" panose="020B0604020202020204" pitchFamily="34" charset="0"/>
                        <a:sym typeface="+mn-ea"/>
                      </a:endParaRPr>
                    </a:p>
                  </a:txBody>
                  <a:tcPr/>
                </a:tc>
                <a:extLst>
                  <a:ext uri="{0D108BD9-81ED-4DB2-BD59-A6C34878D82A}">
                    <a16:rowId xmlns:a16="http://schemas.microsoft.com/office/drawing/2014/main" val="10002"/>
                  </a:ext>
                </a:extLst>
              </a:tr>
              <a:tr h="1188720">
                <a:tc>
                  <a:txBody>
                    <a:bodyPr/>
                    <a:lstStyle/>
                    <a:p>
                      <a:pPr>
                        <a:buNone/>
                      </a:pPr>
                      <a:r>
                        <a:rPr lang="en-IN" altLang="en-GB" sz="1600" b="1">
                          <a:latin typeface="Arial" panose="020B0604020202020204" pitchFamily="34" charset="0"/>
                          <a:cs typeface="Arial" panose="020B0604020202020204" pitchFamily="34" charset="0"/>
                        </a:rPr>
                        <a:t>ӿ</a:t>
                      </a:r>
                      <a:r>
                        <a:rPr lang="en-IN" altLang="en-GB" sz="1600" b="1"/>
                        <a:t>{q4}</a:t>
                      </a:r>
                    </a:p>
                  </a:txBody>
                  <a:tcPr/>
                </a:tc>
                <a:tc>
                  <a:txBody>
                    <a:bodyPr/>
                    <a:lstStyle/>
                    <a:p>
                      <a:pPr>
                        <a:buNone/>
                      </a:pPr>
                      <a:r>
                        <a:rPr lang="en-IN" altLang="en-GB" sz="1600">
                          <a:sym typeface="+mn-ea"/>
                        </a:rPr>
                        <a:t>{</a:t>
                      </a:r>
                      <a:r>
                        <a:rPr lang="en-IN" altLang="en-GB" sz="1600">
                          <a:latin typeface="Arial" panose="020B0604020202020204" pitchFamily="34" charset="0"/>
                          <a:cs typeface="Arial" panose="020B0604020202020204" pitchFamily="34" charset="0"/>
                          <a:sym typeface="+mn-ea"/>
                        </a:rPr>
                        <a:t>Ø</a:t>
                      </a:r>
                      <a:r>
                        <a:rPr lang="en-IN" altLang="en-GB" sz="1600">
                          <a:sym typeface="+mn-ea"/>
                        </a:rPr>
                        <a:t>}</a:t>
                      </a:r>
                      <a:endParaRPr lang="en-IN" altLang="en-GB" sz="1600"/>
                    </a:p>
                    <a:p>
                      <a:pPr>
                        <a:buNone/>
                      </a:pPr>
                      <a:endParaRPr lang="en-IN" altLang="en-GB" sz="1600"/>
                    </a:p>
                  </a:txBody>
                  <a:tcPr/>
                </a:tc>
                <a:tc>
                  <a:txBody>
                    <a:bodyPr/>
                    <a:lstStyle/>
                    <a:p>
                      <a:pPr>
                        <a:buNone/>
                      </a:pPr>
                      <a:r>
                        <a:rPr lang="en-IN" altLang="en-GB" sz="1600"/>
                        <a:t>{q4}</a:t>
                      </a:r>
                    </a:p>
                  </a:txBody>
                  <a:tcPr/>
                </a:tc>
                <a:tc>
                  <a:txBody>
                    <a:bodyPr/>
                    <a:lstStyle/>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a:t>
                      </a:r>
                      <a:r>
                        <a:rPr lang="en-IN" altLang="en-GB" sz="1600" b="1" dirty="0">
                          <a:solidFill>
                            <a:schemeClr val="tx1"/>
                          </a:solidFill>
                          <a:latin typeface="Times New Roman" panose="02020603050405020304" pitchFamily="18" charset="0"/>
                          <a:cs typeface="Times New Roman" panose="02020603050405020304" pitchFamily="18" charset="0"/>
                          <a:sym typeface="+mn-ea"/>
                        </a:rPr>
                        <a:t>4</a:t>
                      </a:r>
                      <a:r>
                        <a:rPr lang="en-GB" altLang="el-GR" sz="1600" b="1" dirty="0">
                          <a:solidFill>
                            <a:schemeClr val="tx1"/>
                          </a:solidFill>
                          <a:latin typeface="Times New Roman" panose="02020603050405020304" pitchFamily="18" charset="0"/>
                          <a:cs typeface="Times New Roman" panose="02020603050405020304" pitchFamily="18" charset="0"/>
                          <a:sym typeface="+mn-ea"/>
                        </a:rPr>
                        <a:t>}, a)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a:t>
                      </a:r>
                      <a:r>
                        <a:rPr lang="en-IN" altLang="en-GB" sz="1600">
                          <a:sym typeface="+mn-ea"/>
                        </a:rPr>
                        <a:t>4</a:t>
                      </a:r>
                      <a:r>
                        <a:rPr lang="en-GB" altLang="en-US" sz="1600">
                          <a:sym typeface="+mn-ea"/>
                        </a:rPr>
                        <a:t>, </a:t>
                      </a:r>
                      <a:r>
                        <a:rPr lang="en-IN" altLang="en-GB" sz="1600">
                          <a:sym typeface="+mn-ea"/>
                        </a:rPr>
                        <a:t>a</a:t>
                      </a:r>
                      <a:r>
                        <a:rPr lang="en-GB" altLang="en-US" sz="1600">
                          <a:sym typeface="+mn-ea"/>
                        </a:rPr>
                        <a:t>) </a:t>
                      </a:r>
                      <a:r>
                        <a:rPr lang="en-GB" altLang="en-US" sz="1600">
                          <a:latin typeface="Arial" panose="020B0604020202020204" pitchFamily="34" charset="0"/>
                          <a:cs typeface="Arial" panose="020B0604020202020204" pitchFamily="34" charset="0"/>
                          <a:sym typeface="+mn-ea"/>
                        </a:rPr>
                        <a:t>= </a:t>
                      </a:r>
                      <a:r>
                        <a:rPr lang="en-GB" altLang="en-US" sz="1600">
                          <a:sym typeface="+mn-ea"/>
                        </a:rPr>
                        <a:t>{</a:t>
                      </a:r>
                      <a:r>
                        <a:rPr lang="en-GB" altLang="en-US" sz="1600">
                          <a:latin typeface="Arial" panose="020B0604020202020204" pitchFamily="34" charset="0"/>
                          <a:cs typeface="Arial" panose="020B0604020202020204" pitchFamily="34" charset="0"/>
                          <a:sym typeface="+mn-ea"/>
                        </a:rPr>
                        <a:t>Ø</a:t>
                      </a:r>
                      <a:r>
                        <a:rPr lang="en-GB" altLang="en-US" sz="1600">
                          <a:sym typeface="+mn-ea"/>
                        </a:rPr>
                        <a:t>}  </a:t>
                      </a:r>
                      <a:r>
                        <a:rPr lang="en-GB" altLang="en-US" sz="1600">
                          <a:latin typeface="Arial" panose="020B0604020202020204" pitchFamily="34" charset="0"/>
                          <a:cs typeface="Arial" panose="020B0604020202020204" pitchFamily="34" charset="0"/>
                          <a:sym typeface="+mn-ea"/>
                        </a:rPr>
                        <a:t>  </a:t>
                      </a:r>
                    </a:p>
                    <a:p>
                      <a:pPr>
                        <a:buNone/>
                      </a:pPr>
                      <a:r>
                        <a:rPr lang="en-GB" altLang="en-US" sz="1600" b="1">
                          <a:solidFill>
                            <a:schemeClr val="tx1"/>
                          </a:solidFill>
                          <a:latin typeface="Arial" panose="020B0604020202020204" pitchFamily="34" charset="0"/>
                          <a:cs typeface="Arial" panose="020B0604020202020204" pitchFamily="34" charset="0"/>
                          <a:sym typeface="+mn-ea"/>
                        </a:rPr>
                        <a:t>Ԑ</a:t>
                      </a:r>
                      <a:r>
                        <a:rPr lang="en-IN" altLang="en-GB" sz="1600" b="1">
                          <a:solidFill>
                            <a:schemeClr val="tx1"/>
                          </a:solidFill>
                          <a:latin typeface="Arial" panose="020B0604020202020204" pitchFamily="34" charset="0"/>
                          <a:cs typeface="Arial" panose="020B0604020202020204" pitchFamily="34" charset="0"/>
                          <a:sym typeface="+mn-ea"/>
                        </a:rPr>
                        <a:t>-Closure(Ø) = {Ø} Not ADDED to </a:t>
                      </a:r>
                      <a:r>
                        <a:rPr lang="en-GB" altLang="en-US" sz="2000" b="1">
                          <a:solidFill>
                            <a:srgbClr val="FF0000"/>
                          </a:solidFill>
                          <a:sym typeface="+mn-ea"/>
                        </a:rPr>
                        <a:t>Q</a:t>
                      </a:r>
                      <a:r>
                        <a:rPr lang="en-GB" altLang="en-US" sz="2000" b="1" baseline="-25000">
                          <a:solidFill>
                            <a:srgbClr val="FF0000"/>
                          </a:solidFill>
                          <a:sym typeface="+mn-ea"/>
                        </a:rPr>
                        <a:t>D</a:t>
                      </a:r>
                    </a:p>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({q</a:t>
                      </a:r>
                      <a:r>
                        <a:rPr lang="en-IN" altLang="en-GB" sz="1600" b="1" dirty="0">
                          <a:solidFill>
                            <a:schemeClr val="tx1"/>
                          </a:solidFill>
                          <a:latin typeface="Times New Roman" panose="02020603050405020304" pitchFamily="18" charset="0"/>
                          <a:cs typeface="Times New Roman" panose="02020603050405020304" pitchFamily="18" charset="0"/>
                          <a:sym typeface="+mn-ea"/>
                        </a:rPr>
                        <a:t>4</a:t>
                      </a:r>
                      <a:r>
                        <a:rPr lang="en-GB" altLang="el-GR" sz="1600" b="1" dirty="0">
                          <a:solidFill>
                            <a:schemeClr val="tx1"/>
                          </a:solidFill>
                          <a:latin typeface="Times New Roman" panose="02020603050405020304" pitchFamily="18" charset="0"/>
                          <a:cs typeface="Times New Roman" panose="02020603050405020304" pitchFamily="18" charset="0"/>
                          <a:sym typeface="+mn-ea"/>
                        </a:rPr>
                        <a:t>}, </a:t>
                      </a:r>
                      <a:r>
                        <a:rPr lang="en-IN" altLang="en-GB" sz="1600" b="1" dirty="0">
                          <a:solidFill>
                            <a:schemeClr val="tx1"/>
                          </a:solidFill>
                          <a:latin typeface="Times New Roman" panose="02020603050405020304" pitchFamily="18" charset="0"/>
                          <a:cs typeface="Times New Roman" panose="02020603050405020304" pitchFamily="18" charset="0"/>
                          <a:sym typeface="+mn-ea"/>
                        </a:rPr>
                        <a:t>b</a:t>
                      </a:r>
                      <a:r>
                        <a:rPr lang="en-GB" altLang="el-GR" sz="1600" b="1" dirty="0">
                          <a:solidFill>
                            <a:schemeClr val="tx1"/>
                          </a:solidFill>
                          <a:latin typeface="Times New Roman" panose="02020603050405020304" pitchFamily="18" charset="0"/>
                          <a:cs typeface="Times New Roman" panose="02020603050405020304" pitchFamily="18" charset="0"/>
                          <a:sym typeface="+mn-ea"/>
                        </a:rPr>
                        <a:t>)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(q</a:t>
                      </a:r>
                      <a:r>
                        <a:rPr lang="en-IN" altLang="en-GB" sz="1600">
                          <a:sym typeface="+mn-ea"/>
                        </a:rPr>
                        <a:t>4</a:t>
                      </a:r>
                      <a:r>
                        <a:rPr lang="en-GB" altLang="en-US" sz="1600">
                          <a:sym typeface="+mn-ea"/>
                        </a:rPr>
                        <a:t>, </a:t>
                      </a:r>
                      <a:r>
                        <a:rPr lang="en-IN" altLang="en-GB" sz="1600">
                          <a:sym typeface="+mn-ea"/>
                        </a:rPr>
                        <a:t>b</a:t>
                      </a:r>
                      <a:r>
                        <a:rPr lang="en-GB" altLang="en-US" sz="1600">
                          <a:sym typeface="+mn-ea"/>
                        </a:rPr>
                        <a:t>) </a:t>
                      </a:r>
                      <a:r>
                        <a:rPr lang="en-IN" altLang="en-GB" sz="1600">
                          <a:sym typeface="+mn-ea"/>
                        </a:rPr>
                        <a:t>= {q4}</a:t>
                      </a:r>
                      <a:endParaRPr lang="en-GB" altLang="en-US" sz="1600">
                        <a:sym typeface="+mn-ea"/>
                      </a:endParaRPr>
                    </a:p>
                    <a:p>
                      <a:pPr>
                        <a:buNone/>
                      </a:pPr>
                      <a:r>
                        <a:rPr lang="en-GB" altLang="en-US" sz="1600" b="1">
                          <a:solidFill>
                            <a:schemeClr val="tx1"/>
                          </a:solidFill>
                          <a:latin typeface="Arial" panose="020B0604020202020204" pitchFamily="34" charset="0"/>
                          <a:cs typeface="Arial" panose="020B0604020202020204" pitchFamily="34" charset="0"/>
                          <a:sym typeface="+mn-ea"/>
                        </a:rPr>
                        <a:t>Ԑ</a:t>
                      </a:r>
                      <a:r>
                        <a:rPr lang="en-IN" altLang="en-GB" sz="1600" b="1">
                          <a:solidFill>
                            <a:schemeClr val="tx1"/>
                          </a:solidFill>
                          <a:latin typeface="Arial" panose="020B0604020202020204" pitchFamily="34" charset="0"/>
                          <a:cs typeface="Arial" panose="020B0604020202020204" pitchFamily="34" charset="0"/>
                          <a:sym typeface="+mn-ea"/>
                        </a:rPr>
                        <a:t>-Closure(q4)</a:t>
                      </a:r>
                      <a:r>
                        <a:rPr lang="en-GB" altLang="en-US" sz="1600">
                          <a:latin typeface="Arial" panose="020B0604020202020204" pitchFamily="34" charset="0"/>
                          <a:cs typeface="Arial" panose="020B0604020202020204" pitchFamily="34" charset="0"/>
                          <a:sym typeface="+mn-ea"/>
                        </a:rPr>
                        <a:t> = </a:t>
                      </a:r>
                      <a:r>
                        <a:rPr lang="en-GB" altLang="en-US" sz="1600">
                          <a:highlight>
                            <a:srgbClr val="FFFF00"/>
                          </a:highlight>
                          <a:sym typeface="+mn-ea"/>
                        </a:rPr>
                        <a:t>{</a:t>
                      </a:r>
                      <a:r>
                        <a:rPr lang="en-IN" altLang="en-GB" sz="1600">
                          <a:highlight>
                            <a:srgbClr val="FFFF00"/>
                          </a:highlight>
                          <a:sym typeface="+mn-ea"/>
                        </a:rPr>
                        <a:t> q4</a:t>
                      </a:r>
                      <a:r>
                        <a:rPr lang="en-GB" altLang="en-US" sz="1600">
                          <a:highlight>
                            <a:srgbClr val="FFFF00"/>
                          </a:highlight>
                          <a:sym typeface="+mn-ea"/>
                        </a:rPr>
                        <a:t>} </a:t>
                      </a:r>
                      <a:r>
                        <a:rPr lang="en-IN" altLang="en-GB" sz="1600">
                          <a:solidFill>
                            <a:srgbClr val="FF0000"/>
                          </a:solidFill>
                          <a:highlight>
                            <a:srgbClr val="FFFF00"/>
                          </a:highlight>
                          <a:latin typeface="Arial" panose="020B0604020202020204" pitchFamily="34" charset="0"/>
                          <a:cs typeface="Arial" panose="020B0604020202020204" pitchFamily="34" charset="0"/>
                          <a:sym typeface="+mn-ea"/>
                        </a:rPr>
                        <a:t>→ New set for DFA added to </a:t>
                      </a:r>
                      <a:r>
                        <a:rPr lang="en-GB" altLang="en-US" sz="1600">
                          <a:highlight>
                            <a:srgbClr val="FFFF00"/>
                          </a:highlight>
                          <a:sym typeface="+mn-ea"/>
                        </a:rPr>
                        <a:t>Q</a:t>
                      </a:r>
                      <a:r>
                        <a:rPr lang="en-GB" altLang="en-US" sz="1600" baseline="-25000">
                          <a:highlight>
                            <a:srgbClr val="FFFF00"/>
                          </a:highlight>
                          <a:sym typeface="+mn-ea"/>
                        </a:rPr>
                        <a:t>D</a:t>
                      </a:r>
                      <a:endParaRPr lang="en-GB" altLang="en-US" sz="1600" b="1" baseline="-25000">
                        <a:solidFill>
                          <a:srgbClr val="FF0000"/>
                        </a:solidFill>
                        <a:latin typeface="Arial" panose="020B0604020202020204" pitchFamily="34" charset="0"/>
                        <a:cs typeface="Arial" panose="020B0604020202020204" pitchFamily="34" charset="0"/>
                        <a:sym typeface="+mn-ea"/>
                      </a:endParaRPr>
                    </a:p>
                    <a:p>
                      <a:pPr>
                        <a:buNone/>
                      </a:pPr>
                      <a:endParaRPr lang="en-GB" altLang="en-US" sz="1600" b="1" baseline="-25000">
                        <a:solidFill>
                          <a:srgbClr val="FF0000"/>
                        </a:solidFill>
                        <a:latin typeface="Arial" panose="020B0604020202020204" pitchFamily="34" charset="0"/>
                        <a:cs typeface="Arial" panose="020B0604020202020204" pitchFamily="34" charset="0"/>
                        <a:sym typeface="+mn-ea"/>
                      </a:endParaRPr>
                    </a:p>
                  </a:txBody>
                  <a:tcPr/>
                </a:tc>
                <a:extLst>
                  <a:ext uri="{0D108BD9-81ED-4DB2-BD59-A6C34878D82A}">
                    <a16:rowId xmlns:a16="http://schemas.microsoft.com/office/drawing/2014/main" val="10003"/>
                  </a:ext>
                </a:extLst>
              </a:tr>
              <a:tr h="1188720">
                <a:tc>
                  <a:txBody>
                    <a:bodyPr/>
                    <a:lstStyle/>
                    <a:p>
                      <a:pPr>
                        <a:buNone/>
                      </a:pPr>
                      <a:r>
                        <a:rPr lang="en-IN" altLang="en-GB" sz="1600">
                          <a:sym typeface="+mn-ea"/>
                        </a:rPr>
                        <a:t>{</a:t>
                      </a:r>
                      <a:r>
                        <a:rPr lang="en-IN" altLang="en-GB" sz="1600">
                          <a:latin typeface="Arial" panose="020B0604020202020204" pitchFamily="34" charset="0"/>
                          <a:cs typeface="Arial" panose="020B0604020202020204" pitchFamily="34" charset="0"/>
                          <a:sym typeface="+mn-ea"/>
                        </a:rPr>
                        <a:t>Ø</a:t>
                      </a:r>
                      <a:r>
                        <a:rPr lang="en-IN" altLang="en-GB" sz="1600">
                          <a:sym typeface="+mn-ea"/>
                        </a:rPr>
                        <a:t>}</a:t>
                      </a:r>
                      <a:endParaRPr lang="en-IN" altLang="en-GB" sz="1600"/>
                    </a:p>
                    <a:p>
                      <a:pPr>
                        <a:buNone/>
                      </a:pPr>
                      <a:endParaRPr lang="en-IN" altLang="en-GB" sz="1600" b="1"/>
                    </a:p>
                  </a:txBody>
                  <a:tcPr/>
                </a:tc>
                <a:tc>
                  <a:txBody>
                    <a:bodyPr/>
                    <a:lstStyle/>
                    <a:p>
                      <a:pPr>
                        <a:buNone/>
                      </a:pPr>
                      <a:r>
                        <a:rPr lang="en-IN" altLang="en-GB" sz="1600">
                          <a:sym typeface="+mn-ea"/>
                        </a:rPr>
                        <a:t>{</a:t>
                      </a:r>
                      <a:r>
                        <a:rPr lang="en-IN" altLang="en-GB" sz="1600">
                          <a:latin typeface="Arial" panose="020B0604020202020204" pitchFamily="34" charset="0"/>
                          <a:cs typeface="Arial" panose="020B0604020202020204" pitchFamily="34" charset="0"/>
                          <a:sym typeface="+mn-ea"/>
                        </a:rPr>
                        <a:t>Ø</a:t>
                      </a:r>
                      <a:r>
                        <a:rPr lang="en-IN" altLang="en-GB" sz="1600">
                          <a:sym typeface="+mn-ea"/>
                        </a:rPr>
                        <a:t>}</a:t>
                      </a:r>
                      <a:endParaRPr lang="en-IN" altLang="en-GB" sz="1600"/>
                    </a:p>
                    <a:p>
                      <a:pPr>
                        <a:buNone/>
                      </a:pPr>
                      <a:endParaRPr lang="en-IN" altLang="en-GB" sz="1600"/>
                    </a:p>
                  </a:txBody>
                  <a:tcPr/>
                </a:tc>
                <a:tc>
                  <a:txBody>
                    <a:bodyPr/>
                    <a:lstStyle/>
                    <a:p>
                      <a:pPr>
                        <a:buNone/>
                      </a:pPr>
                      <a:r>
                        <a:rPr lang="en-IN" altLang="en-GB" sz="1600">
                          <a:sym typeface="+mn-ea"/>
                        </a:rPr>
                        <a:t>{</a:t>
                      </a:r>
                      <a:r>
                        <a:rPr lang="en-IN" altLang="en-GB" sz="1600">
                          <a:latin typeface="Arial" panose="020B0604020202020204" pitchFamily="34" charset="0"/>
                          <a:cs typeface="Arial" panose="020B0604020202020204" pitchFamily="34" charset="0"/>
                          <a:sym typeface="+mn-ea"/>
                        </a:rPr>
                        <a:t>Ø</a:t>
                      </a:r>
                      <a:r>
                        <a:rPr lang="en-IN" altLang="en-GB" sz="1600">
                          <a:sym typeface="+mn-ea"/>
                        </a:rPr>
                        <a:t>}</a:t>
                      </a:r>
                      <a:endParaRPr lang="en-IN" altLang="en-GB" sz="1600"/>
                    </a:p>
                    <a:p>
                      <a:pPr>
                        <a:buNone/>
                      </a:pPr>
                      <a:endParaRPr lang="en-IN" altLang="en-GB" sz="1600"/>
                    </a:p>
                  </a:txBody>
                  <a:tcPr/>
                </a:tc>
                <a:tc>
                  <a:txBody>
                    <a:bodyPr/>
                    <a:lstStyle/>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a:t>
                      </a:r>
                      <a:r>
                        <a:rPr lang="en-IN" altLang="en-GB" sz="1600">
                          <a:sym typeface="+mn-ea"/>
                        </a:rPr>
                        <a:t>{</a:t>
                      </a:r>
                      <a:r>
                        <a:rPr lang="en-IN" altLang="en-GB" sz="1600">
                          <a:latin typeface="Arial" panose="020B0604020202020204" pitchFamily="34" charset="0"/>
                          <a:cs typeface="Arial" panose="020B0604020202020204" pitchFamily="34" charset="0"/>
                          <a:sym typeface="+mn-ea"/>
                        </a:rPr>
                        <a:t>Ø</a:t>
                      </a:r>
                      <a:r>
                        <a:rPr lang="en-IN" altLang="en-GB" sz="1600">
                          <a:sym typeface="+mn-ea"/>
                        </a:rPr>
                        <a:t>}</a:t>
                      </a:r>
                      <a:r>
                        <a:rPr lang="en-GB" altLang="el-GR" sz="1600" b="1" dirty="0">
                          <a:solidFill>
                            <a:schemeClr val="tx1"/>
                          </a:solidFill>
                          <a:latin typeface="Times New Roman" panose="02020603050405020304" pitchFamily="18" charset="0"/>
                          <a:cs typeface="Times New Roman" panose="02020603050405020304" pitchFamily="18" charset="0"/>
                          <a:sym typeface="+mn-ea"/>
                        </a:rPr>
                        <a:t>, a)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a:t>
                      </a:r>
                      <a:r>
                        <a:rPr lang="en-IN" altLang="en-GB" sz="1600">
                          <a:sym typeface="+mn-ea"/>
                        </a:rPr>
                        <a:t>{</a:t>
                      </a:r>
                      <a:r>
                        <a:rPr lang="en-IN" altLang="en-GB" sz="1600">
                          <a:latin typeface="Arial" panose="020B0604020202020204" pitchFamily="34" charset="0"/>
                          <a:cs typeface="Arial" panose="020B0604020202020204" pitchFamily="34" charset="0"/>
                          <a:sym typeface="+mn-ea"/>
                        </a:rPr>
                        <a:t>Ø</a:t>
                      </a:r>
                      <a:r>
                        <a:rPr lang="en-IN" altLang="en-GB" sz="1600">
                          <a:sym typeface="+mn-ea"/>
                        </a:rPr>
                        <a:t>}</a:t>
                      </a:r>
                      <a:r>
                        <a:rPr lang="en-GB" altLang="en-US" sz="1600">
                          <a:sym typeface="+mn-ea"/>
                        </a:rPr>
                        <a:t>, </a:t>
                      </a:r>
                      <a:r>
                        <a:rPr lang="en-IN" altLang="en-GB" sz="1600">
                          <a:sym typeface="+mn-ea"/>
                        </a:rPr>
                        <a:t>a</a:t>
                      </a:r>
                      <a:r>
                        <a:rPr lang="en-GB" altLang="en-US" sz="1600">
                          <a:sym typeface="+mn-ea"/>
                        </a:rPr>
                        <a:t>) </a:t>
                      </a:r>
                      <a:r>
                        <a:rPr lang="en-GB" altLang="en-US" sz="1600">
                          <a:latin typeface="Arial" panose="020B0604020202020204" pitchFamily="34" charset="0"/>
                          <a:cs typeface="Arial" panose="020B0604020202020204" pitchFamily="34" charset="0"/>
                          <a:sym typeface="+mn-ea"/>
                        </a:rPr>
                        <a:t>= </a:t>
                      </a:r>
                      <a:r>
                        <a:rPr lang="en-GB" altLang="en-US" sz="1600">
                          <a:sym typeface="+mn-ea"/>
                        </a:rPr>
                        <a:t>{</a:t>
                      </a:r>
                      <a:r>
                        <a:rPr lang="en-GB" altLang="en-US" sz="1600">
                          <a:latin typeface="Arial" panose="020B0604020202020204" pitchFamily="34" charset="0"/>
                          <a:cs typeface="Arial" panose="020B0604020202020204" pitchFamily="34" charset="0"/>
                          <a:sym typeface="+mn-ea"/>
                        </a:rPr>
                        <a:t>Ø</a:t>
                      </a:r>
                      <a:r>
                        <a:rPr lang="en-GB" altLang="en-US" sz="1600">
                          <a:sym typeface="+mn-ea"/>
                        </a:rPr>
                        <a:t>}  </a:t>
                      </a:r>
                      <a:r>
                        <a:rPr lang="en-GB" altLang="en-US" sz="1600">
                          <a:latin typeface="Arial" panose="020B0604020202020204" pitchFamily="34" charset="0"/>
                          <a:cs typeface="Arial" panose="020B0604020202020204" pitchFamily="34" charset="0"/>
                          <a:sym typeface="+mn-ea"/>
                        </a:rPr>
                        <a:t>  </a:t>
                      </a:r>
                    </a:p>
                    <a:p>
                      <a:pPr>
                        <a:buNone/>
                      </a:pPr>
                      <a:r>
                        <a:rPr lang="en-GB" altLang="en-US" sz="1600" b="1">
                          <a:solidFill>
                            <a:schemeClr val="tx1"/>
                          </a:solidFill>
                          <a:latin typeface="Arial" panose="020B0604020202020204" pitchFamily="34" charset="0"/>
                          <a:cs typeface="Arial" panose="020B0604020202020204" pitchFamily="34" charset="0"/>
                          <a:sym typeface="+mn-ea"/>
                        </a:rPr>
                        <a:t>Ԑ</a:t>
                      </a:r>
                      <a:r>
                        <a:rPr lang="en-IN" altLang="en-GB" sz="1600" b="1">
                          <a:solidFill>
                            <a:schemeClr val="tx1"/>
                          </a:solidFill>
                          <a:latin typeface="Arial" panose="020B0604020202020204" pitchFamily="34" charset="0"/>
                          <a:cs typeface="Arial" panose="020B0604020202020204" pitchFamily="34" charset="0"/>
                          <a:sym typeface="+mn-ea"/>
                        </a:rPr>
                        <a:t>-Closure(Ø) = {Ø} Not ADDED to </a:t>
                      </a:r>
                      <a:r>
                        <a:rPr lang="en-GB" altLang="en-US" sz="1600" b="1">
                          <a:solidFill>
                            <a:srgbClr val="FF0000"/>
                          </a:solidFill>
                          <a:sym typeface="+mn-ea"/>
                        </a:rPr>
                        <a:t>Q</a:t>
                      </a:r>
                      <a:r>
                        <a:rPr lang="en-GB" altLang="en-US" sz="1600" b="1" baseline="-25000">
                          <a:solidFill>
                            <a:srgbClr val="FF0000"/>
                          </a:solidFill>
                          <a:sym typeface="+mn-ea"/>
                        </a:rPr>
                        <a:t>D</a:t>
                      </a:r>
                    </a:p>
                    <a:p>
                      <a:pPr>
                        <a:buNone/>
                      </a:pPr>
                      <a:r>
                        <a:rPr lang="el-GR" altLang="x-none" sz="1600" b="1" dirty="0">
                          <a:solidFill>
                            <a:srgbClr val="FF0000"/>
                          </a:solidFill>
                          <a:sym typeface="+mn-ea"/>
                        </a:rPr>
                        <a:t>δ</a:t>
                      </a:r>
                      <a:r>
                        <a:rPr sz="1600" b="1" baseline="-25000" dirty="0">
                          <a:solidFill>
                            <a:srgbClr val="FF0000"/>
                          </a:solidFill>
                          <a:sym typeface="+mn-ea"/>
                        </a:rPr>
                        <a:t>D</a:t>
                      </a:r>
                      <a:r>
                        <a:rPr lang="en-GB" altLang="el-GR" sz="1600" b="1" dirty="0">
                          <a:solidFill>
                            <a:schemeClr val="tx1"/>
                          </a:solidFill>
                          <a:latin typeface="Times New Roman" panose="02020603050405020304" pitchFamily="18" charset="0"/>
                          <a:cs typeface="Times New Roman" panose="02020603050405020304" pitchFamily="18" charset="0"/>
                          <a:sym typeface="+mn-ea"/>
                        </a:rPr>
                        <a:t>({</a:t>
                      </a:r>
                      <a:r>
                        <a:rPr lang="en-GB" altLang="el-GR" sz="1600" b="1" dirty="0">
                          <a:solidFill>
                            <a:schemeClr val="tx1"/>
                          </a:solidFill>
                          <a:latin typeface="Arial" panose="020B0604020202020204" pitchFamily="34" charset="0"/>
                          <a:cs typeface="Arial" panose="020B0604020202020204" pitchFamily="34" charset="0"/>
                          <a:sym typeface="+mn-ea"/>
                        </a:rPr>
                        <a:t>Ø</a:t>
                      </a:r>
                      <a:r>
                        <a:rPr lang="en-GB" altLang="el-GR" sz="1600" b="1" dirty="0">
                          <a:solidFill>
                            <a:schemeClr val="tx1"/>
                          </a:solidFill>
                          <a:latin typeface="Times New Roman" panose="02020603050405020304" pitchFamily="18" charset="0"/>
                          <a:cs typeface="Times New Roman" panose="02020603050405020304" pitchFamily="18" charset="0"/>
                          <a:sym typeface="+mn-ea"/>
                        </a:rPr>
                        <a:t>}, </a:t>
                      </a:r>
                      <a:r>
                        <a:rPr lang="en-IN" altLang="en-GB" sz="1600" b="1" dirty="0">
                          <a:solidFill>
                            <a:schemeClr val="tx1"/>
                          </a:solidFill>
                          <a:latin typeface="Times New Roman" panose="02020603050405020304" pitchFamily="18" charset="0"/>
                          <a:cs typeface="Times New Roman" panose="02020603050405020304" pitchFamily="18" charset="0"/>
                          <a:sym typeface="+mn-ea"/>
                        </a:rPr>
                        <a:t>b</a:t>
                      </a:r>
                      <a:r>
                        <a:rPr lang="en-GB" altLang="el-GR" sz="1600" b="1" dirty="0">
                          <a:solidFill>
                            <a:schemeClr val="tx1"/>
                          </a:solidFill>
                          <a:latin typeface="Times New Roman" panose="02020603050405020304" pitchFamily="18" charset="0"/>
                          <a:cs typeface="Times New Roman" panose="02020603050405020304" pitchFamily="18" charset="0"/>
                          <a:sym typeface="+mn-ea"/>
                        </a:rPr>
                        <a:t>) = </a:t>
                      </a:r>
                      <a:r>
                        <a:rPr lang="el-GR" altLang="x-none" sz="1600" b="1" dirty="0">
                          <a:solidFill>
                            <a:srgbClr val="FF0000"/>
                          </a:solidFill>
                          <a:latin typeface="Times New Roman" panose="02020603050405020304" pitchFamily="18" charset="0"/>
                          <a:cs typeface="Times New Roman" panose="02020603050405020304" pitchFamily="18" charset="0"/>
                          <a:sym typeface="+mn-ea"/>
                        </a:rPr>
                        <a:t>δ</a:t>
                      </a:r>
                      <a:r>
                        <a:rPr sz="1600" b="1" baseline="-25000" dirty="0">
                          <a:solidFill>
                            <a:srgbClr val="FF0000"/>
                          </a:solidFill>
                          <a:latin typeface="Times New Roman" panose="02020603050405020304" pitchFamily="18" charset="0"/>
                          <a:cs typeface="Times New Roman" panose="02020603050405020304" pitchFamily="18" charset="0"/>
                          <a:sym typeface="+mn-ea"/>
                        </a:rPr>
                        <a:t>N</a:t>
                      </a:r>
                      <a:r>
                        <a:rPr lang="en-GB" altLang="en-US" sz="1600">
                          <a:sym typeface="+mn-ea"/>
                        </a:rPr>
                        <a:t>(</a:t>
                      </a:r>
                      <a:r>
                        <a:rPr lang="en-IN" altLang="en-GB" sz="1600">
                          <a:sym typeface="+mn-ea"/>
                        </a:rPr>
                        <a:t>{</a:t>
                      </a:r>
                      <a:r>
                        <a:rPr lang="en-GB" altLang="en-US" sz="1600">
                          <a:latin typeface="Arial" panose="020B0604020202020204" pitchFamily="34" charset="0"/>
                          <a:cs typeface="Arial" panose="020B0604020202020204" pitchFamily="34" charset="0"/>
                          <a:sym typeface="+mn-ea"/>
                        </a:rPr>
                        <a:t>Ø</a:t>
                      </a:r>
                      <a:r>
                        <a:rPr lang="en-IN" altLang="en-GB" sz="1600">
                          <a:latin typeface="Arial" panose="020B0604020202020204" pitchFamily="34" charset="0"/>
                          <a:cs typeface="Arial" panose="020B0604020202020204" pitchFamily="34" charset="0"/>
                          <a:sym typeface="+mn-ea"/>
                        </a:rPr>
                        <a:t>}</a:t>
                      </a:r>
                      <a:r>
                        <a:rPr lang="en-GB" altLang="en-US" sz="1600">
                          <a:sym typeface="+mn-ea"/>
                        </a:rPr>
                        <a:t> </a:t>
                      </a:r>
                      <a:r>
                        <a:rPr lang="en-IN" altLang="en-GB" sz="1600">
                          <a:sym typeface="+mn-ea"/>
                        </a:rPr>
                        <a:t>b</a:t>
                      </a:r>
                      <a:r>
                        <a:rPr lang="en-GB" altLang="en-US" sz="1600">
                          <a:sym typeface="+mn-ea"/>
                        </a:rPr>
                        <a:t>) </a:t>
                      </a:r>
                      <a:r>
                        <a:rPr lang="en-IN" altLang="en-GB" sz="1600">
                          <a:sym typeface="+mn-ea"/>
                        </a:rPr>
                        <a:t>= {</a:t>
                      </a:r>
                      <a:r>
                        <a:rPr lang="en-IN" altLang="en-GB" sz="1600">
                          <a:latin typeface="Arial" panose="020B0604020202020204" pitchFamily="34" charset="0"/>
                          <a:cs typeface="Arial" panose="020B0604020202020204" pitchFamily="34" charset="0"/>
                          <a:sym typeface="+mn-ea"/>
                        </a:rPr>
                        <a:t>Ø</a:t>
                      </a:r>
                      <a:r>
                        <a:rPr lang="en-IN" altLang="en-GB" sz="1600">
                          <a:sym typeface="+mn-ea"/>
                        </a:rPr>
                        <a:t>}</a:t>
                      </a:r>
                      <a:endParaRPr lang="en-GB" altLang="en-US" sz="1600">
                        <a:sym typeface="+mn-ea"/>
                      </a:endParaRPr>
                    </a:p>
                    <a:p>
                      <a:pPr>
                        <a:buNone/>
                      </a:pPr>
                      <a:r>
                        <a:rPr lang="en-GB" altLang="en-US" sz="1600" b="1">
                          <a:solidFill>
                            <a:schemeClr val="tx1"/>
                          </a:solidFill>
                          <a:latin typeface="Arial" panose="020B0604020202020204" pitchFamily="34" charset="0"/>
                          <a:cs typeface="Arial" panose="020B0604020202020204" pitchFamily="34" charset="0"/>
                          <a:sym typeface="+mn-ea"/>
                        </a:rPr>
                        <a:t>Ԑ</a:t>
                      </a:r>
                      <a:r>
                        <a:rPr lang="en-IN" altLang="en-GB" sz="1600" b="1">
                          <a:solidFill>
                            <a:schemeClr val="tx1"/>
                          </a:solidFill>
                          <a:latin typeface="Arial" panose="020B0604020202020204" pitchFamily="34" charset="0"/>
                          <a:cs typeface="Arial" panose="020B0604020202020204" pitchFamily="34" charset="0"/>
                          <a:sym typeface="+mn-ea"/>
                        </a:rPr>
                        <a:t>-Closure(q4)</a:t>
                      </a:r>
                      <a:r>
                        <a:rPr lang="en-GB" altLang="en-US" sz="1600">
                          <a:latin typeface="Arial" panose="020B0604020202020204" pitchFamily="34" charset="0"/>
                          <a:cs typeface="Arial" panose="020B0604020202020204" pitchFamily="34" charset="0"/>
                          <a:sym typeface="+mn-ea"/>
                        </a:rPr>
                        <a:t> = </a:t>
                      </a:r>
                      <a:r>
                        <a:rPr lang="en-IN" altLang="en-GB" sz="1600" b="1">
                          <a:solidFill>
                            <a:schemeClr val="tx1"/>
                          </a:solidFill>
                          <a:latin typeface="Arial" panose="020B0604020202020204" pitchFamily="34" charset="0"/>
                          <a:cs typeface="Arial" panose="020B0604020202020204" pitchFamily="34" charset="0"/>
                          <a:sym typeface="+mn-ea"/>
                        </a:rPr>
                        <a:t>{Ø} Not ADDED to </a:t>
                      </a:r>
                      <a:r>
                        <a:rPr lang="en-GB" altLang="en-US" sz="1600" b="1">
                          <a:solidFill>
                            <a:srgbClr val="FF0000"/>
                          </a:solidFill>
                          <a:sym typeface="+mn-ea"/>
                        </a:rPr>
                        <a:t>Q</a:t>
                      </a:r>
                      <a:r>
                        <a:rPr lang="en-GB" altLang="en-US" sz="1600" b="1" baseline="-25000">
                          <a:solidFill>
                            <a:srgbClr val="FF0000"/>
                          </a:solidFill>
                          <a:sym typeface="+mn-ea"/>
                        </a:rPr>
                        <a:t>D</a:t>
                      </a:r>
                    </a:p>
                    <a:p>
                      <a:pPr>
                        <a:buNone/>
                      </a:pPr>
                      <a:endParaRPr lang="en-GB" altLang="en-US" sz="1600" b="1" baseline="-25000">
                        <a:solidFill>
                          <a:srgbClr val="FF0000"/>
                        </a:solidFill>
                        <a:latin typeface="Arial" panose="020B0604020202020204" pitchFamily="34" charset="0"/>
                        <a:cs typeface="Arial" panose="020B0604020202020204" pitchFamily="34" charset="0"/>
                        <a:sym typeface="+mn-ea"/>
                      </a:endParaRPr>
                    </a:p>
                  </a:txBody>
                  <a:tcPr/>
                </a:tc>
                <a:extLst>
                  <a:ext uri="{0D108BD9-81ED-4DB2-BD59-A6C34878D82A}">
                    <a16:rowId xmlns:a16="http://schemas.microsoft.com/office/drawing/2014/main" val="10004"/>
                  </a:ext>
                </a:extLst>
              </a:tr>
              <a:tr h="485775">
                <a:tc gridSpan="4">
                  <a:txBody>
                    <a:bodyPr/>
                    <a:lstStyle/>
                    <a:p>
                      <a:pPr>
                        <a:buNone/>
                      </a:pPr>
                      <a:r>
                        <a:rPr lang="en-IN" altLang="en-GB" sz="1600"/>
                        <a:t>       </a:t>
                      </a:r>
                      <a:r>
                        <a:rPr lang="en-IN" altLang="el-GR" sz="1600" b="1" dirty="0">
                          <a:solidFill>
                            <a:srgbClr val="FF0000"/>
                          </a:solidFill>
                          <a:sym typeface="+mn-ea"/>
                        </a:rPr>
                        <a:t>          </a:t>
                      </a:r>
                      <a:r>
                        <a:rPr lang="en-IN" altLang="el-GR" sz="2400" b="1" dirty="0">
                          <a:solidFill>
                            <a:srgbClr val="FF0000"/>
                          </a:solidFill>
                          <a:sym typeface="+mn-ea"/>
                        </a:rPr>
                        <a:t> </a:t>
                      </a:r>
                      <a:r>
                        <a:rPr lang="en-IN" altLang="el-GR" sz="1600" b="1" dirty="0">
                          <a:solidFill>
                            <a:srgbClr val="FF0000"/>
                          </a:solidFill>
                          <a:sym typeface="+mn-ea"/>
                        </a:rPr>
                        <a:t> </a:t>
                      </a:r>
                      <a:r>
                        <a:rPr lang="el-GR" altLang="x-none" sz="1600" b="1" dirty="0">
                          <a:solidFill>
                            <a:srgbClr val="FF0000"/>
                          </a:solidFill>
                          <a:sym typeface="+mn-ea"/>
                        </a:rPr>
                        <a:t>δ</a:t>
                      </a:r>
                      <a:r>
                        <a:rPr sz="1600" b="1" baseline="-25000" dirty="0">
                          <a:solidFill>
                            <a:srgbClr val="FF0000"/>
                          </a:solidFill>
                          <a:sym typeface="+mn-ea"/>
                        </a:rPr>
                        <a:t>D</a:t>
                      </a:r>
                      <a:r>
                        <a:rPr sz="1600" dirty="0">
                          <a:sym typeface="+mn-ea"/>
                        </a:rPr>
                        <a:t> for all DFA state in </a:t>
                      </a:r>
                      <a:r>
                        <a:rPr sz="1600" dirty="0">
                          <a:solidFill>
                            <a:srgbClr val="FF0000"/>
                          </a:solidFill>
                          <a:sym typeface="+mn-ea"/>
                        </a:rPr>
                        <a:t>Q</a:t>
                      </a:r>
                      <a:r>
                        <a:rPr sz="1600" baseline="-25000" dirty="0">
                          <a:solidFill>
                            <a:srgbClr val="FF0000"/>
                          </a:solidFill>
                          <a:sym typeface="+mn-ea"/>
                        </a:rPr>
                        <a:t>D</a:t>
                      </a:r>
                      <a:r>
                        <a:rPr sz="1600" dirty="0">
                          <a:sym typeface="+mn-ea"/>
                        </a:rPr>
                        <a:t> </a:t>
                      </a:r>
                      <a:r>
                        <a:rPr lang="en-IN" sz="1600" dirty="0">
                          <a:sym typeface="+mn-ea"/>
                        </a:rPr>
                        <a:t>have been</a:t>
                      </a:r>
                      <a:r>
                        <a:rPr sz="1600" dirty="0">
                          <a:sym typeface="+mn-ea"/>
                        </a:rPr>
                        <a:t> defined</a:t>
                      </a:r>
                      <a:endParaRPr lang="en-IN" altLang="en-GB" sz="160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7" name="Text Box 6"/>
          <p:cNvSpPr txBox="1"/>
          <p:nvPr/>
        </p:nvSpPr>
        <p:spPr>
          <a:xfrm>
            <a:off x="542290" y="43815"/>
            <a:ext cx="7704455" cy="579755"/>
          </a:xfrm>
          <a:prstGeom prst="rect">
            <a:avLst/>
          </a:prstGeom>
          <a:noFill/>
        </p:spPr>
        <p:txBody>
          <a:bodyPr wrap="square" rtlCol="0">
            <a:noAutofit/>
          </a:bodyPr>
          <a:lstStyle/>
          <a:p>
            <a:r>
              <a:rPr lang="en-GB" altLang="en-US" sz="2400"/>
              <a:t>Q</a:t>
            </a:r>
            <a:r>
              <a:rPr lang="en-GB" altLang="en-US" sz="2400" baseline="-25000"/>
              <a:t>D</a:t>
            </a:r>
            <a:r>
              <a:rPr lang="en-GB" altLang="en-US" sz="2400"/>
              <a:t> = {</a:t>
            </a:r>
            <a:r>
              <a:rPr lang="en-IN" altLang="en-US" sz="2400">
                <a:cs typeface="Arial" panose="020B0604020202020204" pitchFamily="34" charset="0"/>
                <a:sym typeface="+mn-ea"/>
              </a:rPr>
              <a:t> { q0, q1, q3 }, {q2}, {q4}, {Ø} </a:t>
            </a:r>
            <a:r>
              <a:rPr lang="en-GB" altLang="en-US" sz="2400"/>
              <a:t>}</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92490" cy="6330950"/>
          </a:xfrm>
        </p:spPr>
        <p:txBody>
          <a:bodyPr/>
          <a:lstStyle/>
          <a:p>
            <a:pPr marL="457200" lvl="2" indent="236220" defTabSz="0" eaLnBrk="1" hangingPunct="1">
              <a:buFont typeface="Arial" panose="020B0604020202020204" pitchFamily="34" charset="0"/>
              <a:buNone/>
              <a:tabLst>
                <a:tab pos="626745" algn="l"/>
              </a:tabLst>
            </a:pPr>
            <a:r>
              <a:rPr lang="en-IN" altLang="en-US" sz="2800" b="1">
                <a:solidFill>
                  <a:srgbClr val="FF0000"/>
                </a:solidFill>
              </a:rPr>
              <a:t>- Power of an alphabet - </a:t>
            </a:r>
            <a:r>
              <a:rPr lang="en-IN" altLang="en-US" b="1">
                <a:solidFill>
                  <a:srgbClr val="FF0000"/>
                </a:solidFill>
                <a:sym typeface="+mn-ea"/>
              </a:rPr>
              <a:t>∑k</a:t>
            </a:r>
            <a:r>
              <a:rPr lang="en-IN" altLang="en-US" sz="2800"/>
              <a:t>  - If </a:t>
            </a:r>
            <a:r>
              <a:rPr lang="en-IN" altLang="en-US" dirty="0">
                <a:latin typeface="Arial" panose="020B0604020202020204" pitchFamily="34" charset="0"/>
                <a:cs typeface="Arial" panose="020B0604020202020204" pitchFamily="34" charset="0"/>
                <a:sym typeface="+mn-ea"/>
              </a:rPr>
              <a:t>∑ is an alphabet, then power of an alphabet is set of strings of certain length from alphabet by an exponential notation. i.e We define ∑</a:t>
            </a:r>
            <a:r>
              <a:rPr lang="en-IN" altLang="en-US" baseline="30000" dirty="0">
                <a:latin typeface="Arial" panose="020B0604020202020204" pitchFamily="34" charset="0"/>
                <a:cs typeface="Arial" panose="020B0604020202020204" pitchFamily="34" charset="0"/>
                <a:sym typeface="+mn-ea"/>
              </a:rPr>
              <a:t>k</a:t>
            </a:r>
            <a:r>
              <a:rPr lang="en-IN" altLang="en-US">
                <a:sym typeface="+mn-ea"/>
              </a:rPr>
              <a:t>  to be the set of strings of length k, each of whose symbol is in </a:t>
            </a:r>
            <a:r>
              <a:rPr lang="en-IN" altLang="en-US" dirty="0">
                <a:latin typeface="Arial" panose="020B0604020202020204" pitchFamily="34" charset="0"/>
                <a:cs typeface="Arial" panose="020B0604020202020204" pitchFamily="34" charset="0"/>
                <a:sym typeface="+mn-ea"/>
              </a:rPr>
              <a:t>∑.</a:t>
            </a:r>
          </a:p>
          <a:p>
            <a:pPr marL="914400" lvl="2" indent="0">
              <a:buNone/>
            </a:pPr>
            <a:r>
              <a:rPr lang="en-IN" altLang="en-US" sz="2000" b="1" dirty="0">
                <a:solidFill>
                  <a:srgbClr val="002060"/>
                </a:solidFill>
                <a:latin typeface="Arial" panose="020B0604020202020204" pitchFamily="34" charset="0"/>
                <a:cs typeface="Arial" panose="020B0604020202020204" pitchFamily="34" charset="0"/>
                <a:sym typeface="+mn-ea"/>
              </a:rPr>
              <a:t>Ex-1 if ∑ = {0,1}, then </a:t>
            </a:r>
          </a:p>
          <a:p>
            <a:pPr marL="914400" lvl="2" indent="0">
              <a:buFont typeface="Wingdings" panose="05000000000000000000" charset="0"/>
              <a:buNone/>
            </a:pPr>
            <a:r>
              <a:rPr lang="en-IN" altLang="en-US" sz="2000" b="1" dirty="0">
                <a:solidFill>
                  <a:srgbClr val="002060"/>
                </a:solidFill>
                <a:latin typeface="Arial" panose="020B0604020202020204" pitchFamily="34" charset="0"/>
                <a:cs typeface="Arial" panose="020B0604020202020204" pitchFamily="34" charset="0"/>
                <a:sym typeface="+mn-ea"/>
              </a:rPr>
              <a:t>          1. ∑</a:t>
            </a:r>
            <a:r>
              <a:rPr lang="en-IN" altLang="en-US" sz="2000" b="1" baseline="30000" dirty="0">
                <a:solidFill>
                  <a:srgbClr val="002060"/>
                </a:solidFill>
                <a:latin typeface="Arial" panose="020B0604020202020204" pitchFamily="34" charset="0"/>
                <a:cs typeface="Arial" panose="020B0604020202020204" pitchFamily="34" charset="0"/>
                <a:sym typeface="+mn-ea"/>
              </a:rPr>
              <a:t>1</a:t>
            </a:r>
            <a:r>
              <a:rPr lang="en-IN" altLang="en-US" sz="2000" b="1" dirty="0">
                <a:solidFill>
                  <a:srgbClr val="002060"/>
                </a:solidFill>
                <a:latin typeface="Arial" panose="020B0604020202020204" pitchFamily="34" charset="0"/>
                <a:cs typeface="Arial" panose="020B0604020202020204" pitchFamily="34" charset="0"/>
                <a:sym typeface="+mn-ea"/>
              </a:rPr>
              <a:t>= {0,1} is the set of strings of length 1.</a:t>
            </a:r>
          </a:p>
          <a:p>
            <a:pPr marL="0" lvl="2" indent="0">
              <a:buFont typeface="Wingdings" panose="05000000000000000000" charset="0"/>
              <a:buNone/>
            </a:pPr>
            <a:r>
              <a:rPr lang="en-IN" altLang="en-US" sz="2000" b="1" dirty="0">
                <a:solidFill>
                  <a:srgbClr val="002060"/>
                </a:solidFill>
                <a:latin typeface="Arial" panose="020B0604020202020204" pitchFamily="34" charset="0"/>
                <a:cs typeface="Arial" panose="020B0604020202020204" pitchFamily="34" charset="0"/>
                <a:sym typeface="+mn-ea"/>
              </a:rPr>
              <a:t>                       2. ∑</a:t>
            </a:r>
            <a:r>
              <a:rPr lang="en-IN" altLang="en-US" sz="2000" b="1" baseline="30000" dirty="0">
                <a:solidFill>
                  <a:srgbClr val="002060"/>
                </a:solidFill>
                <a:latin typeface="Arial" panose="020B0604020202020204" pitchFamily="34" charset="0"/>
                <a:cs typeface="Arial" panose="020B0604020202020204" pitchFamily="34" charset="0"/>
                <a:sym typeface="+mn-ea"/>
              </a:rPr>
              <a:t>2</a:t>
            </a:r>
            <a:r>
              <a:rPr lang="en-IN" altLang="en-US" sz="2000" b="1" dirty="0">
                <a:solidFill>
                  <a:srgbClr val="002060"/>
                </a:solidFill>
                <a:latin typeface="Arial" panose="020B0604020202020204" pitchFamily="34" charset="0"/>
                <a:cs typeface="Arial" panose="020B0604020202020204" pitchFamily="34" charset="0"/>
                <a:sym typeface="+mn-ea"/>
              </a:rPr>
              <a:t>= {00,01,10,11} is the set of strings of length 2.</a:t>
            </a:r>
          </a:p>
          <a:p>
            <a:pPr marL="0" lvl="2" indent="0">
              <a:buFont typeface="Wingdings" panose="05000000000000000000" charset="0"/>
              <a:buNone/>
            </a:pPr>
            <a:r>
              <a:rPr lang="en-IN" altLang="en-US" sz="2000" b="1" dirty="0">
                <a:solidFill>
                  <a:srgbClr val="002060"/>
                </a:solidFill>
                <a:latin typeface="Arial" panose="020B0604020202020204" pitchFamily="34" charset="0"/>
                <a:cs typeface="Arial" panose="020B0604020202020204" pitchFamily="34" charset="0"/>
                <a:sym typeface="+mn-ea"/>
              </a:rPr>
              <a:t>                           and so on.... Note that ∑</a:t>
            </a:r>
            <a:r>
              <a:rPr lang="en-IN" altLang="en-US" sz="2000" b="1" baseline="30000" dirty="0">
                <a:solidFill>
                  <a:srgbClr val="002060"/>
                </a:solidFill>
                <a:latin typeface="Arial" panose="020B0604020202020204" pitchFamily="34" charset="0"/>
                <a:cs typeface="Arial" panose="020B0604020202020204" pitchFamily="34" charset="0"/>
                <a:sym typeface="+mn-ea"/>
              </a:rPr>
              <a:t>0</a:t>
            </a:r>
            <a:r>
              <a:rPr lang="en-IN" altLang="en-US" sz="2000" b="1" dirty="0">
                <a:solidFill>
                  <a:srgbClr val="002060"/>
                </a:solidFill>
                <a:latin typeface="Arial" panose="020B0604020202020204" pitchFamily="34" charset="0"/>
                <a:cs typeface="Arial" panose="020B0604020202020204" pitchFamily="34" charset="0"/>
                <a:sym typeface="+mn-ea"/>
              </a:rPr>
              <a:t>= Ԑ is string of length 0 no </a:t>
            </a:r>
          </a:p>
          <a:p>
            <a:pPr marL="0" lvl="2" indent="0">
              <a:buFont typeface="Wingdings" panose="05000000000000000000" charset="0"/>
              <a:buNone/>
            </a:pPr>
            <a:r>
              <a:rPr lang="en-IN" altLang="en-US" sz="2000" b="1" dirty="0">
                <a:solidFill>
                  <a:srgbClr val="002060"/>
                </a:solidFill>
                <a:latin typeface="Arial" panose="020B0604020202020204" pitchFamily="34" charset="0"/>
                <a:cs typeface="Arial" panose="020B0604020202020204" pitchFamily="34" charset="0"/>
                <a:sym typeface="+mn-ea"/>
              </a:rPr>
              <a:t>                           matter what the alphabet -∑ is	</a:t>
            </a:r>
          </a:p>
          <a:p>
            <a:pPr marL="0" lvl="2" indent="0">
              <a:buFont typeface="Wingdings" panose="05000000000000000000" charset="0"/>
              <a:buNone/>
            </a:pPr>
            <a:r>
              <a:rPr lang="en-IN" altLang="en-US" sz="2000" b="1" dirty="0">
                <a:solidFill>
                  <a:srgbClr val="002060"/>
                </a:solidFill>
                <a:latin typeface="Arial" panose="020B0604020202020204" pitchFamily="34" charset="0"/>
                <a:cs typeface="Arial" panose="020B0604020202020204" pitchFamily="34" charset="0"/>
                <a:sym typeface="+mn-ea"/>
              </a:rPr>
              <a:t>                      3.  The set of all strings of any length is conventionaly  </a:t>
            </a:r>
          </a:p>
          <a:p>
            <a:pPr marL="0" lvl="2" indent="0">
              <a:buFont typeface="Wingdings" panose="05000000000000000000" charset="0"/>
              <a:buNone/>
            </a:pPr>
            <a:r>
              <a:rPr lang="en-IN" altLang="en-US" sz="2000" b="1" dirty="0">
                <a:solidFill>
                  <a:srgbClr val="002060"/>
                </a:solidFill>
                <a:latin typeface="Arial" panose="020B0604020202020204" pitchFamily="34" charset="0"/>
                <a:cs typeface="Arial" panose="020B0604020202020204" pitchFamily="34" charset="0"/>
                <a:sym typeface="+mn-ea"/>
              </a:rPr>
              <a:t>                          denoted by ∑* = {Ԑ, 0,1,00,01,10,11, 000,010,........}.</a:t>
            </a:r>
          </a:p>
          <a:p>
            <a:pPr marL="0" lvl="2" indent="0">
              <a:buFont typeface="Wingdings" panose="05000000000000000000" charset="0"/>
              <a:buNone/>
            </a:pPr>
            <a:r>
              <a:rPr lang="en-IN" altLang="en-US" sz="2000" b="1" dirty="0">
                <a:solidFill>
                  <a:srgbClr val="002060"/>
                </a:solidFill>
                <a:latin typeface="Arial" panose="020B0604020202020204" pitchFamily="34" charset="0"/>
                <a:cs typeface="Arial" panose="020B0604020202020204" pitchFamily="34" charset="0"/>
                <a:sym typeface="+mn-ea"/>
              </a:rPr>
              <a:t>                          This can also be denoted as follows</a:t>
            </a:r>
          </a:p>
          <a:p>
            <a:pPr marL="0" lvl="2" indent="0">
              <a:buFont typeface="Wingdings" panose="05000000000000000000" charset="0"/>
              <a:buNone/>
            </a:pPr>
            <a:r>
              <a:rPr lang="en-IN" altLang="en-US" sz="2000" b="1" dirty="0">
                <a:solidFill>
                  <a:srgbClr val="002060"/>
                </a:solidFill>
                <a:latin typeface="Arial" panose="020B0604020202020204" pitchFamily="34" charset="0"/>
                <a:cs typeface="Arial" panose="020B0604020202020204" pitchFamily="34" charset="0"/>
                <a:sym typeface="+mn-ea"/>
              </a:rPr>
              <a:t>                           ∑* = ∑</a:t>
            </a:r>
            <a:r>
              <a:rPr lang="en-IN" altLang="en-US" sz="2000" b="1" baseline="30000" dirty="0">
                <a:solidFill>
                  <a:srgbClr val="002060"/>
                </a:solidFill>
                <a:latin typeface="Arial" panose="020B0604020202020204" pitchFamily="34" charset="0"/>
                <a:cs typeface="Arial" panose="020B0604020202020204" pitchFamily="34" charset="0"/>
                <a:sym typeface="+mn-ea"/>
              </a:rPr>
              <a:t>0</a:t>
            </a:r>
            <a:r>
              <a:rPr lang="en-IN" altLang="en-US" sz="2000" b="1" dirty="0">
                <a:solidFill>
                  <a:srgbClr val="002060"/>
                </a:solidFill>
                <a:latin typeface="Arial" panose="020B0604020202020204" pitchFamily="34" charset="0"/>
                <a:cs typeface="Arial" panose="020B0604020202020204" pitchFamily="34" charset="0"/>
                <a:sym typeface="+mn-ea"/>
              </a:rPr>
              <a:t> Ụ ∑</a:t>
            </a:r>
            <a:r>
              <a:rPr lang="en-IN" altLang="en-US" sz="2000" b="1" baseline="30000" dirty="0">
                <a:solidFill>
                  <a:srgbClr val="002060"/>
                </a:solidFill>
                <a:latin typeface="Arial" panose="020B0604020202020204" pitchFamily="34" charset="0"/>
                <a:cs typeface="Arial" panose="020B0604020202020204" pitchFamily="34" charset="0"/>
                <a:sym typeface="+mn-ea"/>
              </a:rPr>
              <a:t>1</a:t>
            </a:r>
            <a:r>
              <a:rPr lang="en-IN" altLang="en-US" sz="2000" b="1" dirty="0">
                <a:solidFill>
                  <a:srgbClr val="002060"/>
                </a:solidFill>
                <a:latin typeface="Arial" panose="020B0604020202020204" pitchFamily="34" charset="0"/>
                <a:cs typeface="Arial" panose="020B0604020202020204" pitchFamily="34" charset="0"/>
                <a:sym typeface="+mn-ea"/>
              </a:rPr>
              <a:t> Ụ ∑</a:t>
            </a:r>
            <a:r>
              <a:rPr lang="en-IN" altLang="en-US" sz="2000" b="1" baseline="30000" dirty="0">
                <a:solidFill>
                  <a:srgbClr val="002060"/>
                </a:solidFill>
                <a:latin typeface="Arial" panose="020B0604020202020204" pitchFamily="34" charset="0"/>
                <a:cs typeface="Arial" panose="020B0604020202020204" pitchFamily="34" charset="0"/>
                <a:sym typeface="+mn-ea"/>
              </a:rPr>
              <a:t>2</a:t>
            </a:r>
            <a:r>
              <a:rPr lang="en-IN" altLang="en-US" sz="2000" b="1" dirty="0">
                <a:solidFill>
                  <a:srgbClr val="002060"/>
                </a:solidFill>
                <a:latin typeface="Arial" panose="020B0604020202020204" pitchFamily="34" charset="0"/>
                <a:cs typeface="Arial" panose="020B0604020202020204" pitchFamily="34" charset="0"/>
                <a:sym typeface="+mn-ea"/>
              </a:rPr>
              <a:t> Ụ ∑</a:t>
            </a:r>
            <a:r>
              <a:rPr lang="en-IN" altLang="en-US" sz="2000" b="1" baseline="30000" dirty="0">
                <a:solidFill>
                  <a:srgbClr val="002060"/>
                </a:solidFill>
                <a:latin typeface="Arial" panose="020B0604020202020204" pitchFamily="34" charset="0"/>
                <a:cs typeface="Arial" panose="020B0604020202020204" pitchFamily="34" charset="0"/>
                <a:sym typeface="+mn-ea"/>
              </a:rPr>
              <a:t>3 </a:t>
            </a:r>
            <a:r>
              <a:rPr lang="en-IN" altLang="en-US" sz="2000" b="1" dirty="0">
                <a:solidFill>
                  <a:srgbClr val="002060"/>
                </a:solidFill>
                <a:latin typeface="Arial" panose="020B0604020202020204" pitchFamily="34" charset="0"/>
                <a:cs typeface="Arial" panose="020B0604020202020204" pitchFamily="34" charset="0"/>
                <a:sym typeface="+mn-ea"/>
              </a:rPr>
              <a:t>Ụ.............</a:t>
            </a:r>
          </a:p>
          <a:p>
            <a:pPr marL="0" lvl="2" indent="0">
              <a:buFont typeface="Wingdings" panose="05000000000000000000" charset="0"/>
              <a:buNone/>
            </a:pPr>
            <a:r>
              <a:rPr lang="en-IN" altLang="en-US" sz="2000" b="1" dirty="0">
                <a:solidFill>
                  <a:srgbClr val="002060"/>
                </a:solidFill>
                <a:latin typeface="Arial" panose="020B0604020202020204" pitchFamily="34" charset="0"/>
                <a:cs typeface="Arial" panose="020B0604020202020204" pitchFamily="34" charset="0"/>
                <a:sym typeface="+mn-ea"/>
              </a:rPr>
              <a:t>                      4. ∑</a:t>
            </a:r>
            <a:r>
              <a:rPr lang="en-IN" altLang="en-US" sz="2000" b="1" baseline="30000" dirty="0">
                <a:solidFill>
                  <a:srgbClr val="002060"/>
                </a:solidFill>
                <a:latin typeface="Arial" panose="020B0604020202020204" pitchFamily="34" charset="0"/>
                <a:cs typeface="Arial" panose="020B0604020202020204" pitchFamily="34" charset="0"/>
                <a:sym typeface="+mn-ea"/>
              </a:rPr>
              <a:t>+</a:t>
            </a:r>
            <a:r>
              <a:rPr lang="en-IN" altLang="en-US" sz="2000" b="1" dirty="0">
                <a:solidFill>
                  <a:srgbClr val="002060"/>
                </a:solidFill>
                <a:latin typeface="Arial" panose="020B0604020202020204" pitchFamily="34" charset="0"/>
                <a:cs typeface="Arial" panose="020B0604020202020204" pitchFamily="34" charset="0"/>
                <a:sym typeface="+mn-ea"/>
              </a:rPr>
              <a:t> =  ∑</a:t>
            </a:r>
            <a:r>
              <a:rPr lang="en-IN" altLang="en-US" sz="2000" b="1" baseline="30000" dirty="0">
                <a:solidFill>
                  <a:srgbClr val="002060"/>
                </a:solidFill>
                <a:latin typeface="Arial" panose="020B0604020202020204" pitchFamily="34" charset="0"/>
                <a:cs typeface="Arial" panose="020B0604020202020204" pitchFamily="34" charset="0"/>
                <a:sym typeface="+mn-ea"/>
              </a:rPr>
              <a:t>1</a:t>
            </a:r>
            <a:r>
              <a:rPr lang="en-IN" altLang="en-US" sz="2000" b="1" dirty="0">
                <a:solidFill>
                  <a:srgbClr val="002060"/>
                </a:solidFill>
                <a:latin typeface="Arial" panose="020B0604020202020204" pitchFamily="34" charset="0"/>
                <a:cs typeface="Arial" panose="020B0604020202020204" pitchFamily="34" charset="0"/>
                <a:sym typeface="+mn-ea"/>
              </a:rPr>
              <a:t> Ụ ∑</a:t>
            </a:r>
            <a:r>
              <a:rPr lang="en-IN" altLang="en-US" sz="2000" b="1" baseline="30000" dirty="0">
                <a:solidFill>
                  <a:srgbClr val="002060"/>
                </a:solidFill>
                <a:latin typeface="Arial" panose="020B0604020202020204" pitchFamily="34" charset="0"/>
                <a:cs typeface="Arial" panose="020B0604020202020204" pitchFamily="34" charset="0"/>
                <a:sym typeface="+mn-ea"/>
              </a:rPr>
              <a:t>2</a:t>
            </a:r>
            <a:r>
              <a:rPr lang="en-IN" altLang="en-US" sz="2000" b="1" dirty="0">
                <a:solidFill>
                  <a:srgbClr val="002060"/>
                </a:solidFill>
                <a:latin typeface="Arial" panose="020B0604020202020204" pitchFamily="34" charset="0"/>
                <a:cs typeface="Arial" panose="020B0604020202020204" pitchFamily="34" charset="0"/>
                <a:sym typeface="+mn-ea"/>
              </a:rPr>
              <a:t> Ụ ∑</a:t>
            </a:r>
            <a:r>
              <a:rPr lang="en-IN" altLang="en-US" sz="2000" b="1" baseline="30000" dirty="0">
                <a:solidFill>
                  <a:srgbClr val="002060"/>
                </a:solidFill>
                <a:latin typeface="Arial" panose="020B0604020202020204" pitchFamily="34" charset="0"/>
                <a:cs typeface="Arial" panose="020B0604020202020204" pitchFamily="34" charset="0"/>
                <a:sym typeface="+mn-ea"/>
              </a:rPr>
              <a:t>3 </a:t>
            </a:r>
            <a:r>
              <a:rPr lang="en-IN" altLang="en-US" sz="2000" b="1" dirty="0">
                <a:solidFill>
                  <a:srgbClr val="002060"/>
                </a:solidFill>
                <a:latin typeface="Arial" panose="020B0604020202020204" pitchFamily="34" charset="0"/>
                <a:cs typeface="Arial" panose="020B0604020202020204" pitchFamily="34" charset="0"/>
                <a:sym typeface="+mn-ea"/>
              </a:rPr>
              <a:t>Ụ.............     This excludes the    </a:t>
            </a:r>
          </a:p>
          <a:p>
            <a:pPr marL="0" lvl="2" indent="0">
              <a:buFont typeface="Wingdings" panose="05000000000000000000" charset="0"/>
              <a:buNone/>
            </a:pPr>
            <a:r>
              <a:rPr lang="en-IN" altLang="en-US" sz="2000" b="1" dirty="0">
                <a:solidFill>
                  <a:srgbClr val="002060"/>
                </a:solidFill>
                <a:latin typeface="Arial" panose="020B0604020202020204" pitchFamily="34" charset="0"/>
                <a:cs typeface="Arial" panose="020B0604020202020204" pitchFamily="34" charset="0"/>
                <a:sym typeface="+mn-ea"/>
              </a:rPr>
              <a:t>                          empty string - Ԑ</a:t>
            </a:r>
          </a:p>
          <a:p>
            <a:pPr marL="0" lvl="2" indent="0">
              <a:buFont typeface="Wingdings" panose="05000000000000000000" charset="0"/>
              <a:buNone/>
            </a:pPr>
            <a:r>
              <a:rPr lang="en-IN" altLang="en-US" sz="2000" b="1" dirty="0">
                <a:solidFill>
                  <a:srgbClr val="002060"/>
                </a:solidFill>
                <a:latin typeface="Arial" panose="020B0604020202020204" pitchFamily="34" charset="0"/>
                <a:cs typeface="Arial" panose="020B0604020202020204" pitchFamily="34" charset="0"/>
                <a:sym typeface="+mn-ea"/>
              </a:rPr>
              <a:t>                      5. ∑* can also be written as - ∑* = ∑</a:t>
            </a:r>
            <a:r>
              <a:rPr lang="en-IN" altLang="en-US" sz="2000" b="1" baseline="30000" dirty="0">
                <a:solidFill>
                  <a:srgbClr val="002060"/>
                </a:solidFill>
                <a:latin typeface="Arial" panose="020B0604020202020204" pitchFamily="34" charset="0"/>
                <a:cs typeface="Arial" panose="020B0604020202020204" pitchFamily="34" charset="0"/>
                <a:sym typeface="+mn-ea"/>
              </a:rPr>
              <a:t>+</a:t>
            </a:r>
            <a:r>
              <a:rPr lang="en-IN" altLang="en-US" sz="2000" b="1" dirty="0">
                <a:solidFill>
                  <a:srgbClr val="002060"/>
                </a:solidFill>
                <a:latin typeface="Arial" panose="020B0604020202020204" pitchFamily="34" charset="0"/>
                <a:cs typeface="Arial" panose="020B0604020202020204" pitchFamily="34" charset="0"/>
                <a:sym typeface="+mn-ea"/>
              </a:rPr>
              <a:t> Ụ { Ԑ }</a:t>
            </a:r>
          </a:p>
          <a:p>
            <a:pPr marL="342900" lvl="2" indent="-342900">
              <a:buFont typeface="Wingdings" panose="05000000000000000000" charset="0"/>
              <a:buChar char="ü"/>
            </a:pPr>
            <a:endParaRPr lang="en-IN" altLang="en-US" b="1" dirty="0">
              <a:solidFill>
                <a:srgbClr val="002060"/>
              </a:solidFill>
              <a:latin typeface="Arial" panose="020B0604020202020204" pitchFamily="34" charset="0"/>
              <a:cs typeface="Arial" panose="020B0604020202020204" pitchFamily="34" charset="0"/>
              <a:sym typeface="+mn-ea"/>
            </a:endParaRPr>
          </a:p>
          <a:p>
            <a:pPr marL="914400" lvl="2" indent="0">
              <a:buNone/>
            </a:pPr>
            <a:endParaRPr lang="en-IN" altLang="en-US" sz="2800" b="1">
              <a:solidFill>
                <a:srgbClr val="FF0000"/>
              </a:solidFill>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0230" y="609600"/>
            <a:ext cx="6210935" cy="2231390"/>
          </a:xfrm>
          <a:prstGeom prst="rect">
            <a:avLst/>
          </a:prstGeom>
          <a:noFill/>
        </p:spPr>
        <p:txBody>
          <a:bodyPr wrap="square" rtlCol="0">
            <a:noAutofit/>
          </a:bodyPr>
          <a:lstStyle/>
          <a:p>
            <a:r>
              <a:rPr lang="en-IN" altLang="en-GB" sz="2000"/>
              <a:t>We can rename the states and write the Final DFA diagram.</a:t>
            </a:r>
          </a:p>
          <a:p>
            <a:r>
              <a:rPr lang="en-GB" altLang="en-US" sz="2000"/>
              <a:t>Q</a:t>
            </a:r>
            <a:r>
              <a:rPr lang="en-GB" altLang="en-US" sz="2000" baseline="-25000"/>
              <a:t>D</a:t>
            </a:r>
            <a:r>
              <a:rPr lang="en-GB" altLang="en-US" sz="2000"/>
              <a:t> = { {q0</a:t>
            </a:r>
            <a:r>
              <a:rPr lang="en-IN" altLang="en-GB" sz="2000"/>
              <a:t>,q1,q3</a:t>
            </a:r>
            <a:r>
              <a:rPr lang="en-GB" altLang="en-US" sz="2000"/>
              <a:t>}</a:t>
            </a:r>
            <a:r>
              <a:rPr lang="en-IN" altLang="en-GB" sz="2000"/>
              <a:t> </a:t>
            </a:r>
            <a:r>
              <a:rPr lang="en-IN" altLang="en-GB" sz="2000">
                <a:cs typeface="Arial" panose="020B0604020202020204" pitchFamily="34" charset="0"/>
              </a:rPr>
              <a:t>→ </a:t>
            </a:r>
            <a:r>
              <a:rPr lang="en-IN" altLang="en-GB" sz="2000" b="1">
                <a:solidFill>
                  <a:srgbClr val="FF0000"/>
                </a:solidFill>
                <a:cs typeface="Arial" panose="020B0604020202020204" pitchFamily="34" charset="0"/>
              </a:rPr>
              <a:t>A</a:t>
            </a:r>
            <a:r>
              <a:rPr lang="en-GB" altLang="en-US" sz="2000" b="1">
                <a:solidFill>
                  <a:srgbClr val="FF0000"/>
                </a:solidFill>
              </a:rPr>
              <a:t>,</a:t>
            </a:r>
            <a:r>
              <a:rPr lang="en-GB" altLang="en-US" sz="2000"/>
              <a:t> </a:t>
            </a:r>
          </a:p>
          <a:p>
            <a:r>
              <a:rPr lang="en-GB" altLang="en-US" sz="2000"/>
              <a:t> </a:t>
            </a:r>
            <a:r>
              <a:rPr lang="en-IN" altLang="en-GB" sz="2000"/>
              <a:t>          </a:t>
            </a:r>
            <a:r>
              <a:rPr lang="en-GB" altLang="en-US" sz="2000"/>
              <a:t>{q</a:t>
            </a:r>
            <a:r>
              <a:rPr lang="en-IN" altLang="en-GB" sz="2000"/>
              <a:t>2</a:t>
            </a:r>
            <a:r>
              <a:rPr lang="en-GB" altLang="en-US" sz="2000"/>
              <a:t>}</a:t>
            </a:r>
            <a:r>
              <a:rPr lang="en-IN" altLang="en-GB" sz="2000"/>
              <a:t> </a:t>
            </a:r>
            <a:r>
              <a:rPr lang="en-IN" altLang="en-GB" sz="2000">
                <a:cs typeface="Arial" panose="020B0604020202020204" pitchFamily="34" charset="0"/>
              </a:rPr>
              <a:t>→ </a:t>
            </a:r>
            <a:r>
              <a:rPr lang="en-IN" altLang="en-GB" sz="2000" b="1">
                <a:solidFill>
                  <a:srgbClr val="FF0000"/>
                </a:solidFill>
                <a:cs typeface="Arial" panose="020B0604020202020204" pitchFamily="34" charset="0"/>
              </a:rPr>
              <a:t>B</a:t>
            </a:r>
            <a:r>
              <a:rPr lang="en-GB" altLang="en-US" sz="2000"/>
              <a:t>, </a:t>
            </a:r>
          </a:p>
          <a:p>
            <a:r>
              <a:rPr lang="en-GB" altLang="en-US" sz="2000"/>
              <a:t> </a:t>
            </a:r>
            <a:r>
              <a:rPr lang="en-IN" altLang="en-GB" sz="2000"/>
              <a:t>          </a:t>
            </a:r>
            <a:r>
              <a:rPr lang="en-GB" altLang="en-US" sz="2000"/>
              <a:t>{q</a:t>
            </a:r>
            <a:r>
              <a:rPr lang="en-IN" altLang="en-GB" sz="2000"/>
              <a:t>4</a:t>
            </a:r>
            <a:r>
              <a:rPr lang="en-GB" altLang="en-US" sz="2000"/>
              <a:t>}</a:t>
            </a:r>
            <a:r>
              <a:rPr lang="en-GB" altLang="en-US" sz="2000">
                <a:cs typeface="Arial" panose="020B0604020202020204" pitchFamily="34" charset="0"/>
              </a:rPr>
              <a:t>→</a:t>
            </a:r>
            <a:r>
              <a:rPr lang="en-IN" altLang="en-GB" sz="2000">
                <a:cs typeface="Arial" panose="020B0604020202020204" pitchFamily="34" charset="0"/>
              </a:rPr>
              <a:t> </a:t>
            </a:r>
            <a:r>
              <a:rPr lang="en-IN" altLang="en-GB" sz="2000" b="1">
                <a:solidFill>
                  <a:srgbClr val="FF0000"/>
                </a:solidFill>
                <a:cs typeface="Arial" panose="020B0604020202020204" pitchFamily="34" charset="0"/>
              </a:rPr>
              <a:t>C,</a:t>
            </a:r>
            <a:r>
              <a:rPr lang="en-GB" altLang="en-US" sz="2000"/>
              <a:t> </a:t>
            </a:r>
          </a:p>
          <a:p>
            <a:r>
              <a:rPr lang="en-GB" altLang="en-US" sz="2000"/>
              <a:t> </a:t>
            </a:r>
            <a:r>
              <a:rPr lang="en-IN" altLang="en-GB" sz="2000"/>
              <a:t>          </a:t>
            </a:r>
            <a:r>
              <a:rPr lang="en-GB" altLang="en-US" sz="2000"/>
              <a:t>{</a:t>
            </a:r>
            <a:r>
              <a:rPr lang="en-GB" altLang="en-US" sz="2000">
                <a:cs typeface="Arial" panose="020B0604020202020204" pitchFamily="34" charset="0"/>
              </a:rPr>
              <a:t>Ø</a:t>
            </a:r>
            <a:r>
              <a:rPr lang="en-GB" altLang="en-US" sz="2000"/>
              <a:t> }</a:t>
            </a:r>
            <a:r>
              <a:rPr lang="en-GB" altLang="en-US" sz="2000">
                <a:cs typeface="Arial" panose="020B0604020202020204" pitchFamily="34" charset="0"/>
              </a:rPr>
              <a:t>→</a:t>
            </a:r>
            <a:r>
              <a:rPr lang="en-IN" altLang="en-GB" sz="2000">
                <a:cs typeface="Arial" panose="020B0604020202020204" pitchFamily="34" charset="0"/>
              </a:rPr>
              <a:t> </a:t>
            </a:r>
            <a:r>
              <a:rPr lang="en-IN" altLang="en-GB" sz="2000" b="1">
                <a:solidFill>
                  <a:srgbClr val="FF0000"/>
                </a:solidFill>
                <a:cs typeface="Arial" panose="020B0604020202020204" pitchFamily="34" charset="0"/>
              </a:rPr>
              <a:t>D</a:t>
            </a:r>
            <a:endParaRPr lang="en-IN" altLang="en-GB" sz="2000">
              <a:cs typeface="Arial" panose="020B0604020202020204" pitchFamily="34" charset="0"/>
            </a:endParaRPr>
          </a:p>
          <a:p>
            <a:r>
              <a:rPr lang="en-IN" altLang="en-GB" sz="2000">
                <a:cs typeface="Arial" panose="020B0604020202020204" pitchFamily="34" charset="0"/>
              </a:rPr>
              <a:t>         </a:t>
            </a:r>
            <a:r>
              <a:rPr lang="en-GB" altLang="en-US" sz="2000"/>
              <a:t>}</a:t>
            </a:r>
          </a:p>
        </p:txBody>
      </p:sp>
      <p:pic>
        <p:nvPicPr>
          <p:cNvPr id="9" name="Picture 8" descr="IMG_20240410_153522"/>
          <p:cNvPicPr>
            <a:picLocks noChangeAspect="1"/>
          </p:cNvPicPr>
          <p:nvPr/>
        </p:nvPicPr>
        <p:blipFill>
          <a:blip r:embed="rId3"/>
          <a:stretch>
            <a:fillRect/>
          </a:stretch>
        </p:blipFill>
        <p:spPr>
          <a:xfrm>
            <a:off x="573405" y="3141345"/>
            <a:ext cx="6980555" cy="3134995"/>
          </a:xfrm>
          <a:prstGeom prst="rect">
            <a:avLst/>
          </a:prstGeom>
        </p:spPr>
      </p:pic>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IN" altLang="en-US"/>
              <a:t>Excecise problems on </a:t>
            </a:r>
            <a:r>
              <a:rPr lang="en-IN" altLang="en-US">
                <a:latin typeface="Arial" panose="020B0604020202020204" pitchFamily="34" charset="0"/>
                <a:cs typeface="Arial" panose="020B0604020202020204" pitchFamily="34" charset="0"/>
              </a:rPr>
              <a:t>Ԑ-NFA</a:t>
            </a:r>
          </a:p>
        </p:txBody>
      </p:sp>
      <p:sp>
        <p:nvSpPr>
          <p:cNvPr id="4" name="Text Box 3"/>
          <p:cNvSpPr txBox="1"/>
          <p:nvPr/>
        </p:nvSpPr>
        <p:spPr>
          <a:xfrm>
            <a:off x="647065" y="1237615"/>
            <a:ext cx="4567555" cy="3141980"/>
          </a:xfrm>
          <a:prstGeom prst="rect">
            <a:avLst/>
          </a:prstGeom>
          <a:noFill/>
        </p:spPr>
        <p:txBody>
          <a:bodyPr wrap="square" rtlCol="0">
            <a:noAutofit/>
          </a:bodyPr>
          <a:lstStyle/>
          <a:p>
            <a:r>
              <a:rPr lang="en-IN" altLang="en-US"/>
              <a:t>Ex-1 Consider the following </a:t>
            </a:r>
            <a:r>
              <a:rPr lang="en-IN" altLang="en-US">
                <a:cs typeface="Arial" panose="020B0604020202020204" pitchFamily="34" charset="0"/>
              </a:rPr>
              <a:t>Ԑ-NFA</a:t>
            </a:r>
          </a:p>
          <a:p>
            <a:endParaRPr lang="en-IN" altLang="en-US">
              <a:cs typeface="Arial" panose="020B0604020202020204" pitchFamily="34" charset="0"/>
            </a:endParaRPr>
          </a:p>
          <a:p>
            <a:endParaRPr lang="en-IN" altLang="en-US">
              <a:cs typeface="Arial" panose="020B0604020202020204" pitchFamily="34" charset="0"/>
            </a:endParaRPr>
          </a:p>
          <a:p>
            <a:endParaRPr lang="en-IN" altLang="en-US">
              <a:cs typeface="Arial" panose="020B0604020202020204" pitchFamily="34" charset="0"/>
            </a:endParaRPr>
          </a:p>
          <a:p>
            <a:endParaRPr lang="en-IN" altLang="en-US">
              <a:cs typeface="Arial" panose="020B0604020202020204" pitchFamily="34" charset="0"/>
            </a:endParaRPr>
          </a:p>
          <a:p>
            <a:endParaRPr lang="en-IN" altLang="en-US">
              <a:cs typeface="Arial" panose="020B0604020202020204" pitchFamily="34" charset="0"/>
            </a:endParaRPr>
          </a:p>
          <a:p>
            <a:endParaRPr lang="en-IN" altLang="en-US">
              <a:cs typeface="Arial" panose="020B0604020202020204" pitchFamily="34" charset="0"/>
            </a:endParaRPr>
          </a:p>
          <a:p>
            <a:endParaRPr lang="en-IN" altLang="en-US">
              <a:cs typeface="Arial" panose="020B0604020202020204" pitchFamily="34" charset="0"/>
            </a:endParaRPr>
          </a:p>
          <a:p>
            <a:pPr marL="0" lvl="1"/>
            <a:r>
              <a:rPr lang="en-IN" altLang="en-US">
                <a:cs typeface="Arial" panose="020B0604020202020204" pitchFamily="34" charset="0"/>
              </a:rPr>
              <a:t>a. Compute Ԑ-closure of each state.</a:t>
            </a:r>
          </a:p>
          <a:p>
            <a:r>
              <a:rPr lang="en-IN" altLang="en-US">
                <a:cs typeface="Arial" panose="020B0604020202020204" pitchFamily="34" charset="0"/>
              </a:rPr>
              <a:t>b. Convert to an Equivalent DFA</a:t>
            </a:r>
          </a:p>
        </p:txBody>
      </p:sp>
      <p:graphicFrame>
        <p:nvGraphicFramePr>
          <p:cNvPr id="6" name="Table 5"/>
          <p:cNvGraphicFramePr/>
          <p:nvPr/>
        </p:nvGraphicFramePr>
        <p:xfrm>
          <a:off x="1066800" y="1787525"/>
          <a:ext cx="2988310" cy="1400175"/>
        </p:xfrm>
        <a:graphic>
          <a:graphicData uri="http://schemas.openxmlformats.org/drawingml/2006/table">
            <a:tbl>
              <a:tblPr/>
              <a:tblGrid>
                <a:gridCol w="678815">
                  <a:extLst>
                    <a:ext uri="{9D8B030D-6E8A-4147-A177-3AD203B41FA5}">
                      <a16:colId xmlns:a16="http://schemas.microsoft.com/office/drawing/2014/main" val="20000"/>
                    </a:ext>
                  </a:extLst>
                </a:gridCol>
                <a:gridCol w="709295">
                  <a:extLst>
                    <a:ext uri="{9D8B030D-6E8A-4147-A177-3AD203B41FA5}">
                      <a16:colId xmlns:a16="http://schemas.microsoft.com/office/drawing/2014/main" val="20001"/>
                    </a:ext>
                  </a:extLst>
                </a:gridCol>
                <a:gridCol w="814070">
                  <a:extLst>
                    <a:ext uri="{9D8B030D-6E8A-4147-A177-3AD203B41FA5}">
                      <a16:colId xmlns:a16="http://schemas.microsoft.com/office/drawing/2014/main" val="20002"/>
                    </a:ext>
                  </a:extLst>
                </a:gridCol>
                <a:gridCol w="786130">
                  <a:extLst>
                    <a:ext uri="{9D8B030D-6E8A-4147-A177-3AD203B41FA5}">
                      <a16:colId xmlns:a16="http://schemas.microsoft.com/office/drawing/2014/main" val="20003"/>
                    </a:ext>
                  </a:extLst>
                </a:gridCol>
              </a:tblGrid>
              <a:tr h="324485">
                <a:tc>
                  <a:txBody>
                    <a:bodyPr/>
                    <a:lstStyle/>
                    <a:p>
                      <a:pPr indent="0" algn="ctr">
                        <a:buNone/>
                      </a:pPr>
                      <a:r>
                        <a:rPr lang="en-US" sz="2000" b="0">
                          <a:latin typeface="Symbol" panose="05050102010706020507" charset="0"/>
                          <a:cs typeface="Symbol" panose="05050102010706020507" charset="0"/>
                        </a:rPr>
                        <a:t>d</a:t>
                      </a:r>
                      <a:r>
                        <a:rPr lang="en-IN" altLang="en-US" sz="2000" b="0">
                          <a:latin typeface="Symbol" panose="05050102010706020507" charset="0"/>
                          <a:cs typeface="Symbol" panose="05050102010706020507" charset="0"/>
                        </a:rPr>
                        <a:t>,</a:t>
                      </a:r>
                      <a:endParaRPr lang="en-IN" altLang="en-US" sz="2000" b="0">
                        <a:latin typeface="Symbol" panose="05050102010706020507" charset="0"/>
                        <a:ea typeface="Symbol" panose="05050102010706020507" charset="0"/>
                        <a:cs typeface="Symbol" panose="05050102010706020507"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Arial" panose="020B0604020202020204" pitchFamily="34" charset="0"/>
                          <a:ea typeface="Times New Roman" panose="02020603050405020304" pitchFamily="18" charset="0"/>
                          <a:cs typeface="Arial" panose="020B0604020202020204" pitchFamily="34" charset="0"/>
                        </a:rPr>
                        <a:t>Ԑ</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a</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b</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355">
                <a:tc>
                  <a:txBody>
                    <a:bodyPr/>
                    <a:lstStyle/>
                    <a:p>
                      <a:pPr indent="0">
                        <a:buNone/>
                      </a:pPr>
                      <a:r>
                        <a:rPr lang="en-US" sz="2000" b="0">
                          <a:latin typeface="Arial" panose="020B0604020202020204" pitchFamily="34" charset="0"/>
                          <a:cs typeface="Arial" panose="020B0604020202020204" pitchFamily="34" charset="0"/>
                        </a:rPr>
                        <a:t>→</a:t>
                      </a:r>
                      <a:r>
                        <a:rPr lang="en-IN" altLang="en-US" sz="2000" b="0">
                          <a:latin typeface="Arial" panose="020B0604020202020204" pitchFamily="34" charset="0"/>
                          <a:cs typeface="Arial" panose="020B0604020202020204" pitchFamily="34" charset="0"/>
                        </a:rPr>
                        <a:t>p</a:t>
                      </a:r>
                      <a:endParaRPr lang="en-IN" altLang="en-US" sz="2000" b="0">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cs typeface="Times New Roman" panose="02020603050405020304" pitchFamily="18" charset="0"/>
                        </a:rPr>
                        <a:t> { q}</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{p, 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q</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Arial" panose="020B0604020202020204" pitchFamily="34" charset="0"/>
                          <a:ea typeface="Times New Roman" panose="02020603050405020304" pitchFamily="18" charset="0"/>
                          <a:cs typeface="Arial" panose="020B0604020202020204" pitchFamily="34" charset="0"/>
                        </a:rPr>
                        <a:t>Ø</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IN" altLang="en-US" sz="2000" b="0">
                          <a:latin typeface="Times New Roman" panose="02020603050405020304" pitchFamily="18" charset="0"/>
                          <a:cs typeface="Times New Roman" panose="02020603050405020304" pitchFamily="18" charset="0"/>
                        </a:rPr>
                        <a:t> {p}</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US" sz="2000" b="0">
                          <a:latin typeface="Arial" panose="020B0604020202020204" pitchFamily="34" charset="0"/>
                          <a:cs typeface="Arial" panose="020B0604020202020204" pitchFamily="34" charset="0"/>
                        </a:rPr>
                        <a:t>Ø</a:t>
                      </a:r>
                      <a:endParaRPr lang="en-US" altLang="en-US" sz="2000" b="0">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4485">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{p,q}</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IN" altLang="en-US" sz="2000" b="0">
                          <a:latin typeface="Times New Roman" panose="02020603050405020304" pitchFamily="18" charset="0"/>
                          <a:cs typeface="Times New Roman" panose="02020603050405020304" pitchFamily="18" charset="0"/>
                        </a:rPr>
                        <a:t>{r}</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 {p}</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Text Box 4"/>
          <p:cNvSpPr txBox="1"/>
          <p:nvPr/>
        </p:nvSpPr>
        <p:spPr>
          <a:xfrm>
            <a:off x="4888865" y="1212215"/>
            <a:ext cx="4567555" cy="3141980"/>
          </a:xfrm>
          <a:prstGeom prst="rect">
            <a:avLst/>
          </a:prstGeom>
          <a:noFill/>
        </p:spPr>
        <p:txBody>
          <a:bodyPr wrap="square" rtlCol="0">
            <a:noAutofit/>
          </a:bodyPr>
          <a:lstStyle/>
          <a:p>
            <a:r>
              <a:rPr lang="en-IN" altLang="en-US"/>
              <a:t>Ex-1 Consider the following </a:t>
            </a:r>
            <a:r>
              <a:rPr lang="en-IN" altLang="en-US">
                <a:cs typeface="Arial" panose="020B0604020202020204" pitchFamily="34" charset="0"/>
              </a:rPr>
              <a:t>Ԑ-NFA</a:t>
            </a:r>
          </a:p>
          <a:p>
            <a:endParaRPr lang="en-IN" altLang="en-US">
              <a:cs typeface="Arial" panose="020B0604020202020204" pitchFamily="34" charset="0"/>
            </a:endParaRPr>
          </a:p>
          <a:p>
            <a:endParaRPr lang="en-IN" altLang="en-US">
              <a:cs typeface="Arial" panose="020B0604020202020204" pitchFamily="34" charset="0"/>
            </a:endParaRPr>
          </a:p>
          <a:p>
            <a:endParaRPr lang="en-IN" altLang="en-US">
              <a:cs typeface="Arial" panose="020B0604020202020204" pitchFamily="34" charset="0"/>
            </a:endParaRPr>
          </a:p>
          <a:p>
            <a:endParaRPr lang="en-IN" altLang="en-US">
              <a:cs typeface="Arial" panose="020B0604020202020204" pitchFamily="34" charset="0"/>
            </a:endParaRPr>
          </a:p>
          <a:p>
            <a:endParaRPr lang="en-IN" altLang="en-US">
              <a:cs typeface="Arial" panose="020B0604020202020204" pitchFamily="34" charset="0"/>
            </a:endParaRPr>
          </a:p>
          <a:p>
            <a:endParaRPr lang="en-IN" altLang="en-US">
              <a:cs typeface="Arial" panose="020B0604020202020204" pitchFamily="34" charset="0"/>
            </a:endParaRPr>
          </a:p>
          <a:p>
            <a:endParaRPr lang="en-IN" altLang="en-US"/>
          </a:p>
          <a:p>
            <a:r>
              <a:rPr lang="en-IN" altLang="en-US">
                <a:cs typeface="Arial" panose="020B0604020202020204" pitchFamily="34" charset="0"/>
              </a:rPr>
              <a:t>a. Compute Ԑ-closure of each state.</a:t>
            </a:r>
          </a:p>
          <a:p>
            <a:r>
              <a:rPr lang="en-IN" altLang="en-US">
                <a:cs typeface="Arial" panose="020B0604020202020204" pitchFamily="34" charset="0"/>
              </a:rPr>
              <a:t>b. Convert to an Equivalent DFA</a:t>
            </a:r>
          </a:p>
        </p:txBody>
      </p:sp>
      <p:graphicFrame>
        <p:nvGraphicFramePr>
          <p:cNvPr id="7" name="Table 6"/>
          <p:cNvGraphicFramePr/>
          <p:nvPr/>
        </p:nvGraphicFramePr>
        <p:xfrm>
          <a:off x="4919345" y="1752600"/>
          <a:ext cx="3589857" cy="1219200"/>
        </p:xfrm>
        <a:graphic>
          <a:graphicData uri="http://schemas.openxmlformats.org/drawingml/2006/table">
            <a:tbl>
              <a:tblPr/>
              <a:tblGrid>
                <a:gridCol w="711835">
                  <a:extLst>
                    <a:ext uri="{9D8B030D-6E8A-4147-A177-3AD203B41FA5}">
                      <a16:colId xmlns:a16="http://schemas.microsoft.com/office/drawing/2014/main" val="20000"/>
                    </a:ext>
                  </a:extLst>
                </a:gridCol>
                <a:gridCol w="775335">
                  <a:extLst>
                    <a:ext uri="{9D8B030D-6E8A-4147-A177-3AD203B41FA5}">
                      <a16:colId xmlns:a16="http://schemas.microsoft.com/office/drawing/2014/main" val="20001"/>
                    </a:ext>
                  </a:extLst>
                </a:gridCol>
                <a:gridCol w="755015">
                  <a:extLst>
                    <a:ext uri="{9D8B030D-6E8A-4147-A177-3AD203B41FA5}">
                      <a16:colId xmlns:a16="http://schemas.microsoft.com/office/drawing/2014/main" val="20002"/>
                    </a:ext>
                  </a:extLst>
                </a:gridCol>
                <a:gridCol w="632460">
                  <a:extLst>
                    <a:ext uri="{9D8B030D-6E8A-4147-A177-3AD203B41FA5}">
                      <a16:colId xmlns:a16="http://schemas.microsoft.com/office/drawing/2014/main" val="20003"/>
                    </a:ext>
                  </a:extLst>
                </a:gridCol>
                <a:gridCol w="715212">
                  <a:extLst>
                    <a:ext uri="{9D8B030D-6E8A-4147-A177-3AD203B41FA5}">
                      <a16:colId xmlns:a16="http://schemas.microsoft.com/office/drawing/2014/main" val="20004"/>
                    </a:ext>
                  </a:extLst>
                </a:gridCol>
              </a:tblGrid>
              <a:tr h="304800">
                <a:tc>
                  <a:txBody>
                    <a:bodyPr/>
                    <a:lstStyle/>
                    <a:p>
                      <a:pPr indent="0" algn="ctr">
                        <a:buNone/>
                      </a:pPr>
                      <a:r>
                        <a:rPr lang="en-US" sz="2000" b="0">
                          <a:latin typeface="Symbol" panose="05050102010706020507" charset="0"/>
                          <a:cs typeface="Symbol" panose="05050102010706020507" charset="0"/>
                        </a:rPr>
                        <a:t>d</a:t>
                      </a:r>
                      <a:r>
                        <a:rPr lang="en-IN" altLang="en-US" sz="2000" b="0">
                          <a:latin typeface="Symbol" panose="05050102010706020507" charset="0"/>
                          <a:cs typeface="Symbol" panose="05050102010706020507" charset="0"/>
                        </a:rPr>
                        <a:t>,</a:t>
                      </a:r>
                      <a:endParaRPr lang="en-IN" altLang="en-US" sz="2000" b="0">
                        <a:latin typeface="Symbol" panose="05050102010706020507" charset="0"/>
                        <a:ea typeface="Symbol" panose="05050102010706020507" charset="0"/>
                        <a:cs typeface="Symbol" panose="05050102010706020507"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IN" altLang="en-US" sz="2000" b="0">
                          <a:latin typeface="Arial" panose="020B0604020202020204" pitchFamily="34" charset="0"/>
                          <a:ea typeface="Times New Roman" panose="02020603050405020304" pitchFamily="18" charset="0"/>
                          <a:cs typeface="Arial" panose="020B0604020202020204" pitchFamily="34" charset="0"/>
                        </a:rPr>
                        <a:t>Ԑ</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a</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b</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c</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indent="0">
                        <a:buNone/>
                      </a:pPr>
                      <a:r>
                        <a:rPr lang="en-US" sz="2000" b="0">
                          <a:latin typeface="Arial" panose="020B0604020202020204" pitchFamily="34" charset="0"/>
                          <a:cs typeface="Arial" panose="020B0604020202020204" pitchFamily="34" charset="0"/>
                        </a:rPr>
                        <a:t>→</a:t>
                      </a:r>
                      <a:r>
                        <a:rPr lang="en-IN" altLang="en-US" sz="2000" b="0">
                          <a:latin typeface="Arial" panose="020B0604020202020204" pitchFamily="34" charset="0"/>
                          <a:cs typeface="Arial" panose="020B0604020202020204" pitchFamily="34" charset="0"/>
                        </a:rPr>
                        <a:t>p</a:t>
                      </a:r>
                      <a:endParaRPr lang="en-IN" altLang="en-US" sz="2000" b="0">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{q,r}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cs typeface="Times New Roman" panose="02020603050405020304" pitchFamily="18" charset="0"/>
                        </a:rPr>
                        <a:t> </a:t>
                      </a:r>
                      <a:r>
                        <a:rPr lang="en-IN" altLang="en-US" sz="2000" b="0">
                          <a:latin typeface="Arial" panose="020B0604020202020204" pitchFamily="34" charset="0"/>
                          <a:cs typeface="Arial" panose="020B0604020202020204" pitchFamily="34" charset="0"/>
                        </a:rPr>
                        <a:t>Ø</a:t>
                      </a:r>
                      <a:endParaRPr lang="en-IN" altLang="en-US" sz="2000" b="0">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{q }</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q</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Arial" panose="020B0604020202020204" pitchFamily="34" charset="0"/>
                          <a:ea typeface="Times New Roman" panose="02020603050405020304" pitchFamily="18" charset="0"/>
                          <a:cs typeface="Arial" panose="020B0604020202020204" pitchFamily="34" charset="0"/>
                        </a:rPr>
                        <a:t>Ø</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cs typeface="Times New Roman" panose="02020603050405020304" pitchFamily="18" charset="0"/>
                        </a:rPr>
                        <a:t>{p}</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cs typeface="Times New Roman" panose="02020603050405020304" pitchFamily="18" charset="0"/>
                        </a:rPr>
                        <a:t> </a:t>
                      </a:r>
                      <a:r>
                        <a:rPr lang="en-IN" altLang="en-US" sz="2000" b="0">
                          <a:latin typeface="Times New Roman" panose="02020603050405020304" pitchFamily="18" charset="0"/>
                          <a:cs typeface="Times New Roman" panose="02020603050405020304" pitchFamily="18" charset="0"/>
                        </a:rPr>
                        <a:t>{r}</a:t>
                      </a:r>
                      <a:endParaRPr lang="en-IN"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{p,q}</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indent="0">
                        <a:buNone/>
                      </a:pPr>
                      <a:r>
                        <a:rPr lang="en-IN" altLang="en-US" sz="2000" b="0">
                          <a:latin typeface="Times New Roman" panose="02020603050405020304" pitchFamily="18" charset="0"/>
                          <a:ea typeface="Times New Roman" panose="02020603050405020304" pitchFamily="18" charset="0"/>
                          <a:cs typeface="Times New Roman" panose="02020603050405020304" pitchFamily="18" charset="0"/>
                        </a:rPr>
                        <a:t>*r</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Arial" panose="020B0604020202020204" pitchFamily="34" charset="0"/>
                          <a:ea typeface="Times New Roman" panose="02020603050405020304" pitchFamily="18" charset="0"/>
                          <a:cs typeface="Arial" panose="020B0604020202020204" pitchFamily="34" charset="0"/>
                        </a:rPr>
                        <a:t>Ø</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Arial" panose="020B0604020202020204" pitchFamily="34" charset="0"/>
                          <a:ea typeface="Times New Roman" panose="02020603050405020304" pitchFamily="18" charset="0"/>
                          <a:cs typeface="Arial" panose="020B0604020202020204" pitchFamily="34" charset="0"/>
                        </a:rPr>
                        <a:t>Ø</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Arial" panose="020B0604020202020204" pitchFamily="34" charset="0"/>
                          <a:ea typeface="Times New Roman" panose="02020603050405020304" pitchFamily="18" charset="0"/>
                          <a:cs typeface="Arial" panose="020B0604020202020204" pitchFamily="34" charset="0"/>
                        </a:rPr>
                        <a:t>Ø</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IN" altLang="en-US" sz="2000" b="0">
                          <a:latin typeface="Arial" panose="020B0604020202020204" pitchFamily="34" charset="0"/>
                          <a:ea typeface="Times New Roman" panose="02020603050405020304" pitchFamily="18" charset="0"/>
                          <a:cs typeface="Arial" panose="020B0604020202020204" pitchFamily="34" charset="0"/>
                        </a:rPr>
                        <a:t>Ø</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Text Box 2"/>
          <p:cNvSpPr txBox="1"/>
          <p:nvPr/>
        </p:nvSpPr>
        <p:spPr>
          <a:xfrm>
            <a:off x="686435" y="4208145"/>
            <a:ext cx="7823200" cy="2426335"/>
          </a:xfrm>
          <a:prstGeom prst="rect">
            <a:avLst/>
          </a:prstGeom>
          <a:noFill/>
        </p:spPr>
        <p:txBody>
          <a:bodyPr wrap="square" rtlCol="0">
            <a:noAutofit/>
          </a:bodyPr>
          <a:lstStyle/>
          <a:p>
            <a:r>
              <a:rPr lang="en-IN" altLang="en-US"/>
              <a:t>Ex-3. Convert the following </a:t>
            </a:r>
            <a:r>
              <a:rPr lang="en-IN" altLang="en-US">
                <a:cs typeface="Arial" panose="020B0604020202020204" pitchFamily="34" charset="0"/>
                <a:sym typeface="+mn-ea"/>
              </a:rPr>
              <a:t>Ԑ-NFA to and an equivalent DFA</a:t>
            </a:r>
            <a:r>
              <a:rPr lang="en-IN" altLang="en-US"/>
              <a:t> </a:t>
            </a:r>
          </a:p>
        </p:txBody>
      </p:sp>
      <p:pic>
        <p:nvPicPr>
          <p:cNvPr id="8" name="Content Placeholder 7" descr="MMM NFA"/>
          <p:cNvPicPr>
            <a:picLocks noGrp="1" noChangeAspect="1"/>
          </p:cNvPicPr>
          <p:nvPr>
            <p:ph idx="1"/>
          </p:nvPr>
        </p:nvPicPr>
        <p:blipFill>
          <a:blip r:embed="rId3"/>
          <a:stretch>
            <a:fillRect/>
          </a:stretch>
        </p:blipFill>
        <p:spPr>
          <a:xfrm>
            <a:off x="1286510" y="4759960"/>
            <a:ext cx="6475095" cy="1894840"/>
          </a:xfrm>
          <a:prstGeom prst="rect">
            <a:avLst/>
          </a:prstGeom>
        </p:spPr>
      </p:pic>
      <p:sp>
        <p:nvSpPr>
          <p:cNvPr id="9" name="Footer Placeholder 8"/>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vert="horz" wrap="square" lIns="91440" tIns="45720" rIns="91440" bIns="45720" anchor="ctr" anchorCtr="0"/>
          <a:lstStyle/>
          <a:p>
            <a:pPr eaLnBrk="1" hangingPunct="1"/>
            <a:r>
              <a:rPr lang="en-US" altLang="en-US" dirty="0"/>
              <a:t>Theorem-2</a:t>
            </a:r>
          </a:p>
        </p:txBody>
      </p:sp>
      <p:sp>
        <p:nvSpPr>
          <p:cNvPr id="3" name="Content Placeholder 2"/>
          <p:cNvSpPr>
            <a:spLocks noGrp="1"/>
          </p:cNvSpPr>
          <p:nvPr>
            <p:ph idx="1"/>
          </p:nvPr>
        </p:nvSpPr>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Definition : If  D=(Q</a:t>
            </a:r>
            <a:r>
              <a:rPr kumimoji="0" lang="en-US" sz="3200" b="0" i="0" u="none" strike="noStrike" kern="1200" cap="none" spc="0" normalizeH="0" baseline="-25000" noProof="0" dirty="0">
                <a:ln>
                  <a:noFill/>
                </a:ln>
                <a:solidFill>
                  <a:schemeClr val="tx1"/>
                </a:solidFill>
                <a:effectLst/>
                <a:uLnTx/>
                <a:uFillTx/>
                <a:latin typeface="+mn-lt"/>
                <a:ea typeface="+mn-ea"/>
                <a:cs typeface="+mn-cs"/>
              </a:rPr>
              <a:t>D</a:t>
            </a:r>
            <a:r>
              <a:rPr kumimoji="0" lang="en-US" sz="3200" b="0" i="0" u="none" strike="noStrike" kern="1200" cap="none" spc="0" normalizeH="0" baseline="0" noProof="0" dirty="0">
                <a:ln>
                  <a:noFill/>
                </a:ln>
                <a:solidFill>
                  <a:schemeClr val="tx1"/>
                </a:solidFill>
                <a:effectLst/>
                <a:uLnTx/>
                <a:uFillTx/>
                <a:latin typeface="+mn-lt"/>
                <a:ea typeface="+mn-ea"/>
                <a:cs typeface="+mn-cs"/>
              </a:rPr>
              <a:t>,∑,</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25000" noProof="0" dirty="0">
                <a:ln>
                  <a:noFill/>
                </a:ln>
                <a:solidFill>
                  <a:schemeClr val="tx1"/>
                </a:solidFill>
                <a:effectLst/>
                <a:uLnTx/>
                <a:uFillTx/>
                <a:latin typeface="+mn-lt"/>
                <a:ea typeface="+mn-ea"/>
                <a:cs typeface="+mn-cs"/>
              </a:rPr>
              <a:t>D</a:t>
            </a:r>
            <a:r>
              <a:rPr kumimoji="0" lang="en-US" sz="3200" b="0" i="0" u="none" strike="noStrike" kern="1200" cap="none" spc="0" normalizeH="0" baseline="0" noProof="0" dirty="0">
                <a:ln>
                  <a:noFill/>
                </a:ln>
                <a:solidFill>
                  <a:schemeClr val="tx1"/>
                </a:solidFill>
                <a:effectLst/>
                <a:uLnTx/>
                <a:uFillTx/>
                <a:latin typeface="+mn-lt"/>
                <a:ea typeface="+mn-ea"/>
                <a:cs typeface="+mn-cs"/>
              </a:rPr>
              <a:t>, {q</a:t>
            </a:r>
            <a:r>
              <a:rPr kumimoji="0" lang="en-US" sz="3200" b="0" i="0" u="none" strike="noStrike" kern="1200" cap="none" spc="0" normalizeH="0" baseline="-25000" noProof="0" dirty="0">
                <a:ln>
                  <a:noFill/>
                </a:ln>
                <a:solidFill>
                  <a:schemeClr val="tx1"/>
                </a:solidFill>
                <a:effectLst/>
                <a:uLnTx/>
                <a:uFillTx/>
                <a:latin typeface="+mn-lt"/>
                <a:ea typeface="+mn-ea"/>
                <a:cs typeface="+mn-cs"/>
              </a:rPr>
              <a:t>0</a:t>
            </a:r>
            <a:r>
              <a:rPr kumimoji="0" lang="en-US" sz="3200" b="0" i="0" u="none" strike="noStrike" kern="1200" cap="none" spc="0" normalizeH="0" baseline="0" noProof="0" dirty="0">
                <a:ln>
                  <a:noFill/>
                </a:ln>
                <a:solidFill>
                  <a:schemeClr val="tx1"/>
                </a:solidFill>
                <a:effectLst/>
                <a:uLnTx/>
                <a:uFillTx/>
                <a:latin typeface="+mn-lt"/>
                <a:ea typeface="+mn-ea"/>
                <a:cs typeface="+mn-cs"/>
              </a:rPr>
              <a:t>}, F</a:t>
            </a:r>
            <a:r>
              <a:rPr kumimoji="0" lang="en-US" sz="3200" b="0" i="0" u="none" strike="noStrike" kern="1200" cap="none" spc="0" normalizeH="0" baseline="-25000" noProof="0" dirty="0">
                <a:ln>
                  <a:noFill/>
                </a:ln>
                <a:solidFill>
                  <a:schemeClr val="tx1"/>
                </a:solidFill>
                <a:effectLst/>
                <a:uLnTx/>
                <a:uFillTx/>
                <a:latin typeface="+mn-lt"/>
                <a:ea typeface="+mn-ea"/>
                <a:cs typeface="+mn-cs"/>
              </a:rPr>
              <a:t>D</a:t>
            </a:r>
            <a:r>
              <a:rPr kumimoji="0" lang="en-US" sz="3200" b="0" i="0" u="none" strike="noStrike" kern="1200" cap="none" spc="0" normalizeH="0" baseline="0" noProof="0" dirty="0">
                <a:ln>
                  <a:noFill/>
                </a:ln>
                <a:solidFill>
                  <a:schemeClr val="tx1"/>
                </a:solidFill>
                <a:effectLst/>
                <a:uLnTx/>
                <a:uFillTx/>
                <a:latin typeface="+mn-lt"/>
                <a:ea typeface="+mn-ea"/>
                <a:cs typeface="+mn-cs"/>
              </a:rPr>
              <a:t>) is the DFA constructed  from N =(Q</a:t>
            </a:r>
            <a:r>
              <a:rPr kumimoji="0" lang="en-US" sz="3200" b="0" i="0" u="none" strike="noStrike" kern="1200" cap="none" spc="0" normalizeH="0" baseline="-25000" noProof="0" dirty="0">
                <a:ln>
                  <a:noFill/>
                </a:ln>
                <a:solidFill>
                  <a:schemeClr val="tx1"/>
                </a:solidFill>
                <a:effectLst/>
                <a:uLnTx/>
                <a:uFillTx/>
                <a:latin typeface="+mn-lt"/>
                <a:ea typeface="+mn-ea"/>
                <a:cs typeface="+mn-cs"/>
              </a:rPr>
              <a:t>N</a:t>
            </a:r>
            <a:r>
              <a:rPr kumimoji="0" lang="en-US" sz="3200" b="0" i="0" u="none" strike="noStrike" kern="1200" cap="none" spc="0" normalizeH="0" baseline="0" noProof="0" dirty="0">
                <a:ln>
                  <a:noFill/>
                </a:ln>
                <a:solidFill>
                  <a:schemeClr val="tx1"/>
                </a:solidFill>
                <a:effectLst/>
                <a:uLnTx/>
                <a:uFillTx/>
                <a:latin typeface="+mn-lt"/>
                <a:ea typeface="+mn-ea"/>
                <a:cs typeface="+mn-cs"/>
              </a:rPr>
              <a:t>,∑,</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25000" noProof="0" dirty="0">
                <a:ln>
                  <a:noFill/>
                </a:ln>
                <a:solidFill>
                  <a:schemeClr val="tx1"/>
                </a:solidFill>
                <a:effectLst/>
                <a:uLnTx/>
                <a:uFillTx/>
                <a:latin typeface="+mn-lt"/>
                <a:ea typeface="+mn-ea"/>
                <a:cs typeface="+mn-cs"/>
              </a:rPr>
              <a:t>N</a:t>
            </a:r>
            <a:r>
              <a:rPr kumimoji="0" lang="en-US" sz="3200" b="0" i="0" u="none" strike="noStrike" kern="1200" cap="none" spc="0" normalizeH="0" baseline="0" noProof="0" dirty="0">
                <a:ln>
                  <a:noFill/>
                </a:ln>
                <a:solidFill>
                  <a:schemeClr val="tx1"/>
                </a:solidFill>
                <a:effectLst/>
                <a:uLnTx/>
                <a:uFillTx/>
                <a:latin typeface="+mn-lt"/>
                <a:ea typeface="+mn-ea"/>
                <a:cs typeface="+mn-cs"/>
              </a:rPr>
              <a:t>, q</a:t>
            </a:r>
            <a:r>
              <a:rPr kumimoji="0" lang="en-US" sz="3200" b="0" i="0" u="none" strike="noStrike" kern="1200" cap="none" spc="0" normalizeH="0" baseline="-25000" noProof="0" dirty="0">
                <a:ln>
                  <a:noFill/>
                </a:ln>
                <a:solidFill>
                  <a:schemeClr val="tx1"/>
                </a:solidFill>
                <a:effectLst/>
                <a:uLnTx/>
                <a:uFillTx/>
                <a:latin typeface="+mn-lt"/>
                <a:ea typeface="+mn-ea"/>
                <a:cs typeface="+mn-cs"/>
              </a:rPr>
              <a:t>0</a:t>
            </a:r>
            <a:r>
              <a:rPr kumimoji="0" lang="en-US" sz="3200" b="0" i="0" u="none" strike="noStrike" kern="1200" cap="none" spc="0" normalizeH="0" baseline="0" noProof="0" dirty="0">
                <a:ln>
                  <a:noFill/>
                </a:ln>
                <a:solidFill>
                  <a:schemeClr val="tx1"/>
                </a:solidFill>
                <a:effectLst/>
                <a:uLnTx/>
                <a:uFillTx/>
                <a:latin typeface="+mn-lt"/>
                <a:ea typeface="+mn-ea"/>
                <a:cs typeface="+mn-cs"/>
              </a:rPr>
              <a:t>, F</a:t>
            </a:r>
            <a:r>
              <a:rPr kumimoji="0" lang="en-US" sz="3200" b="0" i="0" u="none" strike="noStrike" kern="1200" cap="none" spc="0" normalizeH="0" baseline="-25000" noProof="0" dirty="0">
                <a:ln>
                  <a:noFill/>
                </a:ln>
                <a:solidFill>
                  <a:schemeClr val="tx1"/>
                </a:solidFill>
                <a:effectLst/>
                <a:uLnTx/>
                <a:uFillTx/>
                <a:latin typeface="+mn-lt"/>
                <a:ea typeface="+mn-ea"/>
                <a:cs typeface="+mn-cs"/>
              </a:rPr>
              <a:t>N</a:t>
            </a:r>
            <a:r>
              <a:rPr kumimoji="0" lang="en-US" sz="3200" b="0" i="0" u="none" strike="noStrike" kern="1200" cap="none" spc="0" normalizeH="0" baseline="0" noProof="0" dirty="0">
                <a:ln>
                  <a:noFill/>
                </a:ln>
                <a:solidFill>
                  <a:schemeClr val="tx1"/>
                </a:solidFill>
                <a:effectLst/>
                <a:uLnTx/>
                <a:uFillTx/>
                <a:latin typeface="+mn-lt"/>
                <a:ea typeface="+mn-ea"/>
                <a:cs typeface="+mn-cs"/>
              </a:rPr>
              <a:t>) by the subset construction scheme then  L(D) = L(N).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Proof : By induction we have to first prove on |w| is that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25000" noProof="0" dirty="0">
                <a:ln>
                  <a:noFill/>
                </a:ln>
                <a:solidFill>
                  <a:schemeClr val="tx1"/>
                </a:solidFill>
                <a:effectLst/>
                <a:uLnTx/>
                <a:uFillTx/>
                <a:latin typeface="+mn-lt"/>
                <a:ea typeface="+mn-ea"/>
                <a:cs typeface="+mn-cs"/>
              </a:rPr>
              <a:t>D</a:t>
            </a:r>
            <a:r>
              <a:rPr kumimoji="0" lang="en-US" sz="3200" b="0" i="0" u="none" strike="noStrike" kern="1200" cap="none" spc="0" normalizeH="0" baseline="0" noProof="0" dirty="0">
                <a:ln>
                  <a:noFill/>
                </a:ln>
                <a:solidFill>
                  <a:schemeClr val="tx1"/>
                </a:solidFill>
                <a:effectLst/>
                <a:uLnTx/>
                <a:uFillTx/>
                <a:latin typeface="+mn-lt"/>
                <a:ea typeface="+mn-ea"/>
                <a:cs typeface="+mn-cs"/>
              </a:rPr>
              <a:t>*({q</a:t>
            </a:r>
            <a:r>
              <a:rPr kumimoji="0" lang="en-US" sz="3200" b="0" i="0" u="none" strike="noStrike" kern="1200" cap="none" spc="0" normalizeH="0" baseline="-25000" noProof="0" dirty="0">
                <a:ln>
                  <a:noFill/>
                </a:ln>
                <a:solidFill>
                  <a:schemeClr val="tx1"/>
                </a:solidFill>
                <a:effectLst/>
                <a:uLnTx/>
                <a:uFillTx/>
                <a:latin typeface="+mn-lt"/>
                <a:ea typeface="+mn-ea"/>
                <a:cs typeface="+mn-cs"/>
              </a:rPr>
              <a:t>0</a:t>
            </a:r>
            <a:r>
              <a:rPr kumimoji="0" lang="en-US" sz="3200" b="0" i="0" u="none" strike="noStrike" kern="1200" cap="none" spc="0" normalizeH="0" baseline="0" noProof="0" dirty="0">
                <a:ln>
                  <a:noFill/>
                </a:ln>
                <a:solidFill>
                  <a:schemeClr val="tx1"/>
                </a:solidFill>
                <a:effectLst/>
                <a:uLnTx/>
                <a:uFillTx/>
                <a:latin typeface="+mn-lt"/>
                <a:ea typeface="+mn-ea"/>
                <a:cs typeface="+mn-cs"/>
              </a:rPr>
              <a:t>}, w)=</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25000" noProof="0" dirty="0">
                <a:ln>
                  <a:noFill/>
                </a:ln>
                <a:solidFill>
                  <a:schemeClr val="tx1"/>
                </a:solidFill>
                <a:effectLst/>
                <a:uLnTx/>
                <a:uFillTx/>
                <a:latin typeface="+mn-lt"/>
                <a:ea typeface="+mn-ea"/>
                <a:cs typeface="+mn-cs"/>
              </a:rPr>
              <a:t>N</a:t>
            </a:r>
            <a:r>
              <a:rPr kumimoji="0" lang="en-US" sz="3200" b="0" i="0" u="none" strike="noStrike" kern="1200" cap="none" spc="0" normalizeH="0" baseline="0" noProof="0" dirty="0">
                <a:ln>
                  <a:noFill/>
                </a:ln>
                <a:solidFill>
                  <a:schemeClr val="tx1"/>
                </a:solidFill>
                <a:effectLst/>
                <a:uLnTx/>
                <a:uFillTx/>
                <a:latin typeface="+mn-lt"/>
                <a:ea typeface="+mn-ea"/>
                <a:cs typeface="+mn-cs"/>
              </a:rPr>
              <a:t>*(q0,w)</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a:ln>
                  <a:noFill/>
                </a:ln>
                <a:solidFill>
                  <a:srgbClr val="FF0000"/>
                </a:solidFill>
                <a:effectLst/>
                <a:uLnTx/>
                <a:uFillTx/>
                <a:latin typeface="+mn-lt"/>
                <a:ea typeface="+mn-ea"/>
                <a:cs typeface="+mn-cs"/>
              </a:rPr>
              <a:t>NOTE :</a:t>
            </a:r>
            <a:r>
              <a:rPr kumimoji="0" lang="en-US" sz="3200" b="0" i="0" u="none" strike="noStrike" kern="1200" cap="none" spc="0" normalizeH="0" baseline="0" noProof="0" dirty="0">
                <a:ln>
                  <a:noFill/>
                </a:ln>
                <a:solidFill>
                  <a:schemeClr val="tx1"/>
                </a:solidFill>
                <a:effectLst/>
                <a:uLnTx/>
                <a:uFillTx/>
                <a:latin typeface="+mn-lt"/>
                <a:ea typeface="+mn-ea"/>
                <a:cs typeface="+mn-cs"/>
              </a:rPr>
              <a:t>   We know that </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0" noProof="0" dirty="0">
                <a:ln>
                  <a:noFill/>
                </a:ln>
                <a:solidFill>
                  <a:schemeClr val="tx1"/>
                </a:solidFill>
                <a:effectLst/>
                <a:uLnTx/>
                <a:uFillTx/>
                <a:latin typeface="+mn-lt"/>
                <a:ea typeface="+mn-ea"/>
                <a:cs typeface="+mn-cs"/>
              </a:rPr>
              <a:t>* function returns a set of state from NFA and </a:t>
            </a:r>
            <a:r>
              <a:rPr kumimoji="0" lang="el-GR" sz="3200" b="0" i="0" u="none" strike="noStrike" kern="1200" cap="none" spc="0" normalizeH="0" baseline="0" noProof="0" dirty="0">
                <a:ln>
                  <a:noFill/>
                </a:ln>
                <a:solidFill>
                  <a:schemeClr val="tx1"/>
                </a:solidFill>
                <a:effectLst/>
                <a:uLnTx/>
                <a:uFillTx/>
                <a:latin typeface="+mn-lt"/>
                <a:ea typeface="+mn-ea"/>
                <a:cs typeface="+mn-cs"/>
              </a:rPr>
              <a:t>δ</a:t>
            </a:r>
            <a:r>
              <a:rPr kumimoji="0" lang="en-US" sz="3200" b="0" i="0" u="none" strike="noStrike" kern="1200" cap="none" spc="0" normalizeH="0" baseline="-25000" noProof="0" dirty="0">
                <a:ln>
                  <a:noFill/>
                </a:ln>
                <a:solidFill>
                  <a:schemeClr val="tx1"/>
                </a:solidFill>
                <a:effectLst/>
                <a:uLnTx/>
                <a:uFillTx/>
                <a:latin typeface="+mn-lt"/>
                <a:ea typeface="+mn-ea"/>
                <a:cs typeface="+mn-cs"/>
              </a:rPr>
              <a:t>D</a:t>
            </a:r>
            <a:r>
              <a:rPr kumimoji="0" lang="en-US" sz="3200" b="0" i="0" u="none" strike="noStrike" kern="1200" cap="none" spc="0" normalizeH="0" baseline="0" noProof="0" dirty="0">
                <a:ln>
                  <a:noFill/>
                </a:ln>
                <a:solidFill>
                  <a:schemeClr val="tx1"/>
                </a:solidFill>
                <a:effectLst/>
                <a:uLnTx/>
                <a:uFillTx/>
                <a:latin typeface="+mn-lt"/>
                <a:ea typeface="+mn-ea"/>
                <a:cs typeface="+mn-cs"/>
              </a:rPr>
              <a:t>* for DFA interprets this as one state of Q</a:t>
            </a:r>
            <a:r>
              <a:rPr kumimoji="0" lang="en-US" sz="3200" b="0" i="0" u="none" strike="noStrike" kern="1200" cap="none" spc="0" normalizeH="0" baseline="-25000" noProof="0" dirty="0">
                <a:ln>
                  <a:noFill/>
                </a:ln>
                <a:solidFill>
                  <a:schemeClr val="tx1"/>
                </a:solidFill>
                <a:effectLst/>
                <a:uLnTx/>
                <a:uFillTx/>
                <a:latin typeface="+mn-lt"/>
                <a:ea typeface="+mn-ea"/>
                <a:cs typeface="+mn-cs"/>
              </a:rPr>
              <a:t>D.</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25000" noProof="0" dirty="0">
              <a:ln>
                <a:noFill/>
              </a:ln>
              <a:solidFill>
                <a:schemeClr val="tx1"/>
              </a:solidFill>
              <a:effectLst/>
              <a:uLnTx/>
              <a:uFillTx/>
              <a:latin typeface="+mn-lt"/>
              <a:ea typeface="+mn-ea"/>
              <a:cs typeface="+mn-cs"/>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457200" y="533400"/>
            <a:ext cx="8229600" cy="6172200"/>
          </a:xfrm>
        </p:spPr>
        <p:txBody>
          <a:bodyPr vert="horz" wrap="square" lIns="91440" tIns="45720" rIns="91440" bIns="45720" anchor="t" anchorCtr="0"/>
          <a:lstStyle/>
          <a:p>
            <a:pPr marL="956310" indent="-956310" eaLnBrk="1" hangingPunct="1">
              <a:buNone/>
            </a:pPr>
            <a:r>
              <a:rPr lang="en-US" altLang="en-US" sz="2400" b="1" dirty="0">
                <a:solidFill>
                  <a:srgbClr val="FF0000"/>
                </a:solidFill>
              </a:rPr>
              <a:t>BASIS :</a:t>
            </a:r>
            <a:r>
              <a:rPr lang="en-US" altLang="en-US" sz="2400" dirty="0"/>
              <a:t> Let |w| = 0 it means w=</a:t>
            </a:r>
            <a:r>
              <a:rPr lang="az-Cyrl-AZ" altLang="en-US" sz="2400" dirty="0"/>
              <a:t>Є</a:t>
            </a:r>
            <a:r>
              <a:rPr lang="en-US" altLang="en-US" sz="2400" dirty="0"/>
              <a:t>. By the basis definitions of </a:t>
            </a:r>
            <a:r>
              <a:rPr lang="el-GR" altLang="en-US" sz="2400" dirty="0"/>
              <a:t>δ</a:t>
            </a:r>
            <a:r>
              <a:rPr lang="en-US" altLang="en-US" sz="2400" dirty="0"/>
              <a:t>* for DFA and NFA </a:t>
            </a:r>
          </a:p>
          <a:p>
            <a:pPr indent="269875" eaLnBrk="1" hangingPunct="1"/>
            <a:r>
              <a:rPr lang="en-US" altLang="en-US" sz="2400" dirty="0"/>
              <a:t> we have </a:t>
            </a:r>
            <a:r>
              <a:rPr lang="el-GR" altLang="en-US" sz="2400" b="1" dirty="0">
                <a:solidFill>
                  <a:srgbClr val="FF0000"/>
                </a:solidFill>
              </a:rPr>
              <a:t>δ</a:t>
            </a:r>
            <a:r>
              <a:rPr lang="en-US" altLang="en-US" sz="2400" b="1" baseline="-25000" dirty="0">
                <a:solidFill>
                  <a:srgbClr val="FF0000"/>
                </a:solidFill>
              </a:rPr>
              <a:t>D</a:t>
            </a:r>
            <a:r>
              <a:rPr lang="en-US" altLang="en-US" sz="2400" b="1" dirty="0">
                <a:solidFill>
                  <a:srgbClr val="FF0000"/>
                </a:solidFill>
              </a:rPr>
              <a:t>*({q0},</a:t>
            </a:r>
            <a:r>
              <a:rPr lang="az-Cyrl-AZ" altLang="en-US" sz="2400" b="1" dirty="0">
                <a:solidFill>
                  <a:srgbClr val="FF0000"/>
                </a:solidFill>
              </a:rPr>
              <a:t>Є</a:t>
            </a:r>
            <a:r>
              <a:rPr lang="en-US" altLang="en-US" sz="2400" b="1" dirty="0">
                <a:solidFill>
                  <a:srgbClr val="FF0000"/>
                </a:solidFill>
              </a:rPr>
              <a:t>)  and </a:t>
            </a:r>
            <a:r>
              <a:rPr lang="el-GR" altLang="en-US" sz="2400" b="1" dirty="0">
                <a:solidFill>
                  <a:srgbClr val="FF0000"/>
                </a:solidFill>
              </a:rPr>
              <a:t>δ</a:t>
            </a:r>
            <a:r>
              <a:rPr lang="en-US" altLang="en-US" sz="2400" b="1" baseline="-25000" dirty="0">
                <a:solidFill>
                  <a:srgbClr val="FF0000"/>
                </a:solidFill>
              </a:rPr>
              <a:t>N</a:t>
            </a:r>
            <a:r>
              <a:rPr lang="en-US" altLang="en-US" sz="2400" b="1" dirty="0">
                <a:solidFill>
                  <a:srgbClr val="FF0000"/>
                </a:solidFill>
              </a:rPr>
              <a:t>*(q0,</a:t>
            </a:r>
            <a:r>
              <a:rPr lang="az-Cyrl-AZ" altLang="en-US" sz="2400" b="1" dirty="0">
                <a:solidFill>
                  <a:srgbClr val="FF0000"/>
                </a:solidFill>
              </a:rPr>
              <a:t>Є</a:t>
            </a:r>
            <a:r>
              <a:rPr lang="en-US" altLang="en-US" sz="2400" b="1" dirty="0">
                <a:solidFill>
                  <a:srgbClr val="FF0000"/>
                </a:solidFill>
              </a:rPr>
              <a:t>) are {q</a:t>
            </a:r>
            <a:r>
              <a:rPr lang="en-US" altLang="en-US" sz="2400" b="1" baseline="-25000" dirty="0">
                <a:solidFill>
                  <a:srgbClr val="FF0000"/>
                </a:solidFill>
              </a:rPr>
              <a:t>0</a:t>
            </a:r>
            <a:r>
              <a:rPr lang="en-US" altLang="en-US" sz="2400" b="1" dirty="0">
                <a:solidFill>
                  <a:srgbClr val="FF0000"/>
                </a:solidFill>
              </a:rPr>
              <a:t>}.</a:t>
            </a:r>
          </a:p>
          <a:p>
            <a:pPr marL="1737360" indent="-1737360" eaLnBrk="1" hangingPunct="1">
              <a:buNone/>
            </a:pPr>
            <a:r>
              <a:rPr lang="en-US" altLang="en-US" sz="2400" b="1" dirty="0">
                <a:solidFill>
                  <a:srgbClr val="00B0F0"/>
                </a:solidFill>
              </a:rPr>
              <a:t>INDUCTION : </a:t>
            </a:r>
            <a:r>
              <a:rPr lang="en-US" altLang="en-US" sz="2400" dirty="0"/>
              <a:t>Let |w| = n, break up  w as w=xa where a is the final symbol of w and x is the remaining characters.</a:t>
            </a:r>
          </a:p>
          <a:p>
            <a:pPr indent="2540" eaLnBrk="1" hangingPunct="1"/>
            <a:r>
              <a:rPr lang="en-US" altLang="en-US" sz="2400" dirty="0"/>
              <a:t>   By the Induction hypothesis </a:t>
            </a:r>
            <a:r>
              <a:rPr lang="en-IN" altLang="en-US" sz="2400" dirty="0"/>
              <a:t>of </a:t>
            </a:r>
            <a:r>
              <a:rPr lang="en-US" altLang="en-US" sz="2400" b="1" dirty="0">
                <a:solidFill>
                  <a:srgbClr val="FF0000"/>
                </a:solidFill>
                <a:sym typeface="+mn-ea"/>
              </a:rPr>
              <a:t> </a:t>
            </a:r>
            <a:r>
              <a:rPr lang="el-GR" altLang="en-US" sz="2400" b="1" dirty="0">
                <a:solidFill>
                  <a:srgbClr val="FF0000"/>
                </a:solidFill>
                <a:sym typeface="+mn-ea"/>
              </a:rPr>
              <a:t>δ</a:t>
            </a:r>
            <a:r>
              <a:rPr lang="en-US" altLang="en-US" sz="2400" b="1" baseline="-25000" dirty="0">
                <a:solidFill>
                  <a:srgbClr val="FF0000"/>
                </a:solidFill>
                <a:sym typeface="+mn-ea"/>
              </a:rPr>
              <a:t>N</a:t>
            </a:r>
            <a:r>
              <a:rPr lang="en-US" altLang="en-US" sz="2400" b="1" dirty="0">
                <a:solidFill>
                  <a:srgbClr val="FF0000"/>
                </a:solidFill>
                <a:sym typeface="+mn-ea"/>
              </a:rPr>
              <a:t>*</a:t>
            </a:r>
            <a:r>
              <a:rPr lang="en-IN" altLang="en-US" sz="2400" b="1" dirty="0">
                <a:solidFill>
                  <a:srgbClr val="FF0000"/>
                </a:solidFill>
                <a:sym typeface="+mn-ea"/>
              </a:rPr>
              <a:t> </a:t>
            </a:r>
            <a:r>
              <a:rPr lang="en-US" altLang="en-US" sz="2400" dirty="0">
                <a:sym typeface="+mn-ea"/>
              </a:rPr>
              <a:t>on w</a:t>
            </a:r>
            <a:r>
              <a:rPr lang="en-IN" altLang="en-US" sz="2400" dirty="0">
                <a:sym typeface="+mn-ea"/>
              </a:rPr>
              <a:t>, we know that</a:t>
            </a:r>
            <a:endParaRPr lang="en-US" altLang="en-US" sz="2400" dirty="0"/>
          </a:p>
          <a:p>
            <a:pPr eaLnBrk="1" hangingPunct="1">
              <a:buNone/>
            </a:pPr>
            <a:r>
              <a:rPr lang="en-US" altLang="en-US" sz="2400" dirty="0"/>
              <a:t>               </a:t>
            </a:r>
            <a:r>
              <a:rPr lang="en-US" altLang="en-US" sz="2400" b="1" dirty="0">
                <a:solidFill>
                  <a:srgbClr val="FF0000"/>
                </a:solidFill>
              </a:rPr>
              <a:t> </a:t>
            </a:r>
            <a:r>
              <a:rPr lang="el-GR" altLang="en-US" sz="2400" b="1" dirty="0">
                <a:solidFill>
                  <a:srgbClr val="FF0000"/>
                </a:solidFill>
              </a:rPr>
              <a:t>δ</a:t>
            </a:r>
            <a:r>
              <a:rPr lang="en-US" altLang="en-US" sz="2400" b="1" baseline="-25000" dirty="0">
                <a:solidFill>
                  <a:srgbClr val="FF0000"/>
                </a:solidFill>
              </a:rPr>
              <a:t>N</a:t>
            </a:r>
            <a:r>
              <a:rPr lang="en-US" altLang="en-US" sz="2400" b="1" dirty="0">
                <a:solidFill>
                  <a:srgbClr val="FF0000"/>
                </a:solidFill>
              </a:rPr>
              <a:t>*(q0,w) = </a:t>
            </a:r>
            <a:r>
              <a:rPr lang="el-GR" altLang="en-US" sz="2400" b="1" dirty="0">
                <a:solidFill>
                  <a:srgbClr val="FF0000"/>
                </a:solidFill>
              </a:rPr>
              <a:t>δ</a:t>
            </a:r>
            <a:r>
              <a:rPr lang="en-US" altLang="en-US" sz="2400" b="1" baseline="-25000" dirty="0">
                <a:solidFill>
                  <a:srgbClr val="FF0000"/>
                </a:solidFill>
              </a:rPr>
              <a:t>N</a:t>
            </a:r>
            <a:r>
              <a:rPr lang="en-US" altLang="en-US" sz="2400" b="1" dirty="0">
                <a:solidFill>
                  <a:srgbClr val="FF0000"/>
                </a:solidFill>
              </a:rPr>
              <a:t> (</a:t>
            </a:r>
            <a:r>
              <a:rPr lang="el-GR" altLang="en-US" sz="2400" b="1" dirty="0">
                <a:solidFill>
                  <a:srgbClr val="FF0000"/>
                </a:solidFill>
              </a:rPr>
              <a:t>δ</a:t>
            </a:r>
            <a:r>
              <a:rPr lang="en-US" altLang="en-US" sz="2400" b="1" baseline="-25000" dirty="0">
                <a:solidFill>
                  <a:srgbClr val="FF0000"/>
                </a:solidFill>
              </a:rPr>
              <a:t>N</a:t>
            </a:r>
            <a:r>
              <a:rPr lang="en-US" altLang="en-US" sz="2400" b="1" dirty="0">
                <a:solidFill>
                  <a:srgbClr val="FF0000"/>
                </a:solidFill>
              </a:rPr>
              <a:t>*(q0,x),a) </a:t>
            </a:r>
            <a:r>
              <a:rPr lang="en-US" altLang="en-US" sz="2400" dirty="0"/>
              <a:t>  </a:t>
            </a:r>
          </a:p>
          <a:p>
            <a:pPr marL="651510" indent="-342900" eaLnBrk="1" hangingPunct="1"/>
            <a:r>
              <a:rPr lang="en-US" altLang="en-US" sz="2400" dirty="0"/>
              <a:t>In order to see the transition </a:t>
            </a:r>
            <a:r>
              <a:rPr lang="el-GR" altLang="en-US" sz="2400" dirty="0"/>
              <a:t>δ</a:t>
            </a:r>
            <a:r>
              <a:rPr lang="en-US" altLang="en-US" sz="2400" baseline="-25000" dirty="0"/>
              <a:t>N </a:t>
            </a:r>
            <a:r>
              <a:rPr lang="en-US" altLang="en-US" sz="2400" dirty="0"/>
              <a:t>on ‘a’ we must have </a:t>
            </a:r>
            <a:r>
              <a:rPr lang="en-IN" altLang="en-US" sz="2400" dirty="0"/>
              <a:t> </a:t>
            </a:r>
            <a:r>
              <a:rPr lang="en-US" altLang="en-US" sz="2400" dirty="0"/>
              <a:t>processed </a:t>
            </a:r>
            <a:r>
              <a:rPr lang="en-IN" altLang="en-US" sz="2400" dirty="0"/>
              <a:t>x from start state q0. </a:t>
            </a:r>
            <a:r>
              <a:rPr lang="en-US" altLang="en-US" sz="2400" dirty="0"/>
              <a:t> Let  </a:t>
            </a:r>
            <a:r>
              <a:rPr lang="el-GR" altLang="en-US" sz="2400" dirty="0"/>
              <a:t>δ</a:t>
            </a:r>
            <a:r>
              <a:rPr lang="en-US" altLang="en-US" sz="2400" baseline="-25000" dirty="0"/>
              <a:t>N</a:t>
            </a:r>
            <a:r>
              <a:rPr lang="en-US" altLang="en-US" sz="2400" dirty="0"/>
              <a:t>*(q0,x) = {p1,p2…pk}.</a:t>
            </a:r>
          </a:p>
          <a:p>
            <a:pPr marL="632460" indent="-278130" defTabSz="0" eaLnBrk="1" hangingPunct="1">
              <a:tabLst>
                <a:tab pos="0" algn="l"/>
              </a:tabLst>
            </a:pPr>
            <a:r>
              <a:rPr lang="en-US" altLang="en-US" sz="2400" dirty="0"/>
              <a:t>Therefore</a:t>
            </a:r>
            <a:r>
              <a:rPr lang="en-IN" altLang="en-US" sz="2400" dirty="0"/>
              <a:t> t</a:t>
            </a:r>
            <a:r>
              <a:rPr lang="en-US" altLang="en-US" sz="2400" dirty="0"/>
              <a:t>he inductive part of the definition of </a:t>
            </a:r>
            <a:r>
              <a:rPr lang="el-GR" altLang="en-US" sz="2400" dirty="0"/>
              <a:t>δ</a:t>
            </a:r>
            <a:r>
              <a:rPr lang="en-US" altLang="en-US" sz="2400" dirty="0"/>
              <a:t>* for NFA tell</a:t>
            </a:r>
            <a:r>
              <a:rPr lang="en-IN" altLang="en-US" sz="2400" dirty="0"/>
              <a:t>s </a:t>
            </a:r>
            <a:r>
              <a:rPr lang="en-US" altLang="en-US" sz="2400" dirty="0"/>
              <a:t>us that </a:t>
            </a:r>
            <a:r>
              <a:rPr lang="en-US" altLang="en-US" sz="2400" baseline="-25000" dirty="0"/>
              <a:t>                                                                                   </a:t>
            </a:r>
          </a:p>
          <a:p>
            <a:pPr eaLnBrk="1" hangingPunct="1">
              <a:buNone/>
            </a:pPr>
            <a:r>
              <a:rPr lang="en-US" altLang="en-US" sz="2400" dirty="0"/>
              <a:t>            </a:t>
            </a:r>
            <a:r>
              <a:rPr lang="en-US" altLang="en-US" sz="2400" b="1" dirty="0">
                <a:solidFill>
                  <a:srgbClr val="00B0F0"/>
                </a:solidFill>
              </a:rPr>
              <a:t> </a:t>
            </a:r>
            <a:r>
              <a:rPr lang="en-IN" altLang="en-US" sz="2400" b="1" dirty="0">
                <a:solidFill>
                  <a:srgbClr val="00B0F0"/>
                </a:solidFill>
              </a:rPr>
              <a:t>   </a:t>
            </a:r>
            <a:r>
              <a:rPr lang="el-GR" altLang="en-US" sz="2400" b="1" dirty="0">
                <a:solidFill>
                  <a:srgbClr val="00B0F0"/>
                </a:solidFill>
              </a:rPr>
              <a:t>δ</a:t>
            </a:r>
            <a:r>
              <a:rPr lang="en-US" altLang="en-US" sz="2400" b="1" baseline="-25000" dirty="0">
                <a:solidFill>
                  <a:srgbClr val="00B0F0"/>
                </a:solidFill>
              </a:rPr>
              <a:t>N</a:t>
            </a:r>
            <a:r>
              <a:rPr lang="en-US" altLang="en-US" sz="2400" b="1" dirty="0">
                <a:solidFill>
                  <a:srgbClr val="00B0F0"/>
                </a:solidFill>
              </a:rPr>
              <a:t>*(q0,w)   = </a:t>
            </a:r>
            <a:r>
              <a:rPr lang="el-GR" altLang="en-US" sz="2400" b="1" dirty="0">
                <a:solidFill>
                  <a:srgbClr val="00B0F0"/>
                </a:solidFill>
              </a:rPr>
              <a:t>δ</a:t>
            </a:r>
            <a:r>
              <a:rPr lang="en-US" altLang="en-US" sz="2400" b="1" baseline="-25000" dirty="0">
                <a:solidFill>
                  <a:srgbClr val="00B0F0"/>
                </a:solidFill>
              </a:rPr>
              <a:t>N</a:t>
            </a:r>
            <a:r>
              <a:rPr lang="en-US" altLang="en-US" sz="2400" b="1" dirty="0">
                <a:solidFill>
                  <a:srgbClr val="00B0F0"/>
                </a:solidFill>
              </a:rPr>
              <a:t>(</a:t>
            </a:r>
            <a:r>
              <a:rPr lang="el-GR" altLang="en-US" sz="2400" b="1" dirty="0">
                <a:solidFill>
                  <a:srgbClr val="00B0F0"/>
                </a:solidFill>
              </a:rPr>
              <a:t>δ</a:t>
            </a:r>
            <a:r>
              <a:rPr lang="en-US" altLang="en-US" sz="2400" b="1" baseline="-25000" dirty="0">
                <a:solidFill>
                  <a:srgbClr val="00B0F0"/>
                </a:solidFill>
              </a:rPr>
              <a:t>N</a:t>
            </a:r>
            <a:r>
              <a:rPr lang="en-US" altLang="en-US" sz="2400" b="1" dirty="0">
                <a:solidFill>
                  <a:srgbClr val="00B0F0"/>
                </a:solidFill>
              </a:rPr>
              <a:t>*(q0,x) a)=</a:t>
            </a:r>
            <a:r>
              <a:rPr lang="el-GR" altLang="en-US" sz="2400" b="1" dirty="0">
                <a:solidFill>
                  <a:srgbClr val="00B0F0"/>
                </a:solidFill>
              </a:rPr>
              <a:t> δ</a:t>
            </a:r>
            <a:r>
              <a:rPr lang="en-US" altLang="en-US" sz="2400" b="1" baseline="-25000" dirty="0">
                <a:solidFill>
                  <a:srgbClr val="00B0F0"/>
                </a:solidFill>
              </a:rPr>
              <a:t>N</a:t>
            </a:r>
            <a:r>
              <a:rPr lang="en-US" altLang="en-US" sz="2400" b="1" dirty="0">
                <a:solidFill>
                  <a:srgbClr val="00B0F0"/>
                </a:solidFill>
              </a:rPr>
              <a:t> ({p1,p2…pk},a) </a:t>
            </a:r>
          </a:p>
          <a:p>
            <a:pPr eaLnBrk="1" hangingPunct="1">
              <a:buNone/>
            </a:pPr>
            <a:r>
              <a:rPr lang="en-US" altLang="en-US" sz="2400" b="1" dirty="0">
                <a:solidFill>
                  <a:srgbClr val="00B0F0"/>
                </a:solidFill>
              </a:rPr>
              <a:t>                                  </a:t>
            </a:r>
            <a:r>
              <a:rPr lang="en-IN" altLang="en-US" sz="2400" b="1" dirty="0">
                <a:solidFill>
                  <a:srgbClr val="00B0F0"/>
                </a:solidFill>
              </a:rPr>
              <a:t>      </a:t>
            </a:r>
            <a:r>
              <a:rPr lang="en-US" altLang="en-US" sz="2400" b="1" dirty="0">
                <a:solidFill>
                  <a:srgbClr val="00B0F0"/>
                </a:solidFill>
              </a:rPr>
              <a:t> k</a:t>
            </a:r>
          </a:p>
          <a:p>
            <a:pPr eaLnBrk="1" hangingPunct="1">
              <a:buNone/>
            </a:pPr>
            <a:r>
              <a:rPr lang="en-US" altLang="en-US" sz="2400" b="1" dirty="0">
                <a:solidFill>
                  <a:srgbClr val="00B0F0"/>
                </a:solidFill>
              </a:rPr>
              <a:t>                          </a:t>
            </a:r>
            <a:r>
              <a:rPr lang="en-IN" altLang="en-US" sz="2400" b="1" dirty="0">
                <a:solidFill>
                  <a:srgbClr val="00B0F0"/>
                </a:solidFill>
              </a:rPr>
              <a:t>       </a:t>
            </a:r>
            <a:r>
              <a:rPr lang="en-US" altLang="en-US" sz="2400" b="1" dirty="0">
                <a:solidFill>
                  <a:srgbClr val="00B0F0"/>
                </a:solidFill>
              </a:rPr>
              <a:t>     = </a:t>
            </a:r>
            <a:r>
              <a:rPr lang="en-US" altLang="en-US" sz="2400" b="1" dirty="0">
                <a:solidFill>
                  <a:srgbClr val="00B0F0"/>
                </a:solidFill>
                <a:latin typeface="Times New Roman" panose="02020603050405020304" pitchFamily="18" charset="0"/>
                <a:cs typeface="Times New Roman" panose="02020603050405020304" pitchFamily="18" charset="0"/>
              </a:rPr>
              <a:t>Ụ</a:t>
            </a:r>
            <a:r>
              <a:rPr lang="el-GR" altLang="en-US" sz="2400" b="1" dirty="0">
                <a:solidFill>
                  <a:srgbClr val="00B0F0"/>
                </a:solidFill>
              </a:rPr>
              <a:t> δ</a:t>
            </a:r>
            <a:r>
              <a:rPr lang="en-US" altLang="en-US" sz="2400" b="1" baseline="-25000" dirty="0">
                <a:solidFill>
                  <a:srgbClr val="00B0F0"/>
                </a:solidFill>
              </a:rPr>
              <a:t>N</a:t>
            </a:r>
            <a:r>
              <a:rPr lang="en-US" altLang="en-US" sz="2400" b="1" dirty="0">
                <a:solidFill>
                  <a:srgbClr val="00B0F0"/>
                </a:solidFill>
              </a:rPr>
              <a:t>*(pi, a)      →  1</a:t>
            </a:r>
          </a:p>
          <a:p>
            <a:pPr eaLnBrk="1" hangingPunct="1">
              <a:buNone/>
            </a:pPr>
            <a:r>
              <a:rPr lang="en-US" altLang="en-US" sz="2400" b="1" dirty="0">
                <a:solidFill>
                  <a:srgbClr val="00B0F0"/>
                </a:solidFill>
              </a:rPr>
              <a:t>                                </a:t>
            </a:r>
            <a:r>
              <a:rPr lang="en-IN" altLang="en-US" sz="2400" b="1" dirty="0">
                <a:solidFill>
                  <a:srgbClr val="00B0F0"/>
                </a:solidFill>
              </a:rPr>
              <a:t>      </a:t>
            </a:r>
            <a:r>
              <a:rPr lang="en-US" altLang="en-US" sz="2400" b="1" dirty="0">
                <a:solidFill>
                  <a:srgbClr val="00B0F0"/>
                </a:solidFill>
              </a:rPr>
              <a:t>   </a:t>
            </a:r>
            <a:r>
              <a:rPr lang="en-US" altLang="en-US" sz="2400" b="1" baseline="30000" dirty="0">
                <a:solidFill>
                  <a:srgbClr val="00B0F0"/>
                </a:solidFill>
              </a:rPr>
              <a:t>i=1</a:t>
            </a:r>
          </a:p>
          <a:p>
            <a:pPr eaLnBrk="1" hangingPunct="1">
              <a:buNone/>
            </a:pPr>
            <a:r>
              <a:rPr lang="en-US" altLang="en-US" sz="2400" dirty="0"/>
              <a:t>       </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51600"/>
          </a:xfrm>
        </p:spPr>
        <p:txBody>
          <a:bodyPr vert="horz" wrap="square" lIns="91440" tIns="45720" rIns="91440" bIns="45720" numCol="1" rtlCol="0" anchor="t" anchorCtr="0" compatLnSpc="1"/>
          <a:lstStyle/>
          <a:p>
            <a:pPr indent="-89535" eaLnBrk="1" hangingPunct="1">
              <a:lnSpc>
                <a:spcPct val="80000"/>
              </a:lnSpc>
            </a:pPr>
            <a:r>
              <a:rPr sz="2200" dirty="0"/>
              <a:t> </a:t>
            </a:r>
            <a:r>
              <a:rPr lang="en-IN" sz="2200" dirty="0"/>
              <a:t> </a:t>
            </a:r>
            <a:r>
              <a:rPr sz="2400" dirty="0"/>
              <a:t>By induction hypothesis of </a:t>
            </a:r>
            <a:r>
              <a:rPr sz="2400" b="1" dirty="0">
                <a:solidFill>
                  <a:srgbClr val="FF0000"/>
                </a:solidFill>
                <a:sym typeface="+mn-ea"/>
              </a:rPr>
              <a:t> δ</a:t>
            </a:r>
            <a:r>
              <a:rPr sz="2400" b="1" baseline="-25000" dirty="0">
                <a:solidFill>
                  <a:srgbClr val="FF0000"/>
                </a:solidFill>
                <a:sym typeface="+mn-ea"/>
              </a:rPr>
              <a:t>D</a:t>
            </a:r>
            <a:r>
              <a:rPr sz="2400" b="1" dirty="0">
                <a:solidFill>
                  <a:srgbClr val="FF0000"/>
                </a:solidFill>
                <a:sym typeface="+mn-ea"/>
              </a:rPr>
              <a:t>*</a:t>
            </a:r>
            <a:r>
              <a:rPr sz="2400" dirty="0"/>
              <a:t>  on </a:t>
            </a:r>
            <a:r>
              <a:rPr sz="2400" dirty="0">
                <a:solidFill>
                  <a:srgbClr val="FF0000"/>
                </a:solidFill>
              </a:rPr>
              <a:t>‘w’</a:t>
            </a:r>
            <a:r>
              <a:rPr sz="2400" dirty="0"/>
              <a:t> we know that</a:t>
            </a:r>
          </a:p>
          <a:p>
            <a:pPr marL="461010" indent="-461010" eaLnBrk="1" hangingPunct="1">
              <a:lnSpc>
                <a:spcPct val="80000"/>
              </a:lnSpc>
              <a:buNone/>
            </a:pPr>
            <a:r>
              <a:rPr sz="2400" dirty="0"/>
              <a:t>                   </a:t>
            </a:r>
            <a:r>
              <a:rPr sz="2400" b="1" dirty="0">
                <a:solidFill>
                  <a:srgbClr val="FF0000"/>
                </a:solidFill>
              </a:rPr>
              <a:t>δ</a:t>
            </a:r>
            <a:r>
              <a:rPr sz="2400" b="1" baseline="-25000" dirty="0">
                <a:solidFill>
                  <a:srgbClr val="FF0000"/>
                </a:solidFill>
              </a:rPr>
              <a:t>D</a:t>
            </a:r>
            <a:r>
              <a:rPr sz="2400" b="1" dirty="0">
                <a:solidFill>
                  <a:srgbClr val="FF0000"/>
                </a:solidFill>
              </a:rPr>
              <a:t>*({q0}, w)= </a:t>
            </a:r>
            <a:r>
              <a:rPr lang="el-GR" altLang="x-none" sz="2400" b="1" dirty="0">
                <a:solidFill>
                  <a:srgbClr val="FF0000"/>
                </a:solidFill>
              </a:rPr>
              <a:t>δ</a:t>
            </a:r>
            <a:r>
              <a:rPr sz="2400" b="1" baseline="-25000" dirty="0">
                <a:solidFill>
                  <a:srgbClr val="FF0000"/>
                </a:solidFill>
              </a:rPr>
              <a:t>D</a:t>
            </a:r>
            <a:r>
              <a:rPr sz="2400" b="1" dirty="0">
                <a:solidFill>
                  <a:srgbClr val="FF0000"/>
                </a:solidFill>
              </a:rPr>
              <a:t>(</a:t>
            </a:r>
            <a:r>
              <a:rPr lang="el-GR" altLang="x-none" sz="2400" b="1" dirty="0">
                <a:solidFill>
                  <a:srgbClr val="FF0000"/>
                </a:solidFill>
              </a:rPr>
              <a:t>δ</a:t>
            </a:r>
            <a:r>
              <a:rPr sz="2400" b="1" baseline="-25000" dirty="0">
                <a:solidFill>
                  <a:srgbClr val="FF0000"/>
                </a:solidFill>
              </a:rPr>
              <a:t>D</a:t>
            </a:r>
            <a:r>
              <a:rPr sz="2400" b="1" dirty="0">
                <a:solidFill>
                  <a:srgbClr val="FF0000"/>
                </a:solidFill>
              </a:rPr>
              <a:t>*({q0},x),a)</a:t>
            </a:r>
            <a:r>
              <a:rPr lang="en-IN" sz="2400" b="1" dirty="0">
                <a:solidFill>
                  <a:srgbClr val="FF0000"/>
                </a:solidFill>
              </a:rPr>
              <a:t> </a:t>
            </a:r>
            <a:r>
              <a:rPr lang="en-US" altLang="en-US" sz="2400" dirty="0"/>
              <a:t>where</a:t>
            </a:r>
            <a:r>
              <a:rPr lang="en-IN" sz="2400" b="1" dirty="0">
                <a:solidFill>
                  <a:srgbClr val="FF0000"/>
                </a:solidFill>
              </a:rPr>
              <a:t> w=xa </a:t>
            </a:r>
            <a:r>
              <a:rPr lang="en-US" altLang="en-US" sz="2400" dirty="0"/>
              <a:t>such that</a:t>
            </a:r>
            <a:r>
              <a:rPr lang="en-IN" sz="2400" b="1" dirty="0">
                <a:solidFill>
                  <a:srgbClr val="FF0000"/>
                </a:solidFill>
              </a:rPr>
              <a:t> </a:t>
            </a:r>
            <a:r>
              <a:rPr lang="en-US" altLang="en-US" sz="2400" dirty="0">
                <a:sym typeface="+mn-ea"/>
              </a:rPr>
              <a:t> </a:t>
            </a:r>
            <a:r>
              <a:rPr lang="en-US" altLang="en-US" sz="2400" b="1" dirty="0">
                <a:solidFill>
                  <a:srgbClr val="FF0000"/>
                </a:solidFill>
                <a:sym typeface="+mn-ea"/>
              </a:rPr>
              <a:t>a </a:t>
            </a:r>
            <a:r>
              <a:rPr lang="en-IN" altLang="en-US" sz="2400" dirty="0">
                <a:sym typeface="+mn-ea"/>
              </a:rPr>
              <a:t> </a:t>
            </a:r>
            <a:r>
              <a:rPr lang="en-US" altLang="en-US" sz="2400" dirty="0">
                <a:sym typeface="+mn-ea"/>
              </a:rPr>
              <a:t>is the </a:t>
            </a:r>
            <a:r>
              <a:rPr lang="en-US" altLang="en-US" sz="2400" b="1" dirty="0">
                <a:solidFill>
                  <a:srgbClr val="FF0000"/>
                </a:solidFill>
                <a:sym typeface="+mn-ea"/>
              </a:rPr>
              <a:t>final symbol of w</a:t>
            </a:r>
            <a:r>
              <a:rPr lang="en-US" altLang="en-US" sz="2400" dirty="0">
                <a:sym typeface="+mn-ea"/>
              </a:rPr>
              <a:t> and </a:t>
            </a:r>
            <a:r>
              <a:rPr lang="en-US" altLang="en-US" sz="2400" b="1" dirty="0">
                <a:solidFill>
                  <a:srgbClr val="FF0000"/>
                </a:solidFill>
                <a:sym typeface="+mn-ea"/>
              </a:rPr>
              <a:t>x </a:t>
            </a:r>
            <a:r>
              <a:rPr lang="en-US" altLang="en-US" sz="2400" dirty="0">
                <a:sym typeface="+mn-ea"/>
              </a:rPr>
              <a:t>is the </a:t>
            </a:r>
            <a:r>
              <a:rPr lang="en-US" altLang="en-US" sz="2400" b="1" dirty="0">
                <a:solidFill>
                  <a:srgbClr val="FF0000"/>
                </a:solidFill>
                <a:sym typeface="+mn-ea"/>
              </a:rPr>
              <a:t>remaining characters</a:t>
            </a:r>
            <a:r>
              <a:rPr lang="en-US" altLang="en-US" sz="2400" dirty="0">
                <a:sym typeface="+mn-ea"/>
              </a:rPr>
              <a:t>.</a:t>
            </a:r>
            <a:endParaRPr sz="2400" b="1" dirty="0">
              <a:solidFill>
                <a:srgbClr val="FF0000"/>
              </a:solidFill>
            </a:endParaRPr>
          </a:p>
          <a:p>
            <a:pPr marL="428625" indent="28575" eaLnBrk="1" hangingPunct="1">
              <a:lnSpc>
                <a:spcPct val="80000"/>
              </a:lnSpc>
              <a:buNone/>
            </a:pPr>
            <a:r>
              <a:rPr sz="2400" dirty="0"/>
              <a:t>Here in order to see the transition </a:t>
            </a:r>
            <a:r>
              <a:rPr sz="2400" b="1" dirty="0">
                <a:solidFill>
                  <a:srgbClr val="FF0000"/>
                </a:solidFill>
              </a:rPr>
              <a:t>δ</a:t>
            </a:r>
            <a:r>
              <a:rPr sz="2400" b="1" baseline="-25000" dirty="0">
                <a:solidFill>
                  <a:srgbClr val="FF0000"/>
                </a:solidFill>
              </a:rPr>
              <a:t>D </a:t>
            </a:r>
            <a:r>
              <a:rPr sz="2400" baseline="-25000" dirty="0"/>
              <a:t>  </a:t>
            </a:r>
            <a:r>
              <a:rPr sz="2400" dirty="0"/>
              <a:t> on </a:t>
            </a:r>
            <a:r>
              <a:rPr sz="2400" b="1" dirty="0">
                <a:solidFill>
                  <a:srgbClr val="FF0000"/>
                </a:solidFill>
              </a:rPr>
              <a:t>’a’</a:t>
            </a:r>
            <a:r>
              <a:rPr sz="2400" dirty="0"/>
              <a:t> we must have processed </a:t>
            </a:r>
            <a:r>
              <a:rPr sz="2400" b="1" dirty="0">
                <a:solidFill>
                  <a:srgbClr val="FF0000"/>
                </a:solidFill>
              </a:rPr>
              <a:t>‘x’</a:t>
            </a:r>
            <a:r>
              <a:rPr sz="2400" dirty="0"/>
              <a:t>.  </a:t>
            </a:r>
          </a:p>
          <a:p>
            <a:pPr marL="539115" indent="-258445" defTabSz="0" eaLnBrk="1" hangingPunct="1">
              <a:lnSpc>
                <a:spcPct val="80000"/>
              </a:lnSpc>
              <a:tabLst>
                <a:tab pos="447675" algn="l"/>
              </a:tabLst>
            </a:pPr>
            <a:r>
              <a:rPr lang="en-IN" sz="2400" dirty="0"/>
              <a:t>B</a:t>
            </a:r>
            <a:r>
              <a:rPr sz="2400" dirty="0">
                <a:sym typeface="+mn-ea"/>
              </a:rPr>
              <a:t>y subset construction</a:t>
            </a:r>
            <a:r>
              <a:rPr lang="en-IN" sz="2400" dirty="0">
                <a:sym typeface="+mn-ea"/>
              </a:rPr>
              <a:t> scheme, </a:t>
            </a:r>
            <a:r>
              <a:rPr sz="2400" dirty="0"/>
              <a:t> </a:t>
            </a:r>
            <a:r>
              <a:rPr sz="2400" b="1" dirty="0">
                <a:solidFill>
                  <a:srgbClr val="FF0000"/>
                </a:solidFill>
              </a:rPr>
              <a:t>δ</a:t>
            </a:r>
            <a:r>
              <a:rPr sz="2400" b="1" baseline="-25000" dirty="0">
                <a:solidFill>
                  <a:srgbClr val="FF0000"/>
                </a:solidFill>
              </a:rPr>
              <a:t>D</a:t>
            </a:r>
            <a:r>
              <a:rPr sz="2400" b="1" dirty="0">
                <a:solidFill>
                  <a:srgbClr val="FF0000"/>
                </a:solidFill>
              </a:rPr>
              <a:t> </a:t>
            </a:r>
            <a:r>
              <a:rPr sz="2400" baseline="-25000" dirty="0"/>
              <a:t> </a:t>
            </a:r>
            <a:r>
              <a:rPr sz="2400" dirty="0"/>
              <a:t> is  expressed in term</a:t>
            </a:r>
            <a:r>
              <a:rPr lang="el-GR" altLang="x-none" sz="2400" dirty="0"/>
              <a:t> </a:t>
            </a:r>
            <a:r>
              <a:rPr sz="2400" dirty="0"/>
              <a:t> </a:t>
            </a:r>
            <a:r>
              <a:rPr lang="el-GR" altLang="x-none" sz="2400" b="1" dirty="0">
                <a:solidFill>
                  <a:srgbClr val="FF0000"/>
                </a:solidFill>
              </a:rPr>
              <a:t>δ</a:t>
            </a:r>
            <a:r>
              <a:rPr sz="2400" b="1" baseline="-25000" dirty="0">
                <a:solidFill>
                  <a:srgbClr val="FF0000"/>
                </a:solidFill>
              </a:rPr>
              <a:t>N</a:t>
            </a:r>
            <a:r>
              <a:rPr sz="2400" dirty="0"/>
              <a:t> </a:t>
            </a:r>
            <a:r>
              <a:rPr lang="en-IN" sz="2400" dirty="0"/>
              <a:t> </a:t>
            </a:r>
            <a:r>
              <a:rPr sz="2400" dirty="0"/>
              <a:t>and </a:t>
            </a:r>
            <a:r>
              <a:rPr lang="en-IN" sz="2400" dirty="0"/>
              <a:t> </a:t>
            </a:r>
            <a:r>
              <a:rPr sz="2400" dirty="0"/>
              <a:t>set </a:t>
            </a:r>
            <a:r>
              <a:rPr lang="en-IN" sz="2400" dirty="0"/>
              <a:t> </a:t>
            </a:r>
            <a:r>
              <a:rPr sz="2400" dirty="0"/>
              <a:t>of NFA states is one DFA state</a:t>
            </a:r>
            <a:r>
              <a:rPr lang="en-IN" sz="2400" dirty="0"/>
              <a:t> in Q</a:t>
            </a:r>
            <a:r>
              <a:rPr lang="en-IN" sz="2400" baseline="-25000" dirty="0"/>
              <a:t>D</a:t>
            </a:r>
            <a:r>
              <a:rPr lang="en-IN" sz="2400" dirty="0"/>
              <a:t>.</a:t>
            </a:r>
            <a:r>
              <a:rPr sz="2400" dirty="0"/>
              <a:t> </a:t>
            </a:r>
          </a:p>
          <a:p>
            <a:pPr marL="737870" lvl="1" indent="457200" defTabSz="0" eaLnBrk="1" hangingPunct="1">
              <a:lnSpc>
                <a:spcPct val="80000"/>
              </a:lnSpc>
              <a:buNone/>
              <a:tabLst>
                <a:tab pos="447675" algn="l"/>
              </a:tabLst>
            </a:pPr>
            <a:r>
              <a:rPr lang="en-IN" altLang="el-GR" sz="2400" dirty="0">
                <a:sym typeface="+mn-ea"/>
              </a:rPr>
              <a:t>i.e </a:t>
            </a:r>
            <a:r>
              <a:rPr lang="el-GR" altLang="x-none" sz="2400" dirty="0">
                <a:sym typeface="+mn-ea"/>
              </a:rPr>
              <a:t> </a:t>
            </a:r>
            <a:r>
              <a:rPr lang="el-GR" altLang="x-none" sz="2400" b="1" dirty="0">
                <a:solidFill>
                  <a:srgbClr val="00B0F0"/>
                </a:solidFill>
                <a:sym typeface="+mn-ea"/>
              </a:rPr>
              <a:t>δ</a:t>
            </a:r>
            <a:r>
              <a:rPr sz="2400" b="1" baseline="-25000" dirty="0">
                <a:solidFill>
                  <a:srgbClr val="00B0F0"/>
                </a:solidFill>
                <a:sym typeface="+mn-ea"/>
              </a:rPr>
              <a:t>D</a:t>
            </a:r>
            <a:r>
              <a:rPr sz="2400" b="1" dirty="0">
                <a:solidFill>
                  <a:srgbClr val="00B0F0"/>
                </a:solidFill>
                <a:sym typeface="+mn-ea"/>
              </a:rPr>
              <a:t>*({q0},x) = </a:t>
            </a:r>
            <a:r>
              <a:rPr lang="el-GR" altLang="x-none" sz="2400" b="1" dirty="0">
                <a:solidFill>
                  <a:srgbClr val="00B0F0"/>
                </a:solidFill>
                <a:sym typeface="+mn-ea"/>
              </a:rPr>
              <a:t>δ</a:t>
            </a:r>
            <a:r>
              <a:rPr sz="2400" b="1" baseline="-25000" dirty="0">
                <a:solidFill>
                  <a:srgbClr val="00B0F0"/>
                </a:solidFill>
                <a:sym typeface="+mn-ea"/>
              </a:rPr>
              <a:t>N</a:t>
            </a:r>
            <a:r>
              <a:rPr sz="2400" b="1" dirty="0">
                <a:solidFill>
                  <a:srgbClr val="00B0F0"/>
                </a:solidFill>
                <a:sym typeface="+mn-ea"/>
              </a:rPr>
              <a:t>*(q0,x) = {p1,p2…pk}</a:t>
            </a:r>
            <a:endParaRPr sz="2400" dirty="0"/>
          </a:p>
          <a:p>
            <a:pPr indent="-99060" eaLnBrk="1" hangingPunct="1">
              <a:lnSpc>
                <a:spcPct val="80000"/>
              </a:lnSpc>
            </a:pPr>
            <a:r>
              <a:rPr lang="en-IN" sz="2400" dirty="0"/>
              <a:t>   There for </a:t>
            </a:r>
            <a:r>
              <a:rPr lang="en-US" altLang="en-US" sz="2400" b="1" dirty="0">
                <a:solidFill>
                  <a:srgbClr val="FF0000"/>
                </a:solidFill>
                <a:sym typeface="+mn-ea"/>
              </a:rPr>
              <a:t> </a:t>
            </a:r>
            <a:r>
              <a:rPr lang="el-GR" altLang="en-US" sz="2400" b="1" dirty="0">
                <a:solidFill>
                  <a:srgbClr val="FF0000"/>
                </a:solidFill>
                <a:sym typeface="+mn-ea"/>
              </a:rPr>
              <a:t>δ</a:t>
            </a:r>
            <a:r>
              <a:rPr lang="en-IN" altLang="en-US" sz="2400" b="1" baseline="-25000" dirty="0">
                <a:solidFill>
                  <a:srgbClr val="FF0000"/>
                </a:solidFill>
                <a:sym typeface="+mn-ea"/>
              </a:rPr>
              <a:t>D</a:t>
            </a:r>
            <a:r>
              <a:rPr lang="en-US" altLang="en-US" sz="2400" b="1" dirty="0">
                <a:solidFill>
                  <a:srgbClr val="FF0000"/>
                </a:solidFill>
                <a:sym typeface="+mn-ea"/>
              </a:rPr>
              <a:t>*</a:t>
            </a:r>
            <a:r>
              <a:rPr lang="en-IN" altLang="en-US" sz="2400" b="1" dirty="0">
                <a:solidFill>
                  <a:srgbClr val="FF0000"/>
                </a:solidFill>
                <a:sym typeface="+mn-ea"/>
              </a:rPr>
              <a:t> on w </a:t>
            </a:r>
            <a:r>
              <a:rPr lang="en-IN" sz="2400" dirty="0">
                <a:sym typeface="+mn-ea"/>
              </a:rPr>
              <a:t>is expressed as</a:t>
            </a:r>
            <a:r>
              <a:rPr lang="en-IN" altLang="en-US" sz="2400" b="1" dirty="0">
                <a:solidFill>
                  <a:srgbClr val="FF0000"/>
                </a:solidFill>
                <a:sym typeface="+mn-ea"/>
              </a:rPr>
              <a:t> </a:t>
            </a:r>
            <a:r>
              <a:rPr lang="en-IN" sz="2400" dirty="0"/>
              <a:t> : </a:t>
            </a:r>
            <a:endParaRPr sz="2400" dirty="0"/>
          </a:p>
          <a:p>
            <a:pPr marL="1221105" indent="-9525" eaLnBrk="1" hangingPunct="1">
              <a:lnSpc>
                <a:spcPct val="80000"/>
              </a:lnSpc>
              <a:buNone/>
            </a:pPr>
            <a:r>
              <a:rPr sz="2400" b="1" dirty="0">
                <a:solidFill>
                  <a:srgbClr val="FF0000"/>
                </a:solidFill>
              </a:rPr>
              <a:t>δ</a:t>
            </a:r>
            <a:r>
              <a:rPr sz="2400" b="1" baseline="-25000" dirty="0">
                <a:solidFill>
                  <a:srgbClr val="FF0000"/>
                </a:solidFill>
              </a:rPr>
              <a:t>D</a:t>
            </a:r>
            <a:r>
              <a:rPr sz="2400" b="1" dirty="0">
                <a:solidFill>
                  <a:srgbClr val="FF0000"/>
                </a:solidFill>
              </a:rPr>
              <a:t>*({q0}, w)</a:t>
            </a:r>
            <a:r>
              <a:rPr lang="en-IN" sz="2400" b="1" dirty="0">
                <a:solidFill>
                  <a:srgbClr val="FF0000"/>
                </a:solidFill>
              </a:rPr>
              <a:t> </a:t>
            </a:r>
            <a:r>
              <a:rPr sz="2400" b="1" dirty="0">
                <a:solidFill>
                  <a:srgbClr val="FF0000"/>
                </a:solidFill>
              </a:rPr>
              <a:t>= δ</a:t>
            </a:r>
            <a:r>
              <a:rPr sz="2400" b="1" baseline="-25000" dirty="0">
                <a:solidFill>
                  <a:srgbClr val="FF0000"/>
                </a:solidFill>
              </a:rPr>
              <a:t>D</a:t>
            </a:r>
            <a:r>
              <a:rPr sz="2400" b="1" dirty="0">
                <a:solidFill>
                  <a:srgbClr val="FF0000"/>
                </a:solidFill>
              </a:rPr>
              <a:t>(δ</a:t>
            </a:r>
            <a:r>
              <a:rPr sz="2400" b="1" baseline="-25000" dirty="0">
                <a:solidFill>
                  <a:srgbClr val="FF0000"/>
                </a:solidFill>
              </a:rPr>
              <a:t>D</a:t>
            </a:r>
            <a:r>
              <a:rPr sz="2400" b="1" dirty="0">
                <a:solidFill>
                  <a:srgbClr val="FF0000"/>
                </a:solidFill>
              </a:rPr>
              <a:t>*({q0},x),a) </a:t>
            </a:r>
          </a:p>
          <a:p>
            <a:pPr marL="1221105" indent="-9525" eaLnBrk="1" hangingPunct="1">
              <a:lnSpc>
                <a:spcPct val="80000"/>
              </a:lnSpc>
              <a:buNone/>
            </a:pPr>
            <a:r>
              <a:rPr sz="2400" b="1" dirty="0">
                <a:solidFill>
                  <a:srgbClr val="FF0000"/>
                </a:solidFill>
              </a:rPr>
              <a:t>                     </a:t>
            </a:r>
            <a:r>
              <a:rPr lang="en-IN" sz="2400" b="1" dirty="0">
                <a:solidFill>
                  <a:srgbClr val="FF0000"/>
                </a:solidFill>
              </a:rPr>
              <a:t> </a:t>
            </a:r>
            <a:r>
              <a:rPr sz="2400" b="1" dirty="0">
                <a:solidFill>
                  <a:srgbClr val="FF0000"/>
                </a:solidFill>
              </a:rPr>
              <a:t> = δ</a:t>
            </a:r>
            <a:r>
              <a:rPr sz="2400" b="1" baseline="-25000" dirty="0">
                <a:solidFill>
                  <a:srgbClr val="FF0000"/>
                </a:solidFill>
              </a:rPr>
              <a:t>D</a:t>
            </a:r>
            <a:r>
              <a:rPr sz="2400" b="1" dirty="0">
                <a:solidFill>
                  <a:srgbClr val="FF0000"/>
                </a:solidFill>
              </a:rPr>
              <a:t>(δ</a:t>
            </a:r>
            <a:r>
              <a:rPr sz="2400" b="1" baseline="-25000" dirty="0">
                <a:solidFill>
                  <a:srgbClr val="FF0000"/>
                </a:solidFill>
              </a:rPr>
              <a:t>N</a:t>
            </a:r>
            <a:r>
              <a:rPr sz="2400" b="1" dirty="0">
                <a:solidFill>
                  <a:srgbClr val="FF0000"/>
                </a:solidFill>
              </a:rPr>
              <a:t>*({q0},x),a)    k                      </a:t>
            </a:r>
          </a:p>
          <a:p>
            <a:pPr marL="1221105" indent="-9525" eaLnBrk="1" hangingPunct="1">
              <a:lnSpc>
                <a:spcPct val="80000"/>
              </a:lnSpc>
              <a:buNone/>
            </a:pPr>
            <a:r>
              <a:rPr sz="2400" b="1" dirty="0">
                <a:solidFill>
                  <a:srgbClr val="FF0000"/>
                </a:solidFill>
              </a:rPr>
              <a:t>                      </a:t>
            </a:r>
            <a:r>
              <a:rPr lang="en-IN" sz="2400" b="1" dirty="0">
                <a:solidFill>
                  <a:srgbClr val="FF0000"/>
                </a:solidFill>
              </a:rPr>
              <a:t> </a:t>
            </a:r>
            <a:r>
              <a:rPr sz="2400" b="1" dirty="0">
                <a:solidFill>
                  <a:srgbClr val="FF0000"/>
                </a:solidFill>
              </a:rPr>
              <a:t>=δ</a:t>
            </a:r>
            <a:r>
              <a:rPr sz="2400" b="1" baseline="-25000" dirty="0">
                <a:solidFill>
                  <a:srgbClr val="FF0000"/>
                </a:solidFill>
              </a:rPr>
              <a:t>D</a:t>
            </a:r>
            <a:r>
              <a:rPr sz="2400" b="1" dirty="0">
                <a:solidFill>
                  <a:srgbClr val="FF0000"/>
                </a:solidFill>
              </a:rPr>
              <a:t>({p1,p2..pk},a) = Ụ δ</a:t>
            </a:r>
            <a:r>
              <a:rPr sz="2400" b="1" baseline="-25000" dirty="0">
                <a:solidFill>
                  <a:srgbClr val="FF0000"/>
                </a:solidFill>
              </a:rPr>
              <a:t>N</a:t>
            </a:r>
            <a:r>
              <a:rPr sz="2400" b="1" dirty="0">
                <a:solidFill>
                  <a:srgbClr val="FF0000"/>
                </a:solidFill>
              </a:rPr>
              <a:t>(pi, a) → 2</a:t>
            </a:r>
          </a:p>
          <a:p>
            <a:pPr marL="1221105" indent="-9525" eaLnBrk="1" hangingPunct="1">
              <a:lnSpc>
                <a:spcPct val="80000"/>
              </a:lnSpc>
              <a:buNone/>
            </a:pPr>
            <a:r>
              <a:rPr sz="2400" b="1" dirty="0">
                <a:solidFill>
                  <a:srgbClr val="FF0000"/>
                </a:solidFill>
              </a:rPr>
              <a:t>                                                          </a:t>
            </a:r>
            <a:r>
              <a:rPr lang="en-IN" sz="2400" b="1" dirty="0">
                <a:solidFill>
                  <a:srgbClr val="FF0000"/>
                </a:solidFill>
              </a:rPr>
              <a:t> </a:t>
            </a:r>
            <a:r>
              <a:rPr sz="2400" b="1" dirty="0">
                <a:solidFill>
                  <a:srgbClr val="FF0000"/>
                </a:solidFill>
              </a:rPr>
              <a:t>i=1    </a:t>
            </a:r>
          </a:p>
          <a:p>
            <a:pPr indent="-107950" eaLnBrk="1" hangingPunct="1">
              <a:lnSpc>
                <a:spcPct val="80000"/>
              </a:lnSpc>
            </a:pPr>
            <a:r>
              <a:rPr lang="en-IN" sz="2400" dirty="0"/>
              <a:t>  </a:t>
            </a:r>
            <a:r>
              <a:rPr sz="2400" dirty="0"/>
              <a:t>From </a:t>
            </a:r>
            <a:r>
              <a:rPr sz="2400" dirty="0">
                <a:solidFill>
                  <a:srgbClr val="FF0000"/>
                </a:solidFill>
              </a:rPr>
              <a:t>1</a:t>
            </a:r>
            <a:r>
              <a:rPr sz="2400" dirty="0"/>
              <a:t> and </a:t>
            </a:r>
            <a:r>
              <a:rPr sz="2400" dirty="0">
                <a:solidFill>
                  <a:srgbClr val="FF0000"/>
                </a:solidFill>
              </a:rPr>
              <a:t>2</a:t>
            </a:r>
            <a:r>
              <a:rPr sz="2400" dirty="0"/>
              <a:t> it demonstrates that                                            </a:t>
            </a:r>
          </a:p>
          <a:p>
            <a:pPr marL="520700" indent="-520700" defTabSz="0" eaLnBrk="1" hangingPunct="1">
              <a:lnSpc>
                <a:spcPct val="80000"/>
              </a:lnSpc>
              <a:buNone/>
              <a:tabLst>
                <a:tab pos="179070" algn="l"/>
              </a:tabLst>
            </a:pPr>
            <a:r>
              <a:rPr sz="2400" dirty="0"/>
              <a:t>              </a:t>
            </a:r>
            <a:r>
              <a:rPr sz="2400" b="1" dirty="0">
                <a:solidFill>
                  <a:srgbClr val="00B0F0"/>
                </a:solidFill>
              </a:rPr>
              <a:t> δ</a:t>
            </a:r>
            <a:r>
              <a:rPr sz="2400" b="1" baseline="-25000" dirty="0">
                <a:solidFill>
                  <a:srgbClr val="00B0F0"/>
                </a:solidFill>
              </a:rPr>
              <a:t>D</a:t>
            </a:r>
            <a:r>
              <a:rPr sz="2400" b="1" dirty="0">
                <a:solidFill>
                  <a:srgbClr val="00B0F0"/>
                </a:solidFill>
              </a:rPr>
              <a:t>*({q0}, w)= δ</a:t>
            </a:r>
            <a:r>
              <a:rPr sz="2400" b="1" baseline="-25000" dirty="0">
                <a:solidFill>
                  <a:srgbClr val="00B0F0"/>
                </a:solidFill>
              </a:rPr>
              <a:t>N</a:t>
            </a:r>
            <a:r>
              <a:rPr sz="2400" b="1" dirty="0">
                <a:solidFill>
                  <a:srgbClr val="00B0F0"/>
                </a:solidFill>
              </a:rPr>
              <a:t>*(q0,w)</a:t>
            </a:r>
            <a:r>
              <a:rPr sz="2400" dirty="0"/>
              <a:t> and w is valid only when  they contain </a:t>
            </a:r>
            <a:r>
              <a:rPr lang="en-IN" sz="2400" dirty="0"/>
              <a:t> </a:t>
            </a:r>
            <a:r>
              <a:rPr sz="2400" dirty="0"/>
              <a:t>state</a:t>
            </a:r>
            <a:r>
              <a:rPr lang="en-IN" sz="2400" dirty="0"/>
              <a:t> ‘p’</a:t>
            </a:r>
            <a:r>
              <a:rPr sz="2400" dirty="0"/>
              <a:t> in F</a:t>
            </a:r>
            <a:r>
              <a:rPr sz="2400" baseline="-25000" dirty="0"/>
              <a:t>N.</a:t>
            </a:r>
            <a:r>
              <a:rPr lang="en-IN" sz="2400" baseline="-25000" dirty="0"/>
              <a:t>  </a:t>
            </a:r>
          </a:p>
          <a:p>
            <a:pPr marL="489585" indent="-263525" eaLnBrk="1" hangingPunct="1">
              <a:lnSpc>
                <a:spcPct val="80000"/>
              </a:lnSpc>
            </a:pPr>
            <a:r>
              <a:rPr lang="en-IN" sz="2400" dirty="0">
                <a:sym typeface="+mn-ea"/>
              </a:rPr>
              <a:t>This proves the argument of the theorem that </a:t>
            </a:r>
            <a:r>
              <a:rPr sz="2400" b="1" dirty="0">
                <a:solidFill>
                  <a:srgbClr val="FF0000"/>
                </a:solidFill>
                <a:sym typeface="+mn-ea"/>
              </a:rPr>
              <a:t>L(D) = L(N)</a:t>
            </a:r>
            <a:r>
              <a:rPr lang="en-IN" sz="2400" b="1" dirty="0">
                <a:solidFill>
                  <a:srgbClr val="FF0000"/>
                </a:solidFill>
                <a:sym typeface="+mn-ea"/>
              </a:rPr>
              <a:t>,  </a:t>
            </a:r>
            <a:r>
              <a:rPr lang="en-IN" sz="2400" dirty="0">
                <a:sym typeface="+mn-ea"/>
              </a:rPr>
              <a:t>when DFA is constucted from NFA by a Subset construction Schme.</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s 941057"/>
          <p:cNvSpPr/>
          <p:nvPr/>
        </p:nvSpPr>
        <p:spPr>
          <a:xfrm>
            <a:off x="279400" y="3124200"/>
            <a:ext cx="857948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11269" name="Text Box 941058"/>
          <p:cNvSpPr txBox="1"/>
          <p:nvPr/>
        </p:nvSpPr>
        <p:spPr>
          <a:xfrm>
            <a:off x="506095" y="3352800"/>
            <a:ext cx="7811135"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IN" altLang="en-US" sz="3000" b="1" dirty="0">
                <a:solidFill>
                  <a:srgbClr val="FF0000"/>
                </a:solidFill>
              </a:rPr>
              <a:t>                                 END of </a:t>
            </a:r>
            <a:r>
              <a:rPr lang="en-US" altLang="en-US" sz="3000" b="1" dirty="0">
                <a:solidFill>
                  <a:srgbClr val="FF0000"/>
                </a:solidFill>
              </a:rPr>
              <a:t>UNIT-</a:t>
            </a:r>
            <a:r>
              <a:rPr lang="en-IN" altLang="en-US" sz="3000" b="1" dirty="0">
                <a:solidFill>
                  <a:srgbClr val="FF0000"/>
                </a:solidFill>
              </a:rPr>
              <a:t>1</a:t>
            </a:r>
            <a:r>
              <a:rPr lang="en-US" altLang="en-US" sz="3000" b="1" dirty="0">
                <a:solidFill>
                  <a:srgbClr val="FF0000"/>
                </a:solidFill>
              </a:rPr>
              <a:t>.</a:t>
            </a:r>
            <a:r>
              <a:rPr lang="zh-CN" altLang="en-US" sz="3000" b="1" dirty="0">
                <a:solidFill>
                  <a:srgbClr val="FF0000"/>
                </a:solidFill>
                <a:ea typeface="SimSun" panose="02010600030101010101" pitchFamily="2" charset="-122"/>
              </a:rPr>
              <a:t>   </a:t>
            </a:r>
            <a:endParaRPr lang="zh-CN" altLang="en-US" sz="3000" dirty="0">
              <a:ea typeface="SimSun" panose="02010600030101010101" pitchFamily="2" charset="-122"/>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70240" cy="5985510"/>
          </a:xfrm>
        </p:spPr>
        <p:txBody>
          <a:bodyPr/>
          <a:lstStyle/>
          <a:p>
            <a:pPr marL="0" indent="0">
              <a:buNone/>
            </a:pPr>
            <a:endParaRPr lang="en-IN" altLang="en-US"/>
          </a:p>
          <a:p>
            <a:pPr marL="363855" lvl="1" indent="0"/>
            <a:r>
              <a:rPr lang="en-IN" altLang="en-US" b="1">
                <a:solidFill>
                  <a:srgbClr val="FF0000"/>
                </a:solidFill>
                <a:sym typeface="+mn-ea"/>
              </a:rPr>
              <a:t> Concatenation of string - </a:t>
            </a:r>
            <a:r>
              <a:rPr lang="en-IN" altLang="en-US" dirty="0">
                <a:latin typeface="Arial" panose="020B0604020202020204" pitchFamily="34" charset="0"/>
                <a:cs typeface="Arial" panose="020B0604020202020204" pitchFamily="34" charset="0"/>
                <a:sym typeface="+mn-ea"/>
              </a:rPr>
              <a:t>Let </a:t>
            </a:r>
            <a:r>
              <a:rPr lang="en-IN" altLang="en-US" b="1" dirty="0">
                <a:solidFill>
                  <a:srgbClr val="FF0000"/>
                </a:solidFill>
                <a:latin typeface="Arial" panose="020B0604020202020204" pitchFamily="34" charset="0"/>
                <a:cs typeface="Arial" panose="020B0604020202020204" pitchFamily="34" charset="0"/>
                <a:sym typeface="+mn-ea"/>
              </a:rPr>
              <a:t>x</a:t>
            </a:r>
            <a:r>
              <a:rPr lang="en-IN" altLang="en-US" dirty="0">
                <a:latin typeface="Arial" panose="020B0604020202020204" pitchFamily="34" charset="0"/>
                <a:cs typeface="Arial" panose="020B0604020202020204" pitchFamily="34" charset="0"/>
                <a:sym typeface="+mn-ea"/>
              </a:rPr>
              <a:t> and </a:t>
            </a:r>
            <a:r>
              <a:rPr lang="en-IN" altLang="en-US" b="1" dirty="0">
                <a:solidFill>
                  <a:srgbClr val="FF0000"/>
                </a:solidFill>
                <a:latin typeface="Arial" panose="020B0604020202020204" pitchFamily="34" charset="0"/>
                <a:cs typeface="Arial" panose="020B0604020202020204" pitchFamily="34" charset="0"/>
                <a:sym typeface="+mn-ea"/>
              </a:rPr>
              <a:t>y</a:t>
            </a:r>
            <a:r>
              <a:rPr lang="en-IN" altLang="en-US" dirty="0">
                <a:latin typeface="Arial" panose="020B0604020202020204" pitchFamily="34" charset="0"/>
                <a:cs typeface="Arial" panose="020B0604020202020204" pitchFamily="34" charset="0"/>
                <a:sym typeface="+mn-ea"/>
              </a:rPr>
              <a:t> be </a:t>
            </a:r>
            <a:r>
              <a:rPr lang="en-IN" altLang="en-US" b="1" dirty="0">
                <a:solidFill>
                  <a:srgbClr val="FF0000"/>
                </a:solidFill>
                <a:latin typeface="Arial" panose="020B0604020202020204" pitchFamily="34" charset="0"/>
                <a:cs typeface="Arial" panose="020B0604020202020204" pitchFamily="34" charset="0"/>
                <a:sym typeface="+mn-ea"/>
              </a:rPr>
              <a:t>strings</a:t>
            </a:r>
            <a:r>
              <a:rPr lang="en-IN" altLang="en-US" dirty="0">
                <a:latin typeface="Arial" panose="020B0604020202020204" pitchFamily="34" charset="0"/>
                <a:cs typeface="Arial" panose="020B0604020202020204" pitchFamily="34" charset="0"/>
                <a:sym typeface="+mn-ea"/>
              </a:rPr>
              <a:t>. Then </a:t>
            </a:r>
            <a:r>
              <a:rPr lang="en-IN" altLang="en-US" b="1" dirty="0">
                <a:solidFill>
                  <a:srgbClr val="FF0000"/>
                </a:solidFill>
                <a:latin typeface="Arial" panose="020B0604020202020204" pitchFamily="34" charset="0"/>
                <a:cs typeface="Arial" panose="020B0604020202020204" pitchFamily="34" charset="0"/>
                <a:sym typeface="+mn-ea"/>
              </a:rPr>
              <a:t>xy </a:t>
            </a:r>
            <a:r>
              <a:rPr lang="en-IN" altLang="en-US" dirty="0">
                <a:latin typeface="Arial" panose="020B0604020202020204" pitchFamily="34" charset="0"/>
                <a:cs typeface="Arial" panose="020B0604020202020204" pitchFamily="34" charset="0"/>
                <a:sym typeface="+mn-ea"/>
              </a:rPr>
              <a:t>denotes the </a:t>
            </a:r>
            <a:r>
              <a:rPr lang="en-IN" altLang="en-US" b="1" dirty="0">
                <a:solidFill>
                  <a:srgbClr val="FF0000"/>
                </a:solidFill>
                <a:latin typeface="Arial" panose="020B0604020202020204" pitchFamily="34" charset="0"/>
                <a:cs typeface="Arial" panose="020B0604020202020204" pitchFamily="34" charset="0"/>
                <a:sym typeface="+mn-ea"/>
              </a:rPr>
              <a:t>concatenation </a:t>
            </a:r>
            <a:r>
              <a:rPr lang="en-IN" altLang="en-US" dirty="0">
                <a:latin typeface="Arial" panose="020B0604020202020204" pitchFamily="34" charset="0"/>
                <a:cs typeface="Arial" panose="020B0604020202020204" pitchFamily="34" charset="0"/>
                <a:sym typeface="+mn-ea"/>
              </a:rPr>
              <a:t>of </a:t>
            </a:r>
            <a:r>
              <a:rPr lang="en-IN" altLang="en-US" b="1" dirty="0">
                <a:solidFill>
                  <a:srgbClr val="FF0000"/>
                </a:solidFill>
                <a:latin typeface="Arial" panose="020B0604020202020204" pitchFamily="34" charset="0"/>
                <a:cs typeface="Arial" panose="020B0604020202020204" pitchFamily="34" charset="0"/>
                <a:sym typeface="+mn-ea"/>
              </a:rPr>
              <a:t>string x</a:t>
            </a:r>
            <a:r>
              <a:rPr lang="en-IN" altLang="en-US" dirty="0">
                <a:latin typeface="Arial" panose="020B0604020202020204" pitchFamily="34" charset="0"/>
                <a:cs typeface="Arial" panose="020B0604020202020204" pitchFamily="34" charset="0"/>
                <a:sym typeface="+mn-ea"/>
              </a:rPr>
              <a:t> and </a:t>
            </a:r>
            <a:r>
              <a:rPr lang="en-IN" altLang="en-US" b="1" dirty="0">
                <a:solidFill>
                  <a:srgbClr val="FF0000"/>
                </a:solidFill>
                <a:latin typeface="Arial" panose="020B0604020202020204" pitchFamily="34" charset="0"/>
                <a:cs typeface="Arial" panose="020B0604020202020204" pitchFamily="34" charset="0"/>
                <a:sym typeface="+mn-ea"/>
              </a:rPr>
              <a:t>y</a:t>
            </a:r>
            <a:r>
              <a:rPr lang="en-IN" altLang="en-US" dirty="0">
                <a:latin typeface="Arial" panose="020B0604020202020204" pitchFamily="34" charset="0"/>
                <a:cs typeface="Arial" panose="020B0604020202020204" pitchFamily="34" charset="0"/>
                <a:sym typeface="+mn-ea"/>
              </a:rPr>
              <a:t>, that is </a:t>
            </a:r>
            <a:r>
              <a:rPr lang="en-IN" altLang="en-US" b="1" dirty="0">
                <a:solidFill>
                  <a:srgbClr val="FF0000"/>
                </a:solidFill>
                <a:latin typeface="Arial" panose="020B0604020202020204" pitchFamily="34" charset="0"/>
                <a:cs typeface="Arial" panose="020B0604020202020204" pitchFamily="34" charset="0"/>
                <a:sym typeface="+mn-ea"/>
              </a:rPr>
              <a:t>string formed</a:t>
            </a:r>
            <a:r>
              <a:rPr lang="en-IN" altLang="en-US" dirty="0">
                <a:latin typeface="Arial" panose="020B0604020202020204" pitchFamily="34" charset="0"/>
                <a:cs typeface="Arial" panose="020B0604020202020204" pitchFamily="34" charset="0"/>
                <a:sym typeface="+mn-ea"/>
              </a:rPr>
              <a:t> by making a</a:t>
            </a:r>
            <a:r>
              <a:rPr lang="en-IN" altLang="en-US" b="1" dirty="0">
                <a:solidFill>
                  <a:srgbClr val="FF0000"/>
                </a:solidFill>
                <a:latin typeface="Arial" panose="020B0604020202020204" pitchFamily="34" charset="0"/>
                <a:cs typeface="Arial" panose="020B0604020202020204" pitchFamily="34" charset="0"/>
                <a:sym typeface="+mn-ea"/>
              </a:rPr>
              <a:t> copy of x</a:t>
            </a:r>
            <a:r>
              <a:rPr lang="en-IN" altLang="en-US" dirty="0">
                <a:latin typeface="Arial" panose="020B0604020202020204" pitchFamily="34" charset="0"/>
                <a:cs typeface="Arial" panose="020B0604020202020204" pitchFamily="34" charset="0"/>
                <a:sym typeface="+mn-ea"/>
              </a:rPr>
              <a:t> and followed by</a:t>
            </a:r>
            <a:r>
              <a:rPr lang="en-IN" altLang="en-US" b="1" dirty="0">
                <a:solidFill>
                  <a:srgbClr val="FF0000"/>
                </a:solidFill>
                <a:latin typeface="Arial" panose="020B0604020202020204" pitchFamily="34" charset="0"/>
                <a:cs typeface="Arial" panose="020B0604020202020204" pitchFamily="34" charset="0"/>
                <a:sym typeface="+mn-ea"/>
              </a:rPr>
              <a:t> copy of y</a:t>
            </a:r>
            <a:r>
              <a:rPr lang="en-IN" altLang="en-US" dirty="0">
                <a:latin typeface="Arial" panose="020B0604020202020204" pitchFamily="34" charset="0"/>
                <a:cs typeface="Arial" panose="020B0604020202020204" pitchFamily="34" charset="0"/>
                <a:sym typeface="+mn-ea"/>
              </a:rPr>
              <a:t>.</a:t>
            </a:r>
          </a:p>
          <a:p>
            <a:pPr marL="821055" lvl="2" indent="0">
              <a:buNone/>
            </a:pPr>
            <a:r>
              <a:rPr lang="en-IN" altLang="en-US" sz="2000" b="1" dirty="0">
                <a:solidFill>
                  <a:srgbClr val="002060"/>
                </a:solidFill>
                <a:latin typeface="Arial" panose="020B0604020202020204" pitchFamily="34" charset="0"/>
                <a:cs typeface="Arial" panose="020B0604020202020204" pitchFamily="34" charset="0"/>
              </a:rPr>
              <a:t>Ex-1. Let x = 1101 and y = 0001.Then xy = 11010001</a:t>
            </a:r>
            <a:endParaRPr lang="en-IN" altLang="en-US"/>
          </a:p>
          <a:p>
            <a:r>
              <a:rPr lang="en-IN" altLang="en-US" b="1">
                <a:solidFill>
                  <a:srgbClr val="00B0F0"/>
                </a:solidFill>
              </a:rPr>
              <a:t>Languages </a:t>
            </a:r>
          </a:p>
          <a:p>
            <a:pPr lvl="1"/>
            <a:r>
              <a:rPr lang="en-IN" altLang="en-US" dirty="0">
                <a:latin typeface="Arial" panose="020B0604020202020204" pitchFamily="34" charset="0"/>
                <a:cs typeface="Arial" panose="020B0604020202020204" pitchFamily="34" charset="0"/>
              </a:rPr>
              <a:t>A set of strings all of which are choosen from ∑*, where ∑ is a perticluar alphabet is called a </a:t>
            </a:r>
            <a:r>
              <a:rPr lang="en-IN" altLang="en-US" sz="3200" b="1">
                <a:solidFill>
                  <a:srgbClr val="00B0F0"/>
                </a:solidFill>
              </a:rPr>
              <a:t>Language</a:t>
            </a:r>
            <a:r>
              <a:rPr lang="en-IN" altLang="en-US" dirty="0">
                <a:latin typeface="Arial" panose="020B0604020202020204" pitchFamily="34" charset="0"/>
                <a:cs typeface="Arial" panose="020B0604020202020204" pitchFamily="34" charset="0"/>
              </a:rPr>
              <a:t>. If </a:t>
            </a:r>
            <a:r>
              <a:rPr lang="en-IN" altLang="en-US" dirty="0">
                <a:latin typeface="Arial" panose="020B0604020202020204" pitchFamily="34" charset="0"/>
                <a:cs typeface="Arial" panose="020B0604020202020204" pitchFamily="34" charset="0"/>
                <a:sym typeface="+mn-ea"/>
              </a:rPr>
              <a:t>∑ is an alphabet and L ⊆ ∑*, then L is a </a:t>
            </a:r>
            <a:r>
              <a:rPr lang="en-IN" altLang="en-US" sz="3200" b="1">
                <a:solidFill>
                  <a:srgbClr val="00B0F0"/>
                </a:solidFill>
                <a:sym typeface="+mn-ea"/>
              </a:rPr>
              <a:t>language</a:t>
            </a:r>
            <a:r>
              <a:rPr lang="en-IN" altLang="en-US" dirty="0">
                <a:latin typeface="Arial" panose="020B0604020202020204" pitchFamily="34" charset="0"/>
                <a:cs typeface="Arial" panose="020B0604020202020204" pitchFamily="34" charset="0"/>
                <a:sym typeface="+mn-ea"/>
              </a:rPr>
              <a:t> over ∑. </a:t>
            </a:r>
          </a:p>
          <a:p>
            <a:pPr lvl="2"/>
            <a:r>
              <a:rPr lang="en-IN" altLang="en-US" sz="2000" b="1" dirty="0">
                <a:solidFill>
                  <a:srgbClr val="002060"/>
                </a:solidFill>
                <a:latin typeface="Arial" panose="020B0604020202020204" pitchFamily="34" charset="0"/>
                <a:cs typeface="Arial" panose="020B0604020202020204" pitchFamily="34" charset="0"/>
                <a:sym typeface="+mn-ea"/>
              </a:rPr>
              <a:t>Note that the language over ∑ need not include strings with all the symbols of ∑</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143000"/>
          </a:xfrm>
        </p:spPr>
        <p:txBody>
          <a:bodyPr/>
          <a:lstStyle/>
          <a:p>
            <a:pPr algn="l"/>
            <a:r>
              <a:rPr lang="en-IN" altLang="en-US" b="1" noProof="0" dirty="0">
                <a:ln>
                  <a:noFill/>
                </a:ln>
                <a:solidFill>
                  <a:srgbClr val="FF0000"/>
                </a:solidFill>
                <a:effectLst/>
                <a:uLnTx/>
                <a:uFillTx/>
                <a:latin typeface="+mn-lt"/>
                <a:ea typeface="+mn-ea"/>
                <a:cs typeface="+mn-cs"/>
                <a:sym typeface="+mn-ea"/>
              </a:rPr>
              <a:t>Types of Automata</a:t>
            </a:r>
          </a:p>
        </p:txBody>
      </p:sp>
      <p:sp>
        <p:nvSpPr>
          <p:cNvPr id="3" name="Content Placeholder 2"/>
          <p:cNvSpPr>
            <a:spLocks noGrp="1"/>
          </p:cNvSpPr>
          <p:nvPr>
            <p:ph idx="1"/>
          </p:nvPr>
        </p:nvSpPr>
        <p:spPr>
          <a:xfrm>
            <a:off x="457200" y="1235075"/>
            <a:ext cx="8229600" cy="4891405"/>
          </a:xfrm>
        </p:spPr>
        <p:txBody>
          <a:bodyPr/>
          <a:lstStyle/>
          <a:p>
            <a:pPr algn="just"/>
            <a:r>
              <a:rPr lang="en-IN" altLang="en-US" sz="2800"/>
              <a:t>Depending on how  the </a:t>
            </a:r>
            <a:r>
              <a:rPr lang="en-IN" altLang="en-US" sz="2800" b="1">
                <a:solidFill>
                  <a:srgbClr val="00B0F0"/>
                </a:solidFill>
                <a:latin typeface="Arial" panose="020B0604020202020204" pitchFamily="34" charset="0"/>
                <a:sym typeface="+mn-ea"/>
              </a:rPr>
              <a:t>Transision function -   δ</a:t>
            </a:r>
            <a:r>
              <a:rPr lang="en-IN" altLang="en-US" sz="2800"/>
              <a:t> is defined there are two types of Autromata.</a:t>
            </a:r>
          </a:p>
          <a:p>
            <a:pPr marL="0" indent="457200" algn="just">
              <a:buNone/>
            </a:pPr>
            <a:r>
              <a:rPr lang="en-IN" altLang="en-US" sz="2800"/>
              <a:t>1. </a:t>
            </a:r>
            <a:r>
              <a:rPr lang="en-IN" altLang="en-US" sz="2800" b="1">
                <a:solidFill>
                  <a:srgbClr val="00B0F0"/>
                </a:solidFill>
                <a:latin typeface="Arial" panose="020B0604020202020204" pitchFamily="34" charset="0"/>
              </a:rPr>
              <a:t>Determinstic Finite Automata :</a:t>
            </a:r>
            <a:r>
              <a:rPr lang="en-IN" altLang="en-US" sz="2800"/>
              <a:t> </a:t>
            </a:r>
          </a:p>
          <a:p>
            <a:pPr marL="457200" lvl="1" indent="457200" algn="just">
              <a:buNone/>
            </a:pPr>
            <a:r>
              <a:rPr lang="en-IN" altLang="en-US" sz="2450"/>
              <a:t>A deteministric automata is one in which each move is uniquely determinined by the current configuaration. i.e A </a:t>
            </a:r>
            <a:r>
              <a:rPr lang="en-IN" altLang="en-US" sz="2450" b="1">
                <a:solidFill>
                  <a:srgbClr val="00B0F0"/>
                </a:solidFill>
                <a:latin typeface="Arial" panose="020B0604020202020204" pitchFamily="34" charset="0"/>
              </a:rPr>
              <a:t>finite automata</a:t>
            </a:r>
            <a:r>
              <a:rPr lang="en-IN" altLang="en-US" sz="2450"/>
              <a:t> is said to be </a:t>
            </a:r>
            <a:r>
              <a:rPr lang="en-IN" altLang="en-US" sz="2450" b="1">
                <a:solidFill>
                  <a:srgbClr val="00B0F0"/>
                </a:solidFill>
                <a:latin typeface="Arial" panose="020B0604020202020204" pitchFamily="34" charset="0"/>
              </a:rPr>
              <a:t>deterministic</a:t>
            </a:r>
            <a:r>
              <a:rPr lang="en-IN" altLang="en-US" sz="2450"/>
              <a:t> iff, for </a:t>
            </a:r>
            <a:r>
              <a:rPr lang="en-IN" altLang="en-US" sz="2450" b="1">
                <a:solidFill>
                  <a:srgbClr val="00B0F0"/>
                </a:solidFill>
                <a:latin typeface="Arial" panose="020B0604020202020204" pitchFamily="34" charset="0"/>
              </a:rPr>
              <a:t>any state ‘s’</a:t>
            </a:r>
            <a:r>
              <a:rPr lang="en-IN" altLang="en-US" sz="2450"/>
              <a:t> and for </a:t>
            </a:r>
            <a:r>
              <a:rPr lang="en-IN" altLang="en-US" sz="2450" b="1">
                <a:solidFill>
                  <a:srgbClr val="00B0F0"/>
                </a:solidFill>
                <a:latin typeface="Arial" panose="020B0604020202020204" pitchFamily="34" charset="0"/>
              </a:rPr>
              <a:t>any input symbol ‘a’</a:t>
            </a:r>
            <a:r>
              <a:rPr lang="en-IN" altLang="en-US" sz="2450"/>
              <a:t> the </a:t>
            </a:r>
            <a:r>
              <a:rPr lang="en-IN" altLang="en-US" sz="2450" b="1">
                <a:solidFill>
                  <a:srgbClr val="00B0F0"/>
                </a:solidFill>
                <a:latin typeface="Arial" panose="020B0604020202020204" pitchFamily="34" charset="0"/>
                <a:sym typeface="+mn-ea"/>
              </a:rPr>
              <a:t>Transision function -   δ</a:t>
            </a:r>
            <a:r>
              <a:rPr lang="en-IN" altLang="en-US" sz="2450">
                <a:sym typeface="+mn-ea"/>
              </a:rPr>
              <a:t> is uniquely defined. i.e next state can be easily determined</a:t>
            </a:r>
            <a:endParaRPr lang="en-IN" altLang="en-US" sz="245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143000"/>
          </a:xfrm>
        </p:spPr>
        <p:txBody>
          <a:bodyPr/>
          <a:lstStyle/>
          <a:p>
            <a:pPr algn="l"/>
            <a:r>
              <a:rPr lang="en-IN" altLang="en-US" b="1" noProof="0" dirty="0">
                <a:ln>
                  <a:noFill/>
                </a:ln>
                <a:solidFill>
                  <a:srgbClr val="FF0000"/>
                </a:solidFill>
                <a:effectLst/>
                <a:uLnTx/>
                <a:uFillTx/>
                <a:latin typeface="+mn-lt"/>
                <a:ea typeface="+mn-ea"/>
                <a:cs typeface="+mn-cs"/>
                <a:sym typeface="+mn-ea"/>
              </a:rPr>
              <a:t>Types of Automata</a:t>
            </a:r>
          </a:p>
        </p:txBody>
      </p:sp>
      <p:sp>
        <p:nvSpPr>
          <p:cNvPr id="3" name="Content Placeholder 2"/>
          <p:cNvSpPr>
            <a:spLocks noGrp="1"/>
          </p:cNvSpPr>
          <p:nvPr>
            <p:ph idx="1"/>
          </p:nvPr>
        </p:nvSpPr>
        <p:spPr>
          <a:xfrm>
            <a:off x="457200" y="1235075"/>
            <a:ext cx="8229600" cy="4891405"/>
          </a:xfrm>
        </p:spPr>
        <p:txBody>
          <a:bodyPr/>
          <a:lstStyle/>
          <a:p>
            <a:pPr marL="0" indent="0">
              <a:buNone/>
            </a:pPr>
            <a:endParaRPr lang="en-IN" altLang="en-US" sz="2800"/>
          </a:p>
          <a:p>
            <a:pPr marL="0" indent="457200">
              <a:buNone/>
            </a:pPr>
            <a:r>
              <a:rPr lang="en-IN" altLang="en-US" sz="2800"/>
              <a:t>2. </a:t>
            </a:r>
            <a:r>
              <a:rPr lang="en-IN" altLang="en-US" sz="2800" b="1">
                <a:solidFill>
                  <a:srgbClr val="00B0F0"/>
                </a:solidFill>
                <a:latin typeface="Arial" panose="020B0604020202020204" pitchFamily="34" charset="0"/>
              </a:rPr>
              <a:t>Non Determinstic Finite Automata :</a:t>
            </a:r>
          </a:p>
          <a:p>
            <a:pPr marL="0" indent="457200" algn="just">
              <a:buNone/>
            </a:pPr>
            <a:r>
              <a:rPr lang="en-IN" altLang="en-US" sz="2800" b="1">
                <a:solidFill>
                  <a:srgbClr val="00B0F0"/>
                </a:solidFill>
                <a:latin typeface="Arial" panose="020B0604020202020204" pitchFamily="34" charset="0"/>
              </a:rPr>
              <a:t> </a:t>
            </a:r>
            <a:r>
              <a:rPr lang="en-IN" altLang="en-US" sz="2800"/>
              <a:t>A </a:t>
            </a:r>
            <a:r>
              <a:rPr lang="en-IN" altLang="en-US" sz="2800" b="1">
                <a:solidFill>
                  <a:srgbClr val="00B0F0"/>
                </a:solidFill>
                <a:latin typeface="Arial" panose="020B0604020202020204" pitchFamily="34" charset="0"/>
              </a:rPr>
              <a:t>non deteministric automata</a:t>
            </a:r>
            <a:r>
              <a:rPr lang="en-IN" altLang="en-US" sz="2800"/>
              <a:t> is one in which each move is not uniquely determinined by the current configuaration. i.e A </a:t>
            </a:r>
            <a:r>
              <a:rPr lang="en-IN" altLang="en-US" sz="2800" b="1">
                <a:solidFill>
                  <a:srgbClr val="00B0F0"/>
                </a:solidFill>
                <a:latin typeface="Arial" panose="020B0604020202020204" pitchFamily="34" charset="0"/>
              </a:rPr>
              <a:t>finite automata</a:t>
            </a:r>
            <a:r>
              <a:rPr lang="en-IN" altLang="en-US" sz="2800"/>
              <a:t> is said to be </a:t>
            </a:r>
            <a:r>
              <a:rPr lang="en-IN" altLang="en-US" sz="2800" b="1">
                <a:solidFill>
                  <a:srgbClr val="00B0F0"/>
                </a:solidFill>
                <a:latin typeface="Arial" panose="020B0604020202020204" pitchFamily="34" charset="0"/>
              </a:rPr>
              <a:t>non</a:t>
            </a:r>
            <a:r>
              <a:rPr lang="en-IN" altLang="en-US" sz="2800"/>
              <a:t> </a:t>
            </a:r>
            <a:r>
              <a:rPr lang="en-IN" altLang="en-US" sz="2800" b="1">
                <a:solidFill>
                  <a:srgbClr val="00B0F0"/>
                </a:solidFill>
                <a:latin typeface="Arial" panose="020B0604020202020204" pitchFamily="34" charset="0"/>
              </a:rPr>
              <a:t>deterministic</a:t>
            </a:r>
            <a:r>
              <a:rPr lang="en-IN" altLang="en-US" sz="2800"/>
              <a:t> iff, for </a:t>
            </a:r>
            <a:r>
              <a:rPr lang="en-IN" altLang="en-US" sz="2800" b="1">
                <a:solidFill>
                  <a:srgbClr val="00B0F0"/>
                </a:solidFill>
                <a:latin typeface="Arial" panose="020B0604020202020204" pitchFamily="34" charset="0"/>
              </a:rPr>
              <a:t>any state ‘s’</a:t>
            </a:r>
            <a:r>
              <a:rPr lang="en-IN" altLang="en-US" sz="2800"/>
              <a:t> and for </a:t>
            </a:r>
            <a:r>
              <a:rPr lang="en-IN" altLang="en-US" sz="2800" b="1">
                <a:solidFill>
                  <a:srgbClr val="00B0F0"/>
                </a:solidFill>
                <a:latin typeface="Arial" panose="020B0604020202020204" pitchFamily="34" charset="0"/>
              </a:rPr>
              <a:t>any input symbol ‘a’</a:t>
            </a:r>
            <a:r>
              <a:rPr lang="en-IN" altLang="en-US" sz="2800"/>
              <a:t> the </a:t>
            </a:r>
            <a:r>
              <a:rPr lang="en-IN" altLang="en-US" sz="2800" b="1">
                <a:solidFill>
                  <a:srgbClr val="00B0F0"/>
                </a:solidFill>
                <a:latin typeface="Arial" panose="020B0604020202020204" pitchFamily="34" charset="0"/>
                <a:sym typeface="+mn-ea"/>
              </a:rPr>
              <a:t>Transision function -   δ</a:t>
            </a:r>
            <a:r>
              <a:rPr lang="en-IN" altLang="en-US" sz="2800">
                <a:sym typeface="+mn-ea"/>
              </a:rPr>
              <a:t> is not uniquely defined. i.e next state cannot be easily determined.</a:t>
            </a:r>
            <a:endParaRPr lang="en-IN" altLang="en-US" sz="280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10457</Words>
  <Application>Microsoft Office PowerPoint</Application>
  <PresentationFormat>On-screen Show (4:3)</PresentationFormat>
  <Paragraphs>879</Paragraphs>
  <Slides>65</Slides>
  <Notes>65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MS PGothic</vt:lpstr>
      <vt:lpstr>SimSun</vt:lpstr>
      <vt:lpstr>Arial</vt:lpstr>
      <vt:lpstr>Bahnschrift Light SemiCondensed</vt:lpstr>
      <vt:lpstr>Calibri</vt:lpstr>
      <vt:lpstr>Garamond</vt:lpstr>
      <vt:lpstr>Gill Sans MT</vt:lpstr>
      <vt:lpstr>Symbol</vt:lpstr>
      <vt:lpstr>Times New Roman</vt:lpstr>
      <vt:lpstr>Wingdings</vt:lpstr>
      <vt:lpstr>Office Theme</vt:lpstr>
      <vt:lpstr>  Topics to be covered :</vt:lpstr>
      <vt:lpstr> Deterministic Finite Automata(DFA)</vt:lpstr>
      <vt:lpstr> Structural/Schematic Representation and working of a Finite    Automata.</vt:lpstr>
      <vt:lpstr>PowerPoint Presentation</vt:lpstr>
      <vt:lpstr>Central concept of automata theory</vt:lpstr>
      <vt:lpstr>PowerPoint Presentation</vt:lpstr>
      <vt:lpstr>PowerPoint Presentation</vt:lpstr>
      <vt:lpstr>Types of Automata</vt:lpstr>
      <vt:lpstr>Types of Automata</vt:lpstr>
      <vt:lpstr>PowerPoint Presentation</vt:lpstr>
      <vt:lpstr>Formal Definition</vt:lpstr>
      <vt:lpstr>Processing of strings by DFA</vt:lpstr>
      <vt:lpstr>Simpler Notations of DFA</vt:lpstr>
      <vt:lpstr>Simpler Notations of DFA</vt:lpstr>
      <vt:lpstr>Extended Transition Function δ *</vt:lpstr>
      <vt:lpstr>PowerPoint Presentation</vt:lpstr>
      <vt:lpstr>PowerPoint Presentation</vt:lpstr>
      <vt:lpstr>Language of DFA</vt:lpstr>
      <vt:lpstr>Examples</vt:lpstr>
      <vt:lpstr>Examples on Design Of DFA</vt:lpstr>
      <vt:lpstr>PowerPoint Presentation</vt:lpstr>
      <vt:lpstr>PowerPoint Presentation</vt:lpstr>
      <vt:lpstr>Non Deterministic Finite Automata(NFA)</vt:lpstr>
      <vt:lpstr>Introduction</vt:lpstr>
      <vt:lpstr>Formal Definition</vt:lpstr>
      <vt:lpstr>Processing of string by an NFA</vt:lpstr>
      <vt:lpstr>Extended Transition Function δ *</vt:lpstr>
      <vt:lpstr>PowerPoint Presentation</vt:lpstr>
      <vt:lpstr>PowerPoint Presentation</vt:lpstr>
      <vt:lpstr>Languages of an NFA </vt:lpstr>
      <vt:lpstr>Problems on the design of NFA</vt:lpstr>
      <vt:lpstr>Equivalence of Deterministic and Non Deterministic Finite Automata </vt:lpstr>
      <vt:lpstr>Conversion of NFA to DFA using Subset Construction Scheme</vt:lpstr>
      <vt:lpstr>PowerPoint Presentation</vt:lpstr>
      <vt:lpstr>PowerPoint Presentation</vt:lpstr>
      <vt:lpstr>PowerPoint Presentation</vt:lpstr>
      <vt:lpstr>PowerPoint Presentation</vt:lpstr>
      <vt:lpstr>Conversion of NFA to DFA by using Subset Construction Scheme by Lasy Evaluation</vt:lpstr>
      <vt:lpstr>PowerPoint Presentation</vt:lpstr>
      <vt:lpstr>PowerPoint Presentation</vt:lpstr>
      <vt:lpstr>PowerPoint Presentation</vt:lpstr>
      <vt:lpstr>PowerPoint Presentation</vt:lpstr>
      <vt:lpstr>PowerPoint Presentation</vt:lpstr>
      <vt:lpstr>Є-NFA</vt:lpstr>
      <vt:lpstr>Introduction</vt:lpstr>
      <vt:lpstr>Formal Definition</vt:lpstr>
      <vt:lpstr>Processing of string and Extended Transition Function δ*</vt:lpstr>
      <vt:lpstr>Example to use Є-closure() function</vt:lpstr>
      <vt:lpstr>Extended transition function δ* :</vt:lpstr>
      <vt:lpstr>Use of Extended transition function δ* to validate the inputs :  Example -1 - Computation of δ*(q0, -2•62) : δ*(q0,Ԑ) = Є-closure(q0) → By Basis                  = {q0,q1} δ*(q0,-) =δ(δ*(q0,Ԑ),-) = δ({q0,q1},-) ← By induction                                           = δ({q0,-) Ụ δ(q1,-)                                          = { q1} Ụ {Ø}                                   = {q1}                                   =  Є-closure(q1) ← By Induction                                   = {q1}   </vt:lpstr>
      <vt:lpstr>PowerPoint Presentation</vt:lpstr>
      <vt:lpstr>PowerPoint Presentation</vt:lpstr>
      <vt:lpstr>Languages of an Є-NFA</vt:lpstr>
      <vt:lpstr>Conversion of Ԑ-NFA to DFA by using Subset Construction Scheme by Lasy Evaluation</vt:lpstr>
      <vt:lpstr>PowerPoint Presentation</vt:lpstr>
      <vt:lpstr>PowerPoint Presentation</vt:lpstr>
      <vt:lpstr>PowerPoint Presentation</vt:lpstr>
      <vt:lpstr>PowerPoint Presentation</vt:lpstr>
      <vt:lpstr>PowerPoint Presentation</vt:lpstr>
      <vt:lpstr>PowerPoint Presentation</vt:lpstr>
      <vt:lpstr>Excecise problems on Ԑ-NFA</vt:lpstr>
      <vt:lpstr>Theorem-2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on the Design of DFA      </dc:title>
  <dc:creator/>
  <cp:lastModifiedBy>Dhananjay Dharne</cp:lastModifiedBy>
  <cp:revision>350</cp:revision>
  <dcterms:created xsi:type="dcterms:W3CDTF">2006-08-16T00:00:00Z</dcterms:created>
  <dcterms:modified xsi:type="dcterms:W3CDTF">2024-07-12T08:36:37Z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6D2C60EEF13B4156B5B2DA20FA06024A_13</vt:lpwstr>
  </property>
  <property fmtid="{D5CDD505-2E9C-101B-9397-08002B2CF9AE}" pid="3" name="KSOProductBuildVer">
    <vt:lpwstr>1033-12.2.0.13489</vt:lpwstr>
  </property>
</Properties>
</file>