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8" r:id="rId9"/>
    <p:sldId id="266" r:id="rId10"/>
    <p:sldId id="269" r:id="rId11"/>
    <p:sldId id="272" r:id="rId12"/>
    <p:sldId id="273" r:id="rId13"/>
    <p:sldId id="274" r:id="rId14"/>
    <p:sldId id="275" r:id="rId15"/>
    <p:sldId id="277" r:id="rId16"/>
    <p:sldId id="278" r:id="rId17"/>
    <p:sldId id="276" r:id="rId18"/>
    <p:sldId id="280" r:id="rId19"/>
    <p:sldId id="281" r:id="rId20"/>
    <p:sldId id="288" r:id="rId21"/>
    <p:sldId id="289" r:id="rId22"/>
    <p:sldId id="279" r:id="rId23"/>
    <p:sldId id="295" r:id="rId24"/>
    <p:sldId id="299" r:id="rId25"/>
    <p:sldId id="301" r:id="rId26"/>
    <p:sldId id="311" r:id="rId27"/>
    <p:sldId id="312" r:id="rId28"/>
    <p:sldId id="302" r:id="rId29"/>
    <p:sldId id="303" r:id="rId30"/>
    <p:sldId id="304" r:id="rId31"/>
    <p:sldId id="305" r:id="rId32"/>
    <p:sldId id="283" r:id="rId33"/>
    <p:sldId id="341" r:id="rId34"/>
    <p:sldId id="287" r:id="rId35"/>
    <p:sldId id="290" r:id="rId36"/>
    <p:sldId id="298" r:id="rId37"/>
    <p:sldId id="322" r:id="rId38"/>
    <p:sldId id="331" r:id="rId39"/>
    <p:sldId id="333" r:id="rId40"/>
    <p:sldId id="378" r:id="rId41"/>
    <p:sldId id="324" r:id="rId42"/>
    <p:sldId id="355" r:id="rId43"/>
    <p:sldId id="354" r:id="rId44"/>
    <p:sldId id="325" r:id="rId45"/>
    <p:sldId id="358" r:id="rId46"/>
    <p:sldId id="356" r:id="rId47"/>
    <p:sldId id="360" r:id="rId48"/>
    <p:sldId id="327" r:id="rId49"/>
    <p:sldId id="376" r:id="rId50"/>
    <p:sldId id="329" r:id="rId51"/>
    <p:sldId id="361" r:id="rId52"/>
    <p:sldId id="362" r:id="rId53"/>
    <p:sldId id="370" r:id="rId54"/>
    <p:sldId id="332" r:id="rId55"/>
    <p:sldId id="363" r:id="rId56"/>
    <p:sldId id="365" r:id="rId57"/>
    <p:sldId id="379" r:id="rId58"/>
    <p:sldId id="380" r:id="rId59"/>
    <p:sldId id="371" r:id="rId60"/>
    <p:sldId id="25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njay Dharne" userId="b198ab864331b454" providerId="LiveId" clId="{CDFBADB7-987C-42F1-8F5A-0260981ACAF5}"/>
    <pc:docChg chg="modSld">
      <pc:chgData name="Dhananjay Dharne" userId="b198ab864331b454" providerId="LiveId" clId="{CDFBADB7-987C-42F1-8F5A-0260981ACAF5}" dt="2024-07-08T17:17:30.534" v="2" actId="207"/>
      <pc:docMkLst>
        <pc:docMk/>
      </pc:docMkLst>
      <pc:sldChg chg="modSp mod">
        <pc:chgData name="Dhananjay Dharne" userId="b198ab864331b454" providerId="LiveId" clId="{CDFBADB7-987C-42F1-8F5A-0260981ACAF5}" dt="2024-07-08T17:17:30.534" v="2" actId="207"/>
        <pc:sldMkLst>
          <pc:docMk/>
          <pc:sldMk cId="0" sldId="333"/>
        </pc:sldMkLst>
        <pc:spChg chg="mod">
          <ac:chgData name="Dhananjay Dharne" userId="b198ab864331b454" providerId="LiveId" clId="{CDFBADB7-987C-42F1-8F5A-0260981ACAF5}" dt="2024-07-08T17:17:30.534" v="2" actId="207"/>
          <ac:spMkLst>
            <pc:docMk/>
            <pc:sldMk cId="0" sldId="33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Prepared by Dr. Mallikarjun Math. Professor &amp; Head CC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354B8B-D683-4B59-B5D7-186F14C549AA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Prepared by Dr. Mallikarjun Math. Professor &amp; Head CC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altLang="en-US" dirty="0">
                <a:latin typeface="Calibri" panose="020F0502020204030204" charset="0"/>
              </a:rPr>
              <a:t>‹#›</a:t>
            </a:fld>
            <a:endParaRPr lang="en-US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03400" y="1928495"/>
            <a:ext cx="8580120" cy="424815"/>
          </a:xfrm>
        </p:spPr>
        <p:txBody>
          <a:bodyPr vert="horz" wrap="square" lIns="68580" tIns="34290" rIns="68580" bIns="34290" numCol="1" rtlCol="0" anchor="ctr" anchorCtr="0" compatLnSpc="1">
            <a:normAutofit fontScale="90000"/>
          </a:bodyPr>
          <a:lstStyle/>
          <a:p>
            <a:pPr algn="l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3000" i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+mn-ea"/>
              </a:rPr>
              <a:t>Topics to be covered :</a:t>
            </a:r>
            <a:endParaRPr lang="en-IN" sz="3000" i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11268" name="Rectangles 941057"/>
          <p:cNvSpPr/>
          <p:nvPr/>
        </p:nvSpPr>
        <p:spPr>
          <a:xfrm>
            <a:off x="1803400" y="685800"/>
            <a:ext cx="8579485" cy="1073150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endParaRPr lang="zh-CN" altLang="en-US" sz="1350" dirty="0">
              <a:ea typeface="SimSun" panose="02010600030101010101" pitchFamily="2" charset="-122"/>
            </a:endParaRPr>
          </a:p>
        </p:txBody>
      </p:sp>
      <p:sp>
        <p:nvSpPr>
          <p:cNvPr id="11269" name="Text Box 941058"/>
          <p:cNvSpPr txBox="1"/>
          <p:nvPr/>
        </p:nvSpPr>
        <p:spPr>
          <a:xfrm>
            <a:off x="1883410" y="772160"/>
            <a:ext cx="83908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rgbClr val="FF0000"/>
                </a:solidFill>
              </a:rPr>
              <a:t>UNIT-</a:t>
            </a:r>
            <a:r>
              <a:rPr lang="en-IN" altLang="en-US" sz="3000" b="1" dirty="0">
                <a:solidFill>
                  <a:srgbClr val="FF0000"/>
                </a:solidFill>
              </a:rPr>
              <a:t>3</a:t>
            </a:r>
            <a:r>
              <a:rPr lang="en-US" altLang="en-US" sz="3000" b="1" dirty="0">
                <a:solidFill>
                  <a:srgbClr val="FF0000"/>
                </a:solidFill>
              </a:rPr>
              <a:t>.</a:t>
            </a:r>
            <a:r>
              <a:rPr lang="zh-CN" altLang="en-US" sz="3000" b="1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IN" altLang="zh-CN" sz="3000" b="1" dirty="0">
                <a:solidFill>
                  <a:srgbClr val="FF0000"/>
                </a:solidFill>
                <a:ea typeface="SimSun" panose="02010600030101010101" pitchFamily="2" charset="-122"/>
              </a:rPr>
              <a:t>CONTEXT FREE GRAMMARS(CFG)</a:t>
            </a:r>
            <a:r>
              <a:rPr lang="en-GB" altLang="zh-CN" sz="3000" b="1" dirty="0">
                <a:solidFill>
                  <a:srgbClr val="FF0000"/>
                </a:solidFill>
                <a:ea typeface="SimSun" panose="02010600030101010101" pitchFamily="2" charset="-122"/>
              </a:rPr>
              <a:t> AND LANGUAGES</a:t>
            </a:r>
            <a:r>
              <a:rPr lang="en-IN" altLang="en-GB" sz="3000" b="1" dirty="0">
                <a:solidFill>
                  <a:srgbClr val="FF0000"/>
                </a:solidFill>
                <a:ea typeface="SimSun" panose="02010600030101010101" pitchFamily="2" charset="-122"/>
              </a:rPr>
              <a:t>(CFL)</a:t>
            </a:r>
          </a:p>
        </p:txBody>
      </p:sp>
      <p:sp>
        <p:nvSpPr>
          <p:cNvPr id="11270" name="Text Box 941059"/>
          <p:cNvSpPr txBox="1"/>
          <p:nvPr/>
        </p:nvSpPr>
        <p:spPr>
          <a:xfrm>
            <a:off x="8839200" y="5657851"/>
            <a:ext cx="309880" cy="2990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1350" dirty="0">
              <a:ea typeface="SimSun" panose="02010600030101010101" pitchFamily="2" charset="-122"/>
            </a:endParaRPr>
          </a:p>
        </p:txBody>
      </p:sp>
      <p:sp>
        <p:nvSpPr>
          <p:cNvPr id="941061" name="Rectangles 941060"/>
          <p:cNvSpPr/>
          <p:nvPr/>
        </p:nvSpPr>
        <p:spPr>
          <a:xfrm>
            <a:off x="1802765" y="2119630"/>
            <a:ext cx="8579485" cy="16459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IN" sz="2100" b="1" i="1" noProof="1">
                <a:solidFill>
                  <a:srgbClr val="00B0F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Context Free Grammars and Languages</a:t>
            </a:r>
            <a:r>
              <a:rPr lang="en-GB" sz="2100" b="1" i="1" noProof="1">
                <a:solidFill>
                  <a:srgbClr val="00B0F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 : </a:t>
            </a:r>
            <a:r>
              <a:rPr lang="en-US" sz="100" b="1"/>
              <a:t> </a:t>
            </a:r>
            <a:r>
              <a:rPr lang="en-US" sz="2100" i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+mn-ea"/>
              </a:rPr>
              <a:t> </a:t>
            </a:r>
            <a:r>
              <a:rPr lang="en-IN" altLang="en-US" sz="2100" i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+mn-ea"/>
              </a:rPr>
              <a:t>Context free Grammars, Parse Tree, Applications of Context free</a:t>
            </a:r>
            <a:r>
              <a:rPr lang="en-GB" altLang="en-IN" sz="2100" i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+mn-ea"/>
              </a:rPr>
              <a:t> </a:t>
            </a:r>
            <a:r>
              <a:rPr lang="en-IN" altLang="en-GB" sz="2100" i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+mn-ea"/>
              </a:rPr>
              <a:t>Grammars, Ambiguity in the grammars and </a:t>
            </a:r>
            <a:r>
              <a:rPr lang="en-GB" altLang="en-IN" sz="2100" i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+mn-ea"/>
              </a:rPr>
              <a:t>Languages</a:t>
            </a:r>
            <a:r>
              <a:rPr lang="en-IN" altLang="en-GB" sz="2100" i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+mn-ea"/>
              </a:rPr>
              <a:t>. Normal Forms for Context free Grammar</a:t>
            </a:r>
            <a:endParaRPr lang="en-IN" altLang="en-GB" sz="2100" i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3410" y="3601085"/>
            <a:ext cx="8390890" cy="137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defPPr>
              <a:defRPr lang="en-US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Upon completion you will be able to</a:t>
            </a:r>
          </a:p>
          <a:p>
            <a:pPr marL="147320" indent="-147320">
              <a:buFont typeface="Arial" panose="020B0604020202020204" pitchFamily="34" charset="0"/>
              <a:buChar char="•"/>
            </a:pPr>
            <a:r>
              <a:rPr lang="en-GB" altLang="en-US" sz="1800" dirty="0">
                <a:sym typeface="+mn-ea"/>
              </a:rPr>
              <a:t> </a:t>
            </a:r>
            <a:r>
              <a:rPr lang="en-US" altLang="en-US" sz="1800" dirty="0">
                <a:sym typeface="+mn-ea"/>
              </a:rPr>
              <a:t>Explain </a:t>
            </a:r>
            <a:r>
              <a:rPr lang="en-IN" altLang="en-US" sz="1800" dirty="0">
                <a:sym typeface="+mn-ea"/>
              </a:rPr>
              <a:t>the concepts of </a:t>
            </a:r>
            <a:r>
              <a:rPr lang="en-GB" altLang="en-IN" sz="1800" dirty="0">
                <a:sym typeface="+mn-ea"/>
              </a:rPr>
              <a:t>Context free grammars</a:t>
            </a:r>
            <a:r>
              <a:rPr lang="en-IN" altLang="en-US" sz="1800" dirty="0">
                <a:sym typeface="+mn-ea"/>
              </a:rPr>
              <a:t> and its Applications</a:t>
            </a:r>
            <a:r>
              <a:rPr lang="en-GB" altLang="en-US" sz="1800" dirty="0">
                <a:sym typeface="+mn-ea"/>
              </a:rPr>
              <a:t>.</a:t>
            </a:r>
          </a:p>
          <a:p>
            <a:pPr marL="147320" indent="-147320">
              <a:buFont typeface="Arial" panose="020B0604020202020204" pitchFamily="34" charset="0"/>
              <a:buChar char="•"/>
            </a:pPr>
            <a:r>
              <a:rPr lang="en-GB" altLang="en-US" sz="1800" dirty="0">
                <a:sym typeface="+mn-ea"/>
              </a:rPr>
              <a:t> Write the context free grammars for languages.</a:t>
            </a:r>
            <a:endParaRPr lang="en-IN" altLang="en-US" sz="1800" i="1">
              <a:effectLst>
                <a:outerShdw blurRad="38100" dist="38100" dir="2700000">
                  <a:srgbClr val="C0C0C0"/>
                </a:outerShdw>
              </a:effectLst>
              <a:cs typeface="Arial" panose="020B0604020202020204" pitchFamily="34" charset="0"/>
              <a:sym typeface="+mn-ea"/>
            </a:endParaRPr>
          </a:p>
          <a:p>
            <a:pPr marL="222885" indent="-193040">
              <a:buFontTx/>
              <a:buChar char="•"/>
            </a:pPr>
            <a:r>
              <a:rPr lang="en-IN" altLang="en-US" sz="1800" i="1">
                <a:effectLst>
                  <a:outerShdw blurRad="38100" dist="38100" dir="2700000">
                    <a:srgbClr val="C0C0C0"/>
                  </a:outerShdw>
                </a:effectLst>
                <a:cs typeface="Arial" panose="020B0604020202020204" pitchFamily="34" charset="0"/>
                <a:sym typeface="+mn-ea"/>
              </a:rPr>
              <a:t>Demonstrate the </a:t>
            </a:r>
            <a:r>
              <a:rPr lang="en-GB" altLang="en-IN" sz="1800" i="1">
                <a:effectLst>
                  <a:outerShdw blurRad="38100" dist="38100" dir="2700000">
                    <a:srgbClr val="C0C0C0"/>
                  </a:outerShdw>
                </a:effectLst>
                <a:cs typeface="Arial" panose="020B0604020202020204" pitchFamily="34" charset="0"/>
                <a:sym typeface="+mn-ea"/>
              </a:rPr>
              <a:t>ambiguity in the context free grammars.</a:t>
            </a:r>
            <a:endParaRPr lang="en-GB" altLang="en-US" sz="1800" dirty="0">
              <a:sym typeface="+mn-ea"/>
            </a:endParaRPr>
          </a:p>
          <a:p>
            <a:pPr>
              <a:buFontTx/>
              <a:buChar char="•"/>
            </a:pPr>
            <a:r>
              <a:rPr lang="en-GB" altLang="en-US" sz="1800" dirty="0">
                <a:sym typeface="+mn-ea"/>
              </a:rPr>
              <a:t>   Explain the Normal forms for Context Free grammars</a:t>
            </a:r>
            <a:endParaRPr lang="en-US" altLang="en-US" sz="1800" dirty="0"/>
          </a:p>
          <a:p>
            <a:endParaRPr lang="en-US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Prepared by Dr. Mallikarjun Math Professor &amp; Head CC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53390" y="673100"/>
            <a:ext cx="11112500" cy="5897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777875" indent="0" algn="just">
              <a:buFont typeface="Arial" panose="020B0604020202020204" pitchFamily="34" charset="0"/>
              <a:buNone/>
            </a:pP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Approach -2 → 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this approach we use the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productions from head to body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We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expand the Start Symbol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using one of its productions. We further expand the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resulting string by replacing one of the variables by the body of one of the productions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and so on, until we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derive a string consisting entirely of terminals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The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langauge of the grammar is all strings of teminals,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that we can obtain in this way. </a:t>
            </a:r>
          </a:p>
          <a:p>
            <a:pPr marL="777875" indent="0" algn="just">
              <a:buFont typeface="Arial" panose="020B0604020202020204" pitchFamily="34" charset="0"/>
              <a:buNone/>
            </a:pP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is called as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derivation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process.</a:t>
            </a:r>
          </a:p>
          <a:p>
            <a:pPr marL="777875" indent="0" algn="just">
              <a:buFont typeface="Arial" panose="020B0604020202020204" pitchFamily="34" charset="0"/>
              <a:buNone/>
            </a:pP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Example → Consider the grammar</a:t>
            </a:r>
            <a:r>
              <a:rPr lang="en-IN" alt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with following Productions :</a:t>
            </a:r>
            <a:endParaRPr lang="en-GB" altLang="en-IN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</a:t>
            </a:r>
            <a:r>
              <a:rPr lang="en-IN" alt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</a:t>
            </a:r>
            <a:r>
              <a:rPr lang="en-US" sz="2800" dirty="0">
                <a:sym typeface="+mn-ea"/>
              </a:rPr>
              <a:t>E </a:t>
            </a:r>
            <a:r>
              <a:rPr lang="en-US" sz="2800" dirty="0">
                <a:sym typeface="Symbol" panose="05050102010706020507" pitchFamily="18" charset="2"/>
              </a:rPr>
              <a:t>  E + E   |   E – E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800" dirty="0">
                <a:sym typeface="Symbol" panose="05050102010706020507" pitchFamily="18" charset="2"/>
              </a:rPr>
              <a:t>                          </a:t>
            </a:r>
            <a:r>
              <a:rPr lang="en-IN" altLang="en-GB" sz="2800" dirty="0">
                <a:sym typeface="Symbol" panose="05050102010706020507" pitchFamily="18" charset="2"/>
              </a:rPr>
              <a:t>        </a:t>
            </a:r>
            <a:r>
              <a:rPr lang="en-US" sz="2800" dirty="0">
                <a:sym typeface="Symbol" panose="05050102010706020507" pitchFamily="18" charset="2"/>
              </a:rPr>
              <a:t>E   ( E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800" dirty="0">
                <a:sym typeface="+mn-ea"/>
              </a:rPr>
              <a:t>                                  </a:t>
            </a:r>
            <a:r>
              <a:rPr lang="en-US" sz="2800" dirty="0">
                <a:sym typeface="+mn-ea"/>
              </a:rPr>
              <a:t>E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GB" altLang="en-US" sz="2800" dirty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  E * E   |  E / E</a:t>
            </a:r>
          </a:p>
          <a:p>
            <a:pPr marL="0" lvl="1">
              <a:lnSpc>
                <a:spcPct val="90000"/>
              </a:lnSpc>
              <a:buFontTx/>
              <a:buNone/>
            </a:pPr>
            <a:r>
              <a:rPr lang="en-GB" altLang="en-US" sz="2800" dirty="0">
                <a:sym typeface="+mn-ea"/>
              </a:rPr>
              <a:t>                                        </a:t>
            </a:r>
            <a:r>
              <a:rPr lang="en-US" sz="2800" dirty="0">
                <a:sym typeface="+mn-ea"/>
              </a:rPr>
              <a:t>E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GB" altLang="en-US" sz="2800" dirty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 -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800" dirty="0">
                <a:sym typeface="Symbol" panose="05050102010706020507" pitchFamily="18" charset="2"/>
              </a:rPr>
              <a:t>                        </a:t>
            </a:r>
            <a:r>
              <a:rPr lang="en-IN" altLang="en-GB" sz="2800" dirty="0">
                <a:sym typeface="Symbol" panose="05050102010706020507" pitchFamily="18" charset="2"/>
              </a:rPr>
              <a:t>        </a:t>
            </a:r>
            <a:r>
              <a:rPr lang="en-GB" altLang="en-US" sz="2800" dirty="0">
                <a:sym typeface="Symbol" panose="05050102010706020507" pitchFamily="18" charset="2"/>
              </a:rPr>
              <a:t>  </a:t>
            </a:r>
            <a:r>
              <a:rPr lang="en-US" sz="2800" dirty="0">
                <a:sym typeface="Symbol" panose="05050102010706020507" pitchFamily="18" charset="2"/>
              </a:rPr>
              <a:t>E  id</a:t>
            </a:r>
            <a:r>
              <a:rPr lang="en-IN" altLang="en-US" sz="2800" dirty="0">
                <a:sym typeface="Symbol" panose="05050102010706020507" pitchFamily="18" charset="2"/>
              </a:rPr>
              <a:t> | digit</a:t>
            </a:r>
            <a:endParaRPr lang="en-US" sz="2800" dirty="0">
              <a:sym typeface="Symbol" panose="05050102010706020507" pitchFamily="18" charset="2"/>
            </a:endParaRPr>
          </a:p>
          <a:p>
            <a:pPr marL="777875" indent="0" algn="just">
              <a:buFont typeface="Arial" panose="020B0604020202020204" pitchFamily="34" charset="0"/>
              <a:buNone/>
            </a:pPr>
            <a:endParaRPr lang="en-GB" altLang="en-IN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260" y="131445"/>
            <a:ext cx="11689080" cy="495935"/>
          </a:xfrm>
        </p:spPr>
        <p:txBody>
          <a:bodyPr/>
          <a:lstStyle/>
          <a:p>
            <a:r>
              <a:rPr lang="en-GB" altLang="en-US" sz="2800" b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1.3. Derivations and Parse Tree</a:t>
            </a:r>
            <a:endParaRPr lang="en-GB" altLang="en-US" sz="2800" b="1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0190"/>
            <a:ext cx="10992485" cy="6384925"/>
          </a:xfrm>
        </p:spPr>
        <p:txBody>
          <a:bodyPr>
            <a:normAutofit fontScale="90000"/>
          </a:bodyPr>
          <a:lstStyle/>
          <a:p>
            <a:pPr marL="320675" indent="-320675">
              <a:lnSpc>
                <a:spcPct val="90000"/>
              </a:lnSpc>
            </a:pPr>
            <a:r>
              <a:rPr lang="en-GB" alt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w = id + id, </a:t>
            </a:r>
            <a:r>
              <a:rPr lang="en-GB" alt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Consider the derivation step -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E+E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, which is the initial step of expansion of start symbol → 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Since,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E+E derives from 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3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we can </a:t>
            </a:r>
            <a:r>
              <a:rPr lang="en-IN" alt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replace  E by E+E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 get a string - </a:t>
            </a:r>
            <a:r>
              <a:rPr lang="en-IN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E+E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 the derivation step</a:t>
            </a:r>
            <a:r>
              <a:rPr lang="en-IN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i.e.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E+E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3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 able to do this, we have to have a production rule 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EE+E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in our grammar.</a:t>
            </a:r>
          </a:p>
          <a:p>
            <a:pPr marL="1235710" lvl="3" indent="-322580">
              <a:lnSpc>
                <a:spcPct val="90000"/>
              </a:lnSpc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This is then continued </a:t>
            </a:r>
            <a:r>
              <a:rPr lang="en-GB" altLang="en-I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until we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derive a string consisting entirely of terminals</a:t>
            </a:r>
            <a:r>
              <a:rPr lang="en-IN" alt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</a:p>
          <a:p>
            <a:pPr marL="1692910" lvl="4" indent="-322580">
              <a:lnSpc>
                <a:spcPct val="90000"/>
              </a:lnSpc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oherwords, in the next derivation step, We can</a:t>
            </a:r>
            <a:r>
              <a:rPr lang="en-IN" alt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replace id by 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we have a production rule</a:t>
            </a:r>
            <a:r>
              <a:rPr lang="en-IN" alt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E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id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 get a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string - id + E.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.</a:t>
            </a:r>
          </a:p>
          <a:p>
            <a:pPr marL="1370330" lvl="4" indent="0">
              <a:lnSpc>
                <a:spcPct val="90000"/>
              </a:lnSpc>
              <a:buNone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i. e.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E+E  </a:t>
            </a:r>
            <a:r>
              <a:rPr lang="en-US" sz="2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id+E</a:t>
            </a:r>
            <a:endParaRPr lang="en-IN" alt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1642110" lvl="4" indent="-270510">
              <a:lnSpc>
                <a:spcPct val="90000"/>
              </a:lnSpc>
            </a:pPr>
            <a:r>
              <a:rPr lang="en-IN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Finally, we can </a:t>
            </a:r>
            <a:r>
              <a:rPr lang="en-IN" alt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replace id by E </a:t>
            </a:r>
            <a:r>
              <a:rPr lang="en-IN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again to get a 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string-id+id</a:t>
            </a:r>
            <a:r>
              <a:rPr lang="en-IN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consisting of eniterly of terminals to end the derivation Process.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i. e.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E+E  id+E  id+id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77825" y="349885"/>
            <a:ext cx="11412220" cy="6379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3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Beginning with Start Non-terminal, </a:t>
            </a:r>
            <a:r>
              <a:rPr lang="en-GB" altLang="en-IN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we identify 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sequence of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replacements f</a:t>
            </a:r>
            <a:r>
              <a:rPr lang="en-GB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or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non-terminal symbols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altLang="en-I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until we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derive a string</a:t>
            </a:r>
            <a:r>
              <a:rPr lang="en-IN" alt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consisting entirely of terminals</a:t>
            </a:r>
            <a:r>
              <a:rPr lang="en-IN" alt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called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derivation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of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string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id+id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from E.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483870" lvl="3" indent="-46228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 general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  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 derivation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step, where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A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is a production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 our grammar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 and 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are arbitrary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strings of terminal and non-terminal symbols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483870" lvl="3" indent="-46228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 the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derivation process,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we have the choices of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replacements of Non-terminal symbols and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 restrict the number of choices there are two types of derivations namely, Leftmost Derivation and Rightmost Derivation.</a:t>
            </a:r>
          </a:p>
          <a:p>
            <a:pPr marL="483870" lvl="3" indent="-46228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alt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1398270" lvl="5" indent="-46228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Leftmost Derivation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A derivation is said to be </a:t>
            </a:r>
            <a:r>
              <a:rPr lang="en-IN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Leftmost derivation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if, at each step the replacements are done by considering </a:t>
            </a:r>
            <a:r>
              <a:rPr lang="en-IN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LEFTMOST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non-terminal. </a:t>
            </a:r>
          </a:p>
          <a:p>
            <a:pPr marL="1398270" lvl="5" indent="-46228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We indicate Leftmost derivation by a symbol  →       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065" y="6247130"/>
            <a:ext cx="667385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595" y="280670"/>
            <a:ext cx="12003405" cy="6266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398270" lvl="5" indent="-46228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Rightmost Derivation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A derivation is said to be </a:t>
            </a:r>
            <a:r>
              <a:rPr lang="en-IN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Rightmost derivation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if, at each step the replacements are done by considering </a:t>
            </a:r>
            <a:r>
              <a:rPr lang="en-IN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RIGHTMOST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non-terminal. </a:t>
            </a:r>
          </a:p>
          <a:p>
            <a:pPr marL="1398270" lvl="5" indent="-46228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We indicate the </a:t>
            </a:r>
            <a:r>
              <a:rPr lang="en-IN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Rightmost derivation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by a symbol →  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IN" alt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715" y="1594485"/>
            <a:ext cx="689610" cy="559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2153285"/>
            <a:ext cx="4821555" cy="4205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170" y="2261870"/>
            <a:ext cx="5025390" cy="2125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775" y="4388485"/>
            <a:ext cx="5196205" cy="19704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807585" y="68427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860800" y="2339975"/>
            <a:ext cx="2731135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>
                <a:solidFill>
                  <a:srgbClr val="FF0000"/>
                </a:solidFill>
              </a:rPr>
              <a:t>Leftmost Derivation For the Input </a:t>
            </a:r>
            <a:r>
              <a:rPr lang="en-IN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IN" altLang="en-US" sz="2000" b="1">
                <a:solidFill>
                  <a:srgbClr val="FF0000"/>
                </a:solidFill>
              </a:rPr>
              <a:t> a*(a+b00)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753485" y="4427855"/>
            <a:ext cx="2965450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>
                <a:solidFill>
                  <a:srgbClr val="FF0000"/>
                </a:solidFill>
              </a:rPr>
              <a:t>Rightmost Derivation For the Input </a:t>
            </a:r>
            <a:r>
              <a:rPr lang="en-IN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IN" altLang="en-US" sz="2000" b="1">
                <a:solidFill>
                  <a:srgbClr val="FF0000"/>
                </a:solidFill>
              </a:rPr>
              <a:t> a*(a+b00)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755" y="3472815"/>
            <a:ext cx="781050" cy="542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395" y="2309495"/>
            <a:ext cx="781050" cy="542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915" y="4382135"/>
            <a:ext cx="781050" cy="54292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218440" y="1908175"/>
            <a:ext cx="2731135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>
                <a:solidFill>
                  <a:srgbClr val="FF0000"/>
                </a:solidFill>
              </a:rPr>
              <a:t>Example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20" y="365125"/>
            <a:ext cx="10901680" cy="674370"/>
          </a:xfrm>
        </p:spPr>
        <p:txBody>
          <a:bodyPr>
            <a:normAutofit fontScale="90000"/>
          </a:bodyPr>
          <a:lstStyle/>
          <a:p>
            <a:r>
              <a:rPr lang="en-GB" altLang="en-IN" b="1">
                <a:solidFill>
                  <a:srgbClr val="00B0F0"/>
                </a:solidFill>
                <a:sym typeface="+mn-ea"/>
              </a:rPr>
              <a:t>1.3.1 Language of a Grammar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" y="1022350"/>
            <a:ext cx="11242675" cy="2839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20" y="40005"/>
            <a:ext cx="10901680" cy="674370"/>
          </a:xfrm>
        </p:spPr>
        <p:txBody>
          <a:bodyPr>
            <a:normAutofit fontScale="90000"/>
          </a:bodyPr>
          <a:lstStyle/>
          <a:p>
            <a:r>
              <a:rPr lang="en-GB" altLang="en-IN" b="1">
                <a:solidFill>
                  <a:srgbClr val="00B0F0"/>
                </a:solidFill>
                <a:sym typeface="+mn-ea"/>
              </a:rPr>
              <a:t>1.3.</a:t>
            </a:r>
            <a:r>
              <a:rPr lang="en-IN" altLang="en-GB" b="1">
                <a:solidFill>
                  <a:srgbClr val="00B0F0"/>
                </a:solidFill>
                <a:sym typeface="+mn-ea"/>
              </a:rPr>
              <a:t>2</a:t>
            </a:r>
            <a:r>
              <a:rPr lang="en-GB" altLang="en-IN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GB" b="1">
                <a:solidFill>
                  <a:srgbClr val="00B0F0"/>
                </a:solidFill>
                <a:sym typeface="+mn-ea"/>
              </a:rPr>
              <a:t> Sentential Form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582295"/>
            <a:ext cx="11805920" cy="439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605" y="4632325"/>
            <a:ext cx="3851910" cy="66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0" y="5293360"/>
            <a:ext cx="10258425" cy="1661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20" y="365125"/>
            <a:ext cx="10901680" cy="674370"/>
          </a:xfrm>
        </p:spPr>
        <p:txBody>
          <a:bodyPr>
            <a:normAutofit fontScale="90000"/>
          </a:bodyPr>
          <a:lstStyle/>
          <a:p>
            <a:r>
              <a:rPr lang="en-GB" altLang="en-IN" b="1">
                <a:solidFill>
                  <a:srgbClr val="00B0F0"/>
                </a:solidFill>
                <a:sym typeface="+mn-ea"/>
              </a:rPr>
              <a:t>1.3.</a:t>
            </a:r>
            <a:r>
              <a:rPr lang="en-IN" altLang="en-GB" b="1">
                <a:solidFill>
                  <a:srgbClr val="00B0F0"/>
                </a:solidFill>
                <a:sym typeface="+mn-ea"/>
              </a:rPr>
              <a:t>3. Parse Tree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42925" y="1109345"/>
            <a:ext cx="110248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Parse Tree is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representation of a derivation process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which clearly shows how the symbols of a terminal strings  are grouped into a substring belonging to a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Formaly it is defined as follows 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3025140"/>
            <a:ext cx="10175875" cy="1709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" y="4596765"/>
            <a:ext cx="10175240" cy="18300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487045"/>
            <a:ext cx="11155680" cy="735965"/>
          </a:xfrm>
        </p:spPr>
        <p:txBody>
          <a:bodyPr>
            <a:normAutofit fontScale="90000"/>
          </a:bodyPr>
          <a:lstStyle/>
          <a:p>
            <a:r>
              <a:rPr lang="en-IN" altLang="en-US" b="1">
                <a:solidFill>
                  <a:srgbClr val="002060"/>
                </a:solidFill>
              </a:rPr>
              <a:t>Example of Parse Tree on input string - </a:t>
            </a:r>
            <a:r>
              <a:rPr lang="en-IN" alt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a*(a+b00)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" y="1223010"/>
            <a:ext cx="10861040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2120" y="365125"/>
            <a:ext cx="10901680" cy="674370"/>
          </a:xfrm>
        </p:spPr>
        <p:txBody>
          <a:bodyPr>
            <a:normAutofit fontScale="90000"/>
          </a:bodyPr>
          <a:lstStyle/>
          <a:p>
            <a:r>
              <a:rPr lang="en-GB" altLang="en-IN" b="1">
                <a:solidFill>
                  <a:srgbClr val="00B0F0"/>
                </a:solidFill>
                <a:sym typeface="+mn-ea"/>
              </a:rPr>
              <a:t>1.3.</a:t>
            </a:r>
            <a:r>
              <a:rPr lang="en-IN" altLang="en-GB" b="1">
                <a:solidFill>
                  <a:srgbClr val="00B0F0"/>
                </a:solidFill>
                <a:sym typeface="+mn-ea"/>
              </a:rPr>
              <a:t>4. Examples on Derivations and Parse Tree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835" y="1094105"/>
            <a:ext cx="11074400" cy="4351655"/>
          </a:xfrm>
        </p:spPr>
        <p:txBody>
          <a:bodyPr>
            <a:normAutofit fontScale="90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sz="2400" dirty="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sz="32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3200" dirty="0">
                <a:latin typeface="Times New Roman" panose="02020603050405020304" pitchFamily="18" charset="0"/>
              </a:rPr>
              <a:t>Consider the grammar</a:t>
            </a:r>
            <a:r>
              <a:rPr lang="en-IN" altLang="en-GB" sz="3200" dirty="0">
                <a:latin typeface="Times New Roman" panose="02020603050405020304" pitchFamily="18" charset="0"/>
              </a:rPr>
              <a:t> G = { {S, A, B}, {a, b}, {S}, P }</a:t>
            </a:r>
            <a:endParaRPr lang="en-GB" sz="32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GB" sz="3200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en-IN" altLang="en-GB" sz="3200" dirty="0">
                <a:latin typeface="Times New Roman" panose="02020603050405020304" pitchFamily="18" charset="0"/>
                <a:sym typeface="+mn-ea"/>
              </a:rPr>
              <a:t>P - { </a:t>
            </a:r>
            <a:r>
              <a:rPr lang="en-GB" sz="3200" dirty="0">
                <a:latin typeface="Times New Roman" panose="02020603050405020304" pitchFamily="18" charset="0"/>
                <a:sym typeface="+mn-ea"/>
              </a:rPr>
              <a:t>S → b A │a B</a:t>
            </a:r>
            <a:endParaRPr lang="en-GB" sz="32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GB" sz="32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IN" altLang="en-GB" sz="3200" dirty="0">
                <a:latin typeface="Times New Roman" panose="02020603050405020304" pitchFamily="18" charset="0"/>
                <a:sym typeface="+mn-ea"/>
              </a:rPr>
              <a:t>      </a:t>
            </a:r>
            <a:r>
              <a:rPr lang="en-GB" sz="3200" dirty="0">
                <a:latin typeface="Times New Roman" panose="02020603050405020304" pitchFamily="18" charset="0"/>
                <a:sym typeface="+mn-ea"/>
              </a:rPr>
              <a:t>A → b A </a:t>
            </a:r>
            <a:r>
              <a:rPr lang="en-GB" sz="3200" dirty="0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GB" sz="3200" dirty="0">
                <a:latin typeface="Times New Roman" panose="02020603050405020304" pitchFamily="18" charset="0"/>
                <a:sym typeface="+mn-ea"/>
              </a:rPr>
              <a:t> │ a S │ a</a:t>
            </a:r>
            <a:endParaRPr lang="en-GB" sz="32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GB" sz="32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IN" altLang="en-GB" sz="3200" dirty="0">
                <a:latin typeface="Times New Roman" panose="02020603050405020304" pitchFamily="18" charset="0"/>
                <a:sym typeface="+mn-ea"/>
              </a:rPr>
              <a:t>      </a:t>
            </a:r>
            <a:r>
              <a:rPr lang="en-GB" sz="3200" dirty="0">
                <a:latin typeface="Times New Roman" panose="02020603050405020304" pitchFamily="18" charset="0"/>
                <a:sym typeface="+mn-ea"/>
              </a:rPr>
              <a:t>B → a B </a:t>
            </a:r>
            <a:r>
              <a:rPr lang="en-GB" sz="3200" dirty="0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GB" sz="3200" dirty="0">
                <a:latin typeface="Times New Roman" panose="02020603050405020304" pitchFamily="18" charset="0"/>
                <a:sym typeface="+mn-ea"/>
              </a:rPr>
              <a:t> │ b S │ b</a:t>
            </a:r>
            <a:endParaRPr lang="en-GB" sz="32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GB" sz="32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IN" altLang="en-GB" sz="3200" dirty="0">
                <a:latin typeface="Times New Roman" panose="02020603050405020304" pitchFamily="18" charset="0"/>
                <a:sym typeface="+mn-ea"/>
              </a:rPr>
              <a:t>     }</a:t>
            </a:r>
            <a:endParaRPr lang="en-GB" sz="3200" dirty="0">
              <a:latin typeface="Times New Roman" panose="02020603050405020304" pitchFamily="18" charset="0"/>
            </a:endParaRPr>
          </a:p>
          <a:p>
            <a:pPr marL="330835" indent="-101600" eaLnBrk="1" hangingPunct="1">
              <a:buNone/>
            </a:pPr>
            <a:r>
              <a:rPr lang="en-GB" dirty="0">
                <a:latin typeface="Times New Roman" panose="02020603050405020304" pitchFamily="18" charset="0"/>
              </a:rPr>
              <a:t>Write leftmost and rightmost derivation for the following sentences along with Parse tree.</a:t>
            </a:r>
          </a:p>
          <a:p>
            <a:pPr eaLnBrk="1" hangingPunct="1">
              <a:buNone/>
            </a:pPr>
            <a:r>
              <a:rPr lang="en-GB" b="1" dirty="0" err="1">
                <a:latin typeface="Times New Roman" panose="02020603050405020304" pitchFamily="18" charset="0"/>
              </a:rPr>
              <a:t>i</a:t>
            </a:r>
            <a:r>
              <a:rPr lang="en-GB" b="1" dirty="0">
                <a:latin typeface="Times New Roman" panose="02020603050405020304" pitchFamily="18" charset="0"/>
              </a:rPr>
              <a:t>.  </a:t>
            </a:r>
            <a:r>
              <a:rPr lang="en-GB" b="1" dirty="0" err="1">
                <a:latin typeface="Times New Roman" panose="02020603050405020304" pitchFamily="18" charset="0"/>
              </a:rPr>
              <a:t>bbaaba</a:t>
            </a:r>
            <a:r>
              <a:rPr lang="en-GB" b="1" dirty="0">
                <a:latin typeface="Times New Roman" panose="02020603050405020304" pitchFamily="18" charset="0"/>
              </a:rPr>
              <a:t>           ii. </a:t>
            </a:r>
            <a:r>
              <a:rPr lang="en-GB" b="1" dirty="0" err="1">
                <a:latin typeface="Times New Roman" panose="02020603050405020304" pitchFamily="18" charset="0"/>
              </a:rPr>
              <a:t>bbbaaaba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19075" y="989965"/>
            <a:ext cx="4929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002060"/>
                </a:solidFill>
              </a:rPr>
              <a:t>Example -1</a:t>
            </a:r>
            <a:r>
              <a:rPr lang="en-IN" altLang="en-US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845" y="304800"/>
            <a:ext cx="11268075" cy="608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/>
          <p:nvPr/>
        </p:nvSpPr>
        <p:spPr>
          <a:xfrm>
            <a:off x="3613150" y="343535"/>
            <a:ext cx="366585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0" eaLnBrk="1" hangingPunct="1">
              <a:buNone/>
            </a:pP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P - { </a:t>
            </a:r>
            <a:r>
              <a:rPr lang="en-GB" dirty="0">
                <a:latin typeface="Times New Roman" panose="02020603050405020304" pitchFamily="18" charset="0"/>
                <a:sym typeface="+mn-ea"/>
              </a:rPr>
              <a:t>S → b A │a B</a:t>
            </a:r>
            <a:endParaRPr lang="en-GB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GB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     </a:t>
            </a:r>
            <a:r>
              <a:rPr lang="en-GB" dirty="0">
                <a:latin typeface="Times New Roman" panose="02020603050405020304" pitchFamily="18" charset="0"/>
                <a:sym typeface="+mn-ea"/>
              </a:rPr>
              <a:t>A → b A </a:t>
            </a:r>
            <a:r>
              <a:rPr lang="en-GB" dirty="0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GB" dirty="0">
                <a:latin typeface="Times New Roman" panose="02020603050405020304" pitchFamily="18" charset="0"/>
                <a:sym typeface="+mn-ea"/>
              </a:rPr>
              <a:t> │ a S │ a</a:t>
            </a:r>
            <a:endParaRPr lang="en-GB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GB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     </a:t>
            </a:r>
            <a:r>
              <a:rPr lang="en-GB" dirty="0">
                <a:latin typeface="Times New Roman" panose="02020603050405020304" pitchFamily="18" charset="0"/>
                <a:sym typeface="+mn-ea"/>
              </a:rPr>
              <a:t>B → a B </a:t>
            </a:r>
            <a:r>
              <a:rPr lang="en-GB" dirty="0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GB" dirty="0">
                <a:latin typeface="Times New Roman" panose="02020603050405020304" pitchFamily="18" charset="0"/>
                <a:sym typeface="+mn-ea"/>
              </a:rPr>
              <a:t> │ b S │ b</a:t>
            </a:r>
            <a:endParaRPr lang="en-GB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GB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    }</a:t>
            </a:r>
            <a:endParaRPr lang="en-GB" dirty="0">
              <a:latin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17170"/>
            <a:ext cx="11681460" cy="746760"/>
          </a:xfrm>
        </p:spPr>
        <p:txBody>
          <a:bodyPr>
            <a:normAutofit fontScale="90000"/>
          </a:bodyPr>
          <a:lstStyle/>
          <a:p>
            <a:r>
              <a:rPr lang="en-IN" altLang="zh-CN" sz="4000" b="1" dirty="0">
                <a:solidFill>
                  <a:srgbClr val="FF0000"/>
                </a:solidFill>
                <a:ea typeface="SimSun" panose="02010600030101010101" pitchFamily="2" charset="-122"/>
                <a:sym typeface="+mn-ea"/>
              </a:rPr>
              <a:t>CONTEXT FREE GRAMMARS(CFG)</a:t>
            </a:r>
            <a:r>
              <a:rPr lang="en-GB" altLang="zh-CN" sz="4000" b="1" dirty="0">
                <a:solidFill>
                  <a:srgbClr val="FF0000"/>
                </a:solidFill>
                <a:ea typeface="SimSun" panose="02010600030101010101" pitchFamily="2" charset="-122"/>
                <a:sym typeface="+mn-ea"/>
              </a:rPr>
              <a:t> AND LANGUAGES</a:t>
            </a:r>
            <a:r>
              <a:rPr lang="en-IN" altLang="en-GB" sz="4000" b="1" dirty="0">
                <a:solidFill>
                  <a:srgbClr val="FF0000"/>
                </a:solidFill>
                <a:ea typeface="SimSun" panose="02010600030101010101" pitchFamily="2" charset="-122"/>
                <a:sym typeface="+mn-ea"/>
              </a:rPr>
              <a:t>(CFL)</a:t>
            </a:r>
            <a:endParaRPr lang="en-GB" altLang="en-US" sz="4000" b="1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7815" y="977265"/>
            <a:ext cx="11410950" cy="5291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255905">
              <a:buFont typeface="+mj-lt"/>
              <a:buAutoNum type="arabicPeriod"/>
            </a:pPr>
            <a:r>
              <a:rPr lang="en-GB" altLang="en-US" sz="2800" b="1">
                <a:solidFill>
                  <a:srgbClr val="FF0000"/>
                </a:solidFill>
              </a:rPr>
              <a:t>  Context Free </a:t>
            </a:r>
            <a:r>
              <a:rPr lang="en-GB" altLang="en-US" sz="2400" b="1">
                <a:solidFill>
                  <a:srgbClr val="FF0000"/>
                </a:solidFill>
              </a:rPr>
              <a:t> </a:t>
            </a:r>
            <a:r>
              <a:rPr lang="en-IN" altLang="en-GB" sz="2400" b="1">
                <a:solidFill>
                  <a:srgbClr val="FF0000"/>
                </a:solidFill>
              </a:rPr>
              <a:t>Grammar</a:t>
            </a:r>
            <a:r>
              <a:rPr lang="en-GB" altLang="en-IN" sz="2400" b="1">
                <a:solidFill>
                  <a:srgbClr val="FF0000"/>
                </a:solidFill>
              </a:rPr>
              <a:t>s</a:t>
            </a:r>
            <a:endParaRPr lang="en-GB" altLang="en-US" sz="2000" b="1">
              <a:solidFill>
                <a:srgbClr val="FF0000"/>
              </a:solidFill>
            </a:endParaRPr>
          </a:p>
          <a:p>
            <a:pPr marL="847090" indent="19685">
              <a:buFont typeface="Arial" panose="020B0604020202020204" pitchFamily="34" charset="0"/>
              <a:buChar char="•"/>
            </a:pPr>
            <a:r>
              <a:rPr lang="en-GB" altLang="en-US" sz="2000">
                <a:solidFill>
                  <a:srgbClr val="00B0F0"/>
                </a:solidFill>
              </a:rPr>
              <a:t> </a:t>
            </a:r>
            <a:r>
              <a:rPr lang="en-GB" altLang="en-US" sz="2000" b="1">
                <a:solidFill>
                  <a:srgbClr val="00B0F0"/>
                </a:solidFill>
              </a:rPr>
              <a:t>1.1. Introduction and</a:t>
            </a:r>
            <a:r>
              <a:rPr lang="en-IN" altLang="en-GB" sz="2000">
                <a:solidFill>
                  <a:srgbClr val="00B0F0"/>
                </a:solidFill>
              </a:rPr>
              <a:t> </a:t>
            </a:r>
            <a:r>
              <a:rPr lang="en-GB" altLang="en-US" sz="2000" b="1">
                <a:solidFill>
                  <a:srgbClr val="00B0F0"/>
                </a:solidFill>
              </a:rPr>
              <a:t>Formal Defination </a:t>
            </a:r>
          </a:p>
          <a:p>
            <a:pPr marL="847090" indent="19685">
              <a:buFont typeface="Arial" panose="020B0604020202020204" pitchFamily="34" charset="0"/>
              <a:buChar char="•"/>
            </a:pPr>
            <a:r>
              <a:rPr lang="en-GB" altLang="en-US" sz="2000" b="1">
                <a:solidFill>
                  <a:srgbClr val="00B0F0"/>
                </a:solidFill>
              </a:rPr>
              <a:t> </a:t>
            </a:r>
            <a:r>
              <a:rPr lang="en-IN" altLang="en-GB" sz="2000" b="1">
                <a:solidFill>
                  <a:srgbClr val="00B0F0"/>
                </a:solidFill>
              </a:rPr>
              <a:t>1.2. Notational Conventions </a:t>
            </a:r>
          </a:p>
          <a:p>
            <a:pPr marL="847090" indent="19685">
              <a:buFont typeface="Arial" panose="020B0604020202020204" pitchFamily="34" charset="0"/>
              <a:buChar char="•"/>
            </a:pPr>
            <a:r>
              <a:rPr lang="en-IN" altLang="en-GB" sz="2000" b="1">
                <a:solidFill>
                  <a:srgbClr val="00B0F0"/>
                </a:solidFill>
              </a:rPr>
              <a:t> 1.3. Derivations and Parse Tree.</a:t>
            </a:r>
          </a:p>
          <a:p>
            <a:pPr marL="1304290" lvl="1" indent="19685">
              <a:buFont typeface="Arial" panose="020B0604020202020204" pitchFamily="34" charset="0"/>
              <a:buChar char="•"/>
            </a:pPr>
            <a:r>
              <a:rPr lang="en-GB" altLang="en-IN" sz="2000" b="1">
                <a:solidFill>
                  <a:srgbClr val="00B0F0"/>
                </a:solidFill>
              </a:rPr>
              <a:t> 1.3.1</a:t>
            </a:r>
            <a:r>
              <a:rPr lang="en-IN" altLang="en-GB" sz="2000" b="1">
                <a:solidFill>
                  <a:srgbClr val="00B0F0"/>
                </a:solidFill>
              </a:rPr>
              <a:t>.</a:t>
            </a:r>
            <a:r>
              <a:rPr lang="en-GB" altLang="en-IN" sz="2000" b="1">
                <a:solidFill>
                  <a:srgbClr val="00B0F0"/>
                </a:solidFill>
              </a:rPr>
              <a:t> Language of a Grammar</a:t>
            </a:r>
          </a:p>
          <a:p>
            <a:pPr marL="1304290" lvl="1" indent="19685">
              <a:buFont typeface="Arial" panose="020B0604020202020204" pitchFamily="34" charset="0"/>
              <a:buChar char="•"/>
            </a:pPr>
            <a:r>
              <a:rPr lang="en-GB" altLang="en-IN" sz="2000" b="1">
                <a:solidFill>
                  <a:srgbClr val="00B0F0"/>
                </a:solidFill>
              </a:rPr>
              <a:t> 1.3.</a:t>
            </a:r>
            <a:r>
              <a:rPr lang="en-IN" altLang="en-GB" sz="2000" b="1">
                <a:solidFill>
                  <a:srgbClr val="00B0F0"/>
                </a:solidFill>
              </a:rPr>
              <a:t>2.</a:t>
            </a:r>
            <a:r>
              <a:rPr lang="en-GB" altLang="en-IN" sz="2000" b="1">
                <a:solidFill>
                  <a:srgbClr val="00B0F0"/>
                </a:solidFill>
              </a:rPr>
              <a:t> Sentential Forms</a:t>
            </a:r>
          </a:p>
          <a:p>
            <a:pPr marL="1304290" lvl="1" indent="19685">
              <a:buFont typeface="Arial" panose="020B0604020202020204" pitchFamily="34" charset="0"/>
              <a:buChar char="•"/>
            </a:pPr>
            <a:r>
              <a:rPr lang="en-GB" altLang="en-IN" sz="2000" b="1">
                <a:solidFill>
                  <a:srgbClr val="00B0F0"/>
                </a:solidFill>
              </a:rPr>
              <a:t> </a:t>
            </a:r>
            <a:r>
              <a:rPr lang="en-IN" altLang="en-GB" sz="2000" b="1">
                <a:solidFill>
                  <a:srgbClr val="00B0F0"/>
                </a:solidFill>
              </a:rPr>
              <a:t>1.3.3.  Parse Tree</a:t>
            </a:r>
          </a:p>
          <a:p>
            <a:pPr marL="1304290" lvl="1" indent="19685">
              <a:buFont typeface="Arial" panose="020B0604020202020204" pitchFamily="34" charset="0"/>
              <a:buChar char="•"/>
            </a:pPr>
            <a:r>
              <a:rPr lang="en-IN" altLang="en-GB" sz="2000" b="1">
                <a:solidFill>
                  <a:srgbClr val="00B0F0"/>
                </a:solidFill>
              </a:rPr>
              <a:t> 1.3.4. Examples on derivations and Parse tree</a:t>
            </a:r>
            <a:endParaRPr lang="en-GB" altLang="en-US" sz="2000" b="1">
              <a:solidFill>
                <a:srgbClr val="00B0F0"/>
              </a:solidFill>
            </a:endParaRPr>
          </a:p>
          <a:p>
            <a:pPr marL="994410" indent="-147320">
              <a:buFont typeface="Arial" panose="020B0604020202020204" pitchFamily="34" charset="0"/>
              <a:buChar char="•"/>
            </a:pPr>
            <a:r>
              <a:rPr lang="en-IN" altLang="en-GB" sz="2000" b="1">
                <a:solidFill>
                  <a:srgbClr val="00B0F0"/>
                </a:solidFill>
              </a:rPr>
              <a:t>1.4. </a:t>
            </a:r>
            <a:r>
              <a:rPr lang="en-GB" altLang="en-US" sz="2000" b="1">
                <a:solidFill>
                  <a:srgbClr val="00B0F0"/>
                </a:solidFill>
              </a:rPr>
              <a:t>Building </a:t>
            </a:r>
            <a:r>
              <a:rPr lang="en-IN" altLang="en-GB" sz="2000" b="1">
                <a:solidFill>
                  <a:srgbClr val="00B0F0"/>
                </a:solidFill>
              </a:rPr>
              <a:t>Context free grammars</a:t>
            </a:r>
            <a:r>
              <a:rPr lang="en-GB" altLang="en-US" sz="2000" b="1">
                <a:solidFill>
                  <a:srgbClr val="00B0F0"/>
                </a:solidFill>
              </a:rPr>
              <a:t> for the Languages</a:t>
            </a:r>
            <a:r>
              <a:rPr lang="en-IN" altLang="en-GB" sz="2000" b="1">
                <a:solidFill>
                  <a:srgbClr val="00B0F0"/>
                </a:solidFill>
              </a:rPr>
              <a:t>.</a:t>
            </a:r>
          </a:p>
          <a:p>
            <a:pPr marL="994410" indent="-147320">
              <a:buFont typeface="Arial" panose="020B0604020202020204" pitchFamily="34" charset="0"/>
              <a:buChar char="•"/>
            </a:pPr>
            <a:r>
              <a:rPr lang="en-IN" altLang="en-GB" sz="2000" b="1">
                <a:solidFill>
                  <a:srgbClr val="00B0F0"/>
                </a:solidFill>
              </a:rPr>
              <a:t>1.5. Ambiguity in Grammar with Examples</a:t>
            </a:r>
          </a:p>
          <a:p>
            <a:pPr marL="994410" indent="-147320">
              <a:buFont typeface="Arial" panose="020B0604020202020204" pitchFamily="34" charset="0"/>
              <a:buChar char="•"/>
            </a:pPr>
            <a:r>
              <a:rPr lang="en-IN" altLang="en-GB" sz="2000" b="1">
                <a:solidFill>
                  <a:srgbClr val="00B0F0"/>
                </a:solidFill>
              </a:rPr>
              <a:t>1.6. Applications of  Context Free Grammars</a:t>
            </a:r>
            <a:endParaRPr lang="en-GB" altLang="en-US" sz="2000" b="1">
              <a:solidFill>
                <a:srgbClr val="00B0F0"/>
              </a:solidFill>
            </a:endParaRPr>
          </a:p>
          <a:p>
            <a:pPr marL="278130" algn="l">
              <a:buClrTx/>
              <a:buSzTx/>
              <a:buFont typeface="+mj-lt"/>
              <a:buNone/>
            </a:pPr>
            <a:r>
              <a:rPr lang="en-GB" altLang="en-US" sz="2800" b="1">
                <a:solidFill>
                  <a:srgbClr val="FF0000"/>
                </a:solidFill>
              </a:rPr>
              <a:t>2.  Normal forms for Grammars</a:t>
            </a:r>
          </a:p>
          <a:p>
            <a:pPr marL="914400" lvl="1" indent="-90805">
              <a:buFont typeface="Arial" panose="020B0604020202020204" pitchFamily="34" charset="0"/>
              <a:buChar char="•"/>
            </a:pPr>
            <a:r>
              <a:rPr lang="en-GB" altLang="en-US" sz="2000" b="1">
                <a:solidFill>
                  <a:srgbClr val="00B0F0"/>
                </a:solidFill>
              </a:rPr>
              <a:t> 2.1.  Introduction</a:t>
            </a:r>
          </a:p>
          <a:p>
            <a:pPr marL="914400" lvl="1" indent="-90805">
              <a:buFont typeface="Arial" panose="020B0604020202020204" pitchFamily="34" charset="0"/>
              <a:buChar char="•"/>
            </a:pPr>
            <a:r>
              <a:rPr lang="en-GB" altLang="en-US" sz="2000" b="1">
                <a:solidFill>
                  <a:srgbClr val="00B0F0"/>
                </a:solidFill>
              </a:rPr>
              <a:t> 2.2.  Eliminating   </a:t>
            </a:r>
            <a:r>
              <a:rPr lang="en-GB" altLang="en-US" sz="2000" b="1">
                <a:solidFill>
                  <a:srgbClr val="00B0F0"/>
                </a:solidFill>
                <a:sym typeface="+mn-ea"/>
              </a:rPr>
              <a:t>Ԑ-Productions</a:t>
            </a:r>
            <a:endParaRPr lang="en-GB" altLang="en-US" sz="2000" b="1">
              <a:solidFill>
                <a:srgbClr val="00B0F0"/>
              </a:solidFill>
            </a:endParaRPr>
          </a:p>
          <a:p>
            <a:pPr marL="914400" lvl="1" indent="-90805">
              <a:buFont typeface="Arial" panose="020B0604020202020204" pitchFamily="34" charset="0"/>
              <a:buChar char="•"/>
            </a:pPr>
            <a:r>
              <a:rPr lang="en-GB" altLang="en-US" sz="2000" b="1">
                <a:solidFill>
                  <a:srgbClr val="00B0F0"/>
                </a:solidFill>
              </a:rPr>
              <a:t> 2.3.  Eliminating  </a:t>
            </a:r>
            <a:r>
              <a:rPr lang="en-GB" altLang="en-US" sz="2000" b="1">
                <a:solidFill>
                  <a:srgbClr val="00B0F0"/>
                </a:solidFill>
                <a:sym typeface="+mn-ea"/>
              </a:rPr>
              <a:t>Unit productions</a:t>
            </a:r>
            <a:endParaRPr lang="en-GB" altLang="en-US" sz="2000" b="1">
              <a:solidFill>
                <a:srgbClr val="00B0F0"/>
              </a:solidFill>
            </a:endParaRPr>
          </a:p>
          <a:p>
            <a:pPr marL="914400" lvl="1" indent="-90805">
              <a:buFont typeface="Arial" panose="020B0604020202020204" pitchFamily="34" charset="0"/>
              <a:buChar char="•"/>
            </a:pPr>
            <a:r>
              <a:rPr lang="en-GB" altLang="en-US" sz="2000" b="1">
                <a:solidFill>
                  <a:srgbClr val="00B0F0"/>
                </a:solidFill>
              </a:rPr>
              <a:t> 2.4.  Eliminating Useless Productions.</a:t>
            </a:r>
          </a:p>
          <a:p>
            <a:pPr marL="914400" lvl="1" indent="-90805">
              <a:buFont typeface="Arial" panose="020B0604020202020204" pitchFamily="34" charset="0"/>
              <a:buChar char="•"/>
            </a:pPr>
            <a:r>
              <a:rPr lang="en-GB" altLang="en-US" sz="2000" b="1">
                <a:solidFill>
                  <a:srgbClr val="00B0F0"/>
                </a:solidFill>
              </a:rPr>
              <a:t> 2.5.  Chmosky Normal Forms - CNF</a:t>
            </a:r>
            <a:endParaRPr lang="en-GB" altLang="en-US" sz="2000" b="1">
              <a:solidFill>
                <a:srgbClr val="00B0F0"/>
              </a:solidFill>
              <a:sym typeface="+mn-ea"/>
            </a:endParaRPr>
          </a:p>
          <a:p>
            <a:pPr marL="822325" lvl="1" indent="0" algn="l">
              <a:buClrTx/>
              <a:buSzTx/>
              <a:buFont typeface="Arial" panose="020B0604020202020204" pitchFamily="34" charset="0"/>
              <a:buNone/>
            </a:pPr>
            <a:endParaRPr lang="en-GB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8130" lvl="1" algn="l">
              <a:buClrTx/>
              <a:buSzTx/>
              <a:buFont typeface="+mj-lt"/>
              <a:buNone/>
            </a:pPr>
            <a:endParaRPr lang="en-GB" alt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855980"/>
            <a:ext cx="10817860" cy="145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05" y="2752090"/>
            <a:ext cx="9740900" cy="19431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76630" y="5142230"/>
            <a:ext cx="10255250" cy="16402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1" indent="0" eaLnBrk="1" hangingPunct="1">
              <a:buNone/>
            </a:pP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AS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endParaRPr lang="en-GB" sz="24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A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aa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 a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 │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bb</a:t>
            </a:r>
          </a:p>
          <a:p>
            <a:pPr lvl="1" indent="-110490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Give Leftmost and rightmost derivations and a parse tree for following Srings</a:t>
            </a:r>
          </a:p>
          <a:p>
            <a:pPr lvl="1" indent="-110490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</a:rPr>
              <a:t>i. aabbba       ii. baabab      iii. aaabbb</a:t>
            </a:r>
            <a:endParaRPr lang="en-GB" sz="24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GB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     </a:t>
            </a:r>
            <a:endParaRPr lang="en-GB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75995" y="314325"/>
            <a:ext cx="4929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002060"/>
                </a:solidFill>
              </a:rPr>
              <a:t>Example -2</a:t>
            </a:r>
            <a:r>
              <a:rPr lang="en-IN" altLang="en-US"/>
              <a:t>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102995" y="2402205"/>
            <a:ext cx="4929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002060"/>
                </a:solidFill>
              </a:rPr>
              <a:t>Example -3</a:t>
            </a:r>
            <a:r>
              <a:rPr lang="en-IN" altLang="en-US"/>
              <a:t>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138555" y="4672965"/>
            <a:ext cx="4929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002060"/>
                </a:solidFill>
              </a:rPr>
              <a:t>Example -4</a:t>
            </a:r>
            <a:r>
              <a:rPr lang="en-IN" altLang="en-US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432435" y="85725"/>
            <a:ext cx="4929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002060"/>
                </a:solidFill>
              </a:rPr>
              <a:t>Example -5</a:t>
            </a:r>
            <a:r>
              <a:rPr lang="en-IN" altLang="en-US"/>
              <a:t>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57835" y="549910"/>
            <a:ext cx="11537315" cy="1236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1" indent="0" eaLnBrk="1" hangingPunct="1">
              <a:buNone/>
            </a:pP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aAS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</a:t>
            </a:r>
            <a:endParaRPr lang="en-GB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A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SbA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ba</a:t>
            </a:r>
          </a:p>
          <a:p>
            <a:pPr lvl="1" indent="-110490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 Give Leftmost and rightmost derivations and Parse tree for following Srings -</a:t>
            </a:r>
            <a:r>
              <a:rPr lang="en-IN" altLang="en-GB" sz="2400" dirty="0">
                <a:latin typeface="Times New Roman" panose="02020603050405020304" pitchFamily="18" charset="0"/>
              </a:rPr>
              <a:t> aabbba       </a:t>
            </a:r>
            <a:r>
              <a:rPr lang="en-GB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     </a:t>
            </a:r>
            <a:endParaRPr lang="en-GB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8950" y="2175510"/>
            <a:ext cx="10255250" cy="19761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1" indent="0" eaLnBrk="1" hangingPunct="1">
              <a:buNone/>
            </a:pP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AaAb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BbBa</a:t>
            </a:r>
            <a:endParaRPr lang="en-GB" sz="24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A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aAb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bAB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 │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d</a:t>
            </a:r>
          </a:p>
          <a:p>
            <a:pPr marL="0" lvl="1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      B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bB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 │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</a:t>
            </a:r>
          </a:p>
          <a:p>
            <a:pPr lvl="1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Give Leftmost and Rightmost derivations and Parse Tree for following Srings</a:t>
            </a:r>
          </a:p>
          <a:p>
            <a:pPr lvl="1" indent="457200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</a:rPr>
              <a:t>i. aabbba       ii. badbabaadb</a:t>
            </a:r>
            <a:endParaRPr lang="en-GB" sz="24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GB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     </a:t>
            </a:r>
            <a:endParaRPr lang="en-GB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7835" y="1716405"/>
            <a:ext cx="4929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002060"/>
                </a:solidFill>
              </a:rPr>
              <a:t>Example -6</a:t>
            </a:r>
            <a:r>
              <a:rPr lang="en-IN" altLang="en-US"/>
              <a:t>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61950" y="4273550"/>
            <a:ext cx="10814050" cy="2584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1" indent="0" eaLnBrk="1" hangingPunct="1">
              <a:buNone/>
            </a:pP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ET+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T</a:t>
            </a:r>
            <a:endParaRPr lang="en-GB" sz="24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T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TF*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 </a:t>
            </a:r>
            <a:endParaRPr lang="en-IN" altLang="en-GB" sz="2400" dirty="0">
              <a:latin typeface="Times New Roman" panose="02020603050405020304" pitchFamily="18" charset="0"/>
              <a:sym typeface="+mn-ea"/>
            </a:endParaRPr>
          </a:p>
          <a:p>
            <a:pPr marL="0" lvl="1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      F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FP </a:t>
            </a:r>
            <a:r>
              <a:rPr lang="en-IN" altLang="en-GB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↑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P</a:t>
            </a:r>
          </a:p>
          <a:p>
            <a:pPr marL="0" lvl="1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      P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E 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id</a:t>
            </a:r>
          </a:p>
          <a:p>
            <a:pPr lvl="1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Give Leftmost and Rightmost derivations and Parse Tree for following Srings</a:t>
            </a:r>
          </a:p>
          <a:p>
            <a:pPr lvl="1" indent="457200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</a:rPr>
              <a:t>i. ididid*+id+       ii. ididid</a:t>
            </a:r>
            <a:r>
              <a:rPr lang="en-IN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↑id*id*+</a:t>
            </a:r>
            <a:endParaRPr lang="en-GB" sz="24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GB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     </a:t>
            </a:r>
            <a:endParaRPr lang="en-GB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2595" y="3916045"/>
            <a:ext cx="4929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002060"/>
                </a:solidFill>
              </a:rPr>
              <a:t>Example -7</a:t>
            </a:r>
            <a:r>
              <a:rPr lang="en-IN" altLang="en-US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" y="365125"/>
            <a:ext cx="11786870" cy="817880"/>
          </a:xfrm>
        </p:spPr>
        <p:txBody>
          <a:bodyPr>
            <a:normAutofit fontScale="90000"/>
          </a:bodyPr>
          <a:lstStyle/>
          <a:p>
            <a:r>
              <a:rPr lang="en-IN" altLang="en-GB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1.4. </a:t>
            </a:r>
            <a:r>
              <a:rPr lang="en-GB" altLang="en-US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Building </a:t>
            </a:r>
            <a:r>
              <a:rPr lang="en-IN" altLang="en-GB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Context free grammars</a:t>
            </a:r>
            <a:r>
              <a:rPr lang="en-GB" altLang="en-US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the Languages</a:t>
            </a:r>
            <a:r>
              <a:rPr lang="en-IN" altLang="en-GB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35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1965" y="1183640"/>
            <a:ext cx="11217275" cy="5452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In order to learn the writing of  context free grammars,We can start with following easiest steps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Building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Context free grammar for Regular Languages</a:t>
            </a:r>
          </a:p>
          <a:p>
            <a:pPr marL="1166495" lvl="1" indent="0">
              <a:buFont typeface="Arial" panose="020B0604020202020204" pitchFamily="34" charset="0"/>
              <a:buNone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i.  Context free grammar from finite automata.</a:t>
            </a:r>
          </a:p>
          <a:p>
            <a:pPr marL="1166495" lvl="1" indent="0">
              <a:buFont typeface="Arial" panose="020B0604020202020204" pitchFamily="34" charset="0"/>
              <a:buNone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ii. From Regular Expressions</a:t>
            </a:r>
            <a:endParaRPr lang="en-GB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9460" lvl="2" indent="-274320">
              <a:buFont typeface="Arial" panose="020B0604020202020204" pitchFamily="34" charset="0"/>
              <a:buChar char="•"/>
            </a:pP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B. Building Context free grammar for Other Languages</a:t>
            </a:r>
          </a:p>
          <a:p>
            <a:pPr marL="742950" lvl="1" indent="-278765">
              <a:buFont typeface="Arial" panose="020B0604020202020204" pitchFamily="34" charset="0"/>
              <a:buChar char="•"/>
            </a:pPr>
            <a:endParaRPr lang="en-GB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85" y="365125"/>
            <a:ext cx="11553190" cy="1325880"/>
          </a:xfrm>
        </p:spPr>
        <p:txBody>
          <a:bodyPr>
            <a:normAutofit fontScale="90000"/>
          </a:bodyPr>
          <a:lstStyle/>
          <a:p>
            <a:r>
              <a:rPr lang="en-GB" altLang="en-US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A. Building Context free grammar for Regular Languages</a:t>
            </a:r>
            <a:br>
              <a:rPr lang="en-GB" altLang="en-US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3555"/>
          </a:p>
        </p:txBody>
      </p:sp>
      <p:sp>
        <p:nvSpPr>
          <p:cNvPr id="3" name="Text Box 2"/>
          <p:cNvSpPr txBox="1"/>
          <p:nvPr/>
        </p:nvSpPr>
        <p:spPr>
          <a:xfrm>
            <a:off x="400050" y="1271270"/>
            <a:ext cx="11296015" cy="5091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i.  Context free grammar from finite automata.</a:t>
            </a:r>
          </a:p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Method : Let M = { Q, ∑, δ, q0, F} be a DFA accepting the </a:t>
            </a:r>
          </a:p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language L. The Grammar G = {V, T, S, P} can be  </a:t>
            </a:r>
          </a:p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constructed as follows :</a:t>
            </a:r>
          </a:p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= { q0, q1...qn} → The states of DFA will be Non-Terminals</a:t>
            </a:r>
          </a:p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{ ∑ } </a:t>
            </a:r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 The inputs are the Terminal Symbols.</a:t>
            </a:r>
          </a:p>
          <a:p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S = q0 →  The start state of DFA will be the Start Symbol</a:t>
            </a:r>
          </a:p>
          <a:p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P = The productions can obtained as follows :</a:t>
            </a:r>
          </a:p>
          <a:p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If δ(qi, a) = qj then introduce the productions as - qi → aqj</a:t>
            </a:r>
          </a:p>
          <a:p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if qi € F then introduce the productions as - qi → </a:t>
            </a:r>
            <a:r>
              <a:rPr lang="en-GB" alt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endParaRPr lang="en-US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365125"/>
            <a:ext cx="11064875" cy="726440"/>
          </a:xfrm>
        </p:spPr>
        <p:txBody>
          <a:bodyPr>
            <a:normAutofit fontScale="90000"/>
          </a:bodyPr>
          <a:lstStyle/>
          <a:p>
            <a:r>
              <a:rPr lang="en-GB" altLang="en-US" b="1">
                <a:solidFill>
                  <a:srgbClr val="002060"/>
                </a:solidFill>
              </a:rPr>
              <a:t>Examples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898650"/>
            <a:ext cx="5048250" cy="1800225"/>
          </a:xfrm>
          <a:prstGeom prst="rect">
            <a:avLst/>
          </a:prstGeom>
        </p:spPr>
      </p:pic>
      <p:graphicFrame>
        <p:nvGraphicFramePr>
          <p:cNvPr id="19" name="Table 18"/>
          <p:cNvGraphicFramePr/>
          <p:nvPr/>
        </p:nvGraphicFramePr>
        <p:xfrm>
          <a:off x="6543040" y="1643380"/>
          <a:ext cx="4169410" cy="3291840"/>
        </p:xfrm>
        <a:graphic>
          <a:graphicData uri="http://schemas.openxmlformats.org/drawingml/2006/table">
            <a:tbl>
              <a:tblPr/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δ→Transitions</a:t>
                      </a:r>
                      <a:endParaRPr lang="en-US" sz="2400" b="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Productiuons</a:t>
                      </a:r>
                      <a:endParaRPr lang="en-US" sz="2400" b="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δ(q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a) = 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→aq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δ(q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b) = 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→bq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δ(q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a) = 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→aq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δ(q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b) = 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→bq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δ(q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a) = 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→aq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δ(q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b) = 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→bq</a:t>
                      </a:r>
                      <a:r>
                        <a:rPr lang="en-US" sz="24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GB" altLang="en-US" sz="2400" b="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GB" altLang="en-US" sz="2400" b="0" baseline="-25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GB" altLang="en-US" sz="2400" b="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€ F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GB" altLang="en-US" sz="2400" b="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GB" altLang="en-US" sz="2400" b="0" baseline="-25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GB" altLang="en-US" sz="2400" b="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→</a:t>
                      </a:r>
                      <a:r>
                        <a:rPr lang="en-GB" altLang="en-US" sz="24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</a:t>
                      </a:r>
                      <a:r>
                        <a:rPr lang="en-GB" altLang="en-US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Ԑ</a:t>
                      </a:r>
                      <a:endParaRPr lang="en-GB" altLang="en-US" sz="2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55" y="2559685"/>
            <a:ext cx="781050" cy="54292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6543040" y="117475"/>
            <a:ext cx="447040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 sz="2400"/>
              <a:t>G = { V, T, S, P}</a:t>
            </a:r>
          </a:p>
          <a:p>
            <a:r>
              <a:rPr lang="en-GB" altLang="en-US" sz="2400"/>
              <a:t>V= {q</a:t>
            </a:r>
            <a:r>
              <a:rPr lang="en-GB" altLang="en-US" sz="2400" baseline="-25000"/>
              <a:t>0</a:t>
            </a:r>
            <a:r>
              <a:rPr lang="en-GB" altLang="en-US" sz="2400"/>
              <a:t>, q</a:t>
            </a:r>
            <a:r>
              <a:rPr lang="en-GB" altLang="en-US" sz="2400" baseline="-25000"/>
              <a:t>1</a:t>
            </a:r>
            <a:r>
              <a:rPr lang="en-GB" altLang="en-US" sz="2400"/>
              <a:t>, q</a:t>
            </a:r>
            <a:r>
              <a:rPr lang="en-GB" altLang="en-US" sz="2400" baseline="-25000"/>
              <a:t>2</a:t>
            </a:r>
            <a:r>
              <a:rPr lang="en-GB" altLang="en-US" sz="2400"/>
              <a:t>}          S = { q</a:t>
            </a:r>
            <a:r>
              <a:rPr lang="en-GB" altLang="en-US" sz="2400" baseline="-25000"/>
              <a:t>0</a:t>
            </a:r>
            <a:r>
              <a:rPr lang="en-GB" altLang="en-US" sz="2400"/>
              <a:t>}</a:t>
            </a:r>
          </a:p>
          <a:p>
            <a:r>
              <a:rPr lang="en-GB" altLang="en-US" sz="2400"/>
              <a:t>T = { a, b }               </a:t>
            </a:r>
          </a:p>
          <a:p>
            <a:r>
              <a:rPr lang="en-GB" altLang="en-US" sz="2400"/>
              <a:t> P { Refer Following table } </a:t>
            </a:r>
          </a:p>
          <a:p>
            <a:endParaRPr lang="en-GB" altLang="en-US" sz="2400"/>
          </a:p>
        </p:txBody>
      </p:sp>
      <p:sp>
        <p:nvSpPr>
          <p:cNvPr id="23" name="Text Box 22"/>
          <p:cNvSpPr txBox="1"/>
          <p:nvPr/>
        </p:nvSpPr>
        <p:spPr>
          <a:xfrm>
            <a:off x="286385" y="141351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-1</a:t>
            </a:r>
            <a:r>
              <a:rPr lang="en-GB" altLang="en-US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85" y="222885"/>
            <a:ext cx="11553190" cy="786765"/>
          </a:xfrm>
        </p:spPr>
        <p:txBody>
          <a:bodyPr>
            <a:normAutofit fontScale="90000"/>
          </a:bodyPr>
          <a:lstStyle/>
          <a:p>
            <a:br>
              <a:rPr lang="en-IN" altLang="en-GB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IN" altLang="en-GB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Building Context free grammar for</a:t>
            </a:r>
            <a:r>
              <a:rPr lang="en-IN" altLang="en-GB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Regular</a:t>
            </a:r>
            <a:r>
              <a:rPr lang="en-GB" altLang="en-US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Languages</a:t>
            </a:r>
            <a:br>
              <a:rPr lang="en-GB" altLang="en-US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3555"/>
          </a:p>
        </p:txBody>
      </p:sp>
      <p:sp>
        <p:nvSpPr>
          <p:cNvPr id="3" name="Text Box 2"/>
          <p:cNvSpPr txBox="1"/>
          <p:nvPr/>
        </p:nvSpPr>
        <p:spPr>
          <a:xfrm>
            <a:off x="400050" y="1271270"/>
            <a:ext cx="11554460" cy="5233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ii.  Context free grammar from Regular Expressions</a:t>
            </a:r>
          </a:p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Method : The grammar can obtained by breaking the given </a:t>
            </a:r>
          </a:p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regular  expression into 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smaller one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introducing </a:t>
            </a:r>
          </a:p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the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new variables and associated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productions for the 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smaller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egular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expressions.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</a:p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expressions.</a:t>
            </a:r>
          </a:p>
          <a:p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Example - </a:t>
            </a:r>
            <a:r>
              <a:rPr lang="en-IN" alt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Regular Expression</a:t>
            </a:r>
            <a:r>
              <a:rPr lang="en-IN" alt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a*</a:t>
            </a:r>
          </a:p>
          <a:p>
            <a:r>
              <a:rPr lang="en-IN" alt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                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Productions  </a:t>
            </a:r>
            <a:r>
              <a:rPr lang="en-IN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 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aS</a:t>
            </a:r>
          </a:p>
          <a:p>
            <a:r>
              <a:rPr lang="en-IN" alt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Example - 2. Regular Expression</a:t>
            </a:r>
            <a:r>
              <a:rPr lang="en-IN" alt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</a:t>
            </a:r>
            <a:r>
              <a:rPr lang="en-GB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ab( a + b )*</a:t>
            </a:r>
          </a:p>
          <a:p>
            <a:r>
              <a:rPr lang="en-GB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</a:t>
            </a:r>
            <a:r>
              <a:rPr lang="en-IN" alt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Productions  S → S</a:t>
            </a:r>
            <a:r>
              <a:rPr lang="en-IN" altLang="en-GB" sz="2800" b="1" baseline="-25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IN" altLang="en-GB" sz="2800" b="1" baseline="-25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en-IN" altLang="en-GB" sz="2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                                      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IN" altLang="en-GB" sz="2800" b="1" baseline="-25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ab</a:t>
            </a:r>
            <a:endParaRPr lang="en-GB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GB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</a:t>
            </a:r>
            <a:r>
              <a:rPr lang="en-IN" altLang="en-GB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</a:t>
            </a:r>
            <a:r>
              <a:rPr lang="en-IN" altLang="en-GB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GB" altLang="en-US" sz="2800" b="1" baseline="-25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→aS</a:t>
            </a:r>
            <a:r>
              <a:rPr lang="en-GB" altLang="en-US" sz="2800" b="1" baseline="-25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│</a:t>
            </a:r>
            <a:r>
              <a:rPr lang="en-IN" altLang="en-GB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bS</a:t>
            </a:r>
            <a:r>
              <a:rPr lang="en-IN" altLang="en-GB" sz="2800" b="1" baseline="-25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│</a:t>
            </a:r>
            <a:r>
              <a:rPr lang="en-GB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endParaRPr lang="en-I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00050" y="1271270"/>
            <a:ext cx="11554460" cy="5233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indent="457200"/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i. Obtain a grammar to genarate the following Languages</a:t>
            </a:r>
          </a:p>
          <a:p>
            <a:pPr lvl="1" indent="457200"/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2.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n+1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3.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n+1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4.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5.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lvl="1" indent="-94615"/>
            <a:r>
              <a:rPr lang="en-GB" altLang="en-I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I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{ ww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| w €  (a+b)*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}</a:t>
            </a:r>
            <a:endParaRPr lang="en-GB" sz="2800" dirty="0">
              <a:latin typeface="Times New Roman" panose="02020603050405020304" pitchFamily="18" charset="0"/>
            </a:endParaRPr>
          </a:p>
          <a:p>
            <a:pPr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7</a:t>
            </a:r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{ w | 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=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and  w €  (a+b)* } </a:t>
            </a:r>
            <a:endParaRPr lang="en-IN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/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GB" altLang="en-I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{ w | 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&gt;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and  w €  (a+b)* } </a:t>
            </a:r>
          </a:p>
          <a:p>
            <a:pPr marL="0" lvl="1" indent="457200"/>
            <a:r>
              <a:rPr lang="en-GB" altLang="en-I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9</a:t>
            </a:r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{ w | 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and  w €  (a+b)* } </a:t>
            </a:r>
            <a:endParaRPr lang="en-IN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/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</a:t>
            </a:r>
            <a:r>
              <a:rPr lang="en-GB" altLang="en-I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 { 0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m, n&gt;= 0 }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endParaRPr lang="en-I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 indent="-94615"/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1</a:t>
            </a:r>
            <a:r>
              <a:rPr lang="en-GB" altLang="en-I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n-3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3 }  </a:t>
            </a:r>
          </a:p>
          <a:p>
            <a:pPr marL="0" lvl="1" indent="457200"/>
            <a:endParaRPr lang="en-IN" altLang="en-US" sz="2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</a:t>
            </a:r>
            <a:endParaRPr lang="en-GB" sz="2800" dirty="0">
              <a:latin typeface="Times New Roman" panose="02020603050405020304" pitchFamily="18" charset="0"/>
            </a:endParaRPr>
          </a:p>
          <a:p>
            <a:pPr marL="0" lvl="1" indent="457200"/>
            <a:endParaRPr lang="en-GB" sz="2800" dirty="0">
              <a:latin typeface="Times New Roman" panose="02020603050405020304" pitchFamily="18" charset="0"/>
            </a:endParaRPr>
          </a:p>
          <a:p>
            <a:pPr lvl="1" indent="457200"/>
            <a:endParaRPr lang="en-I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0685" y="222885"/>
            <a:ext cx="11553190" cy="786765"/>
          </a:xfrm>
        </p:spPr>
        <p:txBody>
          <a:bodyPr>
            <a:normAutofit fontScale="90000"/>
          </a:bodyPr>
          <a:lstStyle/>
          <a:p>
            <a:br>
              <a:rPr lang="en-IN" altLang="en-GB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Building Context free grammar for</a:t>
            </a: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other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Languages</a:t>
            </a:r>
            <a:br>
              <a:rPr lang="en-GB" altLang="en-US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355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18770" y="887095"/>
            <a:ext cx="11554460" cy="575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indent="-94615"/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 indent="-94615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12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n+3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13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j, k &gt;= 0 and i=j+k } </a:t>
            </a:r>
          </a:p>
          <a:p>
            <a:pPr lvl="1" indent="-94615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i, k &gt;= 0 and j=i+k }</a:t>
            </a:r>
          </a:p>
          <a:p>
            <a:pPr marL="0" lvl="1" indent="457200"/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15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m, n &gt;= 0 and n+2m=k }</a:t>
            </a:r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lvl="1" indent="-94615"/>
            <a:r>
              <a:rPr lang="en-GB" altLang="en-I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16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 m &gt; n, m, n &gt;=0 } </a:t>
            </a:r>
          </a:p>
          <a:p>
            <a:pPr lvl="1" indent="-94615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17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 m &lt; n, m, n &gt;=0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 m &lt;&gt; n, m, n &gt;=0 }</a:t>
            </a:r>
          </a:p>
          <a:p>
            <a:pPr marL="0" lvl="1" indent="457200"/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19.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ww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 €  (a+b)*}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</a:t>
            </a:r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0685" y="90805"/>
            <a:ext cx="11553190" cy="786765"/>
          </a:xfrm>
        </p:spPr>
        <p:txBody>
          <a:bodyPr>
            <a:normAutofit fontScale="90000"/>
          </a:bodyPr>
          <a:lstStyle/>
          <a:p>
            <a:br>
              <a:rPr lang="en-IN" altLang="en-GB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Building Context free grammar for</a:t>
            </a: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other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Languages</a:t>
            </a:r>
            <a:br>
              <a:rPr lang="en-GB" altLang="en-US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355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00050" y="1271270"/>
            <a:ext cx="11554460" cy="5233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indent="457200"/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i. Obtain a grammar to genarate the following Languages</a:t>
            </a:r>
          </a:p>
          <a:p>
            <a:pPr lvl="1" indent="457200"/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L =    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 b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endParaRPr lang="en-GB" sz="2800" dirty="0">
              <a:latin typeface="Times New Roman" panose="02020603050405020304" pitchFamily="18" charset="0"/>
            </a:endParaRPr>
          </a:p>
          <a:p>
            <a:pPr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2. L =    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n+1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 b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</a:t>
            </a:r>
          </a:p>
          <a:p>
            <a:pPr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3. L =    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n+1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 b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</a:t>
            </a:r>
            <a:endParaRPr lang="en-GB" sz="2800" dirty="0">
              <a:latin typeface="Times New Roman" panose="02020603050405020304" pitchFamily="18" charset="0"/>
            </a:endParaRPr>
          </a:p>
          <a:p>
            <a:pPr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4. L =    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aa S b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endParaRPr lang="en-GB" sz="2800" dirty="0">
              <a:latin typeface="Times New Roman" panose="02020603050405020304" pitchFamily="18" charset="0"/>
            </a:endParaRPr>
          </a:p>
          <a:p>
            <a:pPr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5. L =    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 bb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endParaRPr lang="en-GB" sz="2800" dirty="0">
              <a:latin typeface="Times New Roman" panose="02020603050405020304" pitchFamily="18" charset="0"/>
            </a:endParaRPr>
          </a:p>
          <a:p>
            <a:pPr marL="0" lvl="1" indent="457200"/>
            <a:endParaRPr lang="en-GB" sz="2800" dirty="0">
              <a:latin typeface="Times New Roman" panose="02020603050405020304" pitchFamily="18" charset="0"/>
            </a:endParaRPr>
          </a:p>
          <a:p>
            <a:pPr lvl="1" indent="457200"/>
            <a:endParaRPr lang="en-I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0685" y="222885"/>
            <a:ext cx="11553190" cy="786765"/>
          </a:xfrm>
        </p:spPr>
        <p:txBody>
          <a:bodyPr>
            <a:normAutofit fontScale="90000"/>
          </a:bodyPr>
          <a:lstStyle/>
          <a:p>
            <a:br>
              <a:rPr lang="en-IN" altLang="en-GB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Building Context free grammar for</a:t>
            </a: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other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Languages</a:t>
            </a:r>
            <a:br>
              <a:rPr lang="en-GB" altLang="en-US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3555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18770" y="643255"/>
            <a:ext cx="11554460" cy="6214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indent="-94615"/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IN" alt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GB" altLang="en-I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{ ww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| w €  (a+b)*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}</a:t>
            </a:r>
            <a:endParaRPr lang="en-GB" sz="2800" dirty="0">
              <a:latin typeface="Times New Roman" panose="02020603050405020304" pitchFamily="18" charset="0"/>
            </a:endParaRPr>
          </a:p>
          <a:p>
            <a:pPr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 a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b S b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r>
              <a:rPr lang="en-IN" alt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</a:p>
          <a:p>
            <a:pPr marL="0" lvl="1" indent="457200"/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</a:t>
            </a:r>
            <a:r>
              <a:rPr lang="en-GB" altLang="en-I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</a:t>
            </a:r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{ w | 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=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and  w €  (a+b)* } </a:t>
            </a:r>
            <a:endParaRPr lang="en-IN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/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 b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b S a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r>
              <a:rPr lang="en-IN" alt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0" lvl="1" indent="457200"/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</a:t>
            </a:r>
            <a:r>
              <a:rPr lang="en-GB" altLang="en-I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{ w | 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&gt;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and  w €  (a+b)* } </a:t>
            </a:r>
            <a:endParaRPr lang="en-IN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/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b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b 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a</a:t>
            </a:r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endParaRPr lang="en-IN" altLang="en-GB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 indent="457200"/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S</a:t>
            </a:r>
            <a:r>
              <a:rPr lang="en-IN" altLang="en-GB" sz="28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IN" altLang="en-GB" sz="28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  </a:t>
            </a:r>
          </a:p>
          <a:p>
            <a:pPr marL="0" lvl="1" indent="457200"/>
            <a:r>
              <a:rPr lang="en-GB" altLang="en-I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9</a:t>
            </a:r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{ w | 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</a:t>
            </a:r>
            <a:r>
              <a:rPr lang="en-I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(w) and  w €  (a+b)* } </a:t>
            </a:r>
            <a:endParaRPr lang="en-IN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/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b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b 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a</a:t>
            </a:r>
            <a:r>
              <a:rPr lang="en-IN" altLang="en-GB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endParaRPr lang="en-IN" altLang="en-GB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 indent="457200"/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 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→ b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│b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  </a:t>
            </a:r>
          </a:p>
          <a:p>
            <a:pPr lvl="1" indent="457200"/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10</a:t>
            </a:r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 { 0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m, n&gt;= 0 } </a:t>
            </a:r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</a:p>
          <a:p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</a:t>
            </a:r>
          </a:p>
          <a:p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0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</a:p>
          <a:p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                                        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2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→</a:t>
            </a:r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0685" y="-41275"/>
            <a:ext cx="11553190" cy="786765"/>
          </a:xfrm>
        </p:spPr>
        <p:txBody>
          <a:bodyPr>
            <a:normAutofit fontScale="90000"/>
          </a:bodyPr>
          <a:lstStyle/>
          <a:p>
            <a:br>
              <a:rPr lang="en-IN" altLang="en-GB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Building Context free grammar for</a:t>
            </a: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other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Languages</a:t>
            </a:r>
            <a:br>
              <a:rPr lang="en-GB" altLang="en-US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355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41275"/>
            <a:ext cx="11014075" cy="744220"/>
          </a:xfrm>
        </p:spPr>
        <p:txBody>
          <a:bodyPr>
            <a:normAutofit fontScale="90000"/>
          </a:bodyPr>
          <a:lstStyle/>
          <a:p>
            <a:r>
              <a:rPr lang="en-GB" altLang="en-US" b="1">
                <a:solidFill>
                  <a:srgbClr val="FF0000"/>
                </a:solidFill>
                <a:sym typeface="+mn-ea"/>
              </a:rPr>
              <a:t> 1. Context Free Grammar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34975" y="672465"/>
            <a:ext cx="11262360" cy="60229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just">
              <a:buFont typeface="Arial" panose="020B0604020202020204" pitchFamily="34" charset="0"/>
              <a:buNone/>
            </a:pPr>
            <a:r>
              <a:rPr lang="en-GB" altLang="en-US"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1.1. Introduction and</a:t>
            </a:r>
            <a:r>
              <a:rPr lang="en-IN" altLang="en-GB" sz="28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Formal Defination</a:t>
            </a:r>
            <a:r>
              <a:rPr lang="en-GB" altLang="en-US" sz="2800" b="1">
                <a:solidFill>
                  <a:srgbClr val="00B0F0"/>
                </a:solidFill>
                <a:sym typeface="+mn-ea"/>
              </a:rPr>
              <a:t> </a:t>
            </a:r>
          </a:p>
          <a:p>
            <a:pPr marL="1008380" lvl="1" indent="-295275" algn="just">
              <a:buFont typeface="Arial" panose="020B0604020202020204" pitchFamily="34" charset="0"/>
              <a:buChar char="•"/>
            </a:pP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</a:rPr>
              <a:t>Up till now we studied the langauge</a:t>
            </a:r>
            <a:r>
              <a:rPr lang="en-GB" altLang="en-IN" sz="2400">
                <a:latin typeface="Arial" panose="020B0604020202020204" pitchFamily="34" charset="0"/>
                <a:cs typeface="Arial" panose="020B0604020202020204" pitchFamily="34" charset="0"/>
              </a:rPr>
              <a:t>s, known as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of regular languages</a:t>
            </a: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</a:rPr>
              <a:t>, that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basic and primitives</a:t>
            </a:r>
            <a:r>
              <a:rPr lang="en-IN" alt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nature</a:t>
            </a: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</a:rPr>
              <a:t>. T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hese languages are described by using the mechanism called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</a:rPr>
              <a:t> are being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recognized by a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automata (DFA).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2185" lvl="2" indent="-285750" algn="just">
              <a:buFont typeface="Arial" panose="020B0604020202020204" pitchFamily="34" charset="0"/>
              <a:buChar char="•"/>
            </a:pP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</a:rPr>
              <a:t>Also,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With reference to the  discussion from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Pumping lemma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, we know that </a:t>
            </a: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certain languages </a:t>
            </a: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Regular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and these </a:t>
            </a: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</a:rPr>
              <a:t>langauges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class of languages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called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free Languages.</a:t>
            </a:r>
          </a:p>
          <a:p>
            <a:pPr marL="972185" lvl="2" indent="-285750" algn="just"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These languages are very important and have very complex structure that involves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definiations.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35355" lvl="2" indent="-286385" algn="just"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In order to describe these langauges, we have a very powerful mechanism called the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  <a:r>
              <a:rPr lang="en-IN" alt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and to recognize these languages we have</a:t>
            </a: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</a:rPr>
              <a:t> a Automata called</a:t>
            </a:r>
            <a:r>
              <a:rPr lang="en-IN" alt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Push down Automata.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35355" lvl="2" indent="-286385" algn="just"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usually describes the st</a:t>
            </a: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urcture of a sentence/construct by imposing the </a:t>
            </a: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heirachical structure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GB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18770" y="887095"/>
            <a:ext cx="11554460" cy="575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indent="-94615"/>
            <a:r>
              <a:rPr lang="en-I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11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n-3 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3 }  </a:t>
            </a:r>
          </a:p>
          <a:p>
            <a:pPr marL="0" lvl="1" indent="457200"/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 b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aaa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 indent="-94615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I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n+3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n&gt;= 0 }  </a:t>
            </a:r>
          </a:p>
          <a:p>
            <a:pPr marL="0" lvl="1" indent="457200"/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Answer =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 b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bbb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 indent="-94615"/>
            <a:r>
              <a:rPr lang="en-I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13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8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j, k &gt;= 0 and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j+k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} </a:t>
            </a:r>
          </a:p>
          <a:p>
            <a:pPr lvl="1" indent="-94615"/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Answer =  Since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j+k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lvl="1" indent="-94615"/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L = {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j+k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8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}</a:t>
            </a:r>
          </a:p>
          <a:p>
            <a:pPr lvl="1" indent="-94615"/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L = {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8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 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} 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</a:t>
            </a:r>
            <a:endParaRPr lang="en-I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/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L =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8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/>
            <a:r>
              <a:rPr lang="en-I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 c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/>
            <a:r>
              <a:rPr lang="en-I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S</a:t>
            </a:r>
            <a:r>
              <a:rPr lang="en-IN" altLang="en-GB" sz="2800" baseline="-25000" dirty="0">
                <a:latin typeface="Times New Roman" panose="02020603050405020304" pitchFamily="18" charset="0"/>
                <a:sym typeface="+mn-ea"/>
              </a:rPr>
              <a:t>1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/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14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800" b="1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k &gt;= 0 and j=</a:t>
            </a:r>
            <a:r>
              <a:rPr lang="en-IN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i+k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}</a:t>
            </a:r>
          </a:p>
          <a:p>
            <a:pPr marL="0" lvl="1" indent="457200"/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15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</a:t>
            </a:r>
            <a:r>
              <a:rPr lang="en-I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</a:t>
            </a:r>
            <a:r>
              <a:rPr lang="en-I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m, n &gt;= 0 and n+2m=k }</a:t>
            </a:r>
            <a:endParaRPr lang="en-I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0685" y="90805"/>
            <a:ext cx="11553190" cy="786765"/>
          </a:xfrm>
        </p:spPr>
        <p:txBody>
          <a:bodyPr>
            <a:normAutofit fontScale="90000"/>
          </a:bodyPr>
          <a:lstStyle/>
          <a:p>
            <a:br>
              <a:rPr lang="en-IN" altLang="en-GB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Building Context free grammar for</a:t>
            </a: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other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Languages</a:t>
            </a:r>
            <a:br>
              <a:rPr lang="en-GB" altLang="en-US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3555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18770" y="887095"/>
            <a:ext cx="11554460" cy="575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indent="-94615"/>
            <a:r>
              <a:rPr lang="en-IN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16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 m &gt; n, m, n &gt;=0 } </a:t>
            </a:r>
          </a:p>
          <a:p>
            <a:pPr lvl="1" indent="-94615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17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 m &lt; n, m, n &gt;=0 }  </a:t>
            </a:r>
          </a:p>
          <a:p>
            <a:pPr marL="0" lvl="1" indent="457200"/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L =  { a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</a:t>
            </a:r>
            <a:r>
              <a:rPr lang="en-IN" altLang="en-US" sz="2800" b="1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 m &lt;&gt; n, m, n &gt;=0 }     </a:t>
            </a:r>
            <a:endParaRPr lang="en-IN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0685" y="90805"/>
            <a:ext cx="11553190" cy="786765"/>
          </a:xfrm>
        </p:spPr>
        <p:txBody>
          <a:bodyPr>
            <a:normAutofit fontScale="90000"/>
          </a:bodyPr>
          <a:lstStyle/>
          <a:p>
            <a:br>
              <a:rPr lang="en-IN" altLang="en-GB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Building Context free grammar for</a:t>
            </a:r>
            <a:r>
              <a:rPr lang="en-IN" altLang="en-GB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other</a:t>
            </a:r>
            <a:r>
              <a:rPr lang="en-GB" altLang="en-US" sz="355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Languages</a:t>
            </a:r>
            <a:br>
              <a:rPr lang="en-GB" altLang="en-US" sz="355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3555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B1C6-D4F6-4F63-BE50-EC37712D289E}" type="slidenum">
              <a:rPr lang="en-US"/>
              <a:t>32</a:t>
            </a:fld>
            <a:endParaRPr lang="en-US"/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558165" y="838835"/>
            <a:ext cx="11515725" cy="1383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06705" indent="-306705">
              <a:buFontTx/>
              <a:buChar char="•"/>
            </a:pPr>
            <a:r>
              <a:rPr lang="en-US" sz="2800"/>
              <a:t>A grammar produces more than one parse tree for a sentence is  called as an </a:t>
            </a:r>
            <a:r>
              <a:rPr lang="en-IN" altLang="en-US" sz="2800" b="1">
                <a:solidFill>
                  <a:srgbClr val="FF0000"/>
                </a:solidFill>
              </a:rPr>
              <a:t>A</a:t>
            </a:r>
            <a:r>
              <a:rPr lang="en-US" sz="2800" b="1" i="1">
                <a:solidFill>
                  <a:srgbClr val="FF0000"/>
                </a:solidFill>
              </a:rPr>
              <a:t>mbiguous</a:t>
            </a:r>
            <a:r>
              <a:rPr lang="en-US" sz="2800" b="1">
                <a:solidFill>
                  <a:srgbClr val="FF0000"/>
                </a:solidFill>
              </a:rPr>
              <a:t> </a:t>
            </a:r>
            <a:r>
              <a:rPr lang="en-IN" altLang="en-US" sz="2800" b="1">
                <a:solidFill>
                  <a:srgbClr val="FF0000"/>
                </a:solidFill>
              </a:rPr>
              <a:t>G</a:t>
            </a:r>
            <a:r>
              <a:rPr lang="en-US" sz="2800" b="1">
                <a:solidFill>
                  <a:srgbClr val="FF0000"/>
                </a:solidFill>
              </a:rPr>
              <a:t>rammar.</a:t>
            </a:r>
            <a:r>
              <a:rPr lang="en-IN" altLang="en-US" sz="2800"/>
              <a:t> In other words there exists more than one leftmost or more than one rightmost derrivations for some sentence S. 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958975" y="3919855"/>
            <a:ext cx="3481705" cy="869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noAutofit/>
          </a:bodyPr>
          <a:lstStyle/>
          <a:p>
            <a:r>
              <a:rPr lang="en-US" sz="2400"/>
              <a:t>E </a:t>
            </a:r>
            <a:r>
              <a:rPr lang="en-US" sz="2400">
                <a:sym typeface="Symbol" panose="05050102010706020507" pitchFamily="18" charset="2"/>
              </a:rPr>
              <a:t> E+E  id+E  id+E*E </a:t>
            </a:r>
          </a:p>
          <a:p>
            <a:r>
              <a:rPr lang="en-US" sz="2400">
                <a:sym typeface="Symbol" panose="05050102010706020507" pitchFamily="18" charset="2"/>
              </a:rPr>
              <a:t>    id+id*E  id+id*id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1913255" y="5664200"/>
            <a:ext cx="3887470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SzTx/>
              <a:buNone/>
            </a:pPr>
            <a:r>
              <a:rPr lang="en-US" sz="2400">
                <a:sym typeface="Symbol" panose="05050102010706020507" pitchFamily="18" charset="2"/>
              </a:rPr>
              <a:t>E  E*E  E+E*E   id+E*E </a:t>
            </a:r>
          </a:p>
          <a:p>
            <a:pPr algn="l">
              <a:buClrTx/>
              <a:buSzTx/>
              <a:buNone/>
            </a:pPr>
            <a:r>
              <a:rPr lang="en-US" sz="2400">
                <a:sym typeface="Symbol" panose="05050102010706020507" pitchFamily="18" charset="2"/>
              </a:rPr>
              <a:t>     id+id*E  id+id*id</a:t>
            </a:r>
          </a:p>
        </p:txBody>
      </p:sp>
      <p:grpSp>
        <p:nvGrpSpPr>
          <p:cNvPr id="2" name="Group 69"/>
          <p:cNvGrpSpPr/>
          <p:nvPr/>
        </p:nvGrpSpPr>
        <p:grpSpPr bwMode="auto">
          <a:xfrm>
            <a:off x="6715761" y="4876801"/>
            <a:ext cx="1531327" cy="1784350"/>
            <a:chOff x="4128" y="2640"/>
            <a:chExt cx="1045" cy="1124"/>
          </a:xfrm>
        </p:grpSpPr>
        <p:sp>
          <p:nvSpPr>
            <p:cNvPr id="269349" name="Text Box 37"/>
            <p:cNvSpPr txBox="1">
              <a:spLocks noChangeArrowheads="1"/>
            </p:cNvSpPr>
            <p:nvPr/>
          </p:nvSpPr>
          <p:spPr bwMode="auto">
            <a:xfrm>
              <a:off x="4704" y="326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69350" name="Text Box 38"/>
            <p:cNvSpPr txBox="1">
              <a:spLocks noChangeArrowheads="1"/>
            </p:cNvSpPr>
            <p:nvPr/>
          </p:nvSpPr>
          <p:spPr bwMode="auto">
            <a:xfrm>
              <a:off x="4704" y="350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  <p:sp>
          <p:nvSpPr>
            <p:cNvPr id="269351" name="Line 39"/>
            <p:cNvSpPr>
              <a:spLocks noChangeShapeType="1"/>
            </p:cNvSpPr>
            <p:nvPr/>
          </p:nvSpPr>
          <p:spPr bwMode="auto">
            <a:xfrm>
              <a:off x="48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55" name="Line 43"/>
            <p:cNvSpPr>
              <a:spLocks noChangeShapeType="1"/>
            </p:cNvSpPr>
            <p:nvPr/>
          </p:nvSpPr>
          <p:spPr bwMode="auto">
            <a:xfrm>
              <a:off x="422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57" name="Text Box 45"/>
            <p:cNvSpPr txBox="1">
              <a:spLocks noChangeArrowheads="1"/>
            </p:cNvSpPr>
            <p:nvPr/>
          </p:nvSpPr>
          <p:spPr bwMode="auto">
            <a:xfrm>
              <a:off x="4128" y="326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69358" name="Text Box 46"/>
            <p:cNvSpPr txBox="1">
              <a:spLocks noChangeArrowheads="1"/>
            </p:cNvSpPr>
            <p:nvPr/>
          </p:nvSpPr>
          <p:spPr bwMode="auto">
            <a:xfrm>
              <a:off x="4416" y="326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+</a:t>
              </a:r>
            </a:p>
          </p:txBody>
        </p:sp>
        <p:sp>
          <p:nvSpPr>
            <p:cNvPr id="269359" name="Text Box 47"/>
            <p:cNvSpPr txBox="1">
              <a:spLocks noChangeArrowheads="1"/>
            </p:cNvSpPr>
            <p:nvPr/>
          </p:nvSpPr>
          <p:spPr bwMode="auto">
            <a:xfrm>
              <a:off x="4128" y="3552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  <p:sp>
          <p:nvSpPr>
            <p:cNvPr id="269367" name="Text Box 55"/>
            <p:cNvSpPr txBox="1">
              <a:spLocks noChangeArrowheads="1"/>
            </p:cNvSpPr>
            <p:nvPr/>
          </p:nvSpPr>
          <p:spPr bwMode="auto">
            <a:xfrm>
              <a:off x="4944" y="3264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  <p:grpSp>
          <p:nvGrpSpPr>
            <p:cNvPr id="3" name="Group 57"/>
            <p:cNvGrpSpPr/>
            <p:nvPr/>
          </p:nvGrpSpPr>
          <p:grpSpPr bwMode="auto">
            <a:xfrm>
              <a:off x="4224" y="2640"/>
              <a:ext cx="912" cy="672"/>
              <a:chOff x="4128" y="2544"/>
              <a:chExt cx="912" cy="672"/>
            </a:xfrm>
          </p:grpSpPr>
          <p:sp>
            <p:nvSpPr>
              <p:cNvPr id="269370" name="Line 58"/>
              <p:cNvSpPr>
                <a:spLocks noChangeShapeType="1"/>
              </p:cNvSpPr>
              <p:nvPr/>
            </p:nvSpPr>
            <p:spPr bwMode="auto">
              <a:xfrm flipH="1">
                <a:off x="4128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1" name="Line 59"/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2" name="Line 60"/>
              <p:cNvSpPr>
                <a:spLocks noChangeShapeType="1"/>
              </p:cNvSpPr>
              <p:nvPr/>
            </p:nvSpPr>
            <p:spPr bwMode="auto">
              <a:xfrm>
                <a:off x="441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3" name="Text Box 61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E</a:t>
                </a:r>
              </a:p>
            </p:txBody>
          </p:sp>
          <p:sp>
            <p:nvSpPr>
              <p:cNvPr id="269374" name="Line 62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5" name="Text Box 63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E</a:t>
                </a:r>
              </a:p>
            </p:txBody>
          </p:sp>
          <p:sp>
            <p:nvSpPr>
              <p:cNvPr id="269376" name="Line 64"/>
              <p:cNvSpPr>
                <a:spLocks noChangeShapeType="1"/>
              </p:cNvSpPr>
              <p:nvPr/>
            </p:nvSpPr>
            <p:spPr bwMode="auto">
              <a:xfrm flipH="1">
                <a:off x="441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7" name="Line 65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8" name="Text Box 66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*</a:t>
                </a:r>
              </a:p>
            </p:txBody>
          </p:sp>
          <p:sp>
            <p:nvSpPr>
              <p:cNvPr id="269379" name="Text Box 67"/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E</a:t>
                </a:r>
              </a:p>
            </p:txBody>
          </p:sp>
          <p:sp>
            <p:nvSpPr>
              <p:cNvPr id="269380" name="Line 68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72"/>
          <p:cNvGrpSpPr/>
          <p:nvPr/>
        </p:nvGrpSpPr>
        <p:grpSpPr bwMode="auto">
          <a:xfrm>
            <a:off x="6773595" y="3084830"/>
            <a:ext cx="1601665" cy="1784350"/>
            <a:chOff x="3552" y="1104"/>
            <a:chExt cx="1093" cy="1124"/>
          </a:xfrm>
        </p:grpSpPr>
        <p:sp>
          <p:nvSpPr>
            <p:cNvPr id="269321" name="Text Box 9"/>
            <p:cNvSpPr txBox="1">
              <a:spLocks noChangeArrowheads="1"/>
            </p:cNvSpPr>
            <p:nvPr/>
          </p:nvSpPr>
          <p:spPr bwMode="auto">
            <a:xfrm>
              <a:off x="4128" y="1680"/>
              <a:ext cx="211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269335" name="Line 23"/>
            <p:cNvSpPr>
              <a:spLocks noChangeShapeType="1"/>
            </p:cNvSpPr>
            <p:nvPr/>
          </p:nvSpPr>
          <p:spPr bwMode="auto">
            <a:xfrm flipH="1">
              <a:off x="3648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36" name="Line 24"/>
            <p:cNvSpPr>
              <a:spLocks noChangeShapeType="1"/>
            </p:cNvSpPr>
            <p:nvPr/>
          </p:nvSpPr>
          <p:spPr bwMode="auto">
            <a:xfrm>
              <a:off x="4032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37" name="Line 25"/>
            <p:cNvSpPr>
              <a:spLocks noChangeShapeType="1"/>
            </p:cNvSpPr>
            <p:nvPr/>
          </p:nvSpPr>
          <p:spPr bwMode="auto">
            <a:xfrm>
              <a:off x="393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38" name="Line 26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3840" y="11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69341" name="Text Box 29"/>
            <p:cNvSpPr txBox="1">
              <a:spLocks noChangeArrowheads="1"/>
            </p:cNvSpPr>
            <p:nvPr/>
          </p:nvSpPr>
          <p:spPr bwMode="auto">
            <a:xfrm>
              <a:off x="3552" y="1392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69342" name="Text Box 30"/>
            <p:cNvSpPr txBox="1">
              <a:spLocks noChangeArrowheads="1"/>
            </p:cNvSpPr>
            <p:nvPr/>
          </p:nvSpPr>
          <p:spPr bwMode="auto">
            <a:xfrm>
              <a:off x="3840" y="139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+</a:t>
              </a:r>
            </a:p>
          </p:txBody>
        </p:sp>
        <p:sp>
          <p:nvSpPr>
            <p:cNvPr id="269346" name="Text Box 34"/>
            <p:cNvSpPr txBox="1">
              <a:spLocks noChangeArrowheads="1"/>
            </p:cNvSpPr>
            <p:nvPr/>
          </p:nvSpPr>
          <p:spPr bwMode="auto">
            <a:xfrm>
              <a:off x="3552" y="1680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  <p:sp>
          <p:nvSpPr>
            <p:cNvPr id="269354" name="Line 42"/>
            <p:cNvSpPr>
              <a:spLocks noChangeShapeType="1"/>
            </p:cNvSpPr>
            <p:nvPr/>
          </p:nvSpPr>
          <p:spPr bwMode="auto">
            <a:xfrm>
              <a:off x="39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56" name="Text Box 44"/>
            <p:cNvSpPr txBox="1">
              <a:spLocks noChangeArrowheads="1"/>
            </p:cNvSpPr>
            <p:nvPr/>
          </p:nvSpPr>
          <p:spPr bwMode="auto">
            <a:xfrm>
              <a:off x="3888" y="17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69360" name="Line 48"/>
            <p:cNvSpPr>
              <a:spLocks noChangeShapeType="1"/>
            </p:cNvSpPr>
            <p:nvPr/>
          </p:nvSpPr>
          <p:spPr bwMode="auto">
            <a:xfrm>
              <a:off x="4272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1" name="Text Box 49"/>
            <p:cNvSpPr txBox="1">
              <a:spLocks noChangeArrowheads="1"/>
            </p:cNvSpPr>
            <p:nvPr/>
          </p:nvSpPr>
          <p:spPr bwMode="auto">
            <a:xfrm>
              <a:off x="4128" y="1392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69362" name="Line 50"/>
            <p:cNvSpPr>
              <a:spLocks noChangeShapeType="1"/>
            </p:cNvSpPr>
            <p:nvPr/>
          </p:nvSpPr>
          <p:spPr bwMode="auto">
            <a:xfrm flipH="1">
              <a:off x="3984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3" name="Line 51"/>
            <p:cNvSpPr>
              <a:spLocks noChangeShapeType="1"/>
            </p:cNvSpPr>
            <p:nvPr/>
          </p:nvSpPr>
          <p:spPr bwMode="auto">
            <a:xfrm>
              <a:off x="42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4" name="Text Box 52"/>
            <p:cNvSpPr txBox="1">
              <a:spLocks noChangeArrowheads="1"/>
            </p:cNvSpPr>
            <p:nvPr/>
          </p:nvSpPr>
          <p:spPr bwMode="auto">
            <a:xfrm>
              <a:off x="4128" y="168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*</a:t>
              </a:r>
            </a:p>
          </p:txBody>
        </p:sp>
        <p:sp>
          <p:nvSpPr>
            <p:cNvPr id="269365" name="Text Box 53"/>
            <p:cNvSpPr txBox="1">
              <a:spLocks noChangeArrowheads="1"/>
            </p:cNvSpPr>
            <p:nvPr/>
          </p:nvSpPr>
          <p:spPr bwMode="auto">
            <a:xfrm>
              <a:off x="4416" y="17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69366" name="Line 54"/>
            <p:cNvSpPr>
              <a:spLocks noChangeShapeType="1"/>
            </p:cNvSpPr>
            <p:nvPr/>
          </p:nvSpPr>
          <p:spPr bwMode="auto">
            <a:xfrm>
              <a:off x="4512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82" name="Text Box 70"/>
            <p:cNvSpPr txBox="1">
              <a:spLocks noChangeArrowheads="1"/>
            </p:cNvSpPr>
            <p:nvPr/>
          </p:nvSpPr>
          <p:spPr bwMode="auto">
            <a:xfrm>
              <a:off x="3888" y="2016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  <p:sp>
          <p:nvSpPr>
            <p:cNvPr id="269383" name="Text Box 71"/>
            <p:cNvSpPr txBox="1">
              <a:spLocks noChangeArrowheads="1"/>
            </p:cNvSpPr>
            <p:nvPr/>
          </p:nvSpPr>
          <p:spPr bwMode="auto">
            <a:xfrm>
              <a:off x="4416" y="2016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7165" y="178435"/>
            <a:ext cx="11786870" cy="817880"/>
          </a:xfrm>
        </p:spPr>
        <p:txBody>
          <a:bodyPr>
            <a:normAutofit/>
          </a:bodyPr>
          <a:lstStyle/>
          <a:p>
            <a:r>
              <a:rPr lang="en-IN" altLang="en-GB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1.5. Ambiguity in the Grammar</a:t>
            </a:r>
            <a:endParaRPr lang="en-US" sz="35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55" y="3910965"/>
            <a:ext cx="781050" cy="54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315" y="5756275"/>
            <a:ext cx="781050" cy="542925"/>
          </a:xfrm>
          <a:prstGeom prst="rect">
            <a:avLst/>
          </a:prstGeom>
        </p:spPr>
      </p:pic>
      <p:sp>
        <p:nvSpPr>
          <p:cNvPr id="5" name="Rectangle 51"/>
          <p:cNvSpPr/>
          <p:nvPr/>
        </p:nvSpPr>
        <p:spPr>
          <a:xfrm>
            <a:off x="302895" y="2239010"/>
            <a:ext cx="6412865" cy="12731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GB" b="1" dirty="0"/>
              <a:t>Example :   </a:t>
            </a:r>
            <a:r>
              <a:rPr lang="en-US" dirty="0">
                <a:sym typeface="+mn-ea"/>
              </a:rPr>
              <a:t>E </a:t>
            </a:r>
            <a:r>
              <a:rPr lang="en-US" dirty="0">
                <a:sym typeface="Symbol" panose="05050102010706020507" pitchFamily="18" charset="2"/>
              </a:rPr>
              <a:t>  E + E   |   E – E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dirty="0">
                <a:sym typeface="Symbol" panose="05050102010706020507" pitchFamily="18" charset="2"/>
              </a:rPr>
              <a:t>                    </a:t>
            </a:r>
            <a:r>
              <a:rPr lang="en-IN" altLang="en-GB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E   ( E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dirty="0">
                <a:sym typeface="+mn-ea"/>
              </a:rPr>
              <a:t>                     </a:t>
            </a:r>
            <a:r>
              <a:rPr lang="en-US" dirty="0">
                <a:sym typeface="+mn-ea"/>
              </a:rPr>
              <a:t>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GB" altLang="en-US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  E * E   |  E / E</a:t>
            </a:r>
          </a:p>
          <a:p>
            <a:pPr marL="0" lvl="1">
              <a:lnSpc>
                <a:spcPct val="90000"/>
              </a:lnSpc>
              <a:buFontTx/>
              <a:buNone/>
            </a:pPr>
            <a:r>
              <a:rPr lang="en-GB" altLang="en-US" dirty="0">
                <a:sym typeface="+mn-ea"/>
              </a:rPr>
              <a:t>                              </a:t>
            </a:r>
            <a:r>
              <a:rPr lang="en-US" dirty="0">
                <a:sym typeface="+mn-ea"/>
              </a:rPr>
              <a:t>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GB" altLang="en-US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 -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dirty="0">
                <a:sym typeface="Symbol" panose="05050102010706020507" pitchFamily="18" charset="2"/>
              </a:rPr>
              <a:t>                </a:t>
            </a:r>
            <a:r>
              <a:rPr lang="en-IN" altLang="en-GB" dirty="0">
                <a:sym typeface="Symbol" panose="05050102010706020507" pitchFamily="18" charset="2"/>
              </a:rPr>
              <a:t>   </a:t>
            </a:r>
            <a:r>
              <a:rPr lang="en-GB" altLang="en-US" dirty="0"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E  id</a:t>
            </a:r>
            <a:r>
              <a:rPr lang="en-IN" altLang="en-US" dirty="0">
                <a:sym typeface="Symbol" panose="05050102010706020507" pitchFamily="18" charset="2"/>
              </a:rPr>
              <a:t> | digit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IN" altLang="en-US" dirty="0"/>
              <a:t>                     </a:t>
            </a:r>
            <a:r>
              <a:rPr lang="en-IN" alt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Two Leftmost Derivations for → S= 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id+id*id</a:t>
            </a:r>
          </a:p>
          <a:p>
            <a:endParaRPr lang="en-US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930" y="365125"/>
            <a:ext cx="10515600" cy="521970"/>
          </a:xfrm>
        </p:spPr>
        <p:txBody>
          <a:bodyPr/>
          <a:lstStyle/>
          <a:p>
            <a:pPr eaLnBrk="1" hangingPunct="1"/>
            <a:r>
              <a:rPr lang="en-GB" sz="2800" b="1">
                <a:latin typeface="Times New Roman" panose="02020603050405020304" pitchFamily="18" charset="0"/>
              </a:rPr>
              <a:t>Example: Consider the following grammar</a:t>
            </a:r>
            <a:endParaRPr lang="en-US" sz="2800" b="1">
              <a:latin typeface="Times New Roman" panose="02020603050405020304" pitchFamily="18" charset="0"/>
            </a:endParaRPr>
          </a:p>
        </p:txBody>
      </p:sp>
      <p:pic>
        <p:nvPicPr>
          <p:cNvPr id="8601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45920" y="2348230"/>
            <a:ext cx="5673725" cy="3817938"/>
          </a:xfrm>
          <a:noFill/>
        </p:spPr>
      </p:pic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2086610" y="1038860"/>
            <a:ext cx="6477000" cy="1236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r>
              <a:rPr lang="en-GB" b="1" dirty="0"/>
              <a:t>A  →   B C  │  a </a:t>
            </a:r>
            <a:r>
              <a:rPr lang="en-GB" b="1" dirty="0" err="1"/>
              <a:t>a</a:t>
            </a:r>
            <a:r>
              <a:rPr lang="en-GB" b="1" dirty="0"/>
              <a:t> C</a:t>
            </a:r>
          </a:p>
          <a:p>
            <a:r>
              <a:rPr lang="en-GB" b="1" dirty="0"/>
              <a:t>B  →    a  │  B a</a:t>
            </a:r>
          </a:p>
          <a:p>
            <a:r>
              <a:rPr lang="en-GB" b="1" dirty="0"/>
              <a:t>C  →    b</a:t>
            </a:r>
          </a:p>
          <a:p>
            <a:r>
              <a:rPr lang="en-GB" altLang="en-US" b="1" dirty="0"/>
              <a:t>Prove that the grammar is ambiguous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Syntax Analyser -I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432435" y="85725"/>
            <a:ext cx="4929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002060"/>
                </a:solidFill>
              </a:rPr>
              <a:t>Examples on Ambiguity</a:t>
            </a:r>
            <a:r>
              <a:rPr lang="en-IN" altLang="en-US"/>
              <a:t>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54685" y="549910"/>
            <a:ext cx="11537315" cy="58756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1" indent="0" eaLnBrk="1" hangingPunct="1">
              <a:buNone/>
            </a:pP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Example - 1</a:t>
            </a: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:  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AS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GB" altLang="en-IN" sz="2400" dirty="0">
                <a:latin typeface="Times New Roman" panose="02020603050405020304" pitchFamily="18" charset="0"/>
                <a:sym typeface="+mn-ea"/>
              </a:rPr>
              <a:t>aa              </a:t>
            </a:r>
            <a:endParaRPr lang="en-GB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                          </a:t>
            </a:r>
            <a:r>
              <a:rPr lang="en-GB" altLang="en-IN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A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Aa</a:t>
            </a:r>
          </a:p>
          <a:p>
            <a:pPr lvl="1" indent="-110490" eaLnBrk="1" hangingPunct="1">
              <a:buNone/>
            </a:pP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IN" altLang="en-GB" sz="2400" dirty="0">
                <a:latin typeface="Times New Roman" panose="02020603050405020304" pitchFamily="18" charset="0"/>
              </a:rPr>
              <a:t>                          </a:t>
            </a:r>
            <a:r>
              <a:rPr lang="en-GB" altLang="en-IN" sz="2400" dirty="0">
                <a:latin typeface="Times New Roman" panose="02020603050405020304" pitchFamily="18" charset="0"/>
              </a:rPr>
              <a:t> </a:t>
            </a:r>
            <a:r>
              <a:rPr lang="en-IN" altLang="en-GB" sz="2400" dirty="0">
                <a:latin typeface="Times New Roman" panose="02020603050405020304" pitchFamily="18" charset="0"/>
              </a:rPr>
              <a:t> B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 →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a </a:t>
            </a:r>
          </a:p>
          <a:p>
            <a:pPr marL="457200" lvl="1" algn="l" eaLnBrk="1" hangingPunct="1">
              <a:buClrTx/>
              <a:buSzTx/>
              <a:buNone/>
            </a:pP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Example - 2 : 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S → aS│X</a:t>
            </a:r>
            <a:endParaRPr lang="en-GB" sz="2400" dirty="0">
              <a:latin typeface="Times New Roman" panose="02020603050405020304" pitchFamily="18" charset="0"/>
            </a:endParaRPr>
          </a:p>
          <a:p>
            <a:pPr lvl="1" algn="l" eaLnBrk="1" hangingPunct="1">
              <a:buClrTx/>
              <a:buSzTx/>
              <a:buNone/>
            </a:pPr>
            <a:r>
              <a:rPr lang="en-GB" sz="2400" dirty="0">
                <a:latin typeface="Times New Roman" panose="02020603050405020304" pitchFamily="18" charset="0"/>
                <a:sym typeface="+mn-ea"/>
              </a:rPr>
              <a:t>                       </a:t>
            </a:r>
            <a:r>
              <a:rPr lang="en-IN" altLang="en-GB" sz="24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en-GB" sz="2400" dirty="0">
                <a:latin typeface="Times New Roman" panose="02020603050405020304" pitchFamily="18" charset="0"/>
                <a:sym typeface="+mn-ea"/>
              </a:rPr>
              <a:t> X → aX │a</a:t>
            </a:r>
          </a:p>
          <a:p>
            <a:pPr lvl="1" algn="l" eaLnBrk="1" hangingPunct="1">
              <a:buClrTx/>
              <a:buSzTx/>
              <a:buNone/>
            </a:pPr>
            <a:r>
              <a:rPr lang="en-GB" sz="2400" dirty="0">
                <a:latin typeface="Times New Roman" panose="02020603050405020304" pitchFamily="18" charset="0"/>
                <a:sym typeface="+mn-ea"/>
              </a:rPr>
              <a:t>                    </a:t>
            </a:r>
          </a:p>
          <a:p>
            <a:pPr lvl="1" algn="l" eaLnBrk="1" hangingPunct="1">
              <a:buClrTx/>
              <a:buSzTx/>
              <a:buNone/>
            </a:pP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Example - 3 : 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bS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aS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</a:p>
          <a:p>
            <a:pPr marL="0" lvl="1" algn="l" eaLnBrk="1" hangingPunct="1">
              <a:buClrTx/>
              <a:buSzTx/>
              <a:buNone/>
            </a:pPr>
            <a:endParaRPr lang="en-GB" sz="2000" dirty="0">
              <a:latin typeface="Times New Roman" panose="02020603050405020304" pitchFamily="18" charset="0"/>
            </a:endParaRPr>
          </a:p>
          <a:p>
            <a:pPr marL="0" lvl="1" algn="l" eaLnBrk="1" hangingPunct="1">
              <a:buClrTx/>
              <a:buSzTx/>
              <a:buNone/>
            </a:pP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     Example - 4 : 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S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bSa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algn="l" eaLnBrk="1" hangingPunct="1">
              <a:buClrTx/>
              <a:buSzTx/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lvl="1" indent="0" eaLnBrk="1" hangingPunct="1">
              <a:buNone/>
            </a:pP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Example - 5 :  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aaB</a:t>
            </a:r>
            <a:endParaRPr lang="en-GB" sz="28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                       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A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Aa</a:t>
            </a:r>
          </a:p>
          <a:p>
            <a:pPr lvl="1" indent="-110490" eaLnBrk="1" hangingPunct="1">
              <a:buNone/>
            </a:pP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                          B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 </a:t>
            </a:r>
          </a:p>
          <a:p>
            <a:pPr marL="0" lvl="1" indent="-110490" eaLnBrk="1" hangingPunct="1">
              <a:buNone/>
            </a:pP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     Example - 6 : 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bS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 indent="-110490" eaLnBrk="1" hangingPunct="1">
              <a:buNone/>
            </a:pPr>
            <a:endParaRPr lang="en-IN" altLang="en-GB" sz="2800" dirty="0">
              <a:latin typeface="Times New Roman" panose="02020603050405020304" pitchFamily="18" charset="0"/>
              <a:sym typeface="+mn-ea"/>
            </a:endParaRPr>
          </a:p>
          <a:p>
            <a:pPr lvl="1" algn="l" eaLnBrk="1" hangingPunct="1">
              <a:buClrTx/>
              <a:buSzTx/>
              <a:buNone/>
            </a:pP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endParaRPr lang="en-IN" altLang="en-GB" dirty="0">
              <a:latin typeface="Times New Roman" panose="02020603050405020304" pitchFamily="18" charset="0"/>
              <a:sym typeface="+mn-ea"/>
            </a:endParaRPr>
          </a:p>
          <a:p>
            <a:pPr lvl="1" indent="-110490" eaLnBrk="1" hangingPunct="1">
              <a:buNone/>
            </a:pPr>
            <a:r>
              <a:rPr lang="en-IN" altLang="en-GB" dirty="0">
                <a:latin typeface="Times New Roman" panose="02020603050405020304" pitchFamily="18" charset="0"/>
                <a:sym typeface="+mn-ea"/>
              </a:rPr>
              <a:t>       </a:t>
            </a:r>
            <a:endParaRPr lang="en-GB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94070" y="420370"/>
            <a:ext cx="5801360" cy="1841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1" indent="0" eaLnBrk="1" hangingPunct="1">
              <a:buNone/>
            </a:pPr>
            <a:r>
              <a:rPr lang="en-GB" sz="2800" dirty="0">
                <a:latin typeface="Times New Roman" panose="02020603050405020304" pitchFamily="18" charset="0"/>
                <a:sym typeface="+mn-ea"/>
              </a:rPr>
              <a:t>Example - 7     S → a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│bA</a:t>
            </a:r>
            <a:endParaRPr lang="en-GB" sz="28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GB" sz="2800" dirty="0">
                <a:latin typeface="Times New Roman" panose="02020603050405020304" pitchFamily="18" charset="0"/>
                <a:sym typeface="+mn-ea"/>
              </a:rPr>
              <a:t>                         A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GB" altLang="en-IN" sz="2800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│bA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GB" altLang="en-I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a</a:t>
            </a:r>
          </a:p>
          <a:p>
            <a:pPr lvl="1" indent="-110490" eaLnBrk="1" hangingPunct="1">
              <a:buNone/>
            </a:pP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altLang="en-IN" sz="2800" dirty="0">
                <a:latin typeface="Times New Roman" panose="02020603050405020304" pitchFamily="18" charset="0"/>
                <a:sym typeface="+mn-ea"/>
              </a:rPr>
              <a:t>                        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 → </a:t>
            </a:r>
            <a:r>
              <a:rPr lang="en-IN" altLang="en-GB" sz="28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GB" altLang="en-IN" sz="2800" dirty="0">
                <a:latin typeface="Times New Roman" panose="02020603050405020304" pitchFamily="18" charset="0"/>
                <a:sym typeface="+mn-ea"/>
              </a:rPr>
              <a:t>S </a:t>
            </a:r>
            <a:r>
              <a:rPr lang="en-GB" sz="2800" dirty="0">
                <a:latin typeface="Times New Roman" panose="02020603050405020304" pitchFamily="18" charset="0"/>
                <a:sym typeface="+mn-ea"/>
              </a:rPr>
              <a:t>│ aBB │ b</a:t>
            </a:r>
          </a:p>
          <a:p>
            <a:pPr lvl="1" indent="-110490" eaLnBrk="1" hangingPunct="1">
              <a:buNone/>
            </a:pPr>
            <a:r>
              <a:rPr lang="en-GB" altLang="en-IN" sz="2800" dirty="0">
                <a:latin typeface="Times New Roman" panose="02020603050405020304" pitchFamily="18" charset="0"/>
                <a:sym typeface="+mn-ea"/>
              </a:rPr>
              <a:t>                          w =aaabbabbba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149225"/>
            <a:ext cx="6142355" cy="3949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" y="4555490"/>
            <a:ext cx="5681345" cy="2157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0" y="2442845"/>
            <a:ext cx="5426075" cy="441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5" y="601980"/>
            <a:ext cx="5728970" cy="19551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7165" y="365125"/>
            <a:ext cx="11786870" cy="817880"/>
          </a:xfrm>
        </p:spPr>
        <p:txBody>
          <a:bodyPr>
            <a:normAutofit/>
          </a:bodyPr>
          <a:lstStyle/>
          <a:p>
            <a:r>
              <a:rPr lang="en-IN" altLang="en-GB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en-GB" altLang="en-IN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r>
              <a:rPr lang="en-IN" altLang="en-GB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A</a:t>
            </a:r>
            <a:r>
              <a:rPr lang="en-GB" altLang="en-IN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pplications of Comtext free grammar</a:t>
            </a:r>
            <a:endParaRPr lang="en-US" sz="35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9110" y="1040765"/>
            <a:ext cx="11171555" cy="5443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962660" lvl="1" indent="-505460"/>
            <a:r>
              <a:rPr lang="en-US" sz="2800" b="1">
                <a:solidFill>
                  <a:srgbClr val="FF0000"/>
                </a:solidFill>
              </a:rPr>
              <a:t>•Parsers</a:t>
            </a:r>
            <a:r>
              <a:rPr lang="en-GB" altLang="en-US" sz="2800" b="1">
                <a:solidFill>
                  <a:srgbClr val="FF0000"/>
                </a:solidFill>
              </a:rPr>
              <a:t> : </a:t>
            </a:r>
            <a:r>
              <a:rPr lang="en-GB" altLang="en-US" sz="2800"/>
              <a:t> </a:t>
            </a:r>
          </a:p>
          <a:p>
            <a:pPr marL="962660" lvl="1" indent="0" algn="just"/>
            <a:r>
              <a:rPr lang="en-GB" altLang="en-US" sz="2800"/>
              <a:t>The </a:t>
            </a:r>
            <a:r>
              <a:rPr lang="en-GB" altLang="en-US" sz="2800" b="1">
                <a:solidFill>
                  <a:srgbClr val="FF0000"/>
                </a:solidFill>
              </a:rPr>
              <a:t>Parsers</a:t>
            </a:r>
            <a:r>
              <a:rPr lang="en-GB" altLang="en-US" sz="2800"/>
              <a:t> are nothing but the </a:t>
            </a:r>
            <a:r>
              <a:rPr lang="en-GB" altLang="en-US" sz="2800" b="1">
                <a:solidFill>
                  <a:srgbClr val="FF0000"/>
                </a:solidFill>
              </a:rPr>
              <a:t>program modules</a:t>
            </a:r>
            <a:r>
              <a:rPr lang="en-GB" altLang="en-US" sz="2800"/>
              <a:t> written for the </a:t>
            </a:r>
            <a:r>
              <a:rPr lang="en-GB" altLang="en-US" sz="2800" b="1">
                <a:solidFill>
                  <a:srgbClr val="FF0000"/>
                </a:solidFill>
              </a:rPr>
              <a:t>Compiler </a:t>
            </a:r>
            <a:r>
              <a:rPr lang="en-GB" altLang="en-US" sz="2800"/>
              <a:t> that </a:t>
            </a:r>
            <a:r>
              <a:rPr lang="en-GB" altLang="en-US" sz="2800" b="1">
                <a:solidFill>
                  <a:srgbClr val="FF0000"/>
                </a:solidFill>
              </a:rPr>
              <a:t>discovers the structure of source program</a:t>
            </a:r>
            <a:r>
              <a:rPr lang="en-GB" altLang="en-US" sz="2800"/>
              <a:t> and </a:t>
            </a:r>
            <a:r>
              <a:rPr lang="en-GB" altLang="en-US" sz="2800" b="1">
                <a:solidFill>
                  <a:srgbClr val="FF0000"/>
                </a:solidFill>
              </a:rPr>
              <a:t>represents it in a Parse tree</a:t>
            </a:r>
            <a:r>
              <a:rPr lang="en-GB" altLang="en-US" sz="2800"/>
              <a:t>. The </a:t>
            </a:r>
            <a:r>
              <a:rPr lang="en-GB" altLang="en-US" sz="2800" b="1">
                <a:solidFill>
                  <a:srgbClr val="FF0000"/>
                </a:solidFill>
              </a:rPr>
              <a:t>Context free grammars</a:t>
            </a:r>
            <a:r>
              <a:rPr lang="en-GB" altLang="en-US" sz="2800"/>
              <a:t> are used in </a:t>
            </a:r>
            <a:r>
              <a:rPr lang="en-GB" altLang="en-US" sz="2800" b="1">
                <a:solidFill>
                  <a:srgbClr val="FF0000"/>
                </a:solidFill>
              </a:rPr>
              <a:t>describing the structure of source program</a:t>
            </a:r>
            <a:r>
              <a:rPr lang="en-GB" altLang="en-US" sz="2800"/>
              <a:t> for many  programming languages.</a:t>
            </a:r>
            <a:endParaRPr lang="en-US" sz="2800"/>
          </a:p>
          <a:p>
            <a:pPr lvl="1"/>
            <a:r>
              <a:rPr lang="en-US" sz="2800"/>
              <a:t>•</a:t>
            </a:r>
            <a:r>
              <a:rPr lang="en-US" sz="2800" b="1">
                <a:solidFill>
                  <a:srgbClr val="002060"/>
                </a:solidFill>
              </a:rPr>
              <a:t>The YACC Parser Generator</a:t>
            </a:r>
            <a:r>
              <a:rPr lang="en-GB" altLang="en-US" sz="2800" b="1">
                <a:solidFill>
                  <a:srgbClr val="002060"/>
                </a:solidFill>
              </a:rPr>
              <a:t> :</a:t>
            </a:r>
            <a:r>
              <a:rPr lang="en-GB" altLang="en-US" sz="2800"/>
              <a:t> </a:t>
            </a:r>
            <a:endParaRPr lang="en-US" sz="2800"/>
          </a:p>
          <a:p>
            <a:pPr marL="944245" lvl="1" indent="18415" algn="just"/>
            <a:r>
              <a:rPr lang="en-GB" altLang="en-US" sz="2800" b="1">
                <a:solidFill>
                  <a:srgbClr val="FF0000"/>
                </a:solidFill>
              </a:rPr>
              <a:t>YACC Parser Genarator</a:t>
            </a:r>
            <a:r>
              <a:rPr lang="en-GB" altLang="en-US" sz="2800"/>
              <a:t> is a </a:t>
            </a:r>
            <a:r>
              <a:rPr lang="en-GB" altLang="en-US" sz="2800" b="1">
                <a:solidFill>
                  <a:srgbClr val="FF0000"/>
                </a:solidFill>
              </a:rPr>
              <a:t>special tool on UNIX platform</a:t>
            </a:r>
            <a:r>
              <a:rPr lang="en-GB" altLang="en-US" sz="2800"/>
              <a:t> that uses Context free grammars  as a part of </a:t>
            </a:r>
            <a:r>
              <a:rPr lang="en-GB" altLang="en-US" sz="2800" b="1">
                <a:solidFill>
                  <a:srgbClr val="FF0000"/>
                </a:solidFill>
              </a:rPr>
              <a:t>Rule section of YACC specifications</a:t>
            </a:r>
            <a:r>
              <a:rPr lang="en-GB" altLang="en-US" sz="2800"/>
              <a:t> along with actions to genarate the Parser program module for a typical Compiler.</a:t>
            </a:r>
            <a:endParaRPr lang="en-US"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7165" y="365125"/>
            <a:ext cx="11786870" cy="817880"/>
          </a:xfrm>
        </p:spPr>
        <p:txBody>
          <a:bodyPr>
            <a:normAutofit/>
          </a:bodyPr>
          <a:lstStyle/>
          <a:p>
            <a:r>
              <a:rPr lang="en-IN" altLang="en-GB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en-GB" altLang="en-IN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r>
              <a:rPr lang="en-IN" altLang="en-GB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A</a:t>
            </a:r>
            <a:r>
              <a:rPr lang="en-GB" altLang="en-IN" sz="3555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pplications of Comtext free grammar</a:t>
            </a:r>
            <a:endParaRPr lang="en-US" sz="35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9110" y="1067435"/>
            <a:ext cx="11171555" cy="5609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66750" lvl="1" indent="-209550"/>
            <a:r>
              <a:rPr lang="en-US" sz="2800"/>
              <a:t>•</a:t>
            </a:r>
            <a:r>
              <a:rPr lang="en-US" sz="2800" b="1">
                <a:solidFill>
                  <a:srgbClr val="FF0000"/>
                </a:solidFill>
              </a:rPr>
              <a:t>Markup Languages</a:t>
            </a:r>
            <a:r>
              <a:rPr lang="en-GB" altLang="en-US" sz="2800" b="1">
                <a:solidFill>
                  <a:srgbClr val="FF0000"/>
                </a:solidFill>
              </a:rPr>
              <a:t> : </a:t>
            </a:r>
            <a:endParaRPr lang="en-GB" altLang="en-US" sz="2800"/>
          </a:p>
          <a:p>
            <a:pPr marL="1055370" lvl="1" indent="18415" algn="just"/>
            <a:r>
              <a:rPr lang="en-GB" altLang="en-US" sz="2800"/>
              <a:t>In the Markup language like </a:t>
            </a:r>
            <a:r>
              <a:rPr lang="en-GB" altLang="en-US" sz="2800" b="1">
                <a:solidFill>
                  <a:srgbClr val="FF0000"/>
                </a:solidFill>
              </a:rPr>
              <a:t>HTML -HyperText Markup Language</a:t>
            </a:r>
            <a:r>
              <a:rPr lang="en-GB" altLang="en-US" sz="2800"/>
              <a:t> has </a:t>
            </a:r>
            <a:r>
              <a:rPr lang="en-GB" altLang="en-US" sz="2800" b="1">
                <a:solidFill>
                  <a:srgbClr val="FF0000"/>
                </a:solidFill>
              </a:rPr>
              <a:t>two major functions</a:t>
            </a:r>
            <a:r>
              <a:rPr lang="en-GB" altLang="en-US" sz="2800"/>
              <a:t> : one is to </a:t>
            </a:r>
            <a:r>
              <a:rPr lang="en-GB" altLang="en-US" sz="2800" b="1">
                <a:solidFill>
                  <a:srgbClr val="FF0000"/>
                </a:solidFill>
              </a:rPr>
              <a:t>create a link between documents  </a:t>
            </a:r>
            <a:r>
              <a:rPr lang="en-GB" altLang="en-US" sz="2800"/>
              <a:t>and second is to </a:t>
            </a:r>
            <a:r>
              <a:rPr lang="en-GB" altLang="en-US" sz="2800" b="1">
                <a:solidFill>
                  <a:srgbClr val="FF0000"/>
                </a:solidFill>
              </a:rPr>
              <a:t>describe the format of the document</a:t>
            </a:r>
            <a:r>
              <a:rPr lang="en-GB" altLang="en-US" sz="2800"/>
              <a:t>. The </a:t>
            </a:r>
            <a:r>
              <a:rPr lang="en-GB" altLang="en-US" sz="2800" b="1">
                <a:solidFill>
                  <a:srgbClr val="FF0000"/>
                </a:solidFill>
              </a:rPr>
              <a:t>Context free  grammars</a:t>
            </a:r>
            <a:r>
              <a:rPr lang="en-GB" altLang="en-US" sz="2800"/>
              <a:t> are used describe</a:t>
            </a:r>
            <a:r>
              <a:rPr lang="en-GB" altLang="en-US" sz="2800" b="1">
                <a:solidFill>
                  <a:srgbClr val="FF0000"/>
                </a:solidFill>
              </a:rPr>
              <a:t> the structure of legal HTML documents </a:t>
            </a:r>
            <a:r>
              <a:rPr lang="en-GB" altLang="en-US" sz="2800"/>
              <a:t>and guides the </a:t>
            </a:r>
            <a:r>
              <a:rPr lang="en-GB" altLang="en-US" sz="2800" b="1">
                <a:solidFill>
                  <a:srgbClr val="FF0000"/>
                </a:solidFill>
              </a:rPr>
              <a:t>processing of documents</a:t>
            </a:r>
            <a:r>
              <a:rPr lang="en-GB" altLang="en-US" sz="2800"/>
              <a:t> with respect the display of the document on a monitor or printer.</a:t>
            </a:r>
          </a:p>
          <a:p>
            <a:pPr lvl="1" algn="l">
              <a:buClrTx/>
              <a:buSzTx/>
              <a:buFontTx/>
            </a:pPr>
            <a:r>
              <a:rPr lang="en-US" sz="2800"/>
              <a:t>•</a:t>
            </a:r>
            <a:r>
              <a:rPr lang="en-US" sz="2800" b="1">
                <a:solidFill>
                  <a:srgbClr val="002060"/>
                </a:solidFill>
              </a:rPr>
              <a:t>XML and Document Type Definitions (DTD) : </a:t>
            </a:r>
          </a:p>
          <a:p>
            <a:pPr marL="1092200" lvl="1" indent="-18415" algn="just"/>
            <a:r>
              <a:rPr lang="en-GB" altLang="en-US" sz="2800"/>
              <a:t>In the development </a:t>
            </a:r>
            <a:r>
              <a:rPr lang="en-GB" altLang="en-US" sz="2800" b="1">
                <a:solidFill>
                  <a:srgbClr val="FF0000"/>
                </a:solidFill>
              </a:rPr>
              <a:t>XML -Extensible Markup Language</a:t>
            </a:r>
            <a:r>
              <a:rPr lang="en-GB" altLang="en-US" sz="2800"/>
              <a:t>, as a part of </a:t>
            </a:r>
            <a:r>
              <a:rPr lang="en-GB" altLang="en-US" sz="2800" b="1">
                <a:solidFill>
                  <a:srgbClr val="FF0000"/>
                </a:solidFill>
                <a:sym typeface="+mn-ea"/>
              </a:rPr>
              <a:t>Document Type Definitions (DTD)</a:t>
            </a:r>
            <a:r>
              <a:rPr lang="en-GB" altLang="en-US" sz="2800">
                <a:sym typeface="+mn-ea"/>
              </a:rPr>
              <a:t>, the </a:t>
            </a:r>
            <a:r>
              <a:rPr lang="en-GB" altLang="en-US" sz="2800" b="1">
                <a:solidFill>
                  <a:srgbClr val="FF0000"/>
                </a:solidFill>
                <a:sym typeface="+mn-ea"/>
              </a:rPr>
              <a:t>Context Free Grammars</a:t>
            </a:r>
            <a:r>
              <a:rPr lang="en-GB" altLang="en-US" sz="2800">
                <a:sym typeface="+mn-ea"/>
              </a:rPr>
              <a:t> are used to </a:t>
            </a:r>
            <a:r>
              <a:rPr lang="en-GB" altLang="en-US" sz="2800" b="1">
                <a:solidFill>
                  <a:srgbClr val="FF0000"/>
                </a:solidFill>
                <a:sym typeface="+mn-ea"/>
              </a:rPr>
              <a:t>describe the allowable tags</a:t>
            </a:r>
            <a:r>
              <a:rPr lang="en-GB" altLang="en-US" sz="2800">
                <a:sym typeface="+mn-ea"/>
              </a:rPr>
              <a:t> and </a:t>
            </a:r>
            <a:r>
              <a:rPr lang="en-GB" altLang="en-US" sz="2800" b="1">
                <a:solidFill>
                  <a:srgbClr val="FF0000"/>
                </a:solidFill>
                <a:sym typeface="+mn-ea"/>
              </a:rPr>
              <a:t>how these tags can be nested</a:t>
            </a:r>
            <a:r>
              <a:rPr lang="en-GB" altLang="en-US" sz="2800">
                <a:sym typeface="+mn-ea"/>
              </a:rPr>
              <a:t>, where each </a:t>
            </a:r>
            <a:r>
              <a:rPr lang="en-GB" altLang="en-US" sz="2800" b="1">
                <a:solidFill>
                  <a:srgbClr val="FF0000"/>
                </a:solidFill>
                <a:sym typeface="+mn-ea"/>
              </a:rPr>
              <a:t>tag is deals with formating of text</a:t>
            </a:r>
            <a:r>
              <a:rPr lang="en-GB" altLang="en-US" sz="2800">
                <a:sym typeface="+mn-ea"/>
              </a:rPr>
              <a:t> and along</a:t>
            </a:r>
            <a:r>
              <a:rPr lang="en-GB" altLang="en-US" sz="2800" b="1">
                <a:solidFill>
                  <a:srgbClr val="FF0000"/>
                </a:solidFill>
                <a:sym typeface="+mn-ea"/>
              </a:rPr>
              <a:t> with its meaningfullness.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035" y="107315"/>
            <a:ext cx="11014075" cy="744220"/>
          </a:xfrm>
        </p:spPr>
        <p:txBody>
          <a:bodyPr>
            <a:normAutofit fontScale="90000"/>
          </a:bodyPr>
          <a:lstStyle/>
          <a:p>
            <a:r>
              <a:rPr lang="en-GB" altLang="en-US" b="1">
                <a:solidFill>
                  <a:srgbClr val="FF0000"/>
                </a:solidFill>
                <a:sym typeface="+mn-ea"/>
              </a:rPr>
              <a:t> 2. Normal Forms of Context Free Grammar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7390" y="751205"/>
            <a:ext cx="8260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2.1. Introduction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8510" y="1290320"/>
            <a:ext cx="11413490" cy="5310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We know that 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Free Grammars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 are more powerful enough to describe t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syntax of  most of the programming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We also know that the languages that are described by the 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free grammars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 are called 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free langauges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 in order to take the advantage during the 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of these context free langauges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 we ensure that the 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Conetxt free grammars are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  in  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Normal froms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 where we impose 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 restrictions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 in writing the productions for 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free grammar.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There are Two types of normal forms for the context </a:t>
            </a:r>
            <a:r>
              <a:rPr lang="en-GB" alt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grammars 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Chomsky Normal Form - CNF </a:t>
            </a:r>
          </a:p>
          <a:p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altLang="en-IN" sz="2800" b="1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 Greibach Normal Form - GNF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IN" sz="2800" b="1">
              <a:solidFill>
                <a:srgbClr val="00B0F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68325" y="274320"/>
            <a:ext cx="11458575" cy="6430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</a:t>
            </a:r>
            <a:r>
              <a:rPr lang="en-GB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Chomsky Normal form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all the productions are of the form :  		     </a:t>
            </a:r>
            <a:r>
              <a:rPr lang="en-GB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A→BC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or </a:t>
            </a:r>
            <a:r>
              <a:rPr lang="en-GB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→ a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where </a:t>
            </a:r>
            <a:r>
              <a:rPr lang="en-GB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 B,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lang="en-GB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are</a:t>
            </a:r>
            <a:r>
              <a:rPr lang="en-GB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all variables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lang="en-GB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terminal symbol 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</a:t>
            </a:r>
            <a:r>
              <a:rPr lang="en-GB" altLang="en-US" sz="2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Greiback</a:t>
            </a:r>
            <a:r>
              <a:rPr lang="en-GB" alt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Normal Form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all the productions are of the form :</a:t>
            </a:r>
          </a:p>
          <a:p>
            <a:pPr marL="914400" lvl="2" indent="457200">
              <a:buFont typeface="Arial" panose="020B0604020202020204" pitchFamily="34" charset="0"/>
              <a:buNone/>
            </a:pPr>
            <a:r>
              <a:rPr lang="en-GB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A→ax</a:t>
            </a:r>
            <a:r>
              <a:rPr lang="en-GB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where</a:t>
            </a:r>
            <a:r>
              <a:rPr lang="en-GB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 a</a:t>
            </a:r>
            <a:r>
              <a:rPr lang="en-GB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variable, a € T and x € V*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get these normal forms for the </a:t>
            </a:r>
            <a:r>
              <a:rPr lang="en-GB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grammmars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we need to make number of preliminary simplifications. Following are the </a:t>
            </a:r>
            <a:r>
              <a:rPr lang="en-GB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simplications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</a:p>
          <a:p>
            <a:pPr marL="1521460" lvl="1" indent="-711835" defTabSz="914400">
              <a:buFont typeface="Arial" panose="020B0604020202020204" pitchFamily="34" charset="0"/>
              <a:buNone/>
              <a:tabLst>
                <a:tab pos="1790700" algn="l"/>
              </a:tabLst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</a:t>
            </a:r>
            <a:r>
              <a:rPr lang="en-GB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must eliminate Ԑ-productions, those of the from        </a:t>
            </a:r>
          </a:p>
          <a:p>
            <a:pPr marL="1521460" lvl="1" indent="-711835" defTabSz="914400">
              <a:buFont typeface="Arial" panose="020B0604020202020204" pitchFamily="34" charset="0"/>
              <a:buNone/>
              <a:tabLst>
                <a:tab pos="1790700" algn="l"/>
              </a:tabLst>
            </a:pPr>
            <a:r>
              <a:rPr lang="en-GB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A →Ԑ for some variable A</a:t>
            </a:r>
            <a:endParaRPr lang="en-GB" alt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16050" indent="-578485">
              <a:buFont typeface="Arial" panose="020B0604020202020204" pitchFamily="34" charset="0"/>
              <a:buNone/>
            </a:pPr>
            <a:r>
              <a:rPr lang="en-GB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We must eliminate Unit-productions, those of the from     </a:t>
            </a:r>
          </a:p>
          <a:p>
            <a:pPr marL="1416050" indent="-578485">
              <a:buFont typeface="Arial" panose="020B0604020202020204" pitchFamily="34" charset="0"/>
              <a:buNone/>
            </a:pPr>
            <a:r>
              <a:rPr lang="en-GB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A → B for some variables A and B.</a:t>
            </a:r>
            <a:endParaRPr lang="en-GB" alt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2370" lvl="1" indent="-372110">
              <a:buFont typeface="Arial" panose="020B0604020202020204" pitchFamily="34" charset="0"/>
              <a:buNone/>
            </a:pPr>
            <a:r>
              <a:rPr lang="en-GB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We must eliminate useless </a:t>
            </a:r>
            <a:r>
              <a:rPr lang="en-GB" alt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varibales</a:t>
            </a:r>
            <a:r>
              <a:rPr lang="en-GB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those variables that do not appear in any  derivation and </a:t>
            </a:r>
            <a:r>
              <a:rPr lang="en-GB" alt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genarating</a:t>
            </a:r>
            <a:r>
              <a:rPr lang="en-GB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terminal string from the start symbol of the grammar.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53390" y="220345"/>
            <a:ext cx="11586210" cy="69945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 example a grammar for the english language describes whether the perticular sentence is wel</a:t>
            </a:r>
            <a:r>
              <a:rPr lang="en-IN" altLang="en-GB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formed or not.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otherwords, </a:t>
            </a:r>
            <a:r>
              <a:rPr lang="en-IN" altLang="en-GB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heirachical structure of 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simple sentence </a:t>
            </a:r>
            <a:r>
              <a:rPr lang="en-IN" altLang="en-GB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may be described as follows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GB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Simple </a:t>
            </a:r>
            <a:r>
              <a:rPr lang="en-GB" altLang="en-IN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Sentence</a:t>
            </a:r>
            <a:r>
              <a:rPr lang="en-GB" altLang="en-IN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&gt;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composed of</a:t>
            </a:r>
            <a:r>
              <a:rPr lang="en-IN" altLang="en-GB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: </a:t>
            </a:r>
            <a:endParaRPr lang="en-GB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N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oun phrase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&gt;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followed by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&lt;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Predicate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&gt;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</a:p>
          <a:p>
            <a:pPr marL="805180" lvl="3" indent="0">
              <a:buFont typeface="Arial" panose="020B0604020202020204" pitchFamily="34" charset="0"/>
              <a:buNone/>
            </a:pP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Noun phrase &gt;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made up of</a:t>
            </a:r>
          </a:p>
          <a:p>
            <a:pPr marL="1396365" lvl="3" indent="346710" defTabSz="914400">
              <a:buFont typeface="Arial" panose="020B0604020202020204" pitchFamily="34" charset="0"/>
              <a:buChar char="•"/>
              <a:tabLst>
                <a:tab pos="1343025" algn="l"/>
              </a:tabLst>
            </a:pPr>
            <a:r>
              <a:rPr lang="en-GB" altLang="en-I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rticle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&gt;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followed  by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&lt;N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oun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&gt;</a:t>
            </a:r>
            <a:r>
              <a:rPr lang="en-GB" altLang="en-I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823595" lvl="3" indent="0" defTabSz="914400">
              <a:buFont typeface="Arial" panose="020B0604020202020204" pitchFamily="34" charset="0"/>
              <a:buNone/>
              <a:tabLst>
                <a:tab pos="1343025" algn="l"/>
              </a:tabLst>
            </a:pP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Finally</a:t>
            </a:r>
            <a:r>
              <a:rPr lang="en-GB" altLang="en-I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P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redicate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&gt;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 composed of</a:t>
            </a:r>
            <a:r>
              <a:rPr lang="en-GB" altLang="en-IN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1424305" lvl="3" indent="-18415" defTabSz="914400">
              <a:buFont typeface="Arial" panose="020B0604020202020204" pitchFamily="34" charset="0"/>
              <a:buChar char="•"/>
              <a:tabLst>
                <a:tab pos="1343025" algn="l"/>
              </a:tabLst>
            </a:pPr>
            <a:r>
              <a:rPr lang="en-GB" altLang="en-IN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Verb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&gt;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GB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 </a:t>
            </a:r>
            <a:r>
              <a:rPr lang="en-IN" altLang="en-GB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associate the actual words</a:t>
            </a:r>
            <a:r>
              <a:rPr lang="en-IN" altLang="en-GB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like,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“a”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and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“the”</a:t>
            </a:r>
            <a:r>
              <a:rPr lang="en-IN" altLang="en-GB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with 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&lt;A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rticle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&gt;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“boy”</a:t>
            </a:r>
            <a:r>
              <a:rPr lang="en-IN" altLang="en-GB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“dog”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with 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N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oun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&gt;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“runs” 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“walks</a:t>
            </a:r>
            <a:r>
              <a:rPr lang="en-IN" altLang="en-GB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“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with 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&lt;V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erbs</a:t>
            </a:r>
            <a:r>
              <a:rPr lang="en-IN" altLang="en-GB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&gt;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then the grammar tells the sentence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 a boy runs”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lang="en-IN" altLang="en-GB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 the dog walks”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are well formed or not. </a:t>
            </a:r>
            <a:endParaRPr lang="en-IN" altLang="en-US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54000" y="142875"/>
            <a:ext cx="8260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2.2. </a:t>
            </a:r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Eliminating   Ԑ-Productions</a:t>
            </a:r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08380" y="1270000"/>
            <a:ext cx="10102850" cy="4110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Let G=(V,T,S,P) be a context</a:t>
            </a:r>
            <a:r>
              <a:rPr lang="en-GB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free grammar.</a:t>
            </a:r>
            <a:r>
              <a:rPr lang="en-US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A production of the form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 → Ԑ</a:t>
            </a:r>
            <a:r>
              <a:rPr lang="en-GB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for some </a:t>
            </a:r>
            <a:r>
              <a:rPr lang="en-GB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  € V</a:t>
            </a:r>
            <a:r>
              <a:rPr lang="en-GB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is called</a:t>
            </a:r>
            <a: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Ԑ</a:t>
            </a:r>
            <a:r>
              <a:rPr lang="en-GB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-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production</a:t>
            </a:r>
            <a:r>
              <a:rPr lang="en-GB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. </a:t>
            </a:r>
          </a:p>
          <a:p>
            <a:pPr indent="457200"/>
            <a:r>
              <a:rPr lang="en-GB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</a:t>
            </a:r>
            <a:r>
              <a:rPr lang="en-GB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variable A </a:t>
            </a:r>
            <a:r>
              <a:rPr lang="en-GB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 said to be </a:t>
            </a:r>
            <a:r>
              <a:rPr lang="en-GB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Nuallable,              </a:t>
            </a:r>
            <a:r>
              <a:rPr lang="en-GB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if  A </a:t>
            </a:r>
            <a:r>
              <a:rPr lang="en-GB" altLang="en-US" sz="2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⇒*Ԑ</a:t>
            </a:r>
            <a:r>
              <a:rPr lang="en-GB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 in zero or more derivation steps are posssible. i.e in every derivation step, we come across only ‘</a:t>
            </a:r>
            <a:r>
              <a:rPr lang="en-GB" altLang="en-US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Ԑ ‘ in the sentential form.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220" y="1021715"/>
            <a:ext cx="9617710" cy="5000625"/>
          </a:xfrm>
        </p:spPr>
        <p:txBody>
          <a:bodyPr/>
          <a:lstStyle/>
          <a:p>
            <a:pPr marL="236855" indent="-236855" algn="l"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1.We first find all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set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of 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ullable variables of 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using the following steps:</a:t>
            </a:r>
          </a:p>
          <a:p>
            <a:pPr algn="l">
              <a:spcBef>
                <a:spcPct val="0"/>
              </a:spcBef>
            </a:pPr>
            <a:r>
              <a:rPr lang="en-GB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 All productions of the form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A→</a:t>
            </a:r>
            <a:r>
              <a:rPr lang="az-Cyrl-AZ" sz="24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Є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into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endParaRPr lang="en-US" sz="2400" b="1" dirty="0" err="1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68680" indent="-868680" algn="l" defTabSz="914400">
              <a:spcBef>
                <a:spcPct val="0"/>
              </a:spcBef>
              <a:tabLst>
                <a:tab pos="805815" algn="l"/>
              </a:tabLst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GB" alt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</a:t>
            </a:r>
            <a:r>
              <a:rPr lang="en-GB" altLang="en-US" sz="2400" b="1" dirty="0" err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Repeat the following steps until no further variables are 	     added to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266190" indent="-36957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 all productions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A→B</a:t>
            </a:r>
            <a:r>
              <a:rPr 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…..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r>
              <a:rPr lang="en-US" sz="2400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where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r>
              <a:rPr 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€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then </a:t>
            </a:r>
            <a:r>
              <a:rPr lang="en-GB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add A to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en-GB" altLang="en-US" sz="2400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36855" indent="-236855" algn="l"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 We then construct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P1(new Production set)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by looking at prod</a:t>
            </a:r>
            <a:r>
              <a:rPr lang="en-GB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uctions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in P of the form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A→x</a:t>
            </a:r>
            <a:r>
              <a:rPr 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,x</a:t>
            </a:r>
            <a:r>
              <a:rPr 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,x</a:t>
            </a:r>
            <a:r>
              <a:rPr 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……x</a:t>
            </a:r>
            <a:r>
              <a:rPr 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for n&gt;1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236855" indent="-236855" algn="l"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GB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where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lang="en-GB" alt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€ to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for each such production of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lang="en-GB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1229360" indent="-342265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 put into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P1 that productions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 well as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all those productions that are generated by replacing null able variables with </a:t>
            </a:r>
            <a:r>
              <a:rPr lang="az-Cyrl-AZ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Є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all possible combinations.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54000" y="142875"/>
            <a:ext cx="8260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2.2. </a:t>
            </a:r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Eliminating   Ԑ-Productions</a:t>
            </a:r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825"/>
            <a:ext cx="10963275" cy="600011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Working with Example :</a:t>
            </a:r>
          </a:p>
          <a:p>
            <a:pPr marL="0" indent="0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GB" altLang="en-US" sz="2665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S→ ABA</a:t>
            </a:r>
          </a:p>
          <a:p>
            <a:pPr marL="0" indent="0">
              <a:buNone/>
            </a:pPr>
            <a:r>
              <a:rPr 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→ aA |Ԑ ,</a:t>
            </a:r>
          </a:p>
          <a:p>
            <a:pPr marL="0" indent="0">
              <a:buNone/>
            </a:pPr>
            <a:r>
              <a:rPr 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→ bB | </a:t>
            </a:r>
            <a:r>
              <a:rPr 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 </a:t>
            </a:r>
          </a:p>
          <a:p>
            <a:pPr marL="0" indent="0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Step -1. Finding Nullable Variables V</a:t>
            </a:r>
            <a:r>
              <a:rPr lang="en-GB" altLang="en-US" sz="2665" baseline="-25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730625" indent="-3730625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GB" altLang="en-US" sz="266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n-GB" altLang="en-US" sz="2665" b="1" baseline="-25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altLang="en-US" sz="266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 A, B, S } → A, B are Nullable as they have </a:t>
            </a: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Ԑ- productions and </a:t>
            </a:r>
            <a:r>
              <a:rPr lang="en-GB" altLang="en-US" sz="266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 is Nullable </a:t>
            </a: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its </a:t>
            </a:r>
            <a:r>
              <a:rPr lang="en-GB" alt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production body</a:t>
            </a: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contains all </a:t>
            </a:r>
            <a:r>
              <a:rPr lang="en-GB" alt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Nullable variables</a:t>
            </a:r>
            <a:endParaRPr lang="en-GB" altLang="en-US" sz="2665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76655" indent="-1149350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Step -2. Remove all</a:t>
            </a:r>
            <a:r>
              <a:rPr lang="en-GB" alt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Ԑ- productions </a:t>
            </a: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from given </a:t>
            </a:r>
            <a:r>
              <a:rPr lang="en-GB" alt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 G </a:t>
            </a: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and add new productions by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replacing null able variables with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Ԑ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ie. NULL </a:t>
            </a:r>
            <a:r>
              <a:rPr lang="en-US" sz="2665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in all possible combinations.</a:t>
            </a:r>
            <a:r>
              <a:rPr lang="en-GB" altLang="en-US" sz="2665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The resulting grammar is follows :</a:t>
            </a:r>
            <a:endParaRPr lang="en-US" sz="2665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1633855" lvl="1" indent="-1149350">
              <a:buNone/>
            </a:pPr>
            <a:r>
              <a:rPr 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</a:t>
            </a:r>
          </a:p>
          <a:p>
            <a:pPr marL="1633855" lvl="1" indent="-1149350">
              <a:buNone/>
            </a:pPr>
            <a:r>
              <a:rPr lang="en-GB" alt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   </a:t>
            </a:r>
            <a:r>
              <a:rPr lang="en-GB" alt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 → ABA | BA | AA | AB | A | B </a:t>
            </a:r>
          </a:p>
          <a:p>
            <a:pPr marL="1633855" lvl="1" indent="-1149350">
              <a:buNone/>
            </a:pPr>
            <a:r>
              <a:rPr lang="en-GB" alt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      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→ aA | a</a:t>
            </a:r>
          </a:p>
          <a:p>
            <a:pPr marL="1633855" lvl="1" indent="-1149350">
              <a:buNone/>
            </a:pPr>
            <a:r>
              <a:rPr lang="en-GB" alt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      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 → bB | b</a:t>
            </a:r>
          </a:p>
          <a:p>
            <a:pPr marL="0" indent="0">
              <a:buNone/>
            </a:pPr>
            <a:r>
              <a:rPr lang="en-GB" altLang="en-US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10515600" cy="595630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Examples on Elimination of </a:t>
            </a:r>
            <a:r>
              <a:rPr lang="en-GB" altLang="en-US" sz="3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</a:t>
            </a:r>
            <a:r>
              <a:rPr lang="en-GB" alt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GB" altLang="en-US" sz="4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productions</a:t>
            </a:r>
            <a:r>
              <a:rPr lang="en-GB" altLang="en-US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10" y="1095375"/>
            <a:ext cx="2315210" cy="12623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82295" y="117348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-1</a:t>
            </a:r>
            <a:r>
              <a:rPr lang="en-GB" altLang="en-US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2188210"/>
            <a:ext cx="3066415" cy="13423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655" y="3393440"/>
            <a:ext cx="3326765" cy="1518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75" y="4911725"/>
            <a:ext cx="3286125" cy="15748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6895" y="215392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-2</a:t>
            </a:r>
            <a:r>
              <a:rPr lang="en-GB" altLang="en-US"/>
              <a:t>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577215" y="339344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-3</a:t>
            </a:r>
            <a:r>
              <a:rPr lang="en-GB" altLang="en-US"/>
              <a:t> 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46735" y="489712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-4</a:t>
            </a:r>
            <a:r>
              <a:rPr lang="en-GB" altLang="en-US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255" y="707390"/>
            <a:ext cx="11304905" cy="5962650"/>
          </a:xfrm>
        </p:spPr>
        <p:txBody>
          <a:bodyPr rtlCol="0">
            <a:normAutofit fontScale="90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4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sz="4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Let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G=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{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V,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T,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S,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}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 a context -free -grammar.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A production of the form 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→ B</a:t>
            </a: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for some variable 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and B € V</a:t>
            </a: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is called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Unit 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production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can be eliminated using the following steps</a:t>
            </a: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: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967105" lvl="2" indent="-3048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Add all Non unit productions to P1 where P1 is a new Production set.</a:t>
            </a:r>
          </a:p>
          <a:p>
            <a:pPr marL="967105" lvl="2" indent="-3048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 Each variable A find all variables such that A ⇒</a:t>
            </a:r>
            <a:r>
              <a:rPr lang="en-GB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 is possible that is in the derivation process from A we encounter only single variables in the sentential form to B.( no other terminal symbols ). This is obtained by constructing the dependency graph for unit productions only.</a:t>
            </a:r>
          </a:p>
          <a:p>
            <a:pPr marL="967105" lvl="2" indent="-3048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 substitution to unit productions we add new productions to P1 for each variable that is if A⇒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 is possible then add all non-unit productions of B to variable A.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967105" lvl="2" indent="-3048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Resulting grammar with P1 productions generates the same language as accepted by the original grammar G.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967105" lvl="2" indent="-3048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4000" y="244475"/>
            <a:ext cx="8260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2.3. </a:t>
            </a:r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Eliminating   UNIT-Productions</a:t>
            </a:r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504825"/>
            <a:ext cx="11146155" cy="6132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Working with Example :</a:t>
            </a:r>
          </a:p>
          <a:p>
            <a:pPr marL="0" indent="0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GB" altLang="en-US" sz="2665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 → ABA | BA | AA | AB | A | B </a:t>
            </a:r>
          </a:p>
          <a:p>
            <a:pPr marL="1633855" lvl="1" indent="-1149350">
              <a:buNone/>
            </a:pPr>
            <a:r>
              <a:rPr lang="en-GB" alt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 → aA | a</a:t>
            </a:r>
            <a:endParaRPr lang="en-US" sz="2665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633855" lvl="1" indent="-1149350">
              <a:buNone/>
            </a:pPr>
            <a:r>
              <a:rPr lang="en-GB" alt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 → bB | b</a:t>
            </a:r>
            <a:endParaRPr lang="en-US" sz="2665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69695" indent="-1369695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Step -1. The unit productions are S → A, S →B.  Now List all Non Unit productions of Given grammar G</a:t>
            </a:r>
          </a:p>
          <a:p>
            <a:pPr marL="1633855" lvl="1" indent="-1149350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</a:p>
          <a:p>
            <a:pPr marL="1633855" lvl="1" indent="-1149350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GB" alt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 → ABA | BA | AA | AB </a:t>
            </a:r>
          </a:p>
          <a:p>
            <a:pPr marL="1633855" lvl="1" indent="-1149350">
              <a:buNone/>
            </a:pPr>
            <a:r>
              <a:rPr lang="en-GB" alt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 → aA | a</a:t>
            </a:r>
            <a:endParaRPr lang="en-US" sz="2665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633855" lvl="1" indent="-1149350">
              <a:buNone/>
            </a:pPr>
            <a:r>
              <a:rPr lang="en-GB" alt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 → bB | b</a:t>
            </a:r>
            <a:endParaRPr lang="en-US" sz="2665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08735" indent="-1308735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Step -2. Write dependency graph for only </a:t>
            </a:r>
            <a:r>
              <a:rPr lang="en-GB" alt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- productions and for </a:t>
            </a:r>
            <a:r>
              <a:rPr lang="en-US" sz="2665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Each variable A find all variables such that A ⇒</a:t>
            </a:r>
            <a:r>
              <a:rPr lang="en-GB" altLang="en-US" sz="2665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*</a:t>
            </a:r>
            <a:r>
              <a:rPr lang="en-US" sz="2665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 is possible</a:t>
            </a:r>
            <a:r>
              <a:rPr lang="en-GB" altLang="en-US" sz="2665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.</a:t>
            </a:r>
            <a:r>
              <a:rPr 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</a:t>
            </a:r>
          </a:p>
          <a:p>
            <a:pPr marL="1633855" lvl="1" indent="-1149350">
              <a:buNone/>
            </a:pPr>
            <a:r>
              <a:rPr lang="en-GB" alt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   </a:t>
            </a:r>
            <a:r>
              <a:rPr lang="en-GB" altLang="en-US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Oval 1"/>
          <p:cNvSpPr/>
          <p:nvPr/>
        </p:nvSpPr>
        <p:spPr>
          <a:xfrm>
            <a:off x="2930525" y="5890895"/>
            <a:ext cx="549275" cy="514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3200"/>
              <a:t>s</a:t>
            </a:r>
          </a:p>
        </p:txBody>
      </p:sp>
      <p:sp>
        <p:nvSpPr>
          <p:cNvPr id="4" name="Oval 3"/>
          <p:cNvSpPr/>
          <p:nvPr/>
        </p:nvSpPr>
        <p:spPr>
          <a:xfrm>
            <a:off x="6146165" y="5835015"/>
            <a:ext cx="549275" cy="514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40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4556125" y="5545455"/>
            <a:ext cx="549275" cy="514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400"/>
              <a:t>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00120" y="5904230"/>
            <a:ext cx="1076325" cy="17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5"/>
            <a:endCxn id="4" idx="2"/>
          </p:cNvCxnSpPr>
          <p:nvPr/>
        </p:nvCxnSpPr>
        <p:spPr>
          <a:xfrm flipV="1">
            <a:off x="3399155" y="6092190"/>
            <a:ext cx="2747010" cy="237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6852920" y="5255895"/>
            <a:ext cx="51104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solidFill>
                  <a:srgbClr val="FF0000"/>
                </a:solidFill>
              </a:rPr>
              <a:t>Possible Derivation are of the from </a:t>
            </a:r>
          </a:p>
          <a:p>
            <a:r>
              <a:rPr lang="en-GB" altLang="en-US" sz="240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A⇒</a:t>
            </a:r>
            <a:r>
              <a:rPr lang="en-GB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*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for variables A and B are :</a:t>
            </a:r>
          </a:p>
          <a:p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</a:t>
            </a:r>
            <a:r>
              <a:rPr lang="en-GB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S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⇒*</a:t>
            </a:r>
            <a:r>
              <a:rPr lang="en-GB" alt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    and  </a:t>
            </a:r>
            <a:r>
              <a:rPr lang="en-GB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⇒*</a:t>
            </a:r>
            <a:r>
              <a:rPr lang="en-GB" alt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</a:t>
            </a:r>
          </a:p>
          <a:p>
            <a:r>
              <a:rPr lang="en-GB" altLang="en-US" sz="16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8505"/>
            <a:ext cx="10515600" cy="4351338"/>
          </a:xfrm>
        </p:spPr>
        <p:txBody>
          <a:bodyPr/>
          <a:lstStyle/>
          <a:p>
            <a:pPr marL="728345" indent="-81280">
              <a:buNone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728345" indent="-81280">
              <a:buNone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Add </a:t>
            </a:r>
            <a:r>
              <a:rPr lang="en-GB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all productions of Variable A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lang="en-GB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to the </a:t>
            </a:r>
            <a:r>
              <a:rPr lang="en-GB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Varibale S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resulting grammar is follows : </a:t>
            </a:r>
          </a:p>
          <a:p>
            <a:pPr marL="0" lvl="1" indent="-1149350">
              <a:buNone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</a:t>
            </a:r>
            <a:r>
              <a:rPr lang="en-GB" alt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 → ABA | BA | AA | AB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|</a:t>
            </a:r>
            <a:r>
              <a:rPr lang="en-GB" alt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aA | a</a:t>
            </a:r>
            <a:r>
              <a:rPr lang="en-GB" alt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|</a:t>
            </a:r>
            <a:r>
              <a:rPr lang="en-GB" alt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bB | b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1149350">
              <a:buNone/>
            </a:pPr>
            <a:r>
              <a:rPr lang="en-GB" alt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 → aA | a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633855" lvl="1" indent="-1149350">
              <a:buNone/>
            </a:pPr>
            <a:r>
              <a:rPr lang="en-GB" alt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 → bB | b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28345" indent="-81280">
              <a:buNone/>
            </a:pPr>
            <a:endParaRPr lang="en-GB" altLang="en-US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GB" altLang="en-US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" y="365125"/>
            <a:ext cx="10515600" cy="595630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Examples on Elimination of </a:t>
            </a:r>
            <a:r>
              <a:rPr lang="en-GB" altLang="en-US" sz="3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Unit</a:t>
            </a:r>
            <a:r>
              <a:rPr lang="en-GB" alt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GB" altLang="en-US" sz="4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productions</a:t>
            </a:r>
            <a:r>
              <a:rPr lang="en-GB" altLang="en-US"/>
              <a:t>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82295" y="117348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-1</a:t>
            </a:r>
            <a:r>
              <a:rPr lang="en-GB" altLang="en-US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2188210"/>
            <a:ext cx="3066415" cy="13423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55" y="3393440"/>
            <a:ext cx="3326765" cy="1518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4911725"/>
            <a:ext cx="3286125" cy="15748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6895" y="215392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-2</a:t>
            </a:r>
            <a:r>
              <a:rPr lang="en-GB" altLang="en-US"/>
              <a:t>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577215" y="339344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-3</a:t>
            </a:r>
            <a:r>
              <a:rPr lang="en-GB" altLang="en-US"/>
              <a:t> 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46735" y="489712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-4</a:t>
            </a:r>
            <a:r>
              <a:rPr lang="en-GB" altLang="en-US"/>
              <a:t>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7203440" y="1233170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GB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GB" altLang="en-US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en-GB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xample - 5</a:t>
            </a:r>
          </a:p>
          <a:p>
            <a:pPr indent="0"/>
            <a:r>
              <a:rPr lang="en-GB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sz="2400" b="0">
                <a:latin typeface="Symbol" panose="05050102010706020507" charset="0"/>
              </a:rPr>
              <a:t>®</a:t>
            </a:r>
            <a:r>
              <a:rPr lang="en-US" sz="2400" b="0">
                <a:latin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Aa | B</a:t>
            </a:r>
          </a:p>
          <a:p>
            <a:pPr indent="0"/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2400" b="0">
                <a:latin typeface="Symbol" panose="05050102010706020507" charset="0"/>
              </a:rPr>
              <a:t>®</a:t>
            </a:r>
            <a:r>
              <a:rPr lang="en-US" sz="2400" b="0">
                <a:latin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 | bc | B,</a:t>
            </a:r>
          </a:p>
          <a:p>
            <a:pPr indent="0"/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B </a:t>
            </a:r>
            <a:r>
              <a:rPr lang="en-US" sz="2400" b="0">
                <a:latin typeface="Symbol" panose="05050102010706020507" charset="0"/>
              </a:rPr>
              <a:t>®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 | bb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360920" y="2827020"/>
            <a:ext cx="4500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- 6 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a | aA | B | C 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aB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aA | a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cCD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ddd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730" y="1095375"/>
            <a:ext cx="2315210" cy="12623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" y="29845"/>
            <a:ext cx="10515600" cy="62420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2.4. Eliminating  Useless Productions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5933440"/>
            <a:ext cx="11525885" cy="1047115"/>
          </a:xfrm>
        </p:spPr>
        <p:txBody>
          <a:bodyPr rtlCol="0">
            <a:normAutofit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311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942340" y="654050"/>
            <a:ext cx="10841355" cy="5587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     Let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= { V, T, S P}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 be a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free grammar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,  a </a:t>
            </a: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€ V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 is said to be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, if and only if there exits, atleast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 € L(G)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             such that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⇒....x</a:t>
            </a: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y⇒ .......⇒ W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 is possible. </a:t>
            </a:r>
          </a:p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     In otherwords a </a:t>
            </a: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€ V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if it appears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atleast once 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derivation process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 and evetually leads to a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 string w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€ L(G)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A</a:t>
            </a: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variable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‘</a:t>
            </a: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A’ 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 not useful is said to be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Useless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associated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productions are called as Useless productions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" y="398145"/>
            <a:ext cx="11865610" cy="9042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Procedure to Eliminate  Useless variables and Productions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1251585"/>
            <a:ext cx="11525885" cy="4662170"/>
          </a:xfrm>
        </p:spPr>
        <p:txBody>
          <a:bodyPr rtlCol="0">
            <a:normAutofit fontScale="90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311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we identify the set of variables that can lead to a </a:t>
            </a:r>
            <a:r>
              <a:rPr lang="en-GB" alt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 string by the following steps:</a:t>
            </a:r>
          </a:p>
          <a:p>
            <a:pPr marL="1168400" lvl="2" indent="-523240" eaLnBrk="1" fontAlgn="auto" hangingPunct="1">
              <a:spcAft>
                <a:spcPts val="0"/>
              </a:spcAft>
              <a:buFont typeface="+mj-lt"/>
              <a:buAutoNum type="alphaUcPeriod"/>
              <a:defRPr/>
            </a:pPr>
            <a:r>
              <a:rPr lang="en-GB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 to NULL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useful variables.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11275" lvl="2" indent="-657225" eaLnBrk="1" fontAlgn="auto" hangingPunct="1"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Repeat the following steps until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more variables are added to V1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87525" lvl="1" indent="-342265" defTabSz="914400" eaLnBrk="1" fontAlgn="auto" hangingPunct="1">
              <a:spcAft>
                <a:spcPts val="0"/>
              </a:spcAft>
              <a:tabLst>
                <a:tab pos="2059305" algn="l"/>
              </a:tabLst>
              <a:defRPr/>
            </a:pPr>
            <a:r>
              <a:rPr lang="en-I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or every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€ 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 which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has a   production of the form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with all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€</a:t>
            </a:r>
            <a:r>
              <a:rPr lang="en-I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n-GB" alt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 T</a:t>
            </a:r>
            <a:r>
              <a:rPr lang="en-I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add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to V</a:t>
            </a:r>
            <a:r>
              <a:rPr 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863725" lvl="1" indent="-436245" defTabSz="914400" eaLnBrk="1" fontAlgn="auto" hangingPunct="1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ake  all the productions in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P1 whose symbols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are all 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(V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 T)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en-IN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where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P1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 set of useful productions.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20675" y="175260"/>
            <a:ext cx="11723370" cy="65989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hierchical structure of the above sentence can be described by Backus Naur Form - BNF notation as follows :</a:t>
            </a:r>
            <a:endParaRPr lang="en-I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Sentence &gt; → &lt; NounPhrase &gt; &lt; Predicate &gt;</a:t>
            </a:r>
            <a:endParaRPr lang="en-IN" alt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6185" lvl="2" indent="-311785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NounPhrase &gt; → &lt; Article &gt; &lt; Noun &gt;</a:t>
            </a:r>
          </a:p>
          <a:p>
            <a:pPr marL="1226185" lvl="2" indent="-311785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Predicate&gt; → &lt; Verb &gt;</a:t>
            </a:r>
            <a:endParaRPr lang="en-IN" alt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6185" lvl="2" indent="-311785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Article &gt; → </a:t>
            </a:r>
            <a:r>
              <a:rPr lang="en-IN" alt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 | the |...........</a:t>
            </a:r>
            <a:endParaRPr lang="en-IN" alt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Noun &gt; → </a:t>
            </a:r>
            <a:r>
              <a:rPr lang="en-IN" alt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boy | dog |............</a:t>
            </a:r>
            <a:endParaRPr lang="en-IN" alt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Verb &gt; → </a:t>
            </a:r>
            <a:r>
              <a:rPr lang="en-IN" alt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runs | walks |..........</a:t>
            </a:r>
          </a:p>
          <a:p>
            <a:pPr marL="320040" lvl="2" indent="-295275">
              <a:buFont typeface="Arial" panose="020B0604020202020204" pitchFamily="34" charset="0"/>
              <a:buChar char="•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the above notation, the symbols in angular brackets are called </a:t>
            </a:r>
            <a:r>
              <a:rPr lang="en-IN" alt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syntactic variables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 </a:t>
            </a:r>
            <a:r>
              <a:rPr lang="en-IN" alt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Non</a:t>
            </a:r>
            <a:r>
              <a:rPr lang="en-GB" altLang="en-IN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IN" alt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terminals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namely,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Sentence &gt;, &lt; NounPhrase &gt; &lt; Predicate &gt;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L="320040" lvl="2" indent="-295275">
              <a:buFont typeface="Arial" panose="020B0604020202020204" pitchFamily="34" charset="0"/>
              <a:buChar char="•"/>
            </a:pPr>
            <a:r>
              <a:rPr lang="en-GB" altLang="en-I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nd the symbols  without angular brackets are called </a:t>
            </a:r>
            <a:r>
              <a:rPr lang="en-IN" alt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Terminals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or </a:t>
            </a:r>
            <a:r>
              <a:rPr lang="en-IN" alt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Tokens( primitives)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namely, </a:t>
            </a:r>
            <a:r>
              <a:rPr lang="en-IN" alt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 the, boy, dog, runs, walks,......</a:t>
            </a:r>
          </a:p>
          <a:p>
            <a:pPr marL="346075" lvl="2" indent="-346075">
              <a:buFont typeface="Arial" panose="020B0604020202020204" pitchFamily="34" charset="0"/>
              <a:buChar char="•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statement</a:t>
            </a:r>
            <a:r>
              <a:rPr lang="en-GB" altLang="en-I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of the form</a:t>
            </a:r>
            <a:r>
              <a:rPr lang="en-GB" altLang="en-I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:</a:t>
            </a:r>
            <a:r>
              <a:rPr lang="en-IN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 Sentence &gt; → &lt; NounPhrase &gt; &lt; Predicate &gt;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are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called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production rules</a:t>
            </a:r>
            <a:endParaRPr lang="en-IN" altLang="en-US" sz="2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2" indent="-295275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200" lvl="2" indent="-314960">
              <a:buFont typeface="Arial" panose="020B0604020202020204" pitchFamily="34" charset="0"/>
              <a:buChar char="•"/>
            </a:pPr>
            <a:endParaRPr lang="en-IN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94360" y="260985"/>
            <a:ext cx="11115675" cy="6424930"/>
          </a:xfrm>
        </p:spPr>
        <p:txBody>
          <a:bodyPr>
            <a:normAutofit fontScale="80000"/>
          </a:bodyPr>
          <a:lstStyle/>
          <a:p>
            <a:pPr marL="563880" indent="-33147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</a:t>
            </a:r>
            <a:r>
              <a:rPr lang="en-IN" alt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 eliminate the variables </a:t>
            </a:r>
            <a:r>
              <a:rPr lang="en-GB" alt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Productions P1, </a:t>
            </a:r>
            <a:r>
              <a:rPr 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that</a:t>
            </a:r>
            <a:r>
              <a:rPr lang="en-GB" alt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cannot be reached from</a:t>
            </a:r>
            <a:r>
              <a:rPr lang="en-GB" alt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</a:t>
            </a:r>
            <a:r>
              <a:rPr lang="en-GB" alt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start variable. For this we draw the dependency graph </a:t>
            </a:r>
            <a:r>
              <a:rPr lang="en-GB" alt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 the variable set V1 found in step 1</a:t>
            </a:r>
            <a:r>
              <a:rPr lang="en-IN" altLang="en-US" sz="3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L="1259205" indent="-65532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i.e</a:t>
            </a:r>
            <a:r>
              <a:rPr lang="en-GB" alt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I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ependency Graph is a graph with vertices labeled </a:t>
            </a:r>
            <a:r>
              <a:rPr lang="en-GB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with variables with an edge between vertices C and D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iff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there is a production of the</a:t>
            </a:r>
            <a:r>
              <a:rPr lang="en-GB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form c-&gt;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xDy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230" indent="-4699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From the dependency graph</a:t>
            </a: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we obtain the useful variables</a:t>
            </a:r>
            <a:r>
              <a:rPr lang="en-GB" altLang="en-US" sz="3600">
                <a:latin typeface="Arial" panose="020B0604020202020204" pitchFamily="34" charset="0"/>
                <a:cs typeface="Arial" panose="020B0604020202020204" pitchFamily="34" charset="0"/>
              </a:rPr>
              <a:t> as follows :</a:t>
            </a: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6380" lvl="1" indent="-370840" eaLnBrk="1" fontAlgn="auto" hangingPunct="1">
              <a:spcAft>
                <a:spcPts val="0"/>
              </a:spcAft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 there is a 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direct or indirect path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</a:t>
            </a:r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vertex labeled S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to the </a:t>
            </a:r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vertex labeled A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then</a:t>
            </a:r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is a useful variable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ie. the variables are reachable from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vertex ‘S’ 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where </a:t>
            </a:r>
            <a:r>
              <a:rPr lang="en-GB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 is Start Symbol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of the Grammar.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554480" lvl="1" indent="-399415" eaLnBrk="1" fontAlgn="auto" hangingPunct="1">
              <a:spcAft>
                <a:spcPts val="0"/>
              </a:spcAft>
              <a:defRPr/>
            </a:pPr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Any </a:t>
            </a:r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vertex ‘X’</a:t>
            </a:r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if there is </a:t>
            </a:r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 direct or indirect path</a:t>
            </a:r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</a:t>
            </a:r>
            <a:r>
              <a:rPr lang="en-IN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Vertex ‘S’</a:t>
            </a:r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then the </a:t>
            </a:r>
            <a:r>
              <a:rPr lang="en-IN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Vertex ‘X”</a:t>
            </a:r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ignored.</a:t>
            </a:r>
          </a:p>
          <a:p>
            <a:pPr marL="1583055" lvl="1" indent="-437515" eaLnBrk="1" fontAlgn="auto" hangingPunct="1">
              <a:spcAft>
                <a:spcPts val="0"/>
              </a:spcAft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Finally, the grammar G is modified that contains only useful variables and its associated productions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917575" y="1844675"/>
          <a:ext cx="10754995" cy="4936490"/>
        </p:xfrm>
        <a:graphic>
          <a:graphicData uri="http://schemas.openxmlformats.org/drawingml/2006/table">
            <a:tbl>
              <a:tblPr/>
              <a:tblGrid>
                <a:gridCol w="76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4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75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Steps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V1- Set of Useful variables 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New Set of </a:t>
                      </a:r>
                      <a:r>
                        <a:rPr lang="en-GB" alt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useful variables</a:t>
                      </a:r>
                      <a:endParaRPr lang="en-GB" alt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Productions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Ø</a:t>
                      </a:r>
                      <a:endParaRPr lang="en-US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S, B and D</a:t>
                      </a:r>
                      <a:endParaRPr lang="en-US" sz="2400" b="1">
                        <a:solidFill>
                          <a:srgbClr val="00B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 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  <a:latin typeface="Symbol" panose="05050102010706020507" charset="0"/>
                          <a:cs typeface="Symbol" panose="05050102010706020507" charset="0"/>
                        </a:rPr>
                        <a:t>®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</a:p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  <a:latin typeface="Symbol" panose="05050102010706020507" charset="0"/>
                          <a:cs typeface="Symbol" panose="05050102010706020507" charset="0"/>
                        </a:rPr>
                        <a:t>®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</a:p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  <a:latin typeface="Symbol" panose="05050102010706020507" charset="0"/>
                          <a:cs typeface="Symbol" panose="05050102010706020507" charset="0"/>
                        </a:rPr>
                        <a:t>®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ddd</a:t>
                      </a:r>
                      <a:endParaRPr lang="en-US" sz="1800" b="1">
                        <a:solidFill>
                          <a:srgbClr val="00B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S, B and D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derive only Terminal strings</a:t>
                      </a:r>
                      <a:r>
                        <a:rPr lang="en-GB" alt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, so A</a:t>
                      </a:r>
                      <a:r>
                        <a:rPr lang="en-GB" altLang="en-US" sz="20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dd S, B and D to new set of V1</a:t>
                      </a:r>
                      <a:endParaRPr lang="en-GB" altLang="en-US" sz="2000" b="1">
                        <a:solidFill>
                          <a:srgbClr val="00B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7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2.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S, B and D</a:t>
                      </a:r>
                    </a:p>
                    <a:p>
                      <a:pPr indent="0">
                        <a:buNone/>
                      </a:pPr>
                      <a:r>
                        <a:rPr lang="en-GB" altLang="en-US" sz="1800" b="1">
                          <a:solidFill>
                            <a:srgbClr val="FF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Update w.r.t New Set of variables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endParaRPr lang="en-US" sz="2400" b="1">
                        <a:solidFill>
                          <a:srgbClr val="00B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 </a:t>
                      </a:r>
                      <a:r>
                        <a:rPr lang="en-US" sz="1800">
                          <a:latin typeface="Symbol" panose="05050102010706020507" charset="0"/>
                          <a:cs typeface="Symbol" panose="05050102010706020507" charset="0"/>
                          <a:sym typeface="+mn-ea"/>
                        </a:rPr>
                        <a:t>®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</a:t>
                      </a:r>
                      <a:r>
                        <a:rPr lang="en-US" sz="1800" b="0">
                          <a:latin typeface="Symbol" panose="05050102010706020507" charset="0"/>
                          <a:cs typeface="Symbol" panose="05050102010706020507" charset="0"/>
                        </a:rPr>
                        <a:t>®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D</a:t>
                      </a:r>
                      <a:r>
                        <a:rPr lang="en-US" sz="1800" b="0">
                          <a:latin typeface="Symbol" panose="05050102010706020507" charset="0"/>
                          <a:cs typeface="Symbol" panose="05050102010706020507" charset="0"/>
                        </a:rPr>
                        <a:t>®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ddd</a:t>
                      </a:r>
                    </a:p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 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  <a:latin typeface="Symbol" panose="05050102010706020507" charset="0"/>
                          <a:cs typeface="Symbol" panose="05050102010706020507" charset="0"/>
                        </a:rPr>
                        <a:t>®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aB</a:t>
                      </a:r>
                      <a:endParaRPr lang="en-US" sz="1800" b="1">
                        <a:solidFill>
                          <a:srgbClr val="00B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Body of Production 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 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€{</a:t>
                      </a:r>
                      <a:r>
                        <a:rPr lang="en-GB" altLang="en-US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B, D } Ụ{ T }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Add </a:t>
                      </a:r>
                      <a:r>
                        <a:rPr lang="en-GB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GB" altLang="en-US" sz="20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variable ‘A’ to new Set of V1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8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S, B D</a:t>
                      </a:r>
                      <a:r>
                        <a:rPr lang="en-GB" altLang="en-US" sz="2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and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endParaRPr lang="en-US" sz="2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GB" altLang="en-US" sz="1800" b="1">
                          <a:solidFill>
                            <a:srgbClr val="FF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w.r.t New Set of Variables</a:t>
                      </a:r>
                      <a:endParaRPr lang="en-GB" altLang="en-US" sz="18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S, B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 </a:t>
                      </a:r>
                      <a:r>
                        <a:rPr lang="en-GB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800" b="0">
                          <a:latin typeface="Symbol" panose="05050102010706020507" charset="0"/>
                          <a:cs typeface="Symbol" panose="05050102010706020507" charset="0"/>
                        </a:rPr>
                        <a:t>®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r>
                        <a:rPr lang="en-GB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GB" altLang="en-US" sz="1800">
                          <a:sym typeface="+mn-ea"/>
                        </a:rPr>
                        <a:t> </a:t>
                      </a:r>
                      <a:r>
                        <a:rPr lang="en-GB" altLang="en-US" sz="1800" b="1">
                          <a:solidFill>
                            <a:srgbClr val="00B050"/>
                          </a:solidFill>
                          <a:sym typeface="+mn-ea"/>
                        </a:rPr>
                        <a:t>| aA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</a:t>
                      </a:r>
                      <a:r>
                        <a:rPr lang="en-US" sz="1800" b="0">
                          <a:latin typeface="Symbol" panose="05050102010706020507" charset="0"/>
                          <a:cs typeface="Symbol" panose="05050102010706020507" charset="0"/>
                        </a:rPr>
                        <a:t>®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D</a:t>
                      </a:r>
                      <a:r>
                        <a:rPr lang="en-US" sz="1800" b="0">
                          <a:latin typeface="Symbol" panose="05050102010706020507" charset="0"/>
                          <a:cs typeface="Symbol" panose="05050102010706020507" charset="0"/>
                        </a:rPr>
                        <a:t>®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ddd</a:t>
                      </a:r>
                    </a:p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 </a:t>
                      </a:r>
                      <a:r>
                        <a:rPr lang="en-US" sz="1800" b="0">
                          <a:latin typeface="Symbol" panose="05050102010706020507" charset="0"/>
                          <a:cs typeface="Symbol" panose="05050102010706020507" charset="0"/>
                        </a:rPr>
                        <a:t>®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aB</a:t>
                      </a:r>
                    </a:p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  <a:latin typeface="Symbol" panose="05050102010706020507" charset="0"/>
                          <a:cs typeface="Symbol" panose="05050102010706020507" charset="0"/>
                        </a:rPr>
                        <a:t>®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aA</a:t>
                      </a:r>
                      <a:endParaRPr lang="en-US" sz="1800" b="1">
                        <a:solidFill>
                          <a:srgbClr val="00B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Body of Production</a:t>
                      </a:r>
                      <a:r>
                        <a:rPr lang="en-GB" alt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GB" altLang="en-US" sz="20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 and 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 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€{</a:t>
                      </a:r>
                      <a:r>
                        <a:rPr lang="en-GB" altLang="en-US" sz="2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B, D, A } Ụ{ T }</a:t>
                      </a:r>
                      <a:r>
                        <a:rPr lang="en-GB" altLang="en-US" sz="2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GB" altLang="en-US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Add the variables  </a:t>
                      </a:r>
                      <a:r>
                        <a:rPr lang="en-GB" altLang="en-US" sz="20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and B to </a:t>
                      </a:r>
                      <a:r>
                        <a:rPr lang="en-GB" altLang="en-US" sz="20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the new Set of V1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800" b="1">
                        <a:solidFill>
                          <a:srgbClr val="00B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4.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S, B, D, A</a:t>
                      </a:r>
                      <a:r>
                        <a:rPr lang="en-GB" altLang="en-US" sz="2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GB" altLang="en-US" sz="18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No update</a:t>
                      </a:r>
                      <a:endParaRPr lang="en-GB" altLang="en-US" sz="18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GB" altLang="en-US" sz="24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NiL</a:t>
                      </a:r>
                      <a:endParaRPr lang="en-GB" altLang="en-US" sz="24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GB" alt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NIL</a:t>
                      </a:r>
                      <a:endParaRPr lang="en-GB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All productions are Considered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61670" y="83820"/>
            <a:ext cx="5915660" cy="1416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 sz="2400"/>
              <a:t>Working with the Example :  S </a:t>
            </a:r>
            <a:r>
              <a:rPr 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®</a:t>
            </a:r>
            <a:r>
              <a:rPr lang="en-GB" altLang="en-US" sz="2400"/>
              <a:t> a </a:t>
            </a:r>
            <a:r>
              <a:rPr lang="en-GB" altLang="en-US" sz="2400">
                <a:sym typeface="+mn-ea"/>
              </a:rPr>
              <a:t>| aA</a:t>
            </a:r>
            <a:endParaRPr lang="en-GB" altLang="en-US" sz="2400"/>
          </a:p>
          <a:p>
            <a:r>
              <a:rPr lang="en-GB" altLang="en-US" sz="2400"/>
              <a:t>                                                   A</a:t>
            </a:r>
            <a:r>
              <a:rPr 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®</a:t>
            </a:r>
            <a:r>
              <a:rPr lang="en-GB" altLang="en-US" sz="2400"/>
              <a:t>  aB</a:t>
            </a:r>
          </a:p>
          <a:p>
            <a:r>
              <a:rPr lang="en-GB" altLang="en-US" sz="2400"/>
              <a:t>                                                   B</a:t>
            </a:r>
            <a:r>
              <a:rPr 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®</a:t>
            </a:r>
            <a:r>
              <a:rPr lang="en-GB" altLang="en-US" sz="2400"/>
              <a:t>  aA | a</a:t>
            </a:r>
          </a:p>
          <a:p>
            <a:r>
              <a:rPr lang="en-GB" altLang="en-US" sz="2400"/>
              <a:t>                                                   D </a:t>
            </a:r>
            <a:r>
              <a:rPr 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®</a:t>
            </a:r>
            <a:r>
              <a:rPr lang="en-GB" altLang="en-US" sz="2400"/>
              <a:t> ddd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75945" y="1472565"/>
            <a:ext cx="10690225" cy="732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0190" indent="-25019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First we identify the set of variables that can lead to a </a:t>
            </a:r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terminal string by the </a:t>
            </a:r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following steps: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01040" y="133985"/>
            <a:ext cx="10103485" cy="1623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52705" indent="1841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</a:t>
            </a:r>
            <a:r>
              <a:rPr lang="en-IN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 eliminate the variables </a:t>
            </a:r>
            <a:r>
              <a:rPr lang="en-GB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Productions P1,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that</a:t>
            </a:r>
            <a:r>
              <a:rPr lang="en-GB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cannot be reached from</a:t>
            </a:r>
            <a:r>
              <a:rPr lang="en-GB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</a:t>
            </a:r>
            <a:r>
              <a:rPr lang="en-GB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start variable. For this we draw the dependency graph </a:t>
            </a:r>
            <a:r>
              <a:rPr lang="en-GB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 the variable set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V1</a:t>
            </a: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{ S, A, B and D }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found in step 1</a:t>
            </a:r>
            <a:r>
              <a:rPr lang="en-IN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en-GB" alt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Following is the dependency Graph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60" y="1921510"/>
            <a:ext cx="6365240" cy="10661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2325" y="3415665"/>
            <a:ext cx="10803255" cy="343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above Dependency graph, it is obsereved that the </a:t>
            </a:r>
            <a:r>
              <a:rPr lang="en-GB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D</a:t>
            </a:r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  <a:r>
              <a:rPr lang="en-GB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reachable from</a:t>
            </a:r>
            <a:r>
              <a:rPr lang="en-GB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Vertex S</a:t>
            </a:r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hence, </a:t>
            </a:r>
            <a:r>
              <a:rPr lang="en-GB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D</a:t>
            </a:r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ignored. So we have only the</a:t>
            </a:r>
            <a:r>
              <a:rPr lang="en-GB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Verices S, A and B. </a:t>
            </a:r>
          </a:p>
          <a:p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Finally, modified Grammar with </a:t>
            </a:r>
            <a:r>
              <a:rPr lang="en-GB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Varibales S, A and B</a:t>
            </a:r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their associated </a:t>
            </a:r>
            <a:r>
              <a:rPr lang="en-GB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productions </a:t>
            </a:r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as follows : </a:t>
            </a:r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</a:t>
            </a:r>
          </a:p>
          <a:p>
            <a:r>
              <a:rPr lang="en-GB" alt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        </a:t>
            </a: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 </a:t>
            </a:r>
            <a:r>
              <a:rPr lang="en-US" sz="3200">
                <a:solidFill>
                  <a:srgbClr val="00B050"/>
                </a:solidFill>
                <a:latin typeface="Symbol" panose="05050102010706020507" charset="0"/>
                <a:sym typeface="+mn-ea"/>
              </a:rPr>
              <a:t>®</a:t>
            </a: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| aA</a:t>
            </a:r>
            <a:endParaRPr lang="en-GB" altLang="en-US" sz="32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A </a:t>
            </a:r>
            <a:r>
              <a:rPr lang="en-US" sz="3200">
                <a:solidFill>
                  <a:srgbClr val="00B050"/>
                </a:solidFill>
                <a:latin typeface="Symbol" panose="05050102010706020507" charset="0"/>
                <a:sym typeface="+mn-ea"/>
              </a:rPr>
              <a:t>®</a:t>
            </a: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aB</a:t>
            </a:r>
            <a:endParaRPr lang="en-GB" altLang="en-US" sz="32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B </a:t>
            </a:r>
            <a:r>
              <a:rPr lang="en-US" sz="3200">
                <a:solidFill>
                  <a:srgbClr val="00B050"/>
                </a:solidFill>
                <a:latin typeface="Symbol" panose="05050102010706020507" charset="0"/>
                <a:sym typeface="+mn-ea"/>
              </a:rPr>
              <a:t>®</a:t>
            </a:r>
            <a:r>
              <a:rPr lang="en-GB" altLang="en-US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aA | a</a:t>
            </a:r>
            <a:endParaRPr lang="en-US" sz="32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en-US" sz="32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9460" y="1656080"/>
            <a:ext cx="3137535" cy="1833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None/>
            </a:pPr>
            <a:r>
              <a:rPr lang="en-GB" alt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Productions :</a:t>
            </a:r>
          </a:p>
          <a:p>
            <a:pPr indent="0">
              <a:buNone/>
            </a:pPr>
            <a:r>
              <a:rPr lang="en-GB" alt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</a:t>
            </a:r>
            <a:r>
              <a:rPr 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 </a:t>
            </a:r>
            <a:r>
              <a:rPr lang="en-GB" alt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®</a:t>
            </a:r>
            <a:r>
              <a:rPr lang="en-GB" alt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GB" alt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GB" altLang="en-US" sz="2400" b="1">
                <a:solidFill>
                  <a:srgbClr val="00B050"/>
                </a:solidFill>
                <a:sym typeface="+mn-ea"/>
              </a:rPr>
              <a:t>| aA</a:t>
            </a:r>
            <a:endParaRPr lang="en-US" sz="2400" b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None/>
            </a:pPr>
            <a:r>
              <a:rPr lang="en-GB" alt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</a:t>
            </a:r>
            <a:r>
              <a:rPr 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</a:t>
            </a:r>
            <a:r>
              <a:rPr lang="en-GB" alt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r>
              <a:rPr 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®</a:t>
            </a:r>
            <a:r>
              <a:rPr lang="en-GB" alt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GB" alt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GB" altLang="en-US" sz="2400" b="1">
                <a:solidFill>
                  <a:srgbClr val="00B050"/>
                </a:solidFill>
                <a:sym typeface="+mn-ea"/>
              </a:rPr>
              <a:t>| aA</a:t>
            </a:r>
            <a:endParaRPr lang="en-US" sz="2400" b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None/>
            </a:pPr>
            <a:r>
              <a:rPr lang="en-GB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</a:t>
            </a: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lang="en-GB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®</a:t>
            </a:r>
            <a:r>
              <a:rPr lang="en-GB" alt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 </a:t>
            </a: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ddd</a:t>
            </a:r>
            <a:endParaRPr lang="en-US" sz="2400" b="0"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None/>
            </a:pPr>
            <a:r>
              <a:rPr lang="en-GB" alt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</a:t>
            </a:r>
            <a:r>
              <a:rPr 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 </a:t>
            </a:r>
            <a:r>
              <a:rPr 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®</a:t>
            </a:r>
            <a:r>
              <a:rPr lang="en-GB" altLang="en-US" sz="2400">
                <a:latin typeface="Symbol" panose="05050102010706020507" charset="0"/>
                <a:cs typeface="Symbol" panose="05050102010706020507" charset="0"/>
                <a:sym typeface="+mn-ea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aB</a:t>
            </a:r>
            <a:endParaRPr lang="en-US" sz="2400" b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None/>
            </a:pPr>
            <a:endParaRPr lang="en-US" sz="2400" b="1">
              <a:solidFill>
                <a:srgbClr val="00B05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indent="0">
              <a:buNone/>
            </a:pPr>
            <a:endParaRPr lang="en-US" sz="2400" b="1">
              <a:solidFill>
                <a:srgbClr val="00B05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endParaRPr lang="en-US" sz="2400" b="1">
              <a:solidFill>
                <a:srgbClr val="00B05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55" y="2336165"/>
            <a:ext cx="7810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" y="365125"/>
            <a:ext cx="10515600" cy="595630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Examples on Elimination of </a:t>
            </a:r>
            <a:r>
              <a:rPr lang="en-GB" altLang="en-US" sz="3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Useless</a:t>
            </a:r>
            <a:r>
              <a:rPr lang="en-GB" alt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GB" altLang="en-US" sz="4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productions</a:t>
            </a:r>
            <a:r>
              <a:rPr lang="en-GB" altLang="en-US"/>
              <a:t>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82295" y="117348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-1</a:t>
            </a:r>
            <a:r>
              <a:rPr lang="en-GB" altLang="en-US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2188210"/>
            <a:ext cx="3066415" cy="13423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55" y="3393440"/>
            <a:ext cx="3326765" cy="1518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4911725"/>
            <a:ext cx="3286125" cy="15748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6895" y="215392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-2</a:t>
            </a:r>
            <a:r>
              <a:rPr lang="en-GB" altLang="en-US"/>
              <a:t>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577215" y="339344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-3</a:t>
            </a:r>
            <a:r>
              <a:rPr lang="en-GB" altLang="en-US"/>
              <a:t> 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46735" y="489712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-4</a:t>
            </a:r>
            <a:r>
              <a:rPr lang="en-GB" altLang="en-US"/>
              <a:t>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7203440" y="1233170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GB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GB" altLang="en-US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en-GB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xample - 5</a:t>
            </a:r>
          </a:p>
          <a:p>
            <a:pPr indent="0"/>
            <a:r>
              <a:rPr lang="en-GB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sz="2400" b="0">
                <a:latin typeface="Symbol" panose="05050102010706020507" charset="0"/>
              </a:rPr>
              <a:t>®</a:t>
            </a:r>
            <a:r>
              <a:rPr lang="en-US" sz="2400" b="0">
                <a:latin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Aa | B</a:t>
            </a:r>
          </a:p>
          <a:p>
            <a:pPr indent="0"/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2400" b="0">
                <a:latin typeface="Symbol" panose="05050102010706020507" charset="0"/>
              </a:rPr>
              <a:t>®</a:t>
            </a:r>
            <a:r>
              <a:rPr lang="en-US" sz="2400" b="0">
                <a:latin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 | bc | B,</a:t>
            </a:r>
          </a:p>
          <a:p>
            <a:pPr indent="0"/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B </a:t>
            </a:r>
            <a:r>
              <a:rPr lang="en-US" sz="2400" b="0">
                <a:latin typeface="Symbol" panose="05050102010706020507" charset="0"/>
              </a:rPr>
              <a:t>®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 | bb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360920" y="2827020"/>
            <a:ext cx="4500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- 6 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a | aA | B | C 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aB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aA | a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cCD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ddd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730" y="1095375"/>
            <a:ext cx="2315210" cy="126238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5" y="2169795"/>
            <a:ext cx="10683875" cy="38969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05510" y="5987415"/>
            <a:ext cx="10516870" cy="780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 sz="2000"/>
              <a:t>Note : </a:t>
            </a: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Before the </a:t>
            </a:r>
            <a:r>
              <a:rPr lang="en-GB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 is transferred to CNF notation</a:t>
            </a: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, the grammar must be </a:t>
            </a:r>
            <a:r>
              <a:rPr lang="en-GB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Simplified</a:t>
            </a: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interms of </a:t>
            </a:r>
            <a:r>
              <a:rPr lang="en-GB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Ԑ-productions, Unit productions and Useless productions.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" y="53975"/>
            <a:ext cx="10515600" cy="62420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IN" sz="32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2.5. Chomsky Normal Forms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8360" y="554990"/>
            <a:ext cx="1043051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A Grammar G is said to be in 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Chomsky Normal form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if all of its productions are of the form :  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A→BC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or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→ a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where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A, B,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are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all variables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terminal symbol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233045" y="337820"/>
            <a:ext cx="11811000" cy="63188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76835" indent="-10160"/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Algorithm to produce a grammar in CNF:</a:t>
            </a:r>
          </a:p>
          <a:p>
            <a:pPr marL="76835" indent="-10160"/>
            <a:endParaRPr lang="en-US" sz="2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35" indent="-10160"/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1. Eliminate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Ԑ-p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roductions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 productions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seless symbols,</a:t>
            </a:r>
            <a:endParaRPr lang="en-GB" altLang="en-US" sz="2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35" indent="-10160"/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the grammar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Given grammar.</a:t>
            </a:r>
          </a:p>
          <a:p>
            <a:pPr marL="76835" indent="-10160"/>
            <a:endParaRPr lang="en-US" sz="2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35" indent="-10160"/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2. Elimination of terminals on 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the body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of a production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endParaRPr lang="en-US" sz="2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035" lvl="1" indent="-10160"/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a) Add all productions of the form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→ BC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→ a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</a:rPr>
              <a:t> an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intermediate set of productions</a:t>
            </a:r>
            <a:endParaRPr lang="en-US" sz="2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035" lvl="1" indent="-10160"/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b) Consider a production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→ X</a:t>
            </a:r>
            <a:r>
              <a:rPr 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…X</a:t>
            </a:r>
            <a:r>
              <a:rPr 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from P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6835" indent="-10160"/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terminal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1567815" indent="-386715">
              <a:buFont typeface="Arial" panose="020B0604020202020204" pitchFamily="34" charset="0"/>
              <a:buChar char="•"/>
            </a:pP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Introduce a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variable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‘a’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replace each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1293495" indent="-142875">
              <a:buFont typeface="Arial" panose="020B0604020202020204" pitchFamily="34" charset="0"/>
              <a:buChar char="•"/>
            </a:pP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  Also Add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production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a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P1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6835" indent="-10160"/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sz="2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35" indent="-10160"/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366395" y="337820"/>
            <a:ext cx="11581765" cy="63188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836930" indent="-767080"/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c) Consider 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each production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→ X</a:t>
            </a:r>
            <a:r>
              <a:rPr 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…X</a:t>
            </a:r>
            <a:r>
              <a:rPr 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&gt;=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and all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‘s are variables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from P1 -the intermedaite set of productions and i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ntroduce new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variables and 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productions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as per the following order to reduce the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production’s body length to 2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P1</a:t>
            </a:r>
            <a:endParaRPr lang="en-GB" altLang="en-US" sz="2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35" indent="-10160"/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→X</a:t>
            </a:r>
            <a:r>
              <a:rPr 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35" indent="-10160"/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35" indent="-10160"/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C</a:t>
            </a:r>
            <a:r>
              <a:rPr lang="en-GB" alt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X</a:t>
            </a:r>
            <a:r>
              <a:rPr lang="en-GB" alt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lang="en-GB" alt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endParaRPr lang="en-GB" altLang="en-US" sz="28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6835" indent="-10160"/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----------</a:t>
            </a:r>
          </a:p>
          <a:p>
            <a:pPr marL="76835" indent="-10160"/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----------</a:t>
            </a:r>
          </a:p>
          <a:p>
            <a:pPr marL="76835" indent="-10160"/>
            <a:endParaRPr lang="en-US" sz="28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35" indent="-10160"/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→X</a:t>
            </a:r>
            <a:r>
              <a:rPr 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alt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en-GB" alt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,.... C</a:t>
            </a:r>
            <a:r>
              <a:rPr lang="en-GB" altLang="en-US" sz="2800" b="1" baseline="-2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GB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all New variables</a:t>
            </a:r>
            <a:endParaRPr lang="en-US" sz="2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35" indent="-10160"/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25" y="4559935"/>
            <a:ext cx="7810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504825"/>
            <a:ext cx="11146155" cy="613219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Working with Example :</a:t>
            </a:r>
          </a:p>
          <a:p>
            <a:pPr marL="0" indent="0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GB" alt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S  →  aAD</a:t>
            </a:r>
          </a:p>
          <a:p>
            <a:pPr marL="0" indent="0">
              <a:buNone/>
            </a:pPr>
            <a:r>
              <a:rPr lang="en-GB" alt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                 A →  aB | bAB</a:t>
            </a:r>
          </a:p>
          <a:p>
            <a:pPr marL="0" indent="0">
              <a:buNone/>
            </a:pPr>
            <a:r>
              <a:rPr lang="en-GB" alt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                 B →  b </a:t>
            </a:r>
          </a:p>
          <a:p>
            <a:pPr marL="0" indent="0">
              <a:buNone/>
            </a:pPr>
            <a:r>
              <a:rPr lang="en-GB" alt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                 D  → d</a:t>
            </a:r>
          </a:p>
          <a:p>
            <a:pPr marL="1369695" indent="-1369695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Step -1.  Simplification of the Grammar.</a:t>
            </a:r>
          </a:p>
          <a:p>
            <a:pPr marL="1369695" indent="-1369695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GB" altLang="en-US" sz="2665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 is already simplified.</a:t>
            </a:r>
          </a:p>
          <a:p>
            <a:pPr marL="1228725" indent="-1228725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Step -2.  </a:t>
            </a:r>
            <a:r>
              <a:rPr lang="en-US" sz="266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Elimination of terminals on </a:t>
            </a: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body</a:t>
            </a:r>
            <a:r>
              <a:rPr lang="en-US" sz="266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of a production</a:t>
            </a: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s. i.e arrangements of production bodies of length to 2 or more to contain only variables.</a:t>
            </a:r>
          </a:p>
          <a:p>
            <a:pPr marL="1369695" indent="-1369695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</a:t>
            </a:r>
            <a:r>
              <a:rPr 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</a:t>
            </a:r>
          </a:p>
          <a:p>
            <a:pPr marL="1369695" indent="-1369695">
              <a:buNone/>
            </a:pPr>
            <a:r>
              <a:rPr lang="en-GB" alt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                    </a:t>
            </a:r>
            <a:r>
              <a:rPr lang="en-GB" altLang="en-US" sz="27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 →  aAD</a:t>
            </a:r>
          </a:p>
          <a:p>
            <a:pPr marL="0" indent="0">
              <a:buNone/>
            </a:pPr>
            <a:r>
              <a:rPr lang="en-GB" altLang="en-US" sz="27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               A →  aB | bAB</a:t>
            </a:r>
          </a:p>
          <a:p>
            <a:pPr marL="0" indent="0">
              <a:buNone/>
            </a:pPr>
            <a:r>
              <a:rPr lang="en-GB" altLang="en-US" sz="27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               B →  b </a:t>
            </a:r>
          </a:p>
          <a:p>
            <a:pPr marL="0" indent="0">
              <a:buNone/>
            </a:pPr>
            <a:r>
              <a:rPr lang="en-GB" altLang="en-US" sz="27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               D →  d</a:t>
            </a:r>
          </a:p>
          <a:p>
            <a:pPr marL="1369695" indent="-1369695">
              <a:buNone/>
            </a:pPr>
            <a:endParaRPr lang="en-GB" altLang="en-US" sz="228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1633855" lvl="1" indent="-1149350">
              <a:buNone/>
            </a:pPr>
            <a:r>
              <a:rPr lang="en-GB" alt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   </a:t>
            </a:r>
            <a:r>
              <a:rPr lang="en-GB" altLang="en-US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608445" y="4055745"/>
            <a:ext cx="4015740" cy="2268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369695" indent="-1369695"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P1 :   </a:t>
            </a:r>
            <a:r>
              <a:rPr lang="en-GB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  →  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AD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A →  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 | 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AB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→ a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→ b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B →  b 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D  → d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30" y="4672965"/>
            <a:ext cx="7810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504825"/>
            <a:ext cx="11146155" cy="6132195"/>
          </a:xfrm>
        </p:spPr>
        <p:txBody>
          <a:bodyPr>
            <a:normAutofit/>
          </a:bodyPr>
          <a:lstStyle/>
          <a:p>
            <a:pPr marL="1438275" indent="-1438275">
              <a:buNone/>
            </a:pP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</a:rPr>
              <a:t>Step -3.  Breaking the bodies of length 3 or more into a cascade of </a:t>
            </a:r>
            <a:r>
              <a:rPr lang="en-US" sz="266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production</a:t>
            </a:r>
            <a:r>
              <a:rPr lang="en-GB" altLang="en-US" sz="2665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s.                         </a:t>
            </a:r>
            <a:r>
              <a:rPr 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</a:t>
            </a:r>
          </a:p>
          <a:p>
            <a:pPr marL="1633855" lvl="1" indent="-1149350">
              <a:buNone/>
            </a:pPr>
            <a:r>
              <a:rPr lang="en-GB" altLang="en-US" sz="228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   </a:t>
            </a:r>
            <a:r>
              <a:rPr lang="en-GB" altLang="en-US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55395" y="2122170"/>
            <a:ext cx="4015740" cy="2268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369695" indent="-1369695"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P1:  </a:t>
            </a:r>
            <a:r>
              <a:rPr lang="en-GB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  →  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AD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A →  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 | 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AB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→ a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B</a:t>
            </a:r>
            <a:r>
              <a:rPr lang="en-GB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→ b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B →  b 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   D  → d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11820" y="1982470"/>
            <a:ext cx="3739515" cy="3039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369695" indent="-1369695"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P1 :   </a:t>
            </a:r>
            <a:r>
              <a:rPr lang="en-GB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</a:t>
            </a: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  →  B</a:t>
            </a:r>
            <a:r>
              <a:rPr lang="en-GB" altLang="en-US" sz="2400" b="1" baseline="-250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</a:t>
            </a:r>
            <a:r>
              <a:rPr lang="en-GB" altLang="en-US" sz="2400" b="1" baseline="-250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1 </a:t>
            </a:r>
            <a:endParaRPr lang="en-GB" altLang="en-US" sz="2400" b="1" dirty="0">
              <a:solidFill>
                <a:srgbClr val="00B05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1369695" indent="-1369695">
              <a:buNone/>
            </a:pP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C</a:t>
            </a:r>
            <a:r>
              <a:rPr lang="en-GB" altLang="en-US" sz="2400" b="1" baseline="-250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1</a:t>
            </a: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→ AD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A →  B</a:t>
            </a:r>
            <a:r>
              <a:rPr lang="en-GB" altLang="en-US" sz="2400" b="1" baseline="-250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 | B</a:t>
            </a:r>
            <a:r>
              <a:rPr lang="en-GB" altLang="en-US" sz="2400" b="1" baseline="-250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C2 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C</a:t>
            </a:r>
            <a:r>
              <a:rPr lang="en-GB" altLang="en-US" sz="2400" b="1" baseline="-250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2</a:t>
            </a: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→ AB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B</a:t>
            </a:r>
            <a:r>
              <a:rPr lang="en-GB" altLang="en-US" sz="2400" b="1" baseline="-250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</a:t>
            </a: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→ a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B</a:t>
            </a:r>
            <a:r>
              <a:rPr lang="en-GB" altLang="en-US" sz="2400" b="1" baseline="-250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</a:t>
            </a: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→ b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B →  b </a:t>
            </a: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             D  → 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905" y="2701290"/>
            <a:ext cx="781050" cy="5429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14645" y="2423795"/>
            <a:ext cx="2797810" cy="898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369695" indent="-1369695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Final Grammar in</a:t>
            </a:r>
          </a:p>
          <a:p>
            <a:pPr marL="1369695" indent="-1369695"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CNF Notation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" y="365125"/>
            <a:ext cx="10515600" cy="595630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Examples on  </a:t>
            </a:r>
            <a:r>
              <a:rPr lang="en-GB" altLang="en-US" sz="3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Chomsky Normal From - CNF</a:t>
            </a:r>
            <a:r>
              <a:rPr lang="en-GB" altLang="en-US"/>
              <a:t>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82295" y="117348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-1</a:t>
            </a:r>
            <a:r>
              <a:rPr lang="en-GB" altLang="en-US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2188210"/>
            <a:ext cx="3066415" cy="13423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55" y="3393440"/>
            <a:ext cx="3326765" cy="1518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4911725"/>
            <a:ext cx="3286125" cy="15748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6895" y="215392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-2</a:t>
            </a:r>
            <a:r>
              <a:rPr lang="en-GB" altLang="en-US"/>
              <a:t>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577215" y="339344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-3</a:t>
            </a:r>
            <a:r>
              <a:rPr lang="en-GB" altLang="en-US"/>
              <a:t> 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46735" y="4897120"/>
            <a:ext cx="210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-4</a:t>
            </a:r>
            <a:r>
              <a:rPr lang="en-GB" altLang="en-US"/>
              <a:t>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7203440" y="1233170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GB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GB" altLang="en-US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en-GB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xample - 5</a:t>
            </a:r>
          </a:p>
          <a:p>
            <a:pPr indent="0"/>
            <a:r>
              <a:rPr lang="en-GB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sz="2400" b="0">
                <a:latin typeface="Symbol" panose="05050102010706020507" charset="0"/>
              </a:rPr>
              <a:t>®</a:t>
            </a:r>
            <a:r>
              <a:rPr lang="en-US" sz="2400" b="0">
                <a:latin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Aa | B</a:t>
            </a:r>
          </a:p>
          <a:p>
            <a:pPr indent="0"/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2400" b="0">
                <a:latin typeface="Symbol" panose="05050102010706020507" charset="0"/>
              </a:rPr>
              <a:t>®</a:t>
            </a:r>
            <a:r>
              <a:rPr lang="en-US" sz="2400" b="0">
                <a:latin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 | bc | B,</a:t>
            </a:r>
          </a:p>
          <a:p>
            <a:pPr indent="0"/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B </a:t>
            </a:r>
            <a:r>
              <a:rPr lang="en-US" sz="2400" b="0">
                <a:latin typeface="Symbol" panose="05050102010706020507" charset="0"/>
              </a:rPr>
              <a:t>®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A | bb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360920" y="2827020"/>
            <a:ext cx="4500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Example - 6 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a | aA | B | C 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aB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aA | a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cCD</a:t>
            </a:r>
          </a:p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Symbol" panose="05050102010706020507" charset="0"/>
                <a:sym typeface="+mn-ea"/>
              </a:rPr>
              <a:t>®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ddd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730" y="1095375"/>
            <a:ext cx="2315210" cy="1262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65" y="111125"/>
            <a:ext cx="10973435" cy="716280"/>
          </a:xfrm>
        </p:spPr>
        <p:txBody>
          <a:bodyPr>
            <a:normAutofit fontScale="90000"/>
          </a:bodyPr>
          <a:lstStyle/>
          <a:p>
            <a:r>
              <a:rPr lang="en-IN" altLang="en-US" b="1">
                <a:solidFill>
                  <a:srgbClr val="0070C0"/>
                </a:solidFill>
              </a:rPr>
              <a:t> Formal Defination Grammar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80365" y="652145"/>
            <a:ext cx="11701145" cy="6024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/>
              <a:t>          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As discussed about  the grammar, we know that the grammar is notation to describe the structure of a sentence and Formally it can be defined as follows :</a:t>
            </a:r>
          </a:p>
          <a:p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     A grammar</a:t>
            </a:r>
            <a:r>
              <a:rPr lang="en-IN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 G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is defined as a Quadraple </a:t>
            </a:r>
          </a:p>
          <a:p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IN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= { </a:t>
            </a:r>
            <a:r>
              <a:rPr lang="en-IN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V, T, S, P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  Where </a:t>
            </a:r>
          </a:p>
          <a:p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V is a Finite set of Variables or Non-terminals  </a:t>
            </a:r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→They denote the set of strings that forms the language</a:t>
            </a:r>
            <a:endParaRPr lang="en-I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I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T is a Finite  set of Terminal or Tokens </a:t>
            </a:r>
          </a:p>
          <a:p>
            <a:r>
              <a:rPr lang="en-IN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alt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These are the basic symbols from which the strings are formed</a:t>
            </a:r>
            <a:r>
              <a:rPr lang="en-I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I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S € V is a special Symbol called the start symbol</a:t>
            </a:r>
          </a:p>
          <a:p>
            <a:pPr marL="914400" lvl="2" indent="457200"/>
            <a:r>
              <a:rPr lang="en-I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symbol is used to genarate the sentence of a langauge</a:t>
            </a:r>
            <a:endParaRPr lang="en-I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I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 is a finite set of Productions. </a:t>
            </a:r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10385" lvl="2" indent="-671830"/>
            <a:r>
              <a:rPr lang="en-IN" altLang="en-US" sz="24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These are nothing but the rules to specify the manner in which the    Terminals and Non Terminals can be combined to form strings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s 941057"/>
          <p:cNvSpPr/>
          <p:nvPr/>
        </p:nvSpPr>
        <p:spPr>
          <a:xfrm>
            <a:off x="1803400" y="3124200"/>
            <a:ext cx="8579485" cy="1073150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endParaRPr lang="zh-CN" altLang="en-US" sz="1350" dirty="0">
              <a:ea typeface="SimSun" panose="02010600030101010101" pitchFamily="2" charset="-122"/>
            </a:endParaRPr>
          </a:p>
        </p:txBody>
      </p:sp>
      <p:sp>
        <p:nvSpPr>
          <p:cNvPr id="11269" name="Text Box 941058"/>
          <p:cNvSpPr txBox="1"/>
          <p:nvPr/>
        </p:nvSpPr>
        <p:spPr>
          <a:xfrm>
            <a:off x="2030095" y="3352800"/>
            <a:ext cx="78111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IN" altLang="en-US" sz="3000" b="1" dirty="0">
                <a:solidFill>
                  <a:srgbClr val="FF0000"/>
                </a:solidFill>
              </a:rPr>
              <a:t>                                 END of </a:t>
            </a:r>
            <a:r>
              <a:rPr lang="en-US" altLang="en-US" sz="3000" b="1" dirty="0">
                <a:solidFill>
                  <a:srgbClr val="FF0000"/>
                </a:solidFill>
              </a:rPr>
              <a:t>UNIT-</a:t>
            </a:r>
            <a:r>
              <a:rPr lang="en-IN" altLang="en-US" sz="3000" b="1" dirty="0">
                <a:solidFill>
                  <a:srgbClr val="FF0000"/>
                </a:solidFill>
              </a:rPr>
              <a:t>3</a:t>
            </a:r>
            <a:r>
              <a:rPr lang="zh-CN" altLang="en-US" sz="3000" b="1" dirty="0">
                <a:solidFill>
                  <a:srgbClr val="FF0000"/>
                </a:solidFill>
                <a:ea typeface="SimSun" panose="02010600030101010101" pitchFamily="2" charset="-122"/>
              </a:rPr>
              <a:t>   </a:t>
            </a:r>
            <a:endParaRPr lang="zh-CN" altLang="en-US" sz="3000" dirty="0">
              <a:ea typeface="SimSun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Prepared by Dr. Mallikarjun Math Professor &amp; Head CC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311775" y="5321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79755" y="560070"/>
            <a:ext cx="11391265" cy="6064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Each production rule is of the following form : </a:t>
            </a:r>
          </a:p>
          <a:p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HEAD&gt;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 &lt;</a:t>
            </a:r>
            <a:r>
              <a:rPr lang="en-IN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BODY&gt;   </a:t>
            </a:r>
            <a:r>
              <a:rPr lang="en-IN" altLang="en-US" sz="28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read as head derives body</a:t>
            </a:r>
          </a:p>
          <a:p>
            <a:r>
              <a:rPr lang="en-IN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ere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IN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HEAD&gt;</a:t>
            </a:r>
            <a:r>
              <a:rPr lang="en-IN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IN" alt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Non-terminal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IN" alt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left side of a production</a:t>
            </a:r>
            <a:endParaRPr lang="en-I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1960" indent="-2870200"/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IN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BODY&gt; 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→ is a </a:t>
            </a:r>
            <a:r>
              <a:rPr lang="en-IN" alt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side of a production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consisting of </a:t>
            </a:r>
            <a:r>
              <a:rPr lang="en-IN" alt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or more terminals</a:t>
            </a: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alt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Non-terminals </a:t>
            </a:r>
          </a:p>
          <a:p>
            <a:pPr marL="2981960" indent="-2870200"/>
            <a:endParaRPr lang="en-IN" altLang="en-US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800" b="1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Example -1 :  </a:t>
            </a:r>
            <a:r>
              <a:rPr lang="en-IN" altLang="en-US" sz="2000" b="1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= { V, T, S, P }</a:t>
            </a:r>
          </a:p>
          <a:p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where   V = { E }</a:t>
            </a:r>
          </a:p>
          <a:p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T = {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-, 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id,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S = { E }</a:t>
            </a:r>
          </a:p>
          <a:p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P</a:t>
            </a:r>
            <a:r>
              <a:rPr lang="en-IN" altLang="en-US" sz="2000" b="1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  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→ E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</a:p>
          <a:p>
            <a:pPr lvl="6"/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| 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en-IN" altLang="en-US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lvl="6"/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| E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</a:t>
            </a:r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</a:t>
            </a:r>
          </a:p>
          <a:p>
            <a:pPr lvl="6"/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| E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 </a:t>
            </a:r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</a:p>
          <a:p>
            <a:pPr lvl="6"/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| </a:t>
            </a:r>
            <a:r>
              <a:rPr lang="en-IN" altLang="en-US" sz="2000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6"/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|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id </a:t>
            </a: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6"/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|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digit  }</a:t>
            </a:r>
            <a:endParaRPr lang="en-IN" altLang="en-US" sz="2000" b="1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/>
            <a:r>
              <a:rPr lang="en-IN" altLang="en-US" sz="28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992495" y="3122295"/>
            <a:ext cx="7266305" cy="3273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altLang="en-US" sz="2800" b="1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Example -2 :  </a:t>
            </a:r>
            <a:r>
              <a:rPr lang="en-IN" altLang="en-US" sz="2000" b="1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 = { V, T, S, P }</a:t>
            </a:r>
            <a:endParaRPr lang="en-IN" altLang="en-US" sz="2000" b="1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where   V = { S, A }</a:t>
            </a:r>
            <a:endParaRPr lang="en-IN" altLang="en-US" sz="2000" b="1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T = {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</a:t>
            </a:r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}</a:t>
            </a:r>
            <a:endParaRPr lang="en-IN" altLang="en-US" sz="2000" b="1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S = { S }</a:t>
            </a:r>
            <a:endParaRPr lang="en-IN" altLang="en-US" sz="2000" b="1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P</a:t>
            </a:r>
            <a:r>
              <a:rPr lang="en-IN" altLang="en-US" sz="2000" b="1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{  S</a:t>
            </a:r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→ AS  |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 </a:t>
            </a: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8" indent="-153670"/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→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aa </a:t>
            </a:r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ab </a:t>
            </a:r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</a:t>
            </a:r>
            <a:r>
              <a:rPr lang="en-IN" altLang="en-US" sz="20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| </a:t>
            </a:r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bb</a:t>
            </a: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300730" lvl="8" indent="-81280"/>
            <a:r>
              <a:rPr lang="en-IN" altLang="en-US" sz="20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" y="131445"/>
            <a:ext cx="11689080" cy="495935"/>
          </a:xfrm>
        </p:spPr>
        <p:txBody>
          <a:bodyPr/>
          <a:lstStyle/>
          <a:p>
            <a:r>
              <a:rPr lang="en-GB" altLang="en-US" sz="2800" b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1.2. Notational Conventions </a:t>
            </a:r>
            <a:endParaRPr lang="en-GB" altLang="en-US" sz="2800" b="1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40740" y="1811655"/>
            <a:ext cx="7900035" cy="1254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0" y="689610"/>
            <a:ext cx="10958830" cy="5944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53390" y="673100"/>
            <a:ext cx="11112500" cy="5897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order</a:t>
            </a:r>
            <a:r>
              <a:rPr lang="en-GB" altLang="en-I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to 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define the langauge assicaited with Grammar G we apply the productions rules to infer that certain strings are in the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There are  two approaches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Approach -1 →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This is more conventional approach where the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production rules used from body to head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That is, we take strings known to be in the language of each of the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variables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of the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body of production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concatenate them in the proper order, with any terminals appearing in the body, and infer that the resulting strings is in the language of the varibale in the </a:t>
            </a:r>
            <a:r>
              <a:rPr lang="en-GB" altLang="en-I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head</a:t>
            </a: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GB" altLang="en-I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This is called recursive inference.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260" y="131445"/>
            <a:ext cx="11689080" cy="495935"/>
          </a:xfrm>
        </p:spPr>
        <p:txBody>
          <a:bodyPr/>
          <a:lstStyle/>
          <a:p>
            <a:r>
              <a:rPr lang="en-GB" altLang="en-US" sz="2800" b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1.3. Derivations and Parse Tree</a:t>
            </a:r>
            <a:endParaRPr lang="en-GB" altLang="en-US" sz="2800" b="1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6712</Words>
  <Application>Microsoft Office PowerPoint</Application>
  <PresentationFormat>Widescreen</PresentationFormat>
  <Paragraphs>648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SimSun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Topics to be covered :</vt:lpstr>
      <vt:lpstr>CONTEXT FREE GRAMMARS(CFG) AND LANGUAGES(CFL)</vt:lpstr>
      <vt:lpstr> 1. Context Free Grammar</vt:lpstr>
      <vt:lpstr>PowerPoint Presentation</vt:lpstr>
      <vt:lpstr>PowerPoint Presentation</vt:lpstr>
      <vt:lpstr> Formal Defination Grammar</vt:lpstr>
      <vt:lpstr>PowerPoint Presentation</vt:lpstr>
      <vt:lpstr>1.2. Notational Conventions </vt:lpstr>
      <vt:lpstr>1.3. Derivations and Parse Tree</vt:lpstr>
      <vt:lpstr>1.3. Derivations and Parse Tree</vt:lpstr>
      <vt:lpstr>PowerPoint Presentation</vt:lpstr>
      <vt:lpstr>PowerPoint Presentation</vt:lpstr>
      <vt:lpstr>PowerPoint Presentation</vt:lpstr>
      <vt:lpstr>1.3.1 Language of a Grammar</vt:lpstr>
      <vt:lpstr>1.3.2  Sentential Form</vt:lpstr>
      <vt:lpstr>1.3.3. Parse Tree</vt:lpstr>
      <vt:lpstr>Example of Parse Tree on input string - → a*(a+b00)</vt:lpstr>
      <vt:lpstr>1.3.4. Examples on Derivations and Parse Tree</vt:lpstr>
      <vt:lpstr>PowerPoint Presentation</vt:lpstr>
      <vt:lpstr>PowerPoint Presentation</vt:lpstr>
      <vt:lpstr>PowerPoint Presentation</vt:lpstr>
      <vt:lpstr>1.4. Building Context free grammars for the Languages.</vt:lpstr>
      <vt:lpstr>A. Building Context free grammar for Regular Languages </vt:lpstr>
      <vt:lpstr>Examples :</vt:lpstr>
      <vt:lpstr> B. Building Context free grammar for Regular Languages </vt:lpstr>
      <vt:lpstr> B. Building Context free grammar for other Languages </vt:lpstr>
      <vt:lpstr> B. Building Context free grammar for other Languages </vt:lpstr>
      <vt:lpstr> B. Building Context free grammar for other Languages </vt:lpstr>
      <vt:lpstr> B. Building Context free grammar for other Languages </vt:lpstr>
      <vt:lpstr> B. Building Context free grammar for other Languages </vt:lpstr>
      <vt:lpstr> B. Building Context free grammar for other Languages </vt:lpstr>
      <vt:lpstr>1.5. Ambiguity in the Grammar</vt:lpstr>
      <vt:lpstr>Example: Consider the following grammar</vt:lpstr>
      <vt:lpstr>PowerPoint Presentation</vt:lpstr>
      <vt:lpstr>PowerPoint Presentation</vt:lpstr>
      <vt:lpstr>1.6. Applications of Comtext free grammar</vt:lpstr>
      <vt:lpstr>1.6. Applications of Comtext free grammar</vt:lpstr>
      <vt:lpstr> 2. Normal Forms of Context Free Grammar</vt:lpstr>
      <vt:lpstr>PowerPoint Presentation</vt:lpstr>
      <vt:lpstr>PowerPoint Presentation</vt:lpstr>
      <vt:lpstr>PowerPoint Presentation</vt:lpstr>
      <vt:lpstr>PowerPoint Presentation</vt:lpstr>
      <vt:lpstr>Examples on Elimination of Ԑ-productions </vt:lpstr>
      <vt:lpstr>PowerPoint Presentation</vt:lpstr>
      <vt:lpstr>PowerPoint Presentation</vt:lpstr>
      <vt:lpstr>PowerPoint Presentation</vt:lpstr>
      <vt:lpstr>Examples on Elimination of Unit-productions </vt:lpstr>
      <vt:lpstr>2.4. Eliminating  Useless Productions</vt:lpstr>
      <vt:lpstr> Procedure to Eliminate  Useless variables and Productions</vt:lpstr>
      <vt:lpstr>PowerPoint Presentation</vt:lpstr>
      <vt:lpstr>PowerPoint Presentation</vt:lpstr>
      <vt:lpstr>PowerPoint Presentation</vt:lpstr>
      <vt:lpstr>Examples on Elimination of Useless-productions </vt:lpstr>
      <vt:lpstr>2.5. Chomsky Normal Forms</vt:lpstr>
      <vt:lpstr>PowerPoint Presentation</vt:lpstr>
      <vt:lpstr>PowerPoint Presentation</vt:lpstr>
      <vt:lpstr>PowerPoint Presentation</vt:lpstr>
      <vt:lpstr>PowerPoint Presentation</vt:lpstr>
      <vt:lpstr>Examples on  Chomsky Normal From - CNF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gitcc3</dc:creator>
  <cp:lastModifiedBy>Dhananjay Dharne</cp:lastModifiedBy>
  <cp:revision>230</cp:revision>
  <dcterms:created xsi:type="dcterms:W3CDTF">2024-04-12T06:08:00Z</dcterms:created>
  <dcterms:modified xsi:type="dcterms:W3CDTF">2024-07-08T17:17:40Z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90D58CF0305647C88346AA1A85BD9D7A_12</vt:lpwstr>
  </property>
  <property fmtid="{D5CDD505-2E9C-101B-9397-08002B2CF9AE}" pid="3" name="KSOProductBuildVer">
    <vt:lpwstr>1033-12.2.0.16909</vt:lpwstr>
  </property>
</Properties>
</file>