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7" r:id="rId2"/>
    <p:sldId id="259" r:id="rId3"/>
    <p:sldId id="399" r:id="rId4"/>
    <p:sldId id="401" r:id="rId5"/>
    <p:sldId id="400" r:id="rId6"/>
    <p:sldId id="402" r:id="rId7"/>
    <p:sldId id="403" r:id="rId8"/>
    <p:sldId id="404" r:id="rId9"/>
    <p:sldId id="405" r:id="rId10"/>
    <p:sldId id="406" r:id="rId11"/>
    <p:sldId id="449" r:id="rId12"/>
    <p:sldId id="409" r:id="rId13"/>
    <p:sldId id="411" r:id="rId14"/>
    <p:sldId id="433" r:id="rId15"/>
    <p:sldId id="413" r:id="rId16"/>
    <p:sldId id="419" r:id="rId17"/>
    <p:sldId id="416" r:id="rId18"/>
    <p:sldId id="418" r:id="rId19"/>
    <p:sldId id="417" r:id="rId20"/>
    <p:sldId id="425" r:id="rId21"/>
    <p:sldId id="426" r:id="rId22"/>
    <p:sldId id="427" r:id="rId23"/>
    <p:sldId id="428" r:id="rId24"/>
    <p:sldId id="420" r:id="rId25"/>
    <p:sldId id="430" r:id="rId26"/>
    <p:sldId id="504" r:id="rId27"/>
    <p:sldId id="434" r:id="rId28"/>
    <p:sldId id="429" r:id="rId29"/>
    <p:sldId id="467" r:id="rId30"/>
    <p:sldId id="470" r:id="rId31"/>
    <p:sldId id="471" r:id="rId32"/>
    <p:sldId id="482" r:id="rId33"/>
    <p:sldId id="469" r:id="rId34"/>
    <p:sldId id="476" r:id="rId35"/>
    <p:sldId id="474" r:id="rId36"/>
    <p:sldId id="477" r:id="rId37"/>
    <p:sldId id="478" r:id="rId38"/>
    <p:sldId id="479" r:id="rId39"/>
    <p:sldId id="483" r:id="rId40"/>
    <p:sldId id="484" r:id="rId41"/>
    <p:sldId id="492" r:id="rId42"/>
    <p:sldId id="495" r:id="rId43"/>
    <p:sldId id="493" r:id="rId44"/>
    <p:sldId id="501" r:id="rId45"/>
    <p:sldId id="497" r:id="rId46"/>
    <p:sldId id="500" r:id="rId47"/>
    <p:sldId id="502" r:id="rId48"/>
    <p:sldId id="25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njay Dharne" userId="b198ab864331b454" providerId="LiveId" clId="{21614D4A-81D8-49C4-A98F-F61B19BBD1E5}"/>
    <pc:docChg chg="custSel addSld delSld modSld">
      <pc:chgData name="Dhananjay Dharne" userId="b198ab864331b454" providerId="LiveId" clId="{21614D4A-81D8-49C4-A98F-F61B19BBD1E5}" dt="2024-07-08T09:06:12.731" v="254" actId="5793"/>
      <pc:docMkLst>
        <pc:docMk/>
      </pc:docMkLst>
      <pc:sldChg chg="modSp mod">
        <pc:chgData name="Dhananjay Dharne" userId="b198ab864331b454" providerId="LiveId" clId="{21614D4A-81D8-49C4-A98F-F61B19BBD1E5}" dt="2024-07-08T06:50:20.159" v="0" actId="207"/>
        <pc:sldMkLst>
          <pc:docMk/>
          <pc:sldMk cId="0" sldId="399"/>
        </pc:sldMkLst>
        <pc:spChg chg="mod">
          <ac:chgData name="Dhananjay Dharne" userId="b198ab864331b454" providerId="LiveId" clId="{21614D4A-81D8-49C4-A98F-F61B19BBD1E5}" dt="2024-07-08T06:50:20.159" v="0" actId="207"/>
          <ac:spMkLst>
            <pc:docMk/>
            <pc:sldMk cId="0" sldId="399"/>
            <ac:spMk id="3" creationId="{00000000-0000-0000-0000-000000000000}"/>
          </ac:spMkLst>
        </pc:spChg>
      </pc:sldChg>
      <pc:sldChg chg="modSp mod">
        <pc:chgData name="Dhananjay Dharne" userId="b198ab864331b454" providerId="LiveId" clId="{21614D4A-81D8-49C4-A98F-F61B19BBD1E5}" dt="2024-07-08T07:48:12.250" v="1" actId="207"/>
        <pc:sldMkLst>
          <pc:docMk/>
          <pc:sldMk cId="0" sldId="409"/>
        </pc:sldMkLst>
        <pc:spChg chg="mod">
          <ac:chgData name="Dhananjay Dharne" userId="b198ab864331b454" providerId="LiveId" clId="{21614D4A-81D8-49C4-A98F-F61B19BBD1E5}" dt="2024-07-08T07:48:12.250" v="1" actId="207"/>
          <ac:spMkLst>
            <pc:docMk/>
            <pc:sldMk cId="0" sldId="409"/>
            <ac:spMk id="3" creationId="{00000000-0000-0000-0000-000000000000}"/>
          </ac:spMkLst>
        </pc:spChg>
      </pc:sldChg>
      <pc:sldChg chg="new del">
        <pc:chgData name="Dhananjay Dharne" userId="b198ab864331b454" providerId="LiveId" clId="{21614D4A-81D8-49C4-A98F-F61B19BBD1E5}" dt="2024-07-08T09:03:34.319" v="4" actId="47"/>
        <pc:sldMkLst>
          <pc:docMk/>
          <pc:sldMk cId="1541936815" sldId="503"/>
        </pc:sldMkLst>
      </pc:sldChg>
      <pc:sldChg chg="modSp new mod">
        <pc:chgData name="Dhananjay Dharne" userId="b198ab864331b454" providerId="LiveId" clId="{21614D4A-81D8-49C4-A98F-F61B19BBD1E5}" dt="2024-07-08T09:06:12.731" v="254" actId="5793"/>
        <pc:sldMkLst>
          <pc:docMk/>
          <pc:sldMk cId="2170954707" sldId="504"/>
        </pc:sldMkLst>
        <pc:spChg chg="mod">
          <ac:chgData name="Dhananjay Dharne" userId="b198ab864331b454" providerId="LiveId" clId="{21614D4A-81D8-49C4-A98F-F61B19BBD1E5}" dt="2024-07-08T09:05:36.892" v="250" actId="113"/>
          <ac:spMkLst>
            <pc:docMk/>
            <pc:sldMk cId="2170954707" sldId="504"/>
            <ac:spMk id="2" creationId="{DA874397-2E4E-E59C-F5F5-3BC76ED8DB3D}"/>
          </ac:spMkLst>
        </pc:spChg>
        <pc:spChg chg="mod">
          <ac:chgData name="Dhananjay Dharne" userId="b198ab864331b454" providerId="LiveId" clId="{21614D4A-81D8-49C4-A98F-F61B19BBD1E5}" dt="2024-07-08T09:06:12.731" v="254" actId="5793"/>
          <ac:spMkLst>
            <pc:docMk/>
            <pc:sldMk cId="2170954707" sldId="504"/>
            <ac:spMk id="3" creationId="{C1267269-9900-73E0-6572-A507E8AE2B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Footer Placeholder 3"/>
          <p:cNvSpPr>
            <a:spLocks noGrp="1"/>
          </p:cNvSpPr>
          <p:nvPr>
            <p:ph type="ftr" sz="quarter" idx="4"/>
          </p:nvPr>
        </p:nvSpPr>
        <p:spPr/>
        <p:txBody>
          <a:bodyPr/>
          <a:lstStyle/>
          <a:p>
            <a:r>
              <a:rPr lang="en-US"/>
              <a:t>Prepared by Dr. Mallikarjun Math. Professor &amp; Head CC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2"/>
          </p:nvPr>
        </p:nvSpPr>
        <p:spPr>
          <a:xfrm>
            <a:off x="609600" y="6356350"/>
            <a:ext cx="28448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Rectangle 5"/>
          <p:cNvSpPr>
            <a:spLocks noGrp="1" noChangeArrowheads="1"/>
          </p:cNvSpPr>
          <p:nvPr>
            <p:ph type="ftr" sz="quarter" idx="1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Rectangle 6"/>
          <p:cNvSpPr>
            <a:spLocks noGrp="1" noChangeArrowheads="1"/>
          </p:cNvSpPr>
          <p:nvPr>
            <p:ph type="sldNum" sz="quarter" idx="4"/>
          </p:nvPr>
        </p:nvSpPr>
        <p:spPr>
          <a:xfrm>
            <a:off x="8737600" y="6356350"/>
            <a:ext cx="2844800" cy="365125"/>
          </a:xfrm>
          <a:prstGeom prst="rect">
            <a:avLst/>
          </a:prstGeom>
        </p:spPr>
        <p:txBody>
          <a:bodyPr vert="horz" lIns="91440" tIns="45720" rIns="91440" bIns="45720" rtlCol="0" anchor="ctr"/>
          <a:lstStyle/>
          <a:p>
            <a:pPr algn="r">
              <a:buNone/>
            </a:pPr>
            <a:fld id="{9A0DB2DC-4C9A-4742-B13C-FB6460FD3503}" type="slidenum">
              <a:rPr lang="en-US" altLang="en-US" dirty="0">
                <a:latin typeface="Calibri" panose="020F0502020204030204" charset="0"/>
              </a:rPr>
              <a:t>‹#›</a:t>
            </a:fld>
            <a:endParaRPr lang="en-US" altLang="en-US" dirty="0">
              <a:latin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tags" Target="../tags/tag3.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03400" y="1928495"/>
            <a:ext cx="8580120" cy="424815"/>
          </a:xfrm>
        </p:spPr>
        <p:txBody>
          <a:bodyPr vert="horz" wrap="square" lIns="68580" tIns="34290" rIns="68580" bIns="34290" numCol="1" rtlCol="0" anchor="ctr" anchorCtr="0" compatLnSpc="1">
            <a:normAutofit fontScale="90000"/>
          </a:bodyPr>
          <a:lstStyle/>
          <a:p>
            <a:pPr algn="l" fontAlgn="base">
              <a:lnSpc>
                <a:spcPct val="100000"/>
              </a:lnSpc>
              <a:spcAft>
                <a:spcPct val="0"/>
              </a:spcAft>
              <a:defRPr/>
            </a:pPr>
            <a:r>
              <a:rPr lang="en-US" sz="3000" i="1" dirty="0">
                <a:solidFill>
                  <a:srgbClr val="FF0000"/>
                </a:solidFill>
                <a:effectLst>
                  <a:outerShdw blurRad="38100" dist="38100" dir="2700000">
                    <a:srgbClr val="C0C0C0"/>
                  </a:outerShdw>
                </a:effectLst>
                <a:ea typeface="+mn-ea"/>
              </a:rPr>
              <a:t>Topics to be covered :</a:t>
            </a:r>
            <a:endParaRPr lang="en-IN" sz="3000" i="1" dirty="0">
              <a:solidFill>
                <a:srgbClr val="FF0000"/>
              </a:solidFill>
              <a:effectLst>
                <a:outerShdw blurRad="38100" dist="38100" dir="2700000">
                  <a:srgbClr val="C0C0C0"/>
                </a:outerShdw>
              </a:effectLst>
              <a:ea typeface="+mn-ea"/>
            </a:endParaRPr>
          </a:p>
        </p:txBody>
      </p:sp>
      <p:sp>
        <p:nvSpPr>
          <p:cNvPr id="11268" name="Rectangles 941057"/>
          <p:cNvSpPr/>
          <p:nvPr/>
        </p:nvSpPr>
        <p:spPr>
          <a:xfrm>
            <a:off x="1803400" y="6858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1883410" y="772160"/>
            <a:ext cx="8390890" cy="10147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US" altLang="en-US" sz="3000" b="1" dirty="0">
                <a:solidFill>
                  <a:srgbClr val="FF0000"/>
                </a:solidFill>
              </a:rPr>
              <a:t>UNIT-</a:t>
            </a:r>
            <a:r>
              <a:rPr lang="en-GB" altLang="en-US" sz="3000" b="1" dirty="0">
                <a:solidFill>
                  <a:srgbClr val="FF0000"/>
                </a:solidFill>
              </a:rPr>
              <a:t>4</a:t>
            </a:r>
            <a:r>
              <a:rPr lang="en-US" altLang="en-US" sz="3000" b="1" dirty="0">
                <a:solidFill>
                  <a:srgbClr val="FF0000"/>
                </a:solidFill>
              </a:rPr>
              <a:t>.</a:t>
            </a:r>
            <a:r>
              <a:rPr lang="zh-CN" altLang="en-US" sz="3000" b="1" dirty="0">
                <a:solidFill>
                  <a:srgbClr val="FF0000"/>
                </a:solidFill>
                <a:ea typeface="SimSun" panose="02010600030101010101" pitchFamily="2" charset="-122"/>
              </a:rPr>
              <a:t> </a:t>
            </a:r>
            <a:r>
              <a:rPr lang="en-GB" altLang="zh-CN" sz="3000" b="1" dirty="0">
                <a:solidFill>
                  <a:srgbClr val="FF0000"/>
                </a:solidFill>
                <a:ea typeface="SimSun" panose="02010600030101010101" pitchFamily="2" charset="-122"/>
              </a:rPr>
              <a:t>PUSHDOWN AUTOMATA-PDA AND INTRODUCTION TO TURING MACHINE - TM</a:t>
            </a:r>
            <a:endParaRPr lang="en-IN" altLang="en-GB" sz="3000" b="1" dirty="0">
              <a:solidFill>
                <a:srgbClr val="FF0000"/>
              </a:solidFill>
              <a:ea typeface="SimSun" panose="02010600030101010101" pitchFamily="2" charset="-122"/>
            </a:endParaRPr>
          </a:p>
        </p:txBody>
      </p:sp>
      <p:sp>
        <p:nvSpPr>
          <p:cNvPr id="11270" name="Text Box 941059"/>
          <p:cNvSpPr txBox="1"/>
          <p:nvPr/>
        </p:nvSpPr>
        <p:spPr>
          <a:xfrm>
            <a:off x="8839200" y="5657851"/>
            <a:ext cx="309880" cy="2990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endParaRPr lang="zh-CN" altLang="en-US" sz="1350" dirty="0">
              <a:ea typeface="SimSun" panose="02010600030101010101" pitchFamily="2" charset="-122"/>
            </a:endParaRPr>
          </a:p>
        </p:txBody>
      </p:sp>
      <p:sp>
        <p:nvSpPr>
          <p:cNvPr id="941061" name="Rectangles 941060"/>
          <p:cNvSpPr/>
          <p:nvPr/>
        </p:nvSpPr>
        <p:spPr>
          <a:xfrm>
            <a:off x="1802765" y="2263775"/>
            <a:ext cx="8643620" cy="2217420"/>
          </a:xfrm>
          <a:prstGeom prst="rect">
            <a:avLst/>
          </a:prstGeom>
          <a:noFill/>
          <a:ln w="9525">
            <a:noFill/>
          </a:ln>
        </p:spPr>
        <p:txBody>
          <a:bodyPr wrap="square" anchor="ctr">
            <a:noAutofit/>
          </a:bodyPr>
          <a:lstStyle/>
          <a:p>
            <a:pPr algn="just" fontAlgn="base">
              <a:spcBef>
                <a:spcPct val="0"/>
              </a:spcBef>
              <a:spcAft>
                <a:spcPct val="0"/>
              </a:spcAft>
              <a:defRPr/>
            </a:pPr>
            <a:endParaRPr lang="en-GB" sz="2100" b="1" i="1" noProof="1">
              <a:solidFill>
                <a:srgbClr val="00B0F0"/>
              </a:solidFill>
              <a:effectLst>
                <a:outerShdw blurRad="38100" dist="38100" dir="2700000">
                  <a:srgbClr val="C0C0C0"/>
                </a:outerShdw>
              </a:effectLst>
              <a:latin typeface="Arial" panose="020B0604020202020204" pitchFamily="34" charset="0"/>
            </a:endParaRPr>
          </a:p>
          <a:p>
            <a:pPr algn="just" fontAlgn="base">
              <a:spcBef>
                <a:spcPct val="0"/>
              </a:spcBef>
              <a:spcAft>
                <a:spcPct val="0"/>
              </a:spcAft>
              <a:defRPr/>
            </a:pPr>
            <a:r>
              <a:rPr lang="en-GB" sz="2100" b="1" i="1" noProof="1">
                <a:solidFill>
                  <a:srgbClr val="00B0F0"/>
                </a:solidFill>
                <a:effectLst>
                  <a:outerShdw blurRad="38100" dist="38100" dir="2700000">
                    <a:srgbClr val="C0C0C0"/>
                  </a:outerShdw>
                </a:effectLst>
                <a:latin typeface="Arial" panose="020B0604020202020204" pitchFamily="34" charset="0"/>
              </a:rPr>
              <a:t>Pushdown Automata (PDA) : </a:t>
            </a:r>
            <a:r>
              <a:rPr lang="en-US" sz="100" b="1"/>
              <a:t> </a:t>
            </a:r>
            <a:r>
              <a:rPr lang="en-US" sz="2100" i="1">
                <a:effectLst>
                  <a:outerShdw blurRad="38100" dist="38100" dir="2700000">
                    <a:srgbClr val="C0C0C0"/>
                  </a:outerShdw>
                </a:effectLst>
                <a:latin typeface="Arial" panose="020B0604020202020204" pitchFamily="34" charset="0"/>
                <a:sym typeface="+mn-ea"/>
              </a:rPr>
              <a:t> </a:t>
            </a:r>
            <a:r>
              <a:rPr lang="en-GB" altLang="en-US" sz="2100" i="1">
                <a:effectLst>
                  <a:outerShdw blurRad="38100" dist="38100" dir="2700000">
                    <a:srgbClr val="C0C0C0"/>
                  </a:outerShdw>
                </a:effectLst>
                <a:latin typeface="Arial" panose="020B0604020202020204" pitchFamily="34" charset="0"/>
                <a:sym typeface="+mn-ea"/>
              </a:rPr>
              <a:t>Defination of Pushdown Automata. The langauge of a PDA : Acceptance by final state and Empty Stack. </a:t>
            </a:r>
          </a:p>
          <a:p>
            <a:pPr algn="just" fontAlgn="base">
              <a:spcBef>
                <a:spcPct val="0"/>
              </a:spcBef>
              <a:spcAft>
                <a:spcPct val="0"/>
              </a:spcAft>
              <a:defRPr/>
            </a:pPr>
            <a:r>
              <a:rPr lang="en-GB" altLang="en-IN" sz="2100" b="1" i="1">
                <a:solidFill>
                  <a:srgbClr val="00B0F0"/>
                </a:solidFill>
                <a:effectLst>
                  <a:outerShdw blurRad="38100" dist="38100" dir="2700000">
                    <a:srgbClr val="C0C0C0"/>
                  </a:outerShdw>
                </a:effectLst>
                <a:latin typeface="Arial" panose="020B0604020202020204" pitchFamily="34" charset="0"/>
                <a:sym typeface="+mn-ea"/>
              </a:rPr>
              <a:t>Introduction to Turing Machine : </a:t>
            </a:r>
            <a:r>
              <a:rPr lang="en-GB" altLang="en-US" sz="2100" i="1">
                <a:effectLst>
                  <a:outerShdw blurRad="38100" dist="38100" dir="2700000">
                    <a:srgbClr val="C0C0C0"/>
                  </a:outerShdw>
                </a:effectLst>
                <a:latin typeface="Arial" panose="020B0604020202020204" pitchFamily="34" charset="0"/>
                <a:sym typeface="+mn-ea"/>
              </a:rPr>
              <a:t>Turing machine Model , Defination of Turing Machine, Transition Function, Instantaneous Description and Moves, Programming a Turing Machine, langauge recognition by Turing machine.</a:t>
            </a:r>
            <a:endParaRPr lang="en-IN" altLang="en-GB" sz="2100" i="1">
              <a:solidFill>
                <a:srgbClr val="FF0000"/>
              </a:solidFill>
              <a:effectLst>
                <a:outerShdw blurRad="38100" dist="38100" dir="2700000">
                  <a:srgbClr val="C0C0C0"/>
                </a:outerShdw>
              </a:effectLst>
              <a:latin typeface="Arial" panose="020B0604020202020204" pitchFamily="34" charset="0"/>
              <a:sym typeface="+mn-ea"/>
            </a:endParaRPr>
          </a:p>
        </p:txBody>
      </p:sp>
      <p:sp>
        <p:nvSpPr>
          <p:cNvPr id="8" name="Rectangle 7"/>
          <p:cNvSpPr/>
          <p:nvPr/>
        </p:nvSpPr>
        <p:spPr>
          <a:xfrm>
            <a:off x="1883410" y="4481195"/>
            <a:ext cx="8390890" cy="1374775"/>
          </a:xfrm>
          <a:prstGeom prst="rect">
            <a:avLst/>
          </a:prstGeom>
          <a:noFill/>
          <a:ln w="9525">
            <a:noFill/>
          </a:ln>
        </p:spPr>
        <p:txBody>
          <a:bodyPr wrap="square">
            <a:noAutofit/>
          </a:bodyPr>
          <a:ls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a:lstStyle>
          <a:p>
            <a:r>
              <a:rPr lang="en-US" altLang="en-US" sz="1800" i="1" dirty="0">
                <a:solidFill>
                  <a:schemeClr val="hlink"/>
                </a:solidFill>
                <a:latin typeface="Times New Roman" panose="02020603050405020304" pitchFamily="18" charset="0"/>
              </a:rPr>
              <a:t>Upon completion you will be able to</a:t>
            </a:r>
          </a:p>
          <a:p>
            <a:pPr marL="147320" indent="-147320">
              <a:buFont typeface="Arial" panose="020B0604020202020204" pitchFamily="34" charset="0"/>
              <a:buChar char="•"/>
            </a:pPr>
            <a:r>
              <a:rPr lang="en-GB" altLang="en-US" sz="1800" dirty="0">
                <a:sym typeface="+mn-ea"/>
              </a:rPr>
              <a:t> </a:t>
            </a:r>
            <a:r>
              <a:rPr lang="en-US" altLang="en-US" sz="1800" dirty="0">
                <a:sym typeface="+mn-ea"/>
              </a:rPr>
              <a:t>Explain </a:t>
            </a:r>
            <a:r>
              <a:rPr lang="en-IN" altLang="en-US" sz="1800" dirty="0">
                <a:sym typeface="+mn-ea"/>
              </a:rPr>
              <a:t>the concepts of </a:t>
            </a:r>
            <a:r>
              <a:rPr lang="en-GB" altLang="en-IN" sz="1800" dirty="0">
                <a:sym typeface="+mn-ea"/>
              </a:rPr>
              <a:t>Push Down Automata</a:t>
            </a:r>
            <a:r>
              <a:rPr lang="en-IN" altLang="en-US" sz="1800" dirty="0">
                <a:sym typeface="+mn-ea"/>
              </a:rPr>
              <a:t> and its Applications</a:t>
            </a:r>
            <a:r>
              <a:rPr lang="en-GB" altLang="en-US" sz="1800" dirty="0">
                <a:sym typeface="+mn-ea"/>
              </a:rPr>
              <a:t>. </a:t>
            </a:r>
          </a:p>
          <a:p>
            <a:pPr marL="147320" indent="-147320">
              <a:buFont typeface="Arial" panose="020B0604020202020204" pitchFamily="34" charset="0"/>
              <a:buChar char="•"/>
            </a:pPr>
            <a:r>
              <a:rPr lang="en-GB" altLang="en-US" sz="1800" dirty="0">
                <a:sym typeface="+mn-ea"/>
              </a:rPr>
              <a:t> Build Push Down Automata  for languages.</a:t>
            </a:r>
            <a:endParaRPr lang="en-IN" altLang="en-US" sz="1800" i="1">
              <a:effectLst>
                <a:outerShdw blurRad="38100" dist="38100" dir="2700000">
                  <a:srgbClr val="C0C0C0"/>
                </a:outerShdw>
              </a:effectLst>
              <a:cs typeface="Arial" panose="020B0604020202020204" pitchFamily="34" charset="0"/>
              <a:sym typeface="+mn-ea"/>
            </a:endParaRPr>
          </a:p>
          <a:p>
            <a:pPr>
              <a:buFontTx/>
              <a:buChar char="•"/>
            </a:pPr>
            <a:r>
              <a:rPr lang="en-GB" altLang="en-US" sz="1800" dirty="0">
                <a:sym typeface="+mn-ea"/>
              </a:rPr>
              <a:t>  </a:t>
            </a:r>
            <a:r>
              <a:rPr lang="en-US" altLang="en-US" sz="1800" dirty="0">
                <a:sym typeface="+mn-ea"/>
              </a:rPr>
              <a:t>Explain </a:t>
            </a:r>
            <a:r>
              <a:rPr lang="en-IN" altLang="en-US" sz="1800" dirty="0">
                <a:sym typeface="+mn-ea"/>
              </a:rPr>
              <a:t>the concepts of </a:t>
            </a:r>
            <a:r>
              <a:rPr lang="en-GB" altLang="en-IN" sz="1800" dirty="0">
                <a:sym typeface="+mn-ea"/>
              </a:rPr>
              <a:t>Turing Machine</a:t>
            </a:r>
            <a:r>
              <a:rPr lang="en-IN" altLang="en-US" sz="1800" dirty="0">
                <a:sym typeface="+mn-ea"/>
              </a:rPr>
              <a:t> and its Applications</a:t>
            </a:r>
            <a:r>
              <a:rPr lang="en-GB" altLang="en-US" sz="1800" dirty="0">
                <a:sym typeface="+mn-ea"/>
              </a:rPr>
              <a:t>.  </a:t>
            </a:r>
          </a:p>
          <a:p>
            <a:pPr>
              <a:buFontTx/>
              <a:buChar char="•"/>
            </a:pPr>
            <a:r>
              <a:rPr lang="en-GB" altLang="en-US" sz="2100" dirty="0">
                <a:latin typeface="Times New Roman" panose="02020603050405020304" pitchFamily="18" charset="0"/>
              </a:rPr>
              <a:t>  </a:t>
            </a:r>
            <a:r>
              <a:rPr lang="en-IN" altLang="en-US" sz="1800" dirty="0">
                <a:latin typeface="Times New Roman" panose="02020603050405020304" pitchFamily="18" charset="0"/>
              </a:rPr>
              <a:t>Build</a:t>
            </a:r>
            <a:r>
              <a:rPr lang="en-GB" altLang="en-IN" sz="1800" dirty="0">
                <a:latin typeface="Times New Roman" panose="02020603050405020304" pitchFamily="18" charset="0"/>
              </a:rPr>
              <a:t> Turing Machine for langauges</a:t>
            </a:r>
          </a:p>
        </p:txBody>
      </p:sp>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83870" y="1013460"/>
            <a:ext cx="5611495" cy="4831080"/>
          </a:xfrm>
          <a:prstGeom prst="rect">
            <a:avLst/>
          </a:prstGeom>
          <a:noFill/>
        </p:spPr>
        <p:txBody>
          <a:bodyPr wrap="square" rtlCol="0" anchor="t">
            <a:spAutoFit/>
          </a:bodyPr>
          <a:lstStyle/>
          <a:p>
            <a:pPr>
              <a:buFont typeface="Arial" panose="020B0604020202020204" pitchFamily="34" charset="0"/>
              <a:buNone/>
              <a:defRPr/>
            </a:pPr>
            <a:r>
              <a:rPr lang="en-US" sz="2800" dirty="0">
                <a:sym typeface="+mn-ea"/>
              </a:rPr>
              <a:t> </a:t>
            </a:r>
            <a:r>
              <a:rPr lang="en-GB" altLang="en-US" sz="2800" b="1" dirty="0">
                <a:solidFill>
                  <a:srgbClr val="FF0000"/>
                </a:solidFill>
                <a:sym typeface="+mn-ea"/>
              </a:rPr>
              <a:t>1.2.1</a:t>
            </a:r>
            <a:r>
              <a:rPr lang="en-US" sz="2800" b="1" dirty="0">
                <a:solidFill>
                  <a:srgbClr val="FF0000"/>
                </a:solidFill>
                <a:sym typeface="+mn-ea"/>
              </a:rPr>
              <a:t>. Language acceptance by final state:</a:t>
            </a:r>
            <a:endParaRPr lang="en-US" sz="2800" b="1" dirty="0">
              <a:solidFill>
                <a:srgbClr val="FF0000"/>
              </a:solidFill>
            </a:endParaRPr>
          </a:p>
          <a:p>
            <a:pPr>
              <a:buFont typeface="Arial" panose="020B0604020202020204" pitchFamily="34" charset="0"/>
              <a:buNone/>
              <a:defRPr/>
            </a:pPr>
            <a:r>
              <a:rPr lang="en-US" sz="2800" dirty="0">
                <a:sym typeface="+mn-ea"/>
              </a:rPr>
              <a:t>      Here PDA has to process entire string w and finally it has to stay in a state that belongs to final state. At this moment of time stack contents are irrelevant. This is defined as follows</a:t>
            </a:r>
            <a:endParaRPr lang="en-US" sz="2800" dirty="0"/>
          </a:p>
          <a:p>
            <a:pPr>
              <a:buFont typeface="Arial" panose="020B0604020202020204" pitchFamily="34" charset="0"/>
              <a:buNone/>
              <a:defRPr/>
            </a:pPr>
            <a:r>
              <a:rPr lang="en-US" sz="2800" dirty="0">
                <a:sym typeface="+mn-ea"/>
              </a:rPr>
              <a:t>    L(M)={ w </a:t>
            </a:r>
            <a:r>
              <a:rPr lang="el-GR" sz="2800" dirty="0">
                <a:sym typeface="+mn-ea"/>
              </a:rPr>
              <a:t>ε</a:t>
            </a:r>
            <a:r>
              <a:rPr lang="en-US" sz="2800" spc="-150" dirty="0">
                <a:sym typeface="+mn-ea"/>
              </a:rPr>
              <a:t> ∑* : (q0, w, Z)  |- (p,</a:t>
            </a:r>
            <a:r>
              <a:rPr lang="en-US" sz="2800" dirty="0">
                <a:sym typeface="+mn-ea"/>
              </a:rPr>
              <a:t> </a:t>
            </a:r>
            <a:r>
              <a:rPr lang="el-GR" sz="2800" dirty="0">
                <a:sym typeface="+mn-ea"/>
              </a:rPr>
              <a:t>ε</a:t>
            </a:r>
            <a:r>
              <a:rPr lang="en-US" sz="2800" dirty="0">
                <a:sym typeface="+mn-ea"/>
              </a:rPr>
              <a:t>,u) }</a:t>
            </a:r>
            <a:endParaRPr lang="en-US" sz="2800" dirty="0"/>
          </a:p>
          <a:p>
            <a:pPr>
              <a:buFont typeface="Arial" panose="020B0604020202020204" pitchFamily="34" charset="0"/>
              <a:buNone/>
              <a:defRPr/>
            </a:pPr>
            <a:r>
              <a:rPr lang="en-US" sz="2800" dirty="0">
                <a:sym typeface="+mn-ea"/>
              </a:rPr>
              <a:t>      where p is in F and u</a:t>
            </a:r>
            <a:r>
              <a:rPr lang="el-GR" sz="2800" dirty="0">
                <a:sym typeface="+mn-ea"/>
              </a:rPr>
              <a:t> </a:t>
            </a:r>
            <a:r>
              <a:rPr lang="en-US" sz="2800" dirty="0">
                <a:sym typeface="+mn-ea"/>
              </a:rPr>
              <a:t>is </a:t>
            </a:r>
            <a:r>
              <a:rPr lang="az-Cyrl-AZ" sz="2800" spc="-150" dirty="0">
                <a:sym typeface="+mn-ea"/>
              </a:rPr>
              <a:t>Г</a:t>
            </a:r>
            <a:r>
              <a:rPr lang="en-US" sz="2800" spc="-150" dirty="0">
                <a:sym typeface="+mn-ea"/>
              </a:rPr>
              <a:t>*</a:t>
            </a:r>
            <a:r>
              <a:rPr lang="en-GB" altLang="en-US" sz="2800" spc="-150" dirty="0">
                <a:sym typeface="+mn-ea"/>
              </a:rPr>
              <a:t> and is irrelevant</a:t>
            </a:r>
          </a:p>
        </p:txBody>
      </p:sp>
      <p:sp>
        <p:nvSpPr>
          <p:cNvPr id="7" name="Text Box 6"/>
          <p:cNvSpPr txBox="1"/>
          <p:nvPr/>
        </p:nvSpPr>
        <p:spPr>
          <a:xfrm>
            <a:off x="287655" y="182245"/>
            <a:ext cx="11728450" cy="696595"/>
          </a:xfrm>
          <a:prstGeom prst="rect">
            <a:avLst/>
          </a:prstGeom>
          <a:noFill/>
        </p:spPr>
        <p:txBody>
          <a:bodyPr wrap="square" rtlCol="0">
            <a:noAutofit/>
          </a:bodyPr>
          <a:lstStyle/>
          <a:p>
            <a:r>
              <a:rPr lang="en-GB" altLang="en-IN" sz="3200" b="1">
                <a:solidFill>
                  <a:srgbClr val="00B0F0"/>
                </a:solidFill>
                <a:sym typeface="+mn-ea"/>
              </a:rPr>
              <a:t>1.2. Language of a PDA </a:t>
            </a:r>
            <a:endParaRPr lang="en-GB" altLang="en-IN" sz="3200" b="1">
              <a:solidFill>
                <a:srgbClr val="00B0F0"/>
              </a:solidFill>
            </a:endParaRPr>
          </a:p>
        </p:txBody>
      </p:sp>
      <p:sp>
        <p:nvSpPr>
          <p:cNvPr id="5" name="Text Box 4"/>
          <p:cNvSpPr txBox="1"/>
          <p:nvPr/>
        </p:nvSpPr>
        <p:spPr>
          <a:xfrm>
            <a:off x="5937250" y="1042035"/>
            <a:ext cx="5936615" cy="5177155"/>
          </a:xfrm>
          <a:prstGeom prst="rect">
            <a:avLst/>
          </a:prstGeom>
          <a:noFill/>
        </p:spPr>
        <p:txBody>
          <a:bodyPr wrap="square" rtlCol="0">
            <a:noAutofit/>
          </a:bodyPr>
          <a:lstStyle/>
          <a:p>
            <a:pPr>
              <a:buFont typeface="Arial" panose="020B0604020202020204" pitchFamily="34" charset="0"/>
              <a:buNone/>
              <a:defRPr/>
            </a:pPr>
            <a:r>
              <a:rPr lang="en-GB" altLang="en-US" sz="2800" b="1" dirty="0">
                <a:solidFill>
                  <a:srgbClr val="FF0000"/>
                </a:solidFill>
                <a:sym typeface="+mn-ea"/>
              </a:rPr>
              <a:t>1.2.</a:t>
            </a:r>
            <a:r>
              <a:rPr lang="en-US" sz="2800" b="1" dirty="0">
                <a:solidFill>
                  <a:srgbClr val="FF0000"/>
                </a:solidFill>
                <a:sym typeface="+mn-ea"/>
              </a:rPr>
              <a:t>2. Language acceptance by empty stack:</a:t>
            </a:r>
            <a:endParaRPr lang="en-US" sz="2800" b="1" dirty="0">
              <a:solidFill>
                <a:srgbClr val="FF0000"/>
              </a:solidFill>
            </a:endParaRPr>
          </a:p>
          <a:p>
            <a:pPr>
              <a:buFont typeface="Arial" panose="020B0604020202020204" pitchFamily="34" charset="0"/>
              <a:buNone/>
              <a:defRPr/>
            </a:pPr>
            <a:r>
              <a:rPr lang="en-US" sz="2800" dirty="0">
                <a:sym typeface="+mn-ea"/>
              </a:rPr>
              <a:t>         Here PDA has to process entire string w and finally it has to empty the stack. This moment of time current state is irrelevant. This is defined as follows</a:t>
            </a:r>
            <a:endParaRPr lang="en-US" sz="2800" dirty="0"/>
          </a:p>
          <a:p>
            <a:pPr>
              <a:buFont typeface="Arial" panose="020B0604020202020204" pitchFamily="34" charset="0"/>
              <a:buNone/>
              <a:defRPr/>
            </a:pPr>
            <a:r>
              <a:rPr lang="en-US" sz="2800" dirty="0">
                <a:sym typeface="+mn-ea"/>
              </a:rPr>
              <a:t>  L(M)={ w ε ∑* : (q0, w, Z)  |- (p, ε, ε ) }</a:t>
            </a:r>
            <a:endParaRPr lang="en-US" sz="2800" dirty="0"/>
          </a:p>
          <a:p>
            <a:pPr>
              <a:buFont typeface="Arial" panose="020B0604020202020204" pitchFamily="34" charset="0"/>
              <a:buNone/>
              <a:defRPr/>
            </a:pPr>
            <a:r>
              <a:rPr lang="en-US" sz="2800" dirty="0">
                <a:sym typeface="+mn-ea"/>
              </a:rPr>
              <a:t>           where p is current state which is irrelevant.</a:t>
            </a:r>
            <a:endParaRPr lang="en-US" sz="2800" dirty="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076960"/>
            <a:ext cx="11194415" cy="5100320"/>
          </a:xfrm>
        </p:spPr>
        <p:txBody>
          <a:bodyPr>
            <a:normAutofit lnSpcReduction="20000"/>
          </a:bodyPr>
          <a:lstStyle/>
          <a:p>
            <a:pPr>
              <a:buFont typeface="Arial" panose="020B0604020202020204" pitchFamily="34" charset="0"/>
              <a:buNone/>
              <a:defRPr/>
            </a:pPr>
            <a:endParaRPr lang="en-US" dirty="0"/>
          </a:p>
          <a:p>
            <a:pPr>
              <a:buFont typeface="Arial" panose="020B0604020202020204" pitchFamily="34" charset="0"/>
              <a:buNone/>
              <a:defRPr/>
            </a:pPr>
            <a:endParaRPr lang="en-US" dirty="0"/>
          </a:p>
          <a:p>
            <a:pPr>
              <a:buFont typeface="Arial" panose="020B0604020202020204" pitchFamily="34" charset="0"/>
              <a:buNone/>
              <a:defRPr/>
            </a:pPr>
            <a:r>
              <a:rPr lang="en-US" dirty="0"/>
              <a:t>  </a:t>
            </a:r>
            <a:r>
              <a:rPr lang="en-US" sz="2800" dirty="0"/>
              <a:t>  PDA’s are represented by Transition diagram and is as follows :</a:t>
            </a:r>
          </a:p>
          <a:p>
            <a:pPr marL="514350" indent="-514350">
              <a:buFont typeface="Arial" panose="020B0604020202020204" pitchFamily="34" charset="0"/>
              <a:buAutoNum type="arabicPeriod"/>
              <a:defRPr/>
            </a:pPr>
            <a:r>
              <a:rPr lang="en-US" sz="2800" dirty="0"/>
              <a:t>The nodes corresponds to the state of the PDA</a:t>
            </a:r>
          </a:p>
          <a:p>
            <a:pPr marL="514350" indent="-514350">
              <a:buFont typeface="Arial" panose="020B0604020202020204" pitchFamily="34" charset="0"/>
              <a:buAutoNum type="arabicPeriod"/>
              <a:defRPr/>
            </a:pPr>
            <a:r>
              <a:rPr lang="en-US" sz="2800" dirty="0"/>
              <a:t>An arrow labeled start indicates the start state and doubly circled states are final states</a:t>
            </a:r>
          </a:p>
          <a:p>
            <a:pPr marL="514350" indent="-514350">
              <a:buFont typeface="Arial" panose="020B0604020202020204" pitchFamily="34" charset="0"/>
              <a:buAutoNum type="arabicPeriod"/>
              <a:defRPr/>
            </a:pPr>
            <a:r>
              <a:rPr lang="en-US" sz="2800" dirty="0"/>
              <a:t>If </a:t>
            </a:r>
            <a:r>
              <a:rPr lang="en-US" sz="2800" spc="-150" dirty="0"/>
              <a:t> </a:t>
            </a:r>
            <a:r>
              <a:rPr lang="el-GR" sz="2800" spc="-150" dirty="0"/>
              <a:t>δ</a:t>
            </a:r>
            <a:r>
              <a:rPr lang="en-US" sz="2800" spc="-150" dirty="0"/>
              <a:t>(q, a, X) = (p, </a:t>
            </a:r>
            <a:r>
              <a:rPr lang="el-GR" sz="2800" dirty="0"/>
              <a:t>α</a:t>
            </a:r>
            <a:r>
              <a:rPr lang="en-US" sz="2800" dirty="0"/>
              <a:t>) is a transition function then there is </a:t>
            </a:r>
            <a:r>
              <a:rPr lang="el-GR" sz="2800" dirty="0"/>
              <a:t> </a:t>
            </a:r>
            <a:r>
              <a:rPr lang="en-US" sz="2800" dirty="0"/>
              <a:t>an arrow labeled </a:t>
            </a:r>
            <a:r>
              <a:rPr lang="en-US" sz="2800" dirty="0" err="1"/>
              <a:t>a,X</a:t>
            </a:r>
            <a:r>
              <a:rPr lang="en-US" sz="2800" dirty="0"/>
              <a:t>/</a:t>
            </a:r>
            <a:r>
              <a:rPr lang="el-GR" sz="2800" dirty="0"/>
              <a:t>α</a:t>
            </a:r>
            <a:r>
              <a:rPr lang="en-US" sz="2800" dirty="0"/>
              <a:t> from state q to state p. </a:t>
            </a:r>
          </a:p>
          <a:p>
            <a:pPr>
              <a:buFont typeface="Arial" panose="020B0604020202020204" pitchFamily="34" charset="0"/>
              <a:buNone/>
              <a:defRPr/>
            </a:pPr>
            <a:r>
              <a:rPr lang="en-IN" altLang="en-US" sz="2800" dirty="0"/>
              <a:t>       </a:t>
            </a:r>
          </a:p>
          <a:p>
            <a:pPr>
              <a:buFont typeface="Arial" panose="020B0604020202020204" pitchFamily="34" charset="0"/>
              <a:buNone/>
              <a:defRPr/>
            </a:pPr>
            <a:r>
              <a:rPr lang="en-IN" altLang="en-US" sz="2800" dirty="0"/>
              <a:t>        Example :</a:t>
            </a:r>
            <a:endParaRPr lang="en-US" sz="2800" dirty="0"/>
          </a:p>
          <a:p>
            <a:pPr>
              <a:buFont typeface="Arial" panose="020B0604020202020204" pitchFamily="34" charset="0"/>
              <a:buNone/>
              <a:defRPr/>
            </a:pPr>
            <a:r>
              <a:rPr lang="en-US" sz="2800" dirty="0"/>
              <a:t>    </a:t>
            </a:r>
          </a:p>
          <a:p>
            <a:pPr>
              <a:buFont typeface="Arial" panose="020B0604020202020204" pitchFamily="34" charset="0"/>
              <a:buNone/>
              <a:defRPr/>
            </a:pPr>
            <a:r>
              <a:rPr lang="en-US" sz="2800" dirty="0"/>
              <a:t>      </a:t>
            </a:r>
          </a:p>
        </p:txBody>
      </p:sp>
      <p:pic>
        <p:nvPicPr>
          <p:cNvPr id="4" name="Picture 3"/>
          <p:cNvPicPr>
            <a:picLocks noChangeAspect="1"/>
          </p:cNvPicPr>
          <p:nvPr/>
        </p:nvPicPr>
        <p:blipFill>
          <a:blip r:embed="rId2"/>
          <a:stretch>
            <a:fillRect/>
          </a:stretch>
        </p:blipFill>
        <p:spPr>
          <a:xfrm>
            <a:off x="3324860" y="4299585"/>
            <a:ext cx="2714625" cy="1085850"/>
          </a:xfrm>
          <a:prstGeom prst="rect">
            <a:avLst/>
          </a:prstGeom>
        </p:spPr>
      </p:pic>
      <p:sp>
        <p:nvSpPr>
          <p:cNvPr id="8" name="Text Box 7"/>
          <p:cNvSpPr txBox="1"/>
          <p:nvPr/>
        </p:nvSpPr>
        <p:spPr>
          <a:xfrm>
            <a:off x="283210" y="274320"/>
            <a:ext cx="10661650" cy="660400"/>
          </a:xfrm>
          <a:prstGeom prst="rect">
            <a:avLst/>
          </a:prstGeom>
          <a:noFill/>
        </p:spPr>
        <p:txBody>
          <a:bodyPr wrap="square" rtlCol="0" anchor="t">
            <a:noAutofit/>
          </a:bodyPr>
          <a:lstStyle/>
          <a:p>
            <a:r>
              <a:rPr lang="en-GB" altLang="en-IN" sz="3200" b="1">
                <a:solidFill>
                  <a:srgbClr val="00B0F0"/>
                </a:solidFill>
                <a:sym typeface="+mn-ea"/>
              </a:rPr>
              <a:t>1.</a:t>
            </a:r>
            <a:r>
              <a:rPr lang="en-IN" altLang="en-GB" sz="3200" b="1">
                <a:solidFill>
                  <a:srgbClr val="00B0F0"/>
                </a:solidFill>
                <a:sym typeface="+mn-ea"/>
              </a:rPr>
              <a:t>3</a:t>
            </a:r>
            <a:r>
              <a:rPr lang="en-GB" altLang="en-IN" sz="3200" b="1">
                <a:solidFill>
                  <a:srgbClr val="00B0F0"/>
                </a:solidFill>
                <a:sym typeface="+mn-ea"/>
              </a:rPr>
              <a:t>.</a:t>
            </a:r>
            <a:r>
              <a:rPr lang="en-IN" altLang="en-GB" sz="3200" b="1">
                <a:solidFill>
                  <a:srgbClr val="00B0F0"/>
                </a:solidFill>
                <a:sym typeface="+mn-ea"/>
              </a:rPr>
              <a:t> </a:t>
            </a:r>
            <a:r>
              <a:rPr lang="en-GB" altLang="en-IN" sz="3200" b="1">
                <a:solidFill>
                  <a:srgbClr val="00B0F0"/>
                </a:solidFill>
                <a:sym typeface="+mn-ea"/>
              </a:rPr>
              <a:t>Graphical Representations of PDA</a:t>
            </a:r>
            <a:endParaRPr lang="en-GB" altLang="en-IN" sz="3200" b="1">
              <a:solidFill>
                <a:srgbClr val="00B0F0"/>
              </a:solidFill>
            </a:endParaRPr>
          </a:p>
          <a:p>
            <a:r>
              <a:rPr lang="en-GB" altLang="en-IN" sz="3200" b="1">
                <a:solidFill>
                  <a:srgbClr val="00B0F0"/>
                </a:solidFill>
                <a:sym typeface="+mn-ea"/>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33070" y="427355"/>
            <a:ext cx="9975215" cy="5236845"/>
          </a:xfrm>
          <a:prstGeom prst="rect">
            <a:avLst/>
          </a:prstGeom>
          <a:noFill/>
        </p:spPr>
        <p:txBody>
          <a:bodyPr wrap="square" rtlCol="0" anchor="t">
            <a:noAutofit/>
          </a:bodyPr>
          <a:lstStyle/>
          <a:p>
            <a:r>
              <a:rPr lang="en-GB" altLang="en-US" sz="2800" b="1" dirty="0">
                <a:solidFill>
                  <a:srgbClr val="FF0000"/>
                </a:solidFill>
                <a:sym typeface="+mn-ea"/>
              </a:rPr>
              <a:t>1.2.1. Problems on Building N</a:t>
            </a:r>
            <a:r>
              <a:rPr lang="en-US" sz="2800" b="1" dirty="0">
                <a:solidFill>
                  <a:srgbClr val="FF0000"/>
                </a:solidFill>
                <a:sym typeface="+mn-ea"/>
              </a:rPr>
              <a:t>PDA for CFL</a:t>
            </a:r>
            <a:r>
              <a:rPr lang="en-GB" altLang="en-US" sz="2800" b="1" dirty="0">
                <a:solidFill>
                  <a:srgbClr val="FF0000"/>
                </a:solidFill>
                <a:sym typeface="+mn-ea"/>
              </a:rPr>
              <a:t> by final state</a:t>
            </a:r>
            <a:endParaRPr lang="en-US" sz="2800" b="1" dirty="0">
              <a:solidFill>
                <a:srgbClr val="FF0000"/>
              </a:solidFill>
            </a:endParaRPr>
          </a:p>
          <a:p>
            <a:pPr>
              <a:buFont typeface="Arial" panose="020B0604020202020204" pitchFamily="34" charset="0"/>
              <a:buNone/>
            </a:pPr>
            <a:r>
              <a:rPr lang="en-US" sz="2800" dirty="0">
                <a:sym typeface="+mn-ea"/>
              </a:rPr>
              <a:t>    </a:t>
            </a:r>
            <a:r>
              <a:rPr lang="en-GB" altLang="en-US" sz="2800" dirty="0">
                <a:sym typeface="+mn-ea"/>
              </a:rPr>
              <a:t>1.</a:t>
            </a:r>
            <a:r>
              <a:rPr lang="en-US" sz="2800" dirty="0">
                <a:sym typeface="+mn-ea"/>
              </a:rPr>
              <a:t> </a:t>
            </a:r>
            <a:r>
              <a:rPr lang="en-GB" altLang="en-US" sz="2800" dirty="0">
                <a:sym typeface="+mn-ea"/>
              </a:rPr>
              <a:t> </a:t>
            </a:r>
            <a:r>
              <a:rPr lang="en-US" sz="2800" dirty="0">
                <a:sym typeface="+mn-ea"/>
              </a:rPr>
              <a:t>L={</a:t>
            </a:r>
            <a:r>
              <a:rPr lang="en-US" sz="2800" dirty="0" err="1">
                <a:sym typeface="+mn-ea"/>
              </a:rPr>
              <a:t>a</a:t>
            </a:r>
            <a:r>
              <a:rPr lang="en-US" sz="2800" baseline="30000" dirty="0" err="1">
                <a:sym typeface="+mn-ea"/>
              </a:rPr>
              <a:t>n</a:t>
            </a:r>
            <a:r>
              <a:rPr lang="en-US" sz="2800" dirty="0" err="1">
                <a:sym typeface="+mn-ea"/>
              </a:rPr>
              <a:t>b</a:t>
            </a:r>
            <a:r>
              <a:rPr lang="en-US" sz="2800" baseline="30000" dirty="0" err="1">
                <a:sym typeface="+mn-ea"/>
              </a:rPr>
              <a:t>n</a:t>
            </a:r>
            <a:r>
              <a:rPr lang="en-US" sz="2800" dirty="0">
                <a:sym typeface="+mn-ea"/>
              </a:rPr>
              <a:t>  | n&gt;=0}</a:t>
            </a:r>
            <a:endParaRPr lang="en-US" sz="2800" dirty="0"/>
          </a:p>
          <a:p>
            <a:pPr>
              <a:buFont typeface="Arial" panose="020B0604020202020204" pitchFamily="34" charset="0"/>
              <a:buNone/>
            </a:pPr>
            <a:r>
              <a:rPr lang="en-US" sz="2800" dirty="0">
                <a:sym typeface="+mn-ea"/>
              </a:rPr>
              <a:t>    </a:t>
            </a:r>
            <a:r>
              <a:rPr lang="en-GB" altLang="en-US" sz="2800" dirty="0">
                <a:sym typeface="+mn-ea"/>
              </a:rPr>
              <a:t>2.</a:t>
            </a:r>
            <a:r>
              <a:rPr lang="en-US" sz="2800" dirty="0">
                <a:sym typeface="+mn-ea"/>
              </a:rPr>
              <a:t> </a:t>
            </a:r>
            <a:r>
              <a:rPr lang="en-GB" altLang="en-US" sz="2800" dirty="0">
                <a:sym typeface="+mn-ea"/>
              </a:rPr>
              <a:t> </a:t>
            </a:r>
            <a:r>
              <a:rPr lang="en-US" sz="2800" dirty="0">
                <a:sym typeface="+mn-ea"/>
              </a:rPr>
              <a:t>L={a</a:t>
            </a:r>
            <a:r>
              <a:rPr lang="en-US" sz="2800" baseline="30000" dirty="0">
                <a:sym typeface="+mn-ea"/>
              </a:rPr>
              <a:t>n</a:t>
            </a:r>
            <a:r>
              <a:rPr lang="en-US" sz="2800" dirty="0">
                <a:sym typeface="+mn-ea"/>
              </a:rPr>
              <a:t>b</a:t>
            </a:r>
            <a:r>
              <a:rPr lang="en-US" sz="2800" baseline="30000" dirty="0">
                <a:sym typeface="+mn-ea"/>
              </a:rPr>
              <a:t>2n</a:t>
            </a:r>
            <a:r>
              <a:rPr lang="en-US" sz="2800" dirty="0">
                <a:sym typeface="+mn-ea"/>
              </a:rPr>
              <a:t>  | n&gt;=0}</a:t>
            </a:r>
            <a:endParaRPr lang="en-US" sz="2800" dirty="0"/>
          </a:p>
          <a:p>
            <a:pPr>
              <a:buFont typeface="Arial" panose="020B0604020202020204" pitchFamily="34" charset="0"/>
              <a:buNone/>
            </a:pPr>
            <a:r>
              <a:rPr lang="en-US" sz="2800" dirty="0">
                <a:sym typeface="+mn-ea"/>
              </a:rPr>
              <a:t>    </a:t>
            </a:r>
            <a:r>
              <a:rPr lang="en-GB" altLang="en-US" sz="2800" dirty="0">
                <a:sym typeface="+mn-ea"/>
              </a:rPr>
              <a:t>3.</a:t>
            </a:r>
            <a:r>
              <a:rPr lang="en-US" sz="2800" dirty="0">
                <a:sym typeface="+mn-ea"/>
              </a:rPr>
              <a:t> </a:t>
            </a:r>
            <a:r>
              <a:rPr lang="en-GB" altLang="en-US" sz="2800" dirty="0">
                <a:sym typeface="+mn-ea"/>
              </a:rPr>
              <a:t> </a:t>
            </a:r>
            <a:r>
              <a:rPr lang="en-US" sz="2800" dirty="0">
                <a:sym typeface="+mn-ea"/>
              </a:rPr>
              <a:t>L={w  |  w </a:t>
            </a:r>
            <a:r>
              <a:rPr lang="az-Cyrl-AZ" sz="2800" dirty="0">
                <a:sym typeface="+mn-ea"/>
              </a:rPr>
              <a:t>Є</a:t>
            </a:r>
            <a:r>
              <a:rPr lang="en-US" sz="2800" dirty="0">
                <a:sym typeface="+mn-ea"/>
              </a:rPr>
              <a:t> (</a:t>
            </a:r>
            <a:r>
              <a:rPr lang="en-US" sz="2800" dirty="0" err="1">
                <a:sym typeface="+mn-ea"/>
              </a:rPr>
              <a:t>a+b</a:t>
            </a:r>
            <a:r>
              <a:rPr lang="en-US" sz="2800" dirty="0">
                <a:sym typeface="+mn-ea"/>
              </a:rPr>
              <a:t>)* and </a:t>
            </a:r>
            <a:r>
              <a:rPr lang="en-US" sz="2800" dirty="0" err="1">
                <a:sym typeface="+mn-ea"/>
              </a:rPr>
              <a:t>n</a:t>
            </a:r>
            <a:r>
              <a:rPr lang="en-US" sz="2800" baseline="-25000" dirty="0" err="1">
                <a:sym typeface="+mn-ea"/>
              </a:rPr>
              <a:t>a</a:t>
            </a:r>
            <a:r>
              <a:rPr lang="en-US" sz="2800" dirty="0">
                <a:sym typeface="+mn-ea"/>
              </a:rPr>
              <a:t>(w)=</a:t>
            </a:r>
            <a:r>
              <a:rPr lang="en-US" sz="2800" dirty="0" err="1">
                <a:sym typeface="+mn-ea"/>
              </a:rPr>
              <a:t>n</a:t>
            </a:r>
            <a:r>
              <a:rPr lang="en-US" sz="2800" baseline="-25000" dirty="0" err="1">
                <a:sym typeface="+mn-ea"/>
              </a:rPr>
              <a:t>b</a:t>
            </a:r>
            <a:r>
              <a:rPr lang="en-US" sz="2800" dirty="0">
                <a:sym typeface="+mn-ea"/>
              </a:rPr>
              <a:t>(w) }</a:t>
            </a:r>
            <a:endParaRPr lang="en-US" sz="2800" dirty="0"/>
          </a:p>
          <a:p>
            <a:pPr>
              <a:buFont typeface="Arial" panose="020B0604020202020204" pitchFamily="34" charset="0"/>
              <a:buNone/>
            </a:pPr>
            <a:r>
              <a:rPr lang="en-US" sz="2800" dirty="0">
                <a:sym typeface="+mn-ea"/>
              </a:rPr>
              <a:t>    </a:t>
            </a:r>
            <a:r>
              <a:rPr lang="en-GB" altLang="en-US" sz="2800" dirty="0">
                <a:sym typeface="+mn-ea"/>
              </a:rPr>
              <a:t>4.</a:t>
            </a:r>
            <a:r>
              <a:rPr lang="en-US" sz="2800" dirty="0">
                <a:sym typeface="+mn-ea"/>
              </a:rPr>
              <a:t>  L={w  |  w </a:t>
            </a:r>
            <a:r>
              <a:rPr lang="az-Cyrl-AZ" sz="2800" dirty="0">
                <a:sym typeface="+mn-ea"/>
              </a:rPr>
              <a:t>Є</a:t>
            </a:r>
            <a:r>
              <a:rPr lang="en-US" sz="2800" dirty="0">
                <a:sym typeface="+mn-ea"/>
              </a:rPr>
              <a:t> (</a:t>
            </a:r>
            <a:r>
              <a:rPr lang="en-US" sz="2800" dirty="0" err="1">
                <a:sym typeface="+mn-ea"/>
              </a:rPr>
              <a:t>a+b</a:t>
            </a:r>
            <a:r>
              <a:rPr lang="en-US" sz="2800" dirty="0">
                <a:sym typeface="+mn-ea"/>
              </a:rPr>
              <a:t>)* and </a:t>
            </a:r>
            <a:r>
              <a:rPr lang="en-US" sz="2800" dirty="0" err="1">
                <a:sym typeface="+mn-ea"/>
              </a:rPr>
              <a:t>n</a:t>
            </a:r>
            <a:r>
              <a:rPr lang="en-US" sz="2800" baseline="-25000" dirty="0" err="1">
                <a:sym typeface="+mn-ea"/>
              </a:rPr>
              <a:t>a</a:t>
            </a:r>
            <a:r>
              <a:rPr lang="en-US" sz="2800" dirty="0">
                <a:sym typeface="+mn-ea"/>
              </a:rPr>
              <a:t>(w)&gt;</a:t>
            </a:r>
            <a:r>
              <a:rPr lang="en-US" sz="2800" dirty="0" err="1">
                <a:sym typeface="+mn-ea"/>
              </a:rPr>
              <a:t>n</a:t>
            </a:r>
            <a:r>
              <a:rPr lang="en-US" sz="2800" baseline="-25000" dirty="0" err="1">
                <a:sym typeface="+mn-ea"/>
              </a:rPr>
              <a:t>b</a:t>
            </a:r>
            <a:r>
              <a:rPr lang="en-US" sz="2800" dirty="0">
                <a:sym typeface="+mn-ea"/>
              </a:rPr>
              <a:t>(w) }</a:t>
            </a:r>
            <a:endParaRPr lang="en-US" sz="2800" dirty="0"/>
          </a:p>
          <a:p>
            <a:pPr>
              <a:buFont typeface="Arial" panose="020B0604020202020204" pitchFamily="34" charset="0"/>
              <a:buNone/>
            </a:pPr>
            <a:r>
              <a:rPr lang="en-US" sz="2800" dirty="0">
                <a:sym typeface="+mn-ea"/>
              </a:rPr>
              <a:t>    </a:t>
            </a:r>
            <a:r>
              <a:rPr lang="en-GB" altLang="en-US" sz="2800" dirty="0">
                <a:sym typeface="+mn-ea"/>
              </a:rPr>
              <a:t>5.</a:t>
            </a:r>
            <a:r>
              <a:rPr lang="en-US" sz="2800" dirty="0">
                <a:sym typeface="+mn-ea"/>
              </a:rPr>
              <a:t>  L={w  |  w </a:t>
            </a:r>
            <a:r>
              <a:rPr lang="az-Cyrl-AZ" sz="2800" dirty="0">
                <a:sym typeface="+mn-ea"/>
              </a:rPr>
              <a:t>Є</a:t>
            </a:r>
            <a:r>
              <a:rPr lang="en-US" sz="2800" dirty="0">
                <a:sym typeface="+mn-ea"/>
              </a:rPr>
              <a:t> (</a:t>
            </a:r>
            <a:r>
              <a:rPr lang="en-US" sz="2800" dirty="0" err="1">
                <a:sym typeface="+mn-ea"/>
              </a:rPr>
              <a:t>a+b</a:t>
            </a:r>
            <a:r>
              <a:rPr lang="en-US" sz="2800" dirty="0">
                <a:sym typeface="+mn-ea"/>
              </a:rPr>
              <a:t>)* and </a:t>
            </a:r>
            <a:r>
              <a:rPr lang="en-US" sz="2800" dirty="0" err="1">
                <a:sym typeface="+mn-ea"/>
              </a:rPr>
              <a:t>n</a:t>
            </a:r>
            <a:r>
              <a:rPr lang="en-US" sz="2800" baseline="-25000" dirty="0" err="1">
                <a:sym typeface="+mn-ea"/>
              </a:rPr>
              <a:t>a</a:t>
            </a:r>
            <a:r>
              <a:rPr lang="en-US" sz="2800" dirty="0">
                <a:sym typeface="+mn-ea"/>
              </a:rPr>
              <a:t>(w)&lt;</a:t>
            </a:r>
            <a:r>
              <a:rPr lang="en-US" sz="2800" dirty="0" err="1">
                <a:sym typeface="+mn-ea"/>
              </a:rPr>
              <a:t>n</a:t>
            </a:r>
            <a:r>
              <a:rPr lang="en-US" sz="2800" baseline="-25000" dirty="0" err="1">
                <a:sym typeface="+mn-ea"/>
              </a:rPr>
              <a:t>b</a:t>
            </a:r>
            <a:r>
              <a:rPr lang="en-US" sz="2800" dirty="0">
                <a:sym typeface="+mn-ea"/>
              </a:rPr>
              <a:t>(w) }</a:t>
            </a:r>
            <a:endParaRPr lang="en-US" sz="2800" dirty="0"/>
          </a:p>
          <a:p>
            <a:pPr>
              <a:buFont typeface="Arial" panose="020B0604020202020204" pitchFamily="34" charset="0"/>
              <a:buNone/>
            </a:pPr>
            <a:r>
              <a:rPr lang="en-US" sz="2800" dirty="0">
                <a:sym typeface="+mn-ea"/>
              </a:rPr>
              <a:t>    </a:t>
            </a:r>
            <a:r>
              <a:rPr lang="en-GB" altLang="en-US" sz="2800" dirty="0">
                <a:sym typeface="+mn-ea"/>
              </a:rPr>
              <a:t>6.</a:t>
            </a:r>
            <a:r>
              <a:rPr lang="en-US" sz="2800" dirty="0">
                <a:sym typeface="+mn-ea"/>
              </a:rPr>
              <a:t>  L={</a:t>
            </a:r>
            <a:r>
              <a:rPr lang="en-US" sz="2800" dirty="0" err="1">
                <a:sym typeface="+mn-ea"/>
              </a:rPr>
              <a:t>a</a:t>
            </a:r>
            <a:r>
              <a:rPr lang="en-US" sz="2800" baseline="30000" dirty="0" err="1">
                <a:sym typeface="+mn-ea"/>
              </a:rPr>
              <a:t>n</a:t>
            </a:r>
            <a:r>
              <a:rPr lang="en-US" sz="2800" dirty="0" err="1">
                <a:sym typeface="+mn-ea"/>
              </a:rPr>
              <a:t>b</a:t>
            </a:r>
            <a:r>
              <a:rPr lang="en-US" sz="2800" baseline="30000" dirty="0" err="1">
                <a:sym typeface="+mn-ea"/>
              </a:rPr>
              <a:t>m</a:t>
            </a:r>
            <a:r>
              <a:rPr lang="en-US" sz="2800" dirty="0">
                <a:sym typeface="+mn-ea"/>
              </a:rPr>
              <a:t> c</a:t>
            </a:r>
            <a:r>
              <a:rPr lang="en-US" sz="2800" baseline="30000" dirty="0">
                <a:sym typeface="+mn-ea"/>
              </a:rPr>
              <a:t>(</a:t>
            </a:r>
            <a:r>
              <a:rPr lang="en-US" sz="2800" baseline="30000" dirty="0" err="1">
                <a:sym typeface="+mn-ea"/>
              </a:rPr>
              <a:t>n+m</a:t>
            </a:r>
            <a:r>
              <a:rPr lang="en-US" sz="2800" baseline="30000" dirty="0">
                <a:sym typeface="+mn-ea"/>
              </a:rPr>
              <a:t>)</a:t>
            </a:r>
            <a:r>
              <a:rPr lang="en-US" sz="2800" dirty="0">
                <a:sym typeface="+mn-ea"/>
              </a:rPr>
              <a:t> | n&gt;=0}</a:t>
            </a:r>
            <a:endParaRPr lang="en-US" sz="2800" dirty="0"/>
          </a:p>
          <a:p>
            <a:pPr>
              <a:buFont typeface="Arial" panose="020B0604020202020204" pitchFamily="34" charset="0"/>
              <a:buNone/>
            </a:pPr>
            <a:r>
              <a:rPr lang="en-US" sz="2800" dirty="0">
                <a:sym typeface="+mn-ea"/>
              </a:rPr>
              <a:t>    </a:t>
            </a:r>
            <a:r>
              <a:rPr lang="en-GB" altLang="en-US" sz="2800" dirty="0">
                <a:sym typeface="+mn-ea"/>
              </a:rPr>
              <a:t>7. </a:t>
            </a:r>
            <a:r>
              <a:rPr lang="en-US" sz="2800" dirty="0">
                <a:sym typeface="+mn-ea"/>
              </a:rPr>
              <a:t> L={a</a:t>
            </a:r>
            <a:r>
              <a:rPr lang="en-US" sz="2800" baseline="30000" dirty="0">
                <a:sym typeface="+mn-ea"/>
              </a:rPr>
              <a:t>2n</a:t>
            </a:r>
            <a:r>
              <a:rPr lang="en-US" sz="2800" dirty="0">
                <a:sym typeface="+mn-ea"/>
              </a:rPr>
              <a:t>b</a:t>
            </a:r>
            <a:r>
              <a:rPr lang="en-US" sz="2800" baseline="30000" dirty="0">
                <a:sym typeface="+mn-ea"/>
              </a:rPr>
              <a:t>n</a:t>
            </a:r>
            <a:r>
              <a:rPr lang="en-US" sz="2800" dirty="0">
                <a:sym typeface="+mn-ea"/>
              </a:rPr>
              <a:t>  | n&gt;=0}</a:t>
            </a:r>
          </a:p>
          <a:p>
            <a:pPr>
              <a:buFont typeface="Arial" panose="020B0604020202020204" pitchFamily="34" charset="0"/>
              <a:buNone/>
            </a:pPr>
            <a:r>
              <a:rPr lang="en-US" sz="2800" dirty="0">
                <a:sym typeface="+mn-ea"/>
              </a:rPr>
              <a:t> </a:t>
            </a:r>
            <a:r>
              <a:rPr lang="en-GB" altLang="en-US" sz="2800" dirty="0">
                <a:sym typeface="+mn-ea"/>
              </a:rPr>
              <a:t>   8.  </a:t>
            </a:r>
            <a:r>
              <a:rPr lang="en-US" sz="2800" dirty="0">
                <a:sym typeface="+mn-ea"/>
              </a:rPr>
              <a:t>L={</a:t>
            </a:r>
            <a:r>
              <a:rPr lang="en-US" sz="2800" dirty="0" err="1">
                <a:sym typeface="+mn-ea"/>
              </a:rPr>
              <a:t>a</a:t>
            </a:r>
            <a:r>
              <a:rPr lang="en-GB" altLang="en-US" sz="2800" baseline="30000" dirty="0" err="1">
                <a:sym typeface="+mn-ea"/>
              </a:rPr>
              <a:t>i</a:t>
            </a:r>
            <a:r>
              <a:rPr lang="en-US" sz="2800" dirty="0" err="1">
                <a:sym typeface="+mn-ea"/>
              </a:rPr>
              <a:t>b</a:t>
            </a:r>
            <a:r>
              <a:rPr lang="en-GB" altLang="en-US" sz="2800" baseline="30000" dirty="0" err="1">
                <a:sym typeface="+mn-ea"/>
              </a:rPr>
              <a:t>j</a:t>
            </a:r>
            <a:r>
              <a:rPr lang="en-US" sz="2800" dirty="0">
                <a:sym typeface="+mn-ea"/>
              </a:rPr>
              <a:t> </a:t>
            </a:r>
            <a:r>
              <a:rPr lang="en-GB" altLang="en-US" sz="2800" dirty="0">
                <a:sym typeface="+mn-ea"/>
              </a:rPr>
              <a:t>c</a:t>
            </a:r>
            <a:r>
              <a:rPr lang="en-GB" altLang="en-US" sz="2800" baseline="30000" dirty="0">
                <a:sym typeface="+mn-ea"/>
              </a:rPr>
              <a:t>k</a:t>
            </a:r>
            <a:r>
              <a:rPr lang="en-US" sz="2800" dirty="0">
                <a:sym typeface="+mn-ea"/>
              </a:rPr>
              <a:t>| </a:t>
            </a:r>
            <a:r>
              <a:rPr lang="en-GB" altLang="en-US" sz="2800" dirty="0">
                <a:sym typeface="+mn-ea"/>
              </a:rPr>
              <a:t>j=i+k, i, </a:t>
            </a:r>
            <a:r>
              <a:rPr lang="en-IN" altLang="en-GB" sz="2800" dirty="0">
                <a:sym typeface="+mn-ea"/>
              </a:rPr>
              <a:t>k</a:t>
            </a:r>
            <a:r>
              <a:rPr lang="en-US" sz="2800" dirty="0">
                <a:sym typeface="+mn-ea"/>
              </a:rPr>
              <a:t>&gt;=0}</a:t>
            </a:r>
          </a:p>
          <a:p>
            <a:pPr>
              <a:buFont typeface="Arial" panose="020B0604020202020204" pitchFamily="34" charset="0"/>
              <a:buNone/>
            </a:pPr>
            <a:r>
              <a:rPr lang="en-US" sz="2800" dirty="0">
                <a:sym typeface="+mn-ea"/>
              </a:rPr>
              <a:t> </a:t>
            </a:r>
            <a:r>
              <a:rPr lang="en-GB" altLang="en-US" sz="2800" dirty="0">
                <a:sym typeface="+mn-ea"/>
              </a:rPr>
              <a:t>   9.  </a:t>
            </a:r>
            <a:r>
              <a:rPr lang="en-US" sz="2800" dirty="0">
                <a:sym typeface="+mn-ea"/>
              </a:rPr>
              <a:t>L={</a:t>
            </a:r>
            <a:r>
              <a:rPr lang="en-US" sz="2800" dirty="0" err="1">
                <a:sym typeface="+mn-ea"/>
              </a:rPr>
              <a:t>a</a:t>
            </a:r>
            <a:r>
              <a:rPr lang="en-GB" altLang="en-US" sz="2800" baseline="30000" dirty="0" err="1">
                <a:sym typeface="+mn-ea"/>
              </a:rPr>
              <a:t>i</a:t>
            </a:r>
            <a:r>
              <a:rPr lang="en-US" sz="2800" dirty="0" err="1">
                <a:sym typeface="+mn-ea"/>
              </a:rPr>
              <a:t>b</a:t>
            </a:r>
            <a:r>
              <a:rPr lang="en-GB" altLang="en-US" sz="2800" baseline="30000" dirty="0" err="1">
                <a:sym typeface="+mn-ea"/>
              </a:rPr>
              <a:t>j</a:t>
            </a:r>
            <a:r>
              <a:rPr lang="en-US" sz="2800" dirty="0">
                <a:sym typeface="+mn-ea"/>
              </a:rPr>
              <a:t> </a:t>
            </a:r>
            <a:r>
              <a:rPr lang="en-GB" altLang="en-US" sz="2800" dirty="0">
                <a:sym typeface="+mn-ea"/>
              </a:rPr>
              <a:t>c</a:t>
            </a:r>
            <a:r>
              <a:rPr lang="en-GB" altLang="en-US" sz="2800" baseline="30000" dirty="0">
                <a:sym typeface="+mn-ea"/>
              </a:rPr>
              <a:t>k</a:t>
            </a:r>
            <a:r>
              <a:rPr lang="en-US" sz="2800" dirty="0">
                <a:sym typeface="+mn-ea"/>
              </a:rPr>
              <a:t>| </a:t>
            </a:r>
            <a:r>
              <a:rPr lang="en-GB" altLang="en-US" sz="2800" dirty="0">
                <a:sym typeface="+mn-ea"/>
              </a:rPr>
              <a:t>i=j+k, j, k</a:t>
            </a:r>
            <a:r>
              <a:rPr lang="en-US" sz="2800" dirty="0">
                <a:sym typeface="+mn-ea"/>
              </a:rPr>
              <a:t>&gt;=0}</a:t>
            </a:r>
          </a:p>
          <a:p>
            <a:pPr>
              <a:buFont typeface="Arial" panose="020B0604020202020204" pitchFamily="34" charset="0"/>
              <a:buNone/>
            </a:pPr>
            <a:r>
              <a:rPr lang="en-US" sz="2800" dirty="0">
                <a:sym typeface="+mn-ea"/>
              </a:rPr>
              <a:t> </a:t>
            </a:r>
            <a:r>
              <a:rPr lang="en-IN" altLang="en-US" sz="2800" dirty="0">
                <a:sym typeface="+mn-ea"/>
              </a:rPr>
              <a:t>  </a:t>
            </a:r>
            <a:r>
              <a:rPr lang="en-IN" altLang="en-US" sz="2800" dirty="0">
                <a:solidFill>
                  <a:schemeClr val="accent2"/>
                </a:solidFill>
                <a:sym typeface="+mn-ea"/>
              </a:rPr>
              <a:t>10.</a:t>
            </a:r>
            <a:r>
              <a:rPr lang="en-GB" altLang="en-US" sz="2800" dirty="0">
                <a:solidFill>
                  <a:schemeClr val="accent2"/>
                </a:solidFill>
                <a:sym typeface="+mn-ea"/>
              </a:rPr>
              <a:t> </a:t>
            </a:r>
            <a:r>
              <a:rPr lang="en-US" sz="2800" dirty="0">
                <a:solidFill>
                  <a:schemeClr val="accent2"/>
                </a:solidFill>
                <a:sym typeface="+mn-ea"/>
              </a:rPr>
              <a:t>L={</a:t>
            </a:r>
            <a:r>
              <a:rPr lang="en-IN" altLang="en-US" sz="2400" dirty="0">
                <a:solidFill>
                  <a:schemeClr val="accent2"/>
                </a:solidFill>
                <a:sym typeface="+mn-ea"/>
              </a:rPr>
              <a:t>W</a:t>
            </a:r>
            <a:r>
              <a:rPr lang="en-US" sz="3200" dirty="0">
                <a:solidFill>
                  <a:schemeClr val="accent2"/>
                </a:solidFill>
                <a:sym typeface="+mn-ea"/>
              </a:rPr>
              <a:t>w</a:t>
            </a:r>
            <a:r>
              <a:rPr lang="en-IN" altLang="en-US" sz="2400" baseline="30000" dirty="0">
                <a:solidFill>
                  <a:schemeClr val="accent2"/>
                </a:solidFill>
                <a:sym typeface="+mn-ea"/>
              </a:rPr>
              <a:t>R</a:t>
            </a:r>
            <a:r>
              <a:rPr lang="en-US" sz="2800" dirty="0">
                <a:solidFill>
                  <a:schemeClr val="accent2"/>
                </a:solidFill>
                <a:sym typeface="+mn-ea"/>
              </a:rPr>
              <a:t> |  w </a:t>
            </a:r>
            <a:r>
              <a:rPr lang="az-Cyrl-AZ" sz="2800" dirty="0">
                <a:solidFill>
                  <a:schemeClr val="accent2"/>
                </a:solidFill>
                <a:sym typeface="+mn-ea"/>
              </a:rPr>
              <a:t>Є</a:t>
            </a:r>
            <a:r>
              <a:rPr lang="en-US" sz="2800" dirty="0">
                <a:solidFill>
                  <a:schemeClr val="accent2"/>
                </a:solidFill>
                <a:sym typeface="+mn-ea"/>
              </a:rPr>
              <a:t> (</a:t>
            </a:r>
            <a:r>
              <a:rPr lang="en-US" sz="2800" dirty="0" err="1">
                <a:solidFill>
                  <a:schemeClr val="accent2"/>
                </a:solidFill>
                <a:sym typeface="+mn-ea"/>
              </a:rPr>
              <a:t>a+b</a:t>
            </a:r>
            <a:r>
              <a:rPr lang="en-US" sz="2800" dirty="0">
                <a:solidFill>
                  <a:schemeClr val="accent2"/>
                </a:solidFill>
                <a:sym typeface="+mn-ea"/>
              </a:rPr>
              <a:t>)* }</a:t>
            </a:r>
            <a:endParaRPr lang="en-US" sz="2800" dirty="0">
              <a:solidFill>
                <a:schemeClr val="accent2"/>
              </a:solidFill>
            </a:endParaRPr>
          </a:p>
          <a:p>
            <a:pPr>
              <a:buFont typeface="Arial" panose="020B0604020202020204" pitchFamily="34" charset="0"/>
              <a:buNone/>
            </a:pPr>
            <a:endParaRPr lang="en-US" sz="2800" dirty="0">
              <a:sym typeface="+mn-ea"/>
            </a:endParaRPr>
          </a:p>
          <a:p>
            <a:pPr>
              <a:buFont typeface="Arial" panose="020B0604020202020204" pitchFamily="34" charset="0"/>
              <a:buNone/>
            </a:pPr>
            <a:r>
              <a:rPr lang="en-GB" altLang="en-US" sz="2800" dirty="0"/>
              <a:t> </a:t>
            </a:r>
            <a:endParaRPr lang="en-US" sz="2800" dirty="0"/>
          </a:p>
          <a:p>
            <a:pPr>
              <a:buFont typeface="Arial" panose="020B0604020202020204" pitchFamily="34" charset="0"/>
              <a:buNone/>
            </a:pP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09880" y="154305"/>
            <a:ext cx="10624185" cy="521970"/>
          </a:xfrm>
          <a:prstGeom prst="rect">
            <a:avLst/>
          </a:prstGeom>
          <a:noFill/>
        </p:spPr>
        <p:txBody>
          <a:bodyPr wrap="square" rtlCol="0" anchor="t">
            <a:spAutoFit/>
          </a:bodyPr>
          <a:lstStyle/>
          <a:p>
            <a:pPr>
              <a:buFont typeface="Arial" panose="020B0604020202020204" pitchFamily="34" charset="0"/>
              <a:buNone/>
            </a:pPr>
            <a:r>
              <a:rPr lang="en-GB" altLang="en-US" sz="2800" b="1" dirty="0">
                <a:solidFill>
                  <a:srgbClr val="002060"/>
                </a:solidFill>
                <a:sym typeface="+mn-ea"/>
              </a:rPr>
              <a:t>1.</a:t>
            </a:r>
            <a:r>
              <a:rPr lang="en-US" sz="2800" b="1" dirty="0">
                <a:solidFill>
                  <a:srgbClr val="002060"/>
                </a:solidFill>
                <a:sym typeface="+mn-ea"/>
              </a:rPr>
              <a:t> </a:t>
            </a:r>
            <a:r>
              <a:rPr lang="en-IN" altLang="en-US" sz="2800" b="1" dirty="0">
                <a:solidFill>
                  <a:srgbClr val="002060"/>
                </a:solidFill>
                <a:sym typeface="+mn-ea"/>
              </a:rPr>
              <a:t> Design a NPDA for</a:t>
            </a:r>
            <a:r>
              <a:rPr lang="en-GB" altLang="en-US" sz="2800" b="1" dirty="0">
                <a:solidFill>
                  <a:srgbClr val="002060"/>
                </a:solidFill>
                <a:sym typeface="+mn-ea"/>
              </a:rPr>
              <a:t> </a:t>
            </a:r>
            <a:r>
              <a:rPr lang="en-US" sz="2800" b="1" dirty="0">
                <a:solidFill>
                  <a:srgbClr val="002060"/>
                </a:solidFill>
                <a:sym typeface="+mn-ea"/>
              </a:rPr>
              <a:t>L={</a:t>
            </a:r>
            <a:r>
              <a:rPr lang="en-US" sz="2800" b="1" dirty="0" err="1">
                <a:solidFill>
                  <a:srgbClr val="002060"/>
                </a:solidFill>
                <a:sym typeface="+mn-ea"/>
              </a:rPr>
              <a:t>a</a:t>
            </a:r>
            <a:r>
              <a:rPr lang="en-US" sz="2800" b="1" baseline="30000" dirty="0" err="1">
                <a:solidFill>
                  <a:srgbClr val="002060"/>
                </a:solidFill>
                <a:sym typeface="+mn-ea"/>
              </a:rPr>
              <a:t>n</a:t>
            </a:r>
            <a:r>
              <a:rPr lang="en-US" sz="2800" b="1" dirty="0" err="1">
                <a:solidFill>
                  <a:srgbClr val="002060"/>
                </a:solidFill>
                <a:sym typeface="+mn-ea"/>
              </a:rPr>
              <a:t>b</a:t>
            </a:r>
            <a:r>
              <a:rPr lang="en-US" sz="2800" b="1" baseline="30000" dirty="0" err="1">
                <a:solidFill>
                  <a:srgbClr val="002060"/>
                </a:solidFill>
                <a:sym typeface="+mn-ea"/>
              </a:rPr>
              <a:t>n</a:t>
            </a:r>
            <a:r>
              <a:rPr lang="en-US" sz="2800" b="1" dirty="0">
                <a:solidFill>
                  <a:srgbClr val="002060"/>
                </a:solidFill>
                <a:sym typeface="+mn-ea"/>
              </a:rPr>
              <a:t>  | n&gt;=0}</a:t>
            </a:r>
            <a:r>
              <a:rPr lang="en-GB" altLang="en-US" sz="2800" b="1" dirty="0">
                <a:solidFill>
                  <a:srgbClr val="002060"/>
                </a:solidFill>
                <a:sym typeface="+mn-ea"/>
              </a:rPr>
              <a:t> by final state</a:t>
            </a:r>
            <a:r>
              <a:rPr lang="en-GB" altLang="en-US" sz="2800" dirty="0">
                <a:sym typeface="+mn-ea"/>
              </a:rPr>
              <a:t> </a:t>
            </a:r>
          </a:p>
        </p:txBody>
      </p:sp>
      <p:sp>
        <p:nvSpPr>
          <p:cNvPr id="4" name="Text Box 3"/>
          <p:cNvSpPr txBox="1"/>
          <p:nvPr/>
        </p:nvSpPr>
        <p:spPr>
          <a:xfrm>
            <a:off x="280035" y="1200785"/>
            <a:ext cx="11694160" cy="2973705"/>
          </a:xfrm>
          <a:prstGeom prst="rect">
            <a:avLst/>
          </a:prstGeom>
          <a:noFill/>
        </p:spPr>
        <p:txBody>
          <a:bodyPr wrap="square" rtlCol="0">
            <a:noAutofit/>
          </a:bodyPr>
          <a:lstStyle/>
          <a:p>
            <a:r>
              <a:rPr lang="en-IN" altLang="en-GB" sz="2400" b="1">
                <a:solidFill>
                  <a:srgbClr val="002060"/>
                </a:solidFill>
              </a:rPr>
              <a:t>A. </a:t>
            </a:r>
            <a:r>
              <a:rPr lang="en-GB" altLang="en-US" sz="2400" b="1">
                <a:solidFill>
                  <a:srgbClr val="002060"/>
                </a:solidFill>
              </a:rPr>
              <a:t>Methodology :  </a:t>
            </a:r>
          </a:p>
          <a:p>
            <a:pPr marL="581025" indent="-258445" algn="just"/>
            <a:r>
              <a:rPr lang="en-GB" altLang="en-US" sz="2400"/>
              <a:t>1. Let </a:t>
            </a:r>
            <a:r>
              <a:rPr lang="en-GB" altLang="en-US" sz="2400" b="1">
                <a:solidFill>
                  <a:srgbClr val="FF0000"/>
                </a:solidFill>
              </a:rPr>
              <a:t>‘w’</a:t>
            </a:r>
            <a:r>
              <a:rPr lang="en-GB" altLang="en-US" sz="2400"/>
              <a:t> is the </a:t>
            </a:r>
            <a:r>
              <a:rPr lang="en-GB" altLang="en-US" sz="2400" b="1"/>
              <a:t>string to be validated</a:t>
            </a:r>
            <a:r>
              <a:rPr lang="en-GB" altLang="en-US" sz="2400"/>
              <a:t>. Given Language is to </a:t>
            </a:r>
            <a:r>
              <a:rPr lang="en-GB" altLang="en-US" sz="2400" b="1">
                <a:solidFill>
                  <a:srgbClr val="FF0000"/>
                </a:solidFill>
              </a:rPr>
              <a:t>count ‘n’ number of a’s</a:t>
            </a:r>
            <a:r>
              <a:rPr lang="en-GB" altLang="en-US" sz="2400"/>
              <a:t> followed by </a:t>
            </a:r>
            <a:r>
              <a:rPr lang="en-GB" altLang="en-US" sz="2400" b="1">
                <a:solidFill>
                  <a:srgbClr val="FF0000"/>
                </a:solidFill>
              </a:rPr>
              <a:t>‘n’ number of  b’s. </a:t>
            </a:r>
            <a:r>
              <a:rPr lang="en-GB" altLang="en-US" sz="2400"/>
              <a:t>Hence, </a:t>
            </a:r>
            <a:r>
              <a:rPr lang="en-GB" altLang="en-US" sz="2400" b="1">
                <a:solidFill>
                  <a:schemeClr val="tx1"/>
                </a:solidFill>
              </a:rPr>
              <a:t>as long as</a:t>
            </a:r>
            <a:r>
              <a:rPr lang="en-GB" altLang="en-US" sz="2400" b="1">
                <a:solidFill>
                  <a:srgbClr val="FF0000"/>
                </a:solidFill>
              </a:rPr>
              <a:t> ‘a’ </a:t>
            </a:r>
            <a:r>
              <a:rPr lang="en-GB" altLang="en-US" sz="2400" b="1"/>
              <a:t>is in the input</a:t>
            </a:r>
            <a:r>
              <a:rPr lang="en-GB" altLang="en-US" sz="2400"/>
              <a:t>, </a:t>
            </a:r>
            <a:r>
              <a:rPr lang="en-GB" altLang="en-US" sz="2400" b="1">
                <a:solidFill>
                  <a:srgbClr val="FF0000"/>
                </a:solidFill>
              </a:rPr>
              <a:t>push ‘A’ onto the STACK.</a:t>
            </a:r>
          </a:p>
          <a:p>
            <a:pPr marL="581025" indent="-258445" algn="just"/>
            <a:r>
              <a:rPr lang="en-GB" altLang="en-US" sz="2400"/>
              <a:t>2. When </a:t>
            </a:r>
            <a:r>
              <a:rPr lang="en-GB" altLang="en-US" sz="2400" b="1">
                <a:solidFill>
                  <a:srgbClr val="FF0000"/>
                </a:solidFill>
              </a:rPr>
              <a:t>‘b’ </a:t>
            </a:r>
            <a:r>
              <a:rPr lang="en-GB" altLang="en-US" sz="2400" b="1">
                <a:solidFill>
                  <a:schemeClr val="tx1"/>
                </a:solidFill>
              </a:rPr>
              <a:t>is in the input</a:t>
            </a:r>
            <a:r>
              <a:rPr lang="en-GB" altLang="en-US" sz="2400" b="1">
                <a:solidFill>
                  <a:srgbClr val="FF0000"/>
                </a:solidFill>
              </a:rPr>
              <a:t> pop all ‘A’</a:t>
            </a:r>
            <a:r>
              <a:rPr lang="en-GB" altLang="en-US" sz="2400"/>
              <a:t> from </a:t>
            </a:r>
            <a:r>
              <a:rPr lang="en-GB" altLang="en-US" sz="2400" b="1">
                <a:solidFill>
                  <a:srgbClr val="FF0000"/>
                </a:solidFill>
              </a:rPr>
              <a:t>the stack</a:t>
            </a:r>
            <a:r>
              <a:rPr lang="en-GB" altLang="en-US" sz="2400"/>
              <a:t>.</a:t>
            </a:r>
          </a:p>
          <a:p>
            <a:pPr marL="581025" indent="-258445" algn="just"/>
            <a:r>
              <a:rPr lang="en-GB" altLang="en-US" sz="2400"/>
              <a:t>3. Once </a:t>
            </a:r>
            <a:r>
              <a:rPr lang="en-GB" altLang="en-US" sz="2400" b="1">
                <a:solidFill>
                  <a:schemeClr val="tx1"/>
                </a:solidFill>
              </a:rPr>
              <a:t>input string ‘w’</a:t>
            </a:r>
            <a:r>
              <a:rPr lang="en-GB" altLang="en-US" sz="2400"/>
              <a:t> is exausted, </a:t>
            </a:r>
            <a:r>
              <a:rPr lang="en-GB" altLang="en-US" sz="2400" b="1">
                <a:solidFill>
                  <a:schemeClr val="tx1"/>
                </a:solidFill>
              </a:rPr>
              <a:t>STACK has to be empty</a:t>
            </a:r>
            <a:r>
              <a:rPr lang="en-GB" altLang="en-US" sz="2400"/>
              <a:t>.  If so, we have counted </a:t>
            </a:r>
            <a:r>
              <a:rPr lang="en-GB" altLang="en-US" sz="2400" b="1">
                <a:solidFill>
                  <a:srgbClr val="FF0000"/>
                </a:solidFill>
              </a:rPr>
              <a:t>‘n’ number of a’s</a:t>
            </a:r>
            <a:r>
              <a:rPr lang="en-GB" altLang="en-US" sz="2400"/>
              <a:t> followed by </a:t>
            </a:r>
            <a:r>
              <a:rPr lang="en-GB" altLang="en-US" sz="2400" b="1">
                <a:solidFill>
                  <a:srgbClr val="FF0000"/>
                </a:solidFill>
              </a:rPr>
              <a:t>‘n’ number of b’s,</a:t>
            </a:r>
            <a:r>
              <a:rPr lang="en-GB" altLang="en-US" sz="2400"/>
              <a:t> and the string is </a:t>
            </a:r>
            <a:r>
              <a:rPr lang="en-GB" altLang="en-US" sz="2400" b="1">
                <a:solidFill>
                  <a:srgbClr val="00B050"/>
                </a:solidFill>
              </a:rPr>
              <a:t>accepted.</a:t>
            </a:r>
            <a:r>
              <a:rPr lang="en-GB" altLang="en-US" sz="2400"/>
              <a:t> otherwise </a:t>
            </a:r>
            <a:r>
              <a:rPr lang="en-GB" altLang="en-US" sz="2400" b="1"/>
              <a:t>string ‘w’ is rejected.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34645" y="1329690"/>
            <a:ext cx="11485245" cy="3158490"/>
          </a:xfrm>
          <a:prstGeom prst="rect">
            <a:avLst/>
          </a:prstGeom>
          <a:noFill/>
        </p:spPr>
        <p:txBody>
          <a:bodyPr wrap="square" rtlCol="0">
            <a:noAutofit/>
          </a:bodyPr>
          <a:lstStyle/>
          <a:p>
            <a:r>
              <a:rPr lang="en-GB" altLang="en-US" sz="2400" b="1">
                <a:solidFill>
                  <a:srgbClr val="002060"/>
                </a:solidFill>
              </a:rPr>
              <a:t>B. Writing Transition functions :</a:t>
            </a:r>
          </a:p>
          <a:p>
            <a:r>
              <a:rPr lang="en-GB" altLang="el-GR" sz="2400" b="1" spc="-150" dirty="0">
                <a:sym typeface="+mn-ea"/>
              </a:rPr>
              <a:t> 1.  </a:t>
            </a:r>
            <a:r>
              <a:rPr lang="el-GR" sz="2400" b="1" spc="-150" dirty="0">
                <a:solidFill>
                  <a:schemeClr val="tx1"/>
                </a:solidFill>
                <a:sym typeface="+mn-ea"/>
              </a:rPr>
              <a:t>δ(q</a:t>
            </a:r>
            <a:r>
              <a:rPr lang="el-GR" sz="2400" b="1" spc="-150" baseline="-25000" dirty="0">
                <a:solidFill>
                  <a:schemeClr val="tx1"/>
                </a:solidFill>
                <a:sym typeface="+mn-ea"/>
              </a:rPr>
              <a:t>0</a:t>
            </a:r>
            <a:r>
              <a:rPr lang="el-GR" sz="2400" b="1" spc="-150" dirty="0">
                <a:solidFill>
                  <a:schemeClr val="tx1"/>
                </a:solidFill>
                <a:sym typeface="+mn-ea"/>
              </a:rPr>
              <a:t>, ε ,ε )=(q</a:t>
            </a:r>
            <a:r>
              <a:rPr lang="el-GR" sz="2400" b="1" spc="-150" baseline="-25000" dirty="0">
                <a:solidFill>
                  <a:schemeClr val="tx1"/>
                </a:solidFill>
                <a:sym typeface="+mn-ea"/>
              </a:rPr>
              <a:t>0</a:t>
            </a:r>
            <a:r>
              <a:rPr lang="el-GR" sz="2400" b="1" spc="-150" dirty="0">
                <a:solidFill>
                  <a:schemeClr val="tx1"/>
                </a:solidFill>
                <a:sym typeface="+mn-ea"/>
              </a:rPr>
              <a:t>, </a:t>
            </a:r>
            <a:r>
              <a:rPr lang="el-GR" sz="2400" b="1" spc="-150" dirty="0">
                <a:solidFill>
                  <a:srgbClr val="00B0F0"/>
                </a:solidFill>
                <a:sym typeface="+mn-ea"/>
              </a:rPr>
              <a:t>Z</a:t>
            </a:r>
            <a:r>
              <a:rPr lang="el-GR" sz="2400" b="1" spc="-150" dirty="0">
                <a:solidFill>
                  <a:schemeClr val="tx1"/>
                </a:solidFill>
                <a:sym typeface="+mn-ea"/>
              </a:rPr>
              <a:t>) </a:t>
            </a:r>
            <a:r>
              <a:rPr lang="en-GB" altLang="el-GR" sz="2400" b="1" spc="-150" dirty="0">
                <a:solidFill>
                  <a:schemeClr val="tx1"/>
                </a:solidFill>
                <a:sym typeface="+mn-ea"/>
              </a:rPr>
              <a:t> </a:t>
            </a:r>
            <a:r>
              <a:rPr lang="en-GB" altLang="el-GR" sz="2400" b="1" spc="-150" dirty="0">
                <a:solidFill>
                  <a:schemeClr val="tx1"/>
                </a:solidFill>
                <a:latin typeface="Arial" panose="020B0604020202020204" pitchFamily="34" charset="0"/>
                <a:cs typeface="Arial" panose="020B0604020202020204" pitchFamily="34" charset="0"/>
                <a:sym typeface="+mn-ea"/>
              </a:rPr>
              <a:t>→ </a:t>
            </a:r>
            <a:r>
              <a:rPr lang="en-GB" altLang="en-US" sz="2400" b="1">
                <a:solidFill>
                  <a:schemeClr val="tx1"/>
                </a:solidFill>
                <a:sym typeface="+mn-ea"/>
              </a:rPr>
              <a:t>default transition function to indicate the bottom of the  STACK </a:t>
            </a:r>
          </a:p>
          <a:p>
            <a:r>
              <a:rPr lang="en-GB" altLang="en-US" sz="2400" b="1">
                <a:solidFill>
                  <a:schemeClr val="tx1"/>
                </a:solidFill>
                <a:sym typeface="+mn-ea"/>
              </a:rPr>
              <a:t> 2.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a:t>
            </a:r>
            <a:r>
              <a:rPr lang="en-GB" altLang="en-US" sz="2400" b="1">
                <a:sym typeface="+mn-ea"/>
              </a:rPr>
              <a:t>First</a:t>
            </a:r>
            <a:r>
              <a:rPr lang="en-IN" altLang="en-GB" sz="2400" b="1">
                <a:sym typeface="+mn-ea"/>
              </a:rPr>
              <a:t> occurance of</a:t>
            </a:r>
            <a:r>
              <a:rPr lang="en-GB" altLang="en-US" sz="2400" b="1">
                <a:sym typeface="+mn-ea"/>
              </a:rPr>
              <a:t> ‘a’</a:t>
            </a:r>
            <a:r>
              <a:rPr lang="en-IN" altLang="en-GB" sz="2400" b="1">
                <a:sym typeface="+mn-ea"/>
              </a:rPr>
              <a:t> in the Input and </a:t>
            </a:r>
            <a:r>
              <a:rPr lang="en-GB" altLang="en-US" sz="2400" b="1">
                <a:sym typeface="+mn-ea"/>
              </a:rPr>
              <a:t> Push ‘A’ onto stack</a:t>
            </a:r>
          </a:p>
          <a:p>
            <a:r>
              <a:rPr lang="en-GB" altLang="en-US" sz="2400" b="1">
                <a:solidFill>
                  <a:schemeClr val="tx1"/>
                </a:solidFill>
                <a:sym typeface="+mn-ea"/>
              </a:rPr>
              <a:t> 3.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IN" altLang="en-GB" sz="2400" b="1">
                <a:sym typeface="+mn-ea"/>
              </a:rPr>
              <a:t> For</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Subsequent  a’s</a:t>
            </a:r>
            <a:r>
              <a:rPr lang="en-IN" altLang="en-GB" sz="2400" b="1">
                <a:sym typeface="+mn-ea"/>
              </a:rPr>
              <a:t>, </a:t>
            </a:r>
            <a:r>
              <a:rPr lang="en-GB" altLang="en-US" sz="2400" b="1">
                <a:sym typeface="+mn-ea"/>
              </a:rPr>
              <a:t> Push ‘A’ onto stack.</a:t>
            </a:r>
          </a:p>
          <a:p>
            <a:r>
              <a:rPr lang="en-GB" altLang="en-US" sz="2400" b="1">
                <a:sym typeface="+mn-ea"/>
              </a:rPr>
              <a:t> 4.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baseline="-25000" dirty="0">
                <a:sym typeface="+mn-ea"/>
              </a:rPr>
              <a:t>1</a:t>
            </a:r>
            <a:r>
              <a:rPr lang="el-GR" sz="2400" b="1" spc="-150" dirty="0">
                <a:sym typeface="+mn-ea"/>
              </a:rPr>
              <a:t>, </a:t>
            </a:r>
            <a:r>
              <a:rPr lang="en-GB" altLang="el-GR" sz="2400" b="1" spc="-150" dirty="0">
                <a:sym typeface="+mn-ea"/>
              </a:rPr>
              <a:t> </a:t>
            </a:r>
            <a:r>
              <a:rPr lang="en-GB" altLang="el-GR"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First occurance of  ‘b’  in the input, POP correspond</a:t>
            </a:r>
            <a:r>
              <a:rPr lang="en-GB" altLang="en-US" sz="2400" b="1">
                <a:sym typeface="+mn-ea"/>
              </a:rPr>
              <a:t>ing  ‘A’ from stack.</a:t>
            </a:r>
          </a:p>
          <a:p>
            <a:r>
              <a:rPr lang="en-GB" altLang="en-US" sz="2400" b="1">
                <a:sym typeface="+mn-ea"/>
              </a:rPr>
              <a:t> 5. </a:t>
            </a:r>
            <a:r>
              <a:rPr lang="el-GR" sz="2400" b="1" spc="-150" dirty="0">
                <a:sym typeface="+mn-ea"/>
              </a:rPr>
              <a:t>δ(q</a:t>
            </a:r>
            <a:r>
              <a:rPr lang="en-GB" altLang="el-GR" sz="2400" b="1" spc="-150" baseline="-25000" dirty="0">
                <a:sym typeface="+mn-ea"/>
              </a:rPr>
              <a:t>1</a:t>
            </a:r>
            <a:r>
              <a:rPr lang="el-GR" sz="2400" b="1" spc="-150" dirty="0">
                <a:sym typeface="+mn-ea"/>
              </a:rPr>
              <a:t>, </a:t>
            </a:r>
            <a:r>
              <a:rPr lang="en-GB"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For subsequent  b’s</a:t>
            </a:r>
            <a:r>
              <a:rPr lang="en-IN" altLang="en-GB" sz="2400" b="1">
                <a:sym typeface="+mn-ea"/>
              </a:rPr>
              <a:t>,</a:t>
            </a:r>
            <a:r>
              <a:rPr lang="en-GB" altLang="en-US" sz="2400" b="1">
                <a:sym typeface="+mn-ea"/>
              </a:rPr>
              <a:t> POP corresponding  ‘A’ from stack.</a:t>
            </a:r>
          </a:p>
          <a:p>
            <a:r>
              <a:rPr lang="en-GB" altLang="en-US" sz="2400" b="1">
                <a:sym typeface="+mn-ea"/>
              </a:rPr>
              <a:t> 6. </a:t>
            </a:r>
            <a:r>
              <a:rPr lang="el-GR" sz="2400" b="1" spc="-150" dirty="0">
                <a:sym typeface="+mn-ea"/>
              </a:rPr>
              <a:t>δ(q</a:t>
            </a:r>
            <a:r>
              <a:rPr lang="en-GB" altLang="el-GR" sz="2400" b="1" spc="-150" baseline="-25000" dirty="0">
                <a:sym typeface="+mn-ea"/>
              </a:rPr>
              <a:t>1</a:t>
            </a:r>
            <a:r>
              <a:rPr lang="el-GR" sz="2400" b="1" spc="-150" dirty="0">
                <a:sym typeface="+mn-ea"/>
              </a:rPr>
              <a:t>, </a:t>
            </a:r>
            <a:r>
              <a:rPr 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dirty="0">
                <a:sym typeface="+mn-ea"/>
              </a:rPr>
              <a:t>f</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Input exhuasted AND STACK EMPTY with Z symbol</a:t>
            </a:r>
            <a:r>
              <a:rPr lang="en-IN" altLang="en-GB" sz="2400" b="1">
                <a:sym typeface="+mn-ea"/>
              </a:rPr>
              <a:t> on top</a:t>
            </a:r>
            <a:endParaRPr lang="en-GB" altLang="en-US" sz="2400" b="1">
              <a:sym typeface="+mn-ea"/>
            </a:endParaRPr>
          </a:p>
          <a:p>
            <a:r>
              <a:rPr lang="en-IN" altLang="en-GB" sz="2400" b="1">
                <a:solidFill>
                  <a:schemeClr val="tx1"/>
                </a:solidFill>
                <a:sym typeface="+mn-ea"/>
              </a:rPr>
              <a:t> 7. </a:t>
            </a:r>
            <a:r>
              <a:rPr lang="el-GR" sz="2400" b="1" spc="-150" dirty="0">
                <a:sym typeface="+mn-ea"/>
              </a:rPr>
              <a:t>δ(q</a:t>
            </a:r>
            <a:r>
              <a:rPr lang="en-IN" altLang="el-GR" sz="2400" b="1" spc="-150" baseline="-25000" dirty="0">
                <a:sym typeface="+mn-ea"/>
              </a:rPr>
              <a:t>0</a:t>
            </a:r>
            <a:r>
              <a:rPr lang="el-GR" sz="2400" b="1" spc="-150" dirty="0">
                <a:sym typeface="+mn-ea"/>
              </a:rPr>
              <a:t>, </a:t>
            </a:r>
            <a:r>
              <a:rPr 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dirty="0">
                <a:sym typeface="+mn-ea"/>
              </a:rPr>
              <a:t>f</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latin typeface="Arial" panose="020B0604020202020204" pitchFamily="34" charset="0"/>
                <a:cs typeface="Arial" panose="020B0604020202020204" pitchFamily="34" charset="0"/>
                <a:sym typeface="+mn-ea"/>
              </a:rPr>
              <a:t>→</a:t>
            </a:r>
            <a:r>
              <a:rPr lang="en-IN" altLang="en-GB" sz="2400" b="1" spc="-150" dirty="0">
                <a:latin typeface="Arial" panose="020B0604020202020204" pitchFamily="34" charset="0"/>
                <a:cs typeface="Arial" panose="020B0604020202020204" pitchFamily="34" charset="0"/>
                <a:sym typeface="+mn-ea"/>
              </a:rPr>
              <a:t> </a:t>
            </a:r>
            <a:r>
              <a:rPr lang="en-GB" altLang="en-US" sz="2400" b="1">
                <a:sym typeface="+mn-ea"/>
              </a:rPr>
              <a:t> Specific Transition function for n=0;</a:t>
            </a:r>
            <a:endParaRPr lang="en-GB" altLang="en-US" sz="2400" b="1">
              <a:solidFill>
                <a:schemeClr val="tx1"/>
              </a:solidFill>
              <a:sym typeface="+mn-ea"/>
            </a:endParaRPr>
          </a:p>
          <a:p>
            <a:endParaRPr lang="en-GB" altLang="en-US" sz="2400" b="1">
              <a:solidFill>
                <a:schemeClr val="tx1"/>
              </a:solidFill>
            </a:endParaRPr>
          </a:p>
          <a:p>
            <a:endParaRPr lang="el-GR" altLang="en-US" sz="2400" b="1" spc="-15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0035" y="179705"/>
            <a:ext cx="11694160" cy="3795395"/>
          </a:xfrm>
          <a:prstGeom prst="rect">
            <a:avLst/>
          </a:prstGeom>
          <a:noFill/>
        </p:spPr>
        <p:txBody>
          <a:bodyPr wrap="square" rtlCol="0">
            <a:noAutofit/>
          </a:bodyPr>
          <a:lstStyle/>
          <a:p>
            <a:r>
              <a:rPr lang="en-IN" altLang="en-GB" sz="2400" b="1">
                <a:solidFill>
                  <a:srgbClr val="002060"/>
                </a:solidFill>
              </a:rPr>
              <a:t>C. Writing Instantaneous Desrciption</a:t>
            </a:r>
            <a:r>
              <a:rPr lang="en-GB" altLang="en-US" sz="2400" b="1">
                <a:solidFill>
                  <a:srgbClr val="002060"/>
                </a:solidFill>
              </a:rPr>
              <a:t> </a:t>
            </a:r>
            <a:r>
              <a:rPr lang="en-IN" altLang="en-GB" sz="2400" b="1">
                <a:solidFill>
                  <a:srgbClr val="002060"/>
                </a:solidFill>
              </a:rPr>
              <a:t>for Valid case :</a:t>
            </a:r>
            <a:r>
              <a:rPr lang="en-GB" altLang="en-US" sz="2400" b="1">
                <a:solidFill>
                  <a:srgbClr val="002060"/>
                </a:solidFill>
              </a:rPr>
              <a:t> </a:t>
            </a:r>
          </a:p>
          <a:p>
            <a:pPr marL="581025" indent="-258445" algn="just"/>
            <a:r>
              <a:rPr lang="en-IN" altLang="en-GB" sz="2400" b="1"/>
              <a:t>Let n=3 and W = aaabbb</a:t>
            </a:r>
          </a:p>
          <a:p>
            <a:pPr marL="581025" indent="-258445" algn="just"/>
            <a:r>
              <a:rPr lang="en-GB" altLang="en-US" sz="2400" spc="-150" dirty="0">
                <a:sym typeface="+mn-ea"/>
              </a:rPr>
              <a:t> </a:t>
            </a:r>
            <a:r>
              <a:rPr lang="en-US" sz="2400" spc="-150" dirty="0">
                <a:sym typeface="+mn-ea"/>
              </a:rPr>
              <a:t> </a:t>
            </a:r>
            <a:r>
              <a:rPr lang="en-US" sz="2400" b="1" dirty="0">
                <a:sym typeface="+mn-ea"/>
              </a:rPr>
              <a:t>(</a:t>
            </a:r>
            <a:r>
              <a:rPr lang="en-US" sz="2400" b="1" dirty="0">
                <a:solidFill>
                  <a:srgbClr val="FF0000"/>
                </a:solidFill>
                <a:sym typeface="+mn-ea"/>
              </a:rPr>
              <a:t>q</a:t>
            </a:r>
            <a:r>
              <a:rPr lang="en-US" sz="2400" b="1" baseline="-25000" dirty="0">
                <a:solidFill>
                  <a:srgbClr val="FF0000"/>
                </a:solidFill>
                <a:sym typeface="+mn-ea"/>
              </a:rPr>
              <a:t>0</a:t>
            </a:r>
            <a:r>
              <a:rPr lang="en-US" sz="2400" b="1" dirty="0">
                <a:sym typeface="+mn-ea"/>
              </a:rPr>
              <a:t>,</a:t>
            </a:r>
            <a:r>
              <a:rPr lang="en-GB" altLang="en-US" sz="2400" b="1" dirty="0">
                <a:sym typeface="+mn-ea"/>
              </a:rPr>
              <a:t> </a:t>
            </a:r>
            <a:r>
              <a:rPr lang="en-US" sz="2400" b="1" u="sng" dirty="0">
                <a:solidFill>
                  <a:srgbClr val="FF0000"/>
                </a:solidFill>
                <a:sym typeface="+mn-ea"/>
              </a:rPr>
              <a:t>a</a:t>
            </a:r>
            <a:r>
              <a:rPr lang="en-IN" altLang="en-US" sz="2400" b="1" spc="-150" dirty="0">
                <a:sym typeface="+mn-ea"/>
              </a:rPr>
              <a:t>aabbb</a:t>
            </a:r>
            <a:r>
              <a:rPr lang="en-US" sz="2400" b="1" dirty="0">
                <a:sym typeface="+mn-ea"/>
              </a:rPr>
              <a:t>,</a:t>
            </a:r>
            <a:r>
              <a:rPr lang="en-GB" altLang="en-US" sz="2400" b="1" dirty="0">
                <a:sym typeface="+mn-ea"/>
              </a:rPr>
              <a:t> </a:t>
            </a:r>
            <a:r>
              <a:rPr lang="el-GR" sz="2400" b="1" u="sng" spc="-150" dirty="0">
                <a:solidFill>
                  <a:srgbClr val="00B0F0"/>
                </a:solidFill>
                <a:sym typeface="+mn-ea"/>
              </a:rPr>
              <a:t>Z</a:t>
            </a:r>
            <a:r>
              <a:rPr lang="en-US" sz="2400" b="1" dirty="0">
                <a:sym typeface="+mn-ea"/>
              </a:rPr>
              <a:t>)</a:t>
            </a:r>
            <a:r>
              <a:rPr lang="en-GB" altLang="en-US" sz="2400" b="1"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IN" altLang="en-US"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Push A</a:t>
            </a:r>
            <a:endParaRPr lang="en-US" sz="2400" b="1" spc="-150" dirty="0"/>
          </a:p>
          <a:p>
            <a:pPr marL="581025" indent="-258445" algn="just"/>
            <a:r>
              <a:rPr lang="en-GB" altLang="en-IN" sz="2400" b="1" dirty="0">
                <a:sym typeface="+mn-ea"/>
              </a:rPr>
              <a:t>                           </a:t>
            </a:r>
            <a:r>
              <a:rPr lang="en-IN" altLang="en-US" sz="2400" b="1"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a</a:t>
            </a:r>
            <a:r>
              <a:rPr lang="en-IN" altLang="en-US" sz="2400" b="1" spc="-150" dirty="0">
                <a:sym typeface="+mn-ea"/>
              </a:rPr>
              <a:t>abbb</a:t>
            </a:r>
            <a:r>
              <a:rPr lang="en-US" sz="2400" b="1" spc="-150" dirty="0">
                <a:sym typeface="+mn-ea"/>
              </a:rPr>
              <a:t>, </a:t>
            </a:r>
            <a:r>
              <a:rPr lang="en-IN" altLang="en-US" sz="2400" b="1" u="sng"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IN" altLang="en-US" sz="2400"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n-IN"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Push A </a:t>
            </a:r>
            <a:endParaRPr lang="en-US" sz="2400" b="1" spc="-150" dirty="0"/>
          </a:p>
          <a:p>
            <a:pPr marL="581025" indent="-258445" algn="just"/>
            <a:r>
              <a:rPr lang="en-IN" altLang="en-US" sz="2400" spc="-150" dirty="0">
                <a:sym typeface="+mn-ea"/>
              </a:rPr>
              <a:t> </a:t>
            </a:r>
            <a:r>
              <a:rPr lang="en-GB" altLang="en-IN" sz="2400" spc="-150" dirty="0">
                <a:sym typeface="+mn-ea"/>
              </a:rPr>
              <a:t>                   </a:t>
            </a:r>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a</a:t>
            </a:r>
            <a:r>
              <a:rPr lang="en-IN" altLang="en-US" sz="2400" b="1" spc="-150" dirty="0">
                <a:sym typeface="+mn-ea"/>
              </a:rPr>
              <a:t>bbb</a:t>
            </a:r>
            <a:r>
              <a:rPr lang="en-US" sz="2400" b="1" spc="-150" dirty="0">
                <a:sym typeface="+mn-ea"/>
              </a:rPr>
              <a:t>, </a:t>
            </a:r>
            <a:r>
              <a:rPr lang="en-IN" altLang="en-US" sz="2400" b="1" spc="-150" dirty="0">
                <a:sym typeface="+mn-ea"/>
              </a:rPr>
              <a:t> </a:t>
            </a:r>
            <a:r>
              <a:rPr lang="en-IN" altLang="en-US" sz="2400" b="1" u="sng" spc="-150" dirty="0">
                <a:solidFill>
                  <a:srgbClr val="00B0F0"/>
                </a:solidFill>
                <a:sym typeface="+mn-ea"/>
              </a:rPr>
              <a:t>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n-IN"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Push A </a:t>
            </a:r>
            <a:endParaRPr lang="en-US" sz="2400" b="1" spc="-150" dirty="0"/>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IN" altLang="en-US" sz="2400" b="1" spc="-150" dirty="0">
                <a:sym typeface="+mn-ea"/>
              </a:rPr>
              <a:t>bb</a:t>
            </a:r>
            <a:r>
              <a:rPr lang="en-US" sz="2400" b="1" spc="-150" dirty="0">
                <a:sym typeface="+mn-ea"/>
              </a:rPr>
              <a:t>, </a:t>
            </a:r>
            <a:r>
              <a:rPr lang="en-IN" altLang="en-US" sz="2400" b="1" spc="-150" dirty="0">
                <a:sym typeface="+mn-ea"/>
              </a:rPr>
              <a:t> </a:t>
            </a:r>
            <a:r>
              <a:rPr lang="en-IN" altLang="en-US" sz="2400" b="1" u="sng" spc="-150" dirty="0">
                <a:solidFill>
                  <a:srgbClr val="00B0F0"/>
                </a:solidFill>
                <a:sym typeface="+mn-ea"/>
              </a:rPr>
              <a:t>A</a:t>
            </a:r>
            <a:r>
              <a:rPr lang="en-GB" altLang="en-IN" sz="2400" b="1" spc="-150" dirty="0">
                <a:solidFill>
                  <a:srgbClr val="00B0F0"/>
                </a:solidFill>
                <a:sym typeface="+mn-ea"/>
              </a:rPr>
              <a:t>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l-GR" sz="2400" b="1" spc="-150" dirty="0">
                <a:sym typeface="+mn-ea"/>
              </a:rPr>
              <a:t>δ(q</a:t>
            </a:r>
            <a:r>
              <a:rPr lang="en-IN" altLang="el-GR" sz="2400" b="1" spc="-150" baseline="-25000" dirty="0">
                <a:sym typeface="+mn-ea"/>
              </a:rPr>
              <a:t>0</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Pop A </a:t>
            </a:r>
            <a:endParaRPr lang="en-US" sz="2400" b="1" spc="-150" dirty="0"/>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IN" altLang="en-US" sz="2400" b="1" spc="-150" dirty="0">
                <a:sym typeface="+mn-ea"/>
              </a:rPr>
              <a:t>b</a:t>
            </a:r>
            <a:r>
              <a:rPr lang="en-US" sz="2400" b="1" spc="-150" dirty="0">
                <a:sym typeface="+mn-ea"/>
              </a:rPr>
              <a:t>, </a:t>
            </a:r>
            <a:r>
              <a:rPr lang="en-IN" altLang="en-US" sz="2400" b="1" spc="-150" dirty="0">
                <a:sym typeface="+mn-ea"/>
              </a:rPr>
              <a:t> </a:t>
            </a:r>
            <a:r>
              <a:rPr lang="en-IN" altLang="en-US" sz="2400" b="1" u="sng" spc="-150" dirty="0">
                <a:solidFill>
                  <a:srgbClr val="00B0F0"/>
                </a:solidFill>
                <a:sym typeface="+mn-ea"/>
              </a:rPr>
              <a:t>A</a:t>
            </a:r>
            <a:r>
              <a:rPr lang="en-GB" altLang="en-IN"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l-GR" sz="2400" b="1" spc="-150" dirty="0">
                <a:sym typeface="+mn-ea"/>
              </a:rPr>
              <a:t>δ(q</a:t>
            </a:r>
            <a:r>
              <a:rPr lang="en-GB"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Pop A </a:t>
            </a:r>
            <a:endParaRPr lang="en-US" sz="2400" b="1" spc="-150" dirty="0"/>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US" sz="2400" b="1" spc="-150" dirty="0">
                <a:sym typeface="+mn-ea"/>
              </a:rPr>
              <a:t>, </a:t>
            </a:r>
            <a:r>
              <a:rPr lang="en-IN" altLang="en-US" sz="2400" b="1" spc="-150" dirty="0">
                <a:sym typeface="+mn-ea"/>
              </a:rPr>
              <a:t> </a:t>
            </a:r>
            <a:r>
              <a:rPr lang="en-GB" altLang="el-GR" sz="2400" b="1" u="sng" spc="-150" dirty="0">
                <a:solidFill>
                  <a:srgbClr val="00B0F0"/>
                </a:solidFill>
                <a:sym typeface="+mn-ea"/>
              </a:rPr>
              <a:t>A</a:t>
            </a:r>
            <a:r>
              <a:rPr lang="en-GB" altLang="el-GR" sz="2400" b="1" spc="-150" dirty="0">
                <a:solidFill>
                  <a:srgbClr val="00B0F0"/>
                </a:solidFill>
                <a:sym typeface="+mn-ea"/>
              </a:rPr>
              <a:t>Z</a:t>
            </a:r>
            <a:r>
              <a:rPr lang="en-US" sz="2400" b="1" spc="-150" dirty="0">
                <a:sym typeface="+mn-ea"/>
              </a:rPr>
              <a:t>)</a:t>
            </a:r>
            <a:r>
              <a:rPr lang="en-IN" altLang="en-US" sz="2400" b="1" spc="-150" dirty="0">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Pop A </a:t>
            </a:r>
            <a:endParaRPr lang="en-US" sz="2400" b="1" spc="-150" dirty="0"/>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spc="-150" dirty="0">
                <a:sym typeface="+mn-ea"/>
              </a:rPr>
              <a:t> </a:t>
            </a:r>
            <a:r>
              <a:rPr lang="en-IN" altLang="en-US" sz="2000" b="1" u="sng" spc="-150" dirty="0">
                <a:solidFill>
                  <a:srgbClr val="FF0000"/>
                </a:solidFill>
                <a:latin typeface="Arial" panose="020B0604020202020204" pitchFamily="34" charset="0"/>
                <a:cs typeface="Arial" panose="020B0604020202020204" pitchFamily="34" charset="0"/>
                <a:sym typeface="+mn-ea"/>
              </a:rPr>
              <a:t>Ԑ</a:t>
            </a:r>
            <a:r>
              <a:rPr lang="en-US" sz="2400" b="1" spc="-150" dirty="0">
                <a:sym typeface="+mn-ea"/>
              </a:rPr>
              <a:t>,</a:t>
            </a:r>
            <a:r>
              <a:rPr lang="en-IN" altLang="en-US" sz="2400" b="1" spc="-150" dirty="0">
                <a:sym typeface="+mn-ea"/>
              </a:rPr>
              <a:t> </a:t>
            </a:r>
            <a:r>
              <a:rPr lang="en-US" sz="2400" b="1" spc="-150" dirty="0">
                <a:sym typeface="+mn-ea"/>
              </a:rPr>
              <a:t> </a:t>
            </a:r>
            <a:r>
              <a:rPr lang="en-GB" altLang="el-GR" sz="2400" b="1" u="sng" spc="-150" dirty="0">
                <a:solidFill>
                  <a:srgbClr val="00B0F0"/>
                </a:solidFill>
                <a:sym typeface="+mn-ea"/>
              </a:rPr>
              <a:t>Z)</a:t>
            </a:r>
            <a:r>
              <a:rPr lang="en-GB" altLang="el-GR" sz="2400" b="1" spc="-150" dirty="0">
                <a:solidFill>
                  <a:srgbClr val="00B0F0"/>
                </a:solidFill>
                <a:sym typeface="+mn-ea"/>
              </a:rPr>
              <a:t> </a:t>
            </a:r>
            <a:r>
              <a:rPr lang="en-IN" altLang="en-US" sz="2400" b="1" spc="-150" dirty="0">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GB" altLang="el-GR" sz="2000" b="1" spc="-150" dirty="0">
                <a:solidFill>
                  <a:srgbClr val="FF0000"/>
                </a:solidFill>
                <a:latin typeface="Arial" panose="020B0604020202020204" pitchFamily="34" charset="0"/>
                <a:cs typeface="Arial" panose="020B0604020202020204" pitchFamily="34" charset="0"/>
                <a:sym typeface="+mn-ea"/>
              </a:rPr>
              <a:t>Ԑ</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f</a:t>
            </a:r>
            <a:r>
              <a:rPr lang="el-GR" sz="2400" b="1" spc="-150" dirty="0">
                <a:sym typeface="+mn-ea"/>
              </a:rPr>
              <a:t>, </a:t>
            </a:r>
            <a:r>
              <a:rPr lang="en-GB" altLang="el-GR" sz="2400" b="1" spc="-150" dirty="0">
                <a:sym typeface="+mn-ea"/>
              </a:rPr>
              <a:t> </a:t>
            </a:r>
            <a:r>
              <a:rPr lang="en-IN" altLang="en-GB" sz="2400" b="1" spc="-150" dirty="0">
                <a:solidFill>
                  <a:srgbClr val="00B0F0"/>
                </a:solidFill>
                <a:latin typeface="Arial" panose="020B0604020202020204" pitchFamily="34" charset="0"/>
                <a:cs typeface="Arial" panose="020B0604020202020204" pitchFamily="34" charset="0"/>
                <a:sym typeface="+mn-ea"/>
              </a:rPr>
              <a:t>Z</a:t>
            </a:r>
            <a:r>
              <a:rPr lang="el-GR" sz="2400" b="1" spc="-150" dirty="0">
                <a:solidFill>
                  <a:srgbClr val="00B0F0"/>
                </a:solidFill>
                <a:sym typeface="+mn-ea"/>
              </a:rPr>
              <a:t>)</a:t>
            </a:r>
            <a:r>
              <a:rPr lang="en-GB" altLang="el-GR" sz="2400" b="1" spc="-150" dirty="0">
                <a:sym typeface="+mn-ea"/>
              </a:rPr>
              <a:t>     </a:t>
            </a:r>
            <a:r>
              <a:rPr lang="en-GB" altLang="en-IN" sz="2400" b="1" spc="-150" dirty="0">
                <a:latin typeface="Arial" panose="020B0604020202020204" pitchFamily="34" charset="0"/>
                <a:cs typeface="Arial" panose="020B0604020202020204" pitchFamily="34" charset="0"/>
                <a:sym typeface="+mn-ea"/>
              </a:rPr>
              <a:t>→   Stack empty A </a:t>
            </a:r>
            <a:endParaRPr lang="en-US" sz="2400" b="1" spc="-150" dirty="0"/>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f</a:t>
            </a:r>
            <a:r>
              <a:rPr lang="en-US" sz="2400" b="1" spc="-150" dirty="0">
                <a:sym typeface="+mn-ea"/>
              </a:rPr>
              <a:t>, </a:t>
            </a:r>
            <a:r>
              <a:rPr lang="en-IN" altLang="en-US" sz="2400" b="1" spc="-150" dirty="0">
                <a:sym typeface="+mn-ea"/>
              </a:rPr>
              <a:t> </a:t>
            </a:r>
            <a:r>
              <a:rPr lang="en-IN" altLang="en-US" sz="2000" b="1" u="sng" spc="-150" dirty="0">
                <a:solidFill>
                  <a:srgbClr val="FF0000"/>
                </a:solidFill>
                <a:latin typeface="Arial" panose="020B0604020202020204" pitchFamily="34" charset="0"/>
                <a:cs typeface="Arial" panose="020B0604020202020204" pitchFamily="34" charset="0"/>
                <a:sym typeface="+mn-ea"/>
              </a:rPr>
              <a:t>Ԑ</a:t>
            </a:r>
            <a:r>
              <a:rPr lang="en-US" sz="2400" b="1" u="sng" spc="-150" dirty="0">
                <a:sym typeface="+mn-ea"/>
              </a:rPr>
              <a:t>,</a:t>
            </a:r>
            <a:r>
              <a:rPr lang="en-IN" altLang="en-US" sz="2400" b="1" spc="-150" dirty="0">
                <a:sym typeface="+mn-ea"/>
              </a:rPr>
              <a:t> </a:t>
            </a:r>
            <a:r>
              <a:rPr lang="en-IN" altLang="en-US" sz="2400" b="1" spc="-150" dirty="0">
                <a:solidFill>
                  <a:srgbClr val="00B050"/>
                </a:solidFill>
                <a:sym typeface="+mn-ea"/>
              </a:rPr>
              <a:t> </a:t>
            </a:r>
            <a:r>
              <a:rPr lang="en-GB" altLang="el-GR" sz="2400" b="1" strike="sngStrike"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n-IN" altLang="en-US" sz="2400" b="1" spc="-150" dirty="0">
                <a:solidFill>
                  <a:srgbClr val="00B050"/>
                </a:solidFill>
                <a:sym typeface="+mn-ea"/>
              </a:rPr>
              <a:t>St</a:t>
            </a:r>
            <a:r>
              <a:rPr lang="en-GB" altLang="en-IN" sz="2400" b="1" spc="-150" dirty="0">
                <a:solidFill>
                  <a:srgbClr val="00B050"/>
                </a:solidFill>
                <a:sym typeface="+mn-ea"/>
              </a:rPr>
              <a:t>ring ‘w’ is accepted</a:t>
            </a:r>
            <a:r>
              <a:rPr lang="en-IN" altLang="en-US" sz="2400" b="1" spc="-150" dirty="0">
                <a:solidFill>
                  <a:srgbClr val="00B050"/>
                </a:solidFill>
                <a:sym typeface="+mn-ea"/>
              </a:rPr>
              <a:t> </a:t>
            </a:r>
          </a:p>
          <a:p>
            <a:pPr marL="581025" indent="-258445" algn="just"/>
            <a:r>
              <a:rPr lang="en-IN" altLang="en-US" sz="2400" spc="-150" dirty="0">
                <a:sym typeface="+mn-ea"/>
              </a:rPr>
              <a:t>                                      </a:t>
            </a:r>
            <a:endParaRPr lang="en-US" sz="2400" b="1" spc="-150" dirty="0"/>
          </a:p>
          <a:p>
            <a:pPr marL="581025" indent="-258445" algn="just"/>
            <a:endParaRPr lang="en-IN" altLang="en-GB" sz="2400" b="1"/>
          </a:p>
        </p:txBody>
      </p:sp>
      <p:pic>
        <p:nvPicPr>
          <p:cNvPr id="7" name="Picture 6"/>
          <p:cNvPicPr>
            <a:picLocks noChangeAspect="1"/>
          </p:cNvPicPr>
          <p:nvPr/>
        </p:nvPicPr>
        <p:blipFill>
          <a:blip r:embed="rId2"/>
          <a:stretch>
            <a:fillRect/>
          </a:stretch>
        </p:blipFill>
        <p:spPr>
          <a:xfrm>
            <a:off x="5207635" y="937895"/>
            <a:ext cx="781050" cy="294005"/>
          </a:xfrm>
          <a:prstGeom prst="rect">
            <a:avLst/>
          </a:prstGeom>
        </p:spPr>
      </p:pic>
      <p:pic>
        <p:nvPicPr>
          <p:cNvPr id="2" name="Picture 1"/>
          <p:cNvPicPr>
            <a:picLocks noChangeAspect="1"/>
          </p:cNvPicPr>
          <p:nvPr/>
        </p:nvPicPr>
        <p:blipFill>
          <a:blip r:embed="rId2"/>
          <a:stretch>
            <a:fillRect/>
          </a:stretch>
        </p:blipFill>
        <p:spPr>
          <a:xfrm>
            <a:off x="5201285" y="1405255"/>
            <a:ext cx="781050" cy="294005"/>
          </a:xfrm>
          <a:prstGeom prst="rect">
            <a:avLst/>
          </a:prstGeom>
        </p:spPr>
      </p:pic>
      <p:pic>
        <p:nvPicPr>
          <p:cNvPr id="5" name="Picture 4"/>
          <p:cNvPicPr>
            <a:picLocks noChangeAspect="1"/>
          </p:cNvPicPr>
          <p:nvPr/>
        </p:nvPicPr>
        <p:blipFill>
          <a:blip r:embed="rId2"/>
          <a:stretch>
            <a:fillRect/>
          </a:stretch>
        </p:blipFill>
        <p:spPr>
          <a:xfrm>
            <a:off x="5233035" y="2152015"/>
            <a:ext cx="781050" cy="294005"/>
          </a:xfrm>
          <a:prstGeom prst="rect">
            <a:avLst/>
          </a:prstGeom>
        </p:spPr>
      </p:pic>
      <p:pic>
        <p:nvPicPr>
          <p:cNvPr id="8" name="Picture 7"/>
          <p:cNvPicPr>
            <a:picLocks noChangeAspect="1"/>
          </p:cNvPicPr>
          <p:nvPr/>
        </p:nvPicPr>
        <p:blipFill>
          <a:blip r:embed="rId2"/>
          <a:stretch>
            <a:fillRect/>
          </a:stretch>
        </p:blipFill>
        <p:spPr>
          <a:xfrm>
            <a:off x="5207635" y="1760855"/>
            <a:ext cx="781050" cy="294005"/>
          </a:xfrm>
          <a:prstGeom prst="rect">
            <a:avLst/>
          </a:prstGeom>
        </p:spPr>
      </p:pic>
      <p:pic>
        <p:nvPicPr>
          <p:cNvPr id="9" name="Picture 8"/>
          <p:cNvPicPr>
            <a:picLocks noChangeAspect="1"/>
          </p:cNvPicPr>
          <p:nvPr/>
        </p:nvPicPr>
        <p:blipFill>
          <a:blip r:embed="rId2"/>
          <a:stretch>
            <a:fillRect/>
          </a:stretch>
        </p:blipFill>
        <p:spPr>
          <a:xfrm>
            <a:off x="5207635" y="2522855"/>
            <a:ext cx="781050" cy="294005"/>
          </a:xfrm>
          <a:prstGeom prst="rect">
            <a:avLst/>
          </a:prstGeom>
        </p:spPr>
      </p:pic>
      <p:pic>
        <p:nvPicPr>
          <p:cNvPr id="10" name="Picture 9"/>
          <p:cNvPicPr>
            <a:picLocks noChangeAspect="1"/>
          </p:cNvPicPr>
          <p:nvPr/>
        </p:nvPicPr>
        <p:blipFill>
          <a:blip r:embed="rId2"/>
          <a:stretch>
            <a:fillRect/>
          </a:stretch>
        </p:blipFill>
        <p:spPr>
          <a:xfrm>
            <a:off x="5222875" y="2832735"/>
            <a:ext cx="781050" cy="294005"/>
          </a:xfrm>
          <a:prstGeom prst="rect">
            <a:avLst/>
          </a:prstGeom>
        </p:spPr>
      </p:pic>
      <p:pic>
        <p:nvPicPr>
          <p:cNvPr id="11" name="Picture 10"/>
          <p:cNvPicPr>
            <a:picLocks noChangeAspect="1"/>
          </p:cNvPicPr>
          <p:nvPr/>
        </p:nvPicPr>
        <p:blipFill>
          <a:blip r:embed="rId2"/>
          <a:stretch>
            <a:fillRect/>
          </a:stretch>
        </p:blipFill>
        <p:spPr>
          <a:xfrm>
            <a:off x="5197475" y="3213735"/>
            <a:ext cx="781050" cy="294005"/>
          </a:xfrm>
          <a:prstGeom prst="rect">
            <a:avLst/>
          </a:prstGeom>
        </p:spPr>
      </p:pic>
      <p:pic>
        <p:nvPicPr>
          <p:cNvPr id="3" name="Picture 2"/>
          <p:cNvPicPr>
            <a:picLocks noChangeAspect="1"/>
          </p:cNvPicPr>
          <p:nvPr/>
        </p:nvPicPr>
        <p:blipFill>
          <a:blip r:embed="rId2"/>
          <a:stretch>
            <a:fillRect/>
          </a:stretch>
        </p:blipFill>
        <p:spPr>
          <a:xfrm>
            <a:off x="5226685" y="3536315"/>
            <a:ext cx="781050" cy="2940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74700" y="1167130"/>
            <a:ext cx="11030585" cy="3461385"/>
          </a:xfrm>
          <a:prstGeom prst="rect">
            <a:avLst/>
          </a:prstGeom>
          <a:noFill/>
        </p:spPr>
        <p:txBody>
          <a:bodyPr wrap="square" rtlCol="0" anchor="t">
            <a:noAutofit/>
          </a:bodyPr>
          <a:lstStyle/>
          <a:p>
            <a:pPr marL="581025" indent="-258445" algn="just"/>
            <a:r>
              <a:rPr lang="en-IN" altLang="en-GB" sz="2400" b="1">
                <a:solidFill>
                  <a:srgbClr val="002060"/>
                </a:solidFill>
                <a:sym typeface="+mn-ea"/>
              </a:rPr>
              <a:t>D. Writing Instantaneous Desrciption</a:t>
            </a:r>
            <a:r>
              <a:rPr lang="en-GB" altLang="en-US" sz="2400" b="1">
                <a:solidFill>
                  <a:srgbClr val="002060"/>
                </a:solidFill>
                <a:sym typeface="+mn-ea"/>
              </a:rPr>
              <a:t> </a:t>
            </a:r>
            <a:r>
              <a:rPr lang="en-IN" altLang="en-GB" sz="2400" b="1">
                <a:solidFill>
                  <a:srgbClr val="002060"/>
                </a:solidFill>
                <a:sym typeface="+mn-ea"/>
              </a:rPr>
              <a:t>for InValid case :</a:t>
            </a:r>
            <a:r>
              <a:rPr lang="en-GB" altLang="en-US" sz="2400" b="1">
                <a:solidFill>
                  <a:srgbClr val="002060"/>
                </a:solidFill>
                <a:sym typeface="+mn-ea"/>
              </a:rPr>
              <a:t> </a:t>
            </a:r>
            <a:endParaRPr lang="en-GB" altLang="en-US" sz="2400" b="1">
              <a:solidFill>
                <a:srgbClr val="002060"/>
              </a:solidFill>
            </a:endParaRPr>
          </a:p>
          <a:p>
            <a:pPr marL="581025" indent="-258445" algn="just"/>
            <a:r>
              <a:rPr lang="en-IN" altLang="en-GB" sz="2400" b="1">
                <a:sym typeface="+mn-ea"/>
              </a:rPr>
              <a:t>Let n=3 and W = aaabb</a:t>
            </a:r>
            <a:endParaRPr lang="en-IN" altLang="en-GB" sz="2400" b="1"/>
          </a:p>
          <a:p>
            <a:pPr marL="581025" indent="-258445" algn="just"/>
            <a:r>
              <a:rPr lang="en-IN" altLang="en-US" sz="2400" b="1" dirty="0">
                <a:sym typeface="+mn-ea"/>
              </a:rPr>
              <a:t>  </a:t>
            </a:r>
            <a:r>
              <a:rPr lang="en-US" sz="2400" b="1" dirty="0">
                <a:sym typeface="+mn-ea"/>
              </a:rPr>
              <a:t>(</a:t>
            </a:r>
            <a:r>
              <a:rPr lang="en-US" sz="2400" b="1" dirty="0">
                <a:solidFill>
                  <a:srgbClr val="FF0000"/>
                </a:solidFill>
                <a:sym typeface="+mn-ea"/>
              </a:rPr>
              <a:t>q</a:t>
            </a:r>
            <a:r>
              <a:rPr lang="en-US" sz="2400" b="1" baseline="-25000" dirty="0">
                <a:solidFill>
                  <a:srgbClr val="FF0000"/>
                </a:solidFill>
                <a:sym typeface="+mn-ea"/>
              </a:rPr>
              <a:t>0</a:t>
            </a:r>
            <a:r>
              <a:rPr lang="en-US" sz="2400" b="1" dirty="0">
                <a:sym typeface="+mn-ea"/>
              </a:rPr>
              <a:t>,</a:t>
            </a:r>
            <a:r>
              <a:rPr lang="en-GB" altLang="en-US" sz="2400" b="1" dirty="0">
                <a:sym typeface="+mn-ea"/>
              </a:rPr>
              <a:t> </a:t>
            </a:r>
            <a:r>
              <a:rPr lang="en-US" sz="2400" b="1" u="sng" dirty="0">
                <a:solidFill>
                  <a:srgbClr val="FF0000"/>
                </a:solidFill>
                <a:sym typeface="+mn-ea"/>
              </a:rPr>
              <a:t>a</a:t>
            </a:r>
            <a:r>
              <a:rPr lang="en-IN" altLang="en-US" sz="2400" b="1" spc="-150" dirty="0">
                <a:sym typeface="+mn-ea"/>
              </a:rPr>
              <a:t>aabb</a:t>
            </a:r>
            <a:r>
              <a:rPr lang="en-US" sz="2400" b="1" dirty="0">
                <a:sym typeface="+mn-ea"/>
              </a:rPr>
              <a:t>,</a:t>
            </a:r>
            <a:r>
              <a:rPr lang="en-GB" altLang="en-US" sz="2400" b="1" dirty="0">
                <a:sym typeface="+mn-ea"/>
              </a:rPr>
              <a:t> </a:t>
            </a:r>
            <a:r>
              <a:rPr lang="en-US" sz="2400" b="1" u="sng" spc="-150" dirty="0">
                <a:solidFill>
                  <a:srgbClr val="00B0F0"/>
                </a:solidFill>
                <a:sym typeface="+mn-ea"/>
              </a:rPr>
              <a:t>Z</a:t>
            </a:r>
            <a:r>
              <a:rPr lang="en-US" sz="2400" b="1" dirty="0">
                <a:sym typeface="+mn-ea"/>
              </a:rPr>
              <a:t>)</a:t>
            </a:r>
            <a:r>
              <a:rPr lang="en-IN" altLang="en-US" sz="2400" b="1" dirty="0">
                <a:sym typeface="+mn-ea"/>
              </a:rPr>
              <a:t>   </a:t>
            </a:r>
            <a:r>
              <a:rPr lang="en-GB" altLang="en-IN" sz="2400" b="1"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IN" altLang="en-US"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Push A</a:t>
            </a:r>
            <a:endParaRPr lang="en-US" sz="2400" b="1" spc="-150" dirty="0"/>
          </a:p>
          <a:p>
            <a:pPr marL="581025" indent="-258445" algn="just"/>
            <a:r>
              <a:rPr lang="en-IN" altLang="en-US" sz="2400" b="1" dirty="0">
                <a:sym typeface="+mn-ea"/>
              </a:rPr>
              <a:t> </a:t>
            </a:r>
            <a:r>
              <a:rPr lang="en-GB" altLang="en-IN" sz="2400" b="1"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a</a:t>
            </a:r>
            <a:r>
              <a:rPr lang="en-IN" altLang="en-US" sz="2400" b="1" spc="-150" dirty="0">
                <a:sym typeface="+mn-ea"/>
              </a:rPr>
              <a:t>abb</a:t>
            </a:r>
            <a:r>
              <a:rPr lang="en-US" sz="2400" b="1" spc="-150" dirty="0">
                <a:sym typeface="+mn-ea"/>
              </a:rPr>
              <a:t>, </a:t>
            </a:r>
            <a:r>
              <a:rPr lang="en-US" sz="2400" b="1" u="sng"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GB" altLang="en-US"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n-IN" altLang="en-US"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Push A</a:t>
            </a:r>
            <a:endParaRPr lang="en-US" sz="2400" b="1" spc="-150" dirty="0"/>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a</a:t>
            </a:r>
            <a:r>
              <a:rPr lang="en-IN" altLang="en-US" sz="2400" b="1" spc="-150" dirty="0">
                <a:sym typeface="+mn-ea"/>
              </a:rPr>
              <a:t>bb</a:t>
            </a:r>
            <a:r>
              <a:rPr lang="en-US" sz="2400" b="1" spc="-150" dirty="0">
                <a:sym typeface="+mn-ea"/>
              </a:rPr>
              <a:t>, </a:t>
            </a:r>
            <a:r>
              <a:rPr lang="en-IN" altLang="en-US" sz="2400" b="1" spc="-150" dirty="0">
                <a:sym typeface="+mn-ea"/>
              </a:rPr>
              <a:t> </a:t>
            </a:r>
            <a:r>
              <a:rPr lang="en-US" sz="2400" b="1" u="sng" spc="-150" dirty="0">
                <a:solidFill>
                  <a:srgbClr val="00B0F0"/>
                </a:solidFill>
                <a:sym typeface="+mn-ea"/>
              </a:rPr>
              <a:t>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GB" altLang="en-US"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n-IN" altLang="en-US"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Push A</a:t>
            </a:r>
            <a:endParaRPr lang="en-US" sz="2400" b="1" spc="-150" dirty="0"/>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IN" altLang="en-US" sz="2400" b="1" spc="-150" dirty="0">
                <a:sym typeface="+mn-ea"/>
              </a:rPr>
              <a:t>b</a:t>
            </a:r>
            <a:r>
              <a:rPr lang="en-US" sz="2400" b="1" spc="-150" dirty="0">
                <a:sym typeface="+mn-ea"/>
              </a:rPr>
              <a:t>, </a:t>
            </a:r>
            <a:r>
              <a:rPr lang="en-IN" altLang="en-US" sz="2400" b="1" spc="-150" dirty="0">
                <a:sym typeface="+mn-ea"/>
              </a:rPr>
              <a:t> </a:t>
            </a:r>
            <a:r>
              <a:rPr lang="en-US" sz="2400" b="1" u="sng" spc="-150" dirty="0">
                <a:solidFill>
                  <a:srgbClr val="00B0F0"/>
                </a:solidFill>
                <a:sym typeface="+mn-ea"/>
              </a:rPr>
              <a:t>A</a:t>
            </a:r>
            <a:r>
              <a:rPr lang="en-IN" altLang="en-US" sz="2400" b="1" spc="-150" dirty="0">
                <a:solidFill>
                  <a:srgbClr val="00B0F0"/>
                </a:solidFill>
                <a:sym typeface="+mn-ea"/>
              </a:rPr>
              <a:t>AA</a:t>
            </a:r>
            <a:r>
              <a:rPr lang="en-US" sz="2400" b="1" spc="-150" dirty="0">
                <a:solidFill>
                  <a:srgbClr val="00B0F0"/>
                </a:solidFill>
                <a:sym typeface="+mn-ea"/>
              </a:rPr>
              <a:t>Z)</a:t>
            </a:r>
            <a:r>
              <a:rPr lang="en-GB" altLang="en-US" sz="2400" b="1" spc="-150" dirty="0">
                <a:solidFill>
                  <a:srgbClr val="00B0F0"/>
                </a:solidFill>
                <a:sym typeface="+mn-ea"/>
              </a:rPr>
              <a:t>                                 </a:t>
            </a:r>
            <a:r>
              <a:rPr lang="el-GR" sz="2400" b="1" spc="-150" dirty="0">
                <a:sym typeface="+mn-ea"/>
              </a:rPr>
              <a:t>δ(q</a:t>
            </a:r>
            <a:r>
              <a:rPr lang="en-IN" altLang="el-GR" sz="2400" b="1" spc="-150" baseline="-25000" dirty="0">
                <a:sym typeface="+mn-ea"/>
              </a:rPr>
              <a:t>0</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Pop A </a:t>
            </a:r>
            <a:endParaRPr lang="en-US" sz="2400" b="1" spc="-150" dirty="0"/>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US" sz="2400" b="1" spc="-150" dirty="0">
                <a:sym typeface="+mn-ea"/>
              </a:rPr>
              <a:t>, </a:t>
            </a:r>
            <a:r>
              <a:rPr lang="en-IN" altLang="en-US" sz="2400" b="1" spc="-150" dirty="0">
                <a:sym typeface="+mn-ea"/>
              </a:rPr>
              <a:t> </a:t>
            </a:r>
            <a:r>
              <a:rPr lang="en-US" sz="2400" b="1" u="sng" spc="-150" dirty="0">
                <a:solidFill>
                  <a:srgbClr val="00B0F0"/>
                </a:solidFill>
                <a:sym typeface="+mn-ea"/>
              </a:rPr>
              <a:t>A</a:t>
            </a:r>
            <a:r>
              <a:rPr lang="en-IN" altLang="en-US" sz="2400" b="1" spc="-150" dirty="0">
                <a:solidFill>
                  <a:srgbClr val="00B0F0"/>
                </a:solidFill>
                <a:sym typeface="+mn-ea"/>
              </a:rPr>
              <a:t>A</a:t>
            </a:r>
            <a:r>
              <a:rPr lang="en-US" sz="2400" b="1" spc="-150" dirty="0">
                <a:solidFill>
                  <a:srgbClr val="00B0F0"/>
                </a:solidFill>
                <a:sym typeface="+mn-ea"/>
              </a:rPr>
              <a:t>Z)</a:t>
            </a:r>
            <a:r>
              <a:rPr lang="en-GB" altLang="en-US" sz="2400" b="1" spc="-150" dirty="0">
                <a:solidFill>
                  <a:srgbClr val="00B0F0"/>
                </a:solidFill>
                <a:sym typeface="+mn-ea"/>
              </a:rPr>
              <a:t>                                       </a:t>
            </a:r>
            <a:r>
              <a:rPr lang="el-GR" sz="2400" b="1" spc="-150" dirty="0">
                <a:sym typeface="+mn-ea"/>
              </a:rPr>
              <a:t>δ(q</a:t>
            </a:r>
            <a:r>
              <a:rPr lang="en-GB" altLang="el-GR" sz="2400" b="1" spc="-150" baseline="-25000" dirty="0">
                <a:sym typeface="+mn-ea"/>
              </a:rPr>
              <a:t>1</a:t>
            </a:r>
            <a:r>
              <a:rPr lang="en-GB" altLang="el-GR" sz="2400" b="1" spc="-150" dirty="0">
                <a:sym typeface="+mn-ea"/>
              </a:rPr>
              <a:t>,</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n-IN" sz="2400" b="1" spc="-150" dirty="0">
                <a:sym typeface="+mn-ea"/>
              </a:rPr>
              <a:t>     </a:t>
            </a:r>
            <a:r>
              <a:rPr lang="en-GB" altLang="en-IN" sz="2400" b="1" spc="-150" dirty="0">
                <a:latin typeface="Arial" panose="020B0604020202020204" pitchFamily="34" charset="0"/>
                <a:cs typeface="Arial" panose="020B0604020202020204" pitchFamily="34" charset="0"/>
                <a:sym typeface="+mn-ea"/>
              </a:rPr>
              <a:t>→   Pop A</a:t>
            </a:r>
            <a:endParaRPr lang="en-US" sz="2400" b="1" spc="-150" dirty="0">
              <a:solidFill>
                <a:srgbClr val="00B0F0"/>
              </a:solidFill>
            </a:endParaRPr>
          </a:p>
          <a:p>
            <a:pPr marL="581025" indent="-258445" algn="just"/>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spc="-150" dirty="0">
                <a:sym typeface="+mn-ea"/>
              </a:rPr>
              <a:t> </a:t>
            </a:r>
            <a:r>
              <a:rPr lang="en-IN" altLang="en-US" sz="2000" b="1" u="sng" spc="-150" dirty="0">
                <a:solidFill>
                  <a:srgbClr val="FF0000"/>
                </a:solidFill>
                <a:latin typeface="Arial" panose="020B0604020202020204" pitchFamily="34" charset="0"/>
                <a:cs typeface="Arial" panose="020B0604020202020204" pitchFamily="34" charset="0"/>
                <a:sym typeface="+mn-ea"/>
              </a:rPr>
              <a:t>Ԑ</a:t>
            </a:r>
            <a:r>
              <a:rPr lang="en-US" sz="2400" b="1" spc="-150" dirty="0">
                <a:sym typeface="+mn-ea"/>
              </a:rPr>
              <a:t> </a:t>
            </a:r>
            <a:r>
              <a:rPr lang="en-IN" altLang="en-US" sz="2400" b="1" spc="-150" dirty="0">
                <a:sym typeface="+mn-ea"/>
              </a:rPr>
              <a:t> </a:t>
            </a:r>
            <a:r>
              <a:rPr lang="en-IN" altLang="en-US" sz="2400" b="1" u="sng" spc="-150" dirty="0">
                <a:solidFill>
                  <a:srgbClr val="00B0F0"/>
                </a:solidFill>
                <a:sym typeface="+mn-ea"/>
              </a:rPr>
              <a:t>A</a:t>
            </a:r>
            <a:r>
              <a:rPr lang="en-US" sz="2400" b="1" spc="-150" dirty="0">
                <a:solidFill>
                  <a:srgbClr val="00B0F0"/>
                </a:solidFill>
                <a:sym typeface="+mn-ea"/>
              </a:rPr>
              <a:t>Z)</a:t>
            </a:r>
            <a:r>
              <a:rPr lang="en-IN" altLang="en-US" sz="2400" b="1" spc="-150" dirty="0">
                <a:sym typeface="+mn-ea"/>
              </a:rPr>
              <a:t> </a:t>
            </a:r>
            <a:r>
              <a:rPr lang="en-GB" altLang="en-IN" sz="2400" b="1" spc="-150" dirty="0">
                <a:sym typeface="+mn-ea"/>
              </a:rPr>
              <a:t>  </a:t>
            </a:r>
            <a:r>
              <a:rPr lang="en-IN" altLang="en-US" sz="2400" b="1" spc="-150" dirty="0">
                <a:sym typeface="+mn-ea"/>
              </a:rPr>
              <a:t>                     </a:t>
            </a:r>
            <a:r>
              <a:rPr lang="en-GB" altLang="en-IN" sz="2400" b="1" spc="-150" dirty="0">
                <a:sym typeface="+mn-ea"/>
              </a:rPr>
              <a:t>                    </a:t>
            </a:r>
            <a:r>
              <a:rPr lang="el-GR" sz="2400" b="1" spc="-150" dirty="0">
                <a:sym typeface="+mn-ea"/>
              </a:rPr>
              <a:t>δ(q</a:t>
            </a:r>
            <a:r>
              <a:rPr lang="en-GB" altLang="el-GR" sz="2400" b="1" spc="-150" baseline="-25000" dirty="0">
                <a:sym typeface="+mn-ea"/>
              </a:rPr>
              <a:t>1</a:t>
            </a:r>
            <a:r>
              <a:rPr lang="en-GB" altLang="el-GR" sz="2400" b="1" spc="-150" dirty="0">
                <a:sym typeface="+mn-ea"/>
              </a:rPr>
              <a:t>,</a:t>
            </a:r>
            <a:r>
              <a:rPr lang="el-GR" sz="2400" b="1" spc="-150" dirty="0">
                <a:sym typeface="+mn-ea"/>
              </a:rPr>
              <a:t> </a:t>
            </a:r>
            <a:r>
              <a:rPr lang="el-GR" sz="2000" b="1" spc="-150" dirty="0">
                <a:latin typeface="Arial" panose="020B0604020202020204" pitchFamily="34" charset="0"/>
                <a:cs typeface="Arial" panose="020B0604020202020204" pitchFamily="34" charset="0"/>
                <a:sym typeface="+mn-ea"/>
              </a:rPr>
              <a:t>Ԑ</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is undefined hence input is invalid</a:t>
            </a:r>
            <a:endParaRPr lang="en-GB" altLang="en-US" sz="2400" b="1">
              <a:sym typeface="+mn-ea"/>
            </a:endParaRPr>
          </a:p>
          <a:p>
            <a:pPr marL="581025" indent="-258445" algn="just"/>
            <a:r>
              <a:rPr lang="en-GB" altLang="en-US" sz="2400" b="1">
                <a:sym typeface="+mn-ea"/>
              </a:rPr>
              <a:t> </a:t>
            </a:r>
            <a:r>
              <a:rPr lang="en-IN" altLang="en-GB" sz="2400" b="1">
                <a:sym typeface="+mn-ea"/>
              </a:rPr>
              <a:t>             </a:t>
            </a:r>
            <a:r>
              <a:rPr lang="en-GB" altLang="en-US" sz="2400" b="1">
                <a:sym typeface="+mn-ea"/>
              </a:rPr>
              <a:t>       </a:t>
            </a:r>
          </a:p>
        </p:txBody>
      </p:sp>
      <p:pic>
        <p:nvPicPr>
          <p:cNvPr id="7" name="Picture 6"/>
          <p:cNvPicPr>
            <a:picLocks noChangeAspect="1"/>
          </p:cNvPicPr>
          <p:nvPr/>
        </p:nvPicPr>
        <p:blipFill>
          <a:blip r:embed="rId2"/>
          <a:stretch>
            <a:fillRect/>
          </a:stretch>
        </p:blipFill>
        <p:spPr>
          <a:xfrm>
            <a:off x="5678805" y="1969135"/>
            <a:ext cx="781050" cy="294005"/>
          </a:xfrm>
          <a:prstGeom prst="rect">
            <a:avLst/>
          </a:prstGeom>
        </p:spPr>
      </p:pic>
      <p:pic>
        <p:nvPicPr>
          <p:cNvPr id="4" name="Picture 3"/>
          <p:cNvPicPr>
            <a:picLocks noChangeAspect="1"/>
          </p:cNvPicPr>
          <p:nvPr/>
        </p:nvPicPr>
        <p:blipFill>
          <a:blip r:embed="rId2"/>
          <a:stretch>
            <a:fillRect/>
          </a:stretch>
        </p:blipFill>
        <p:spPr>
          <a:xfrm>
            <a:off x="5690235" y="2327275"/>
            <a:ext cx="781050" cy="294005"/>
          </a:xfrm>
          <a:prstGeom prst="rect">
            <a:avLst/>
          </a:prstGeom>
        </p:spPr>
      </p:pic>
      <p:pic>
        <p:nvPicPr>
          <p:cNvPr id="5" name="Picture 4"/>
          <p:cNvPicPr>
            <a:picLocks noChangeAspect="1"/>
          </p:cNvPicPr>
          <p:nvPr/>
        </p:nvPicPr>
        <p:blipFill>
          <a:blip r:embed="rId2"/>
          <a:stretch>
            <a:fillRect/>
          </a:stretch>
        </p:blipFill>
        <p:spPr>
          <a:xfrm>
            <a:off x="5737225" y="2720975"/>
            <a:ext cx="781050" cy="294005"/>
          </a:xfrm>
          <a:prstGeom prst="rect">
            <a:avLst/>
          </a:prstGeom>
        </p:spPr>
      </p:pic>
      <p:pic>
        <p:nvPicPr>
          <p:cNvPr id="6" name="Picture 5"/>
          <p:cNvPicPr>
            <a:picLocks noChangeAspect="1"/>
          </p:cNvPicPr>
          <p:nvPr/>
        </p:nvPicPr>
        <p:blipFill>
          <a:blip r:embed="rId2"/>
          <a:stretch>
            <a:fillRect/>
          </a:stretch>
        </p:blipFill>
        <p:spPr>
          <a:xfrm>
            <a:off x="5757545" y="3123565"/>
            <a:ext cx="781050" cy="294005"/>
          </a:xfrm>
          <a:prstGeom prst="rect">
            <a:avLst/>
          </a:prstGeom>
        </p:spPr>
      </p:pic>
      <p:pic>
        <p:nvPicPr>
          <p:cNvPr id="8" name="Picture 7"/>
          <p:cNvPicPr>
            <a:picLocks noChangeAspect="1"/>
          </p:cNvPicPr>
          <p:nvPr/>
        </p:nvPicPr>
        <p:blipFill>
          <a:blip r:embed="rId2"/>
          <a:stretch>
            <a:fillRect/>
          </a:stretch>
        </p:blipFill>
        <p:spPr>
          <a:xfrm>
            <a:off x="5760085" y="3472815"/>
            <a:ext cx="781050" cy="294005"/>
          </a:xfrm>
          <a:prstGeom prst="rect">
            <a:avLst/>
          </a:prstGeom>
        </p:spPr>
      </p:pic>
      <p:pic>
        <p:nvPicPr>
          <p:cNvPr id="9" name="Picture 8"/>
          <p:cNvPicPr>
            <a:picLocks noChangeAspect="1"/>
          </p:cNvPicPr>
          <p:nvPr/>
        </p:nvPicPr>
        <p:blipFill>
          <a:blip r:embed="rId2"/>
          <a:stretch>
            <a:fillRect/>
          </a:stretch>
        </p:blipFill>
        <p:spPr>
          <a:xfrm>
            <a:off x="5771515" y="3848735"/>
            <a:ext cx="781050" cy="2940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09880" y="272415"/>
            <a:ext cx="10624185" cy="521970"/>
          </a:xfrm>
          <a:prstGeom prst="rect">
            <a:avLst/>
          </a:prstGeom>
          <a:noFill/>
        </p:spPr>
        <p:txBody>
          <a:bodyPr wrap="square" rtlCol="0" anchor="t">
            <a:spAutoFit/>
          </a:bodyPr>
          <a:lstStyle/>
          <a:p>
            <a:pPr>
              <a:buFont typeface="Arial" panose="020B0604020202020204" pitchFamily="34" charset="0"/>
              <a:buNone/>
            </a:pPr>
            <a:r>
              <a:rPr lang="en-GB" altLang="en-US" sz="2800" b="1" dirty="0">
                <a:solidFill>
                  <a:srgbClr val="002060"/>
                </a:solidFill>
                <a:sym typeface="+mn-ea"/>
              </a:rPr>
              <a:t>2.</a:t>
            </a:r>
            <a:r>
              <a:rPr lang="en-US" sz="2800" b="1" dirty="0">
                <a:solidFill>
                  <a:srgbClr val="002060"/>
                </a:solidFill>
                <a:sym typeface="+mn-ea"/>
              </a:rPr>
              <a:t> </a:t>
            </a:r>
            <a:r>
              <a:rPr lang="en-IN" altLang="en-US" sz="2800" b="1" dirty="0">
                <a:solidFill>
                  <a:srgbClr val="002060"/>
                </a:solidFill>
                <a:sym typeface="+mn-ea"/>
              </a:rPr>
              <a:t> Design a NPDA for</a:t>
            </a:r>
            <a:r>
              <a:rPr lang="en-GB" altLang="en-US" sz="2800" b="1" dirty="0">
                <a:solidFill>
                  <a:srgbClr val="002060"/>
                </a:solidFill>
                <a:sym typeface="+mn-ea"/>
              </a:rPr>
              <a:t> </a:t>
            </a:r>
            <a:r>
              <a:rPr lang="en-US" sz="2800" b="1" dirty="0">
                <a:solidFill>
                  <a:srgbClr val="002060"/>
                </a:solidFill>
                <a:sym typeface="+mn-ea"/>
              </a:rPr>
              <a:t>L={</a:t>
            </a:r>
            <a:r>
              <a:rPr lang="en-US" sz="2800" b="1" dirty="0" err="1">
                <a:solidFill>
                  <a:srgbClr val="002060"/>
                </a:solidFill>
                <a:sym typeface="+mn-ea"/>
              </a:rPr>
              <a:t>a</a:t>
            </a:r>
            <a:r>
              <a:rPr lang="en-US" sz="2800" b="1" baseline="30000" dirty="0" err="1">
                <a:solidFill>
                  <a:srgbClr val="002060"/>
                </a:solidFill>
                <a:sym typeface="+mn-ea"/>
              </a:rPr>
              <a:t>n</a:t>
            </a:r>
            <a:r>
              <a:rPr lang="en-US" sz="2800" b="1" dirty="0" err="1">
                <a:solidFill>
                  <a:srgbClr val="002060"/>
                </a:solidFill>
                <a:sym typeface="+mn-ea"/>
              </a:rPr>
              <a:t>b</a:t>
            </a:r>
            <a:r>
              <a:rPr lang="en-GB" altLang="en-US" sz="2800" b="1" baseline="30000" dirty="0" err="1">
                <a:solidFill>
                  <a:srgbClr val="002060"/>
                </a:solidFill>
                <a:sym typeface="+mn-ea"/>
              </a:rPr>
              <a:t>2</a:t>
            </a:r>
            <a:r>
              <a:rPr lang="en-US" sz="2800" b="1" baseline="30000" dirty="0" err="1">
                <a:solidFill>
                  <a:srgbClr val="002060"/>
                </a:solidFill>
                <a:sym typeface="+mn-ea"/>
              </a:rPr>
              <a:t>n</a:t>
            </a:r>
            <a:r>
              <a:rPr lang="en-US" sz="2800" b="1" dirty="0">
                <a:solidFill>
                  <a:srgbClr val="002060"/>
                </a:solidFill>
                <a:sym typeface="+mn-ea"/>
              </a:rPr>
              <a:t>  | n&gt;=0}</a:t>
            </a:r>
            <a:r>
              <a:rPr lang="en-GB" altLang="en-US" sz="2800" b="1" dirty="0">
                <a:solidFill>
                  <a:srgbClr val="002060"/>
                </a:solidFill>
                <a:sym typeface="+mn-ea"/>
              </a:rPr>
              <a:t> by final state</a:t>
            </a:r>
            <a:r>
              <a:rPr lang="en-GB" altLang="en-US" sz="2800" dirty="0">
                <a:sym typeface="+mn-ea"/>
              </a:rPr>
              <a:t> </a:t>
            </a:r>
          </a:p>
        </p:txBody>
      </p:sp>
      <p:sp>
        <p:nvSpPr>
          <p:cNvPr id="4" name="Text Box 3"/>
          <p:cNvSpPr txBox="1"/>
          <p:nvPr/>
        </p:nvSpPr>
        <p:spPr>
          <a:xfrm>
            <a:off x="280035" y="1191895"/>
            <a:ext cx="11694160" cy="3869690"/>
          </a:xfrm>
          <a:prstGeom prst="rect">
            <a:avLst/>
          </a:prstGeom>
          <a:noFill/>
        </p:spPr>
        <p:txBody>
          <a:bodyPr wrap="square" rtlCol="0">
            <a:noAutofit/>
          </a:bodyPr>
          <a:lstStyle/>
          <a:p>
            <a:r>
              <a:rPr lang="en-IN" altLang="en-GB" sz="2400" b="1">
                <a:solidFill>
                  <a:srgbClr val="002060"/>
                </a:solidFill>
              </a:rPr>
              <a:t>A. </a:t>
            </a:r>
            <a:r>
              <a:rPr lang="en-GB" altLang="en-US" sz="2400" b="1">
                <a:solidFill>
                  <a:srgbClr val="002060"/>
                </a:solidFill>
              </a:rPr>
              <a:t>Methodology :  </a:t>
            </a:r>
          </a:p>
          <a:p>
            <a:pPr marL="581025" indent="-258445" algn="just"/>
            <a:r>
              <a:rPr lang="en-GB" altLang="en-US" sz="2400"/>
              <a:t>1. Let </a:t>
            </a:r>
            <a:r>
              <a:rPr lang="en-GB" altLang="en-US" sz="2400" b="1">
                <a:solidFill>
                  <a:srgbClr val="FF0000"/>
                </a:solidFill>
              </a:rPr>
              <a:t>‘w’</a:t>
            </a:r>
            <a:r>
              <a:rPr lang="en-GB" altLang="en-US" sz="2400"/>
              <a:t> is the </a:t>
            </a:r>
            <a:r>
              <a:rPr lang="en-GB" altLang="en-US" sz="2400" b="1"/>
              <a:t>string to be validated</a:t>
            </a:r>
            <a:r>
              <a:rPr lang="en-GB" altLang="en-US" sz="2400"/>
              <a:t>. Given Language is to </a:t>
            </a:r>
            <a:r>
              <a:rPr lang="en-GB" altLang="en-US" sz="2400" b="1">
                <a:solidFill>
                  <a:srgbClr val="FF0000"/>
                </a:solidFill>
              </a:rPr>
              <a:t>count ‘n’ number of a’s</a:t>
            </a:r>
            <a:r>
              <a:rPr lang="en-GB" altLang="en-US" sz="2400"/>
              <a:t> followed by </a:t>
            </a:r>
            <a:r>
              <a:rPr lang="en-GB" altLang="en-US" sz="2400" b="1">
                <a:solidFill>
                  <a:srgbClr val="FF0000"/>
                </a:solidFill>
              </a:rPr>
              <a:t>‘2n’ number of  b’s. </a:t>
            </a:r>
            <a:r>
              <a:rPr lang="en-GB" altLang="en-US" sz="2400"/>
              <a:t>Hence, </a:t>
            </a:r>
            <a:r>
              <a:rPr lang="en-GB" altLang="en-US" sz="2400" b="1">
                <a:solidFill>
                  <a:schemeClr val="tx1"/>
                </a:solidFill>
              </a:rPr>
              <a:t>as long as</a:t>
            </a:r>
            <a:r>
              <a:rPr lang="en-GB" altLang="en-US" sz="2400" b="1">
                <a:solidFill>
                  <a:srgbClr val="FF0000"/>
                </a:solidFill>
              </a:rPr>
              <a:t> ‘a’ </a:t>
            </a:r>
            <a:r>
              <a:rPr lang="en-GB" altLang="en-US" sz="2400" b="1"/>
              <a:t>is in the input</a:t>
            </a:r>
            <a:r>
              <a:rPr lang="en-GB" altLang="en-US" sz="2400"/>
              <a:t>, </a:t>
            </a:r>
            <a:r>
              <a:rPr lang="en-GB" altLang="en-US" sz="2400" b="1">
                <a:solidFill>
                  <a:srgbClr val="FF0000"/>
                </a:solidFill>
              </a:rPr>
              <a:t>push two number of A’s onto the STACK. This is to ensure for every one ‘a’ in the input, two number of a’s onto the stack. We can then later map for one ‘b’ in the input there are two number of a’s onto the stack. </a:t>
            </a:r>
          </a:p>
          <a:p>
            <a:pPr marL="581025" indent="-258445" algn="just"/>
            <a:r>
              <a:rPr lang="en-GB" altLang="en-US" sz="2400"/>
              <a:t>2. When </a:t>
            </a:r>
            <a:r>
              <a:rPr lang="en-GB" altLang="en-US" sz="2400" b="1">
                <a:solidFill>
                  <a:srgbClr val="FF0000"/>
                </a:solidFill>
              </a:rPr>
              <a:t>‘b’ </a:t>
            </a:r>
            <a:r>
              <a:rPr lang="en-GB" altLang="en-US" sz="2400" b="1">
                <a:solidFill>
                  <a:schemeClr val="tx1"/>
                </a:solidFill>
              </a:rPr>
              <a:t>is in the input</a:t>
            </a:r>
            <a:r>
              <a:rPr lang="en-GB" altLang="en-US" sz="2400" b="1">
                <a:solidFill>
                  <a:srgbClr val="FF0000"/>
                </a:solidFill>
              </a:rPr>
              <a:t> pop all ‘A’</a:t>
            </a:r>
            <a:r>
              <a:rPr lang="en-GB" altLang="en-US" sz="2400"/>
              <a:t> from </a:t>
            </a:r>
            <a:r>
              <a:rPr lang="en-GB" altLang="en-US" sz="2400" b="1">
                <a:solidFill>
                  <a:srgbClr val="FF0000"/>
                </a:solidFill>
              </a:rPr>
              <a:t>the stack</a:t>
            </a:r>
            <a:r>
              <a:rPr lang="en-GB" altLang="en-US" sz="2400"/>
              <a:t>. </a:t>
            </a:r>
          </a:p>
          <a:p>
            <a:pPr marL="581025" indent="-258445" algn="just"/>
            <a:r>
              <a:rPr lang="en-GB" altLang="en-US" sz="2400"/>
              <a:t>3. Once </a:t>
            </a:r>
            <a:r>
              <a:rPr lang="en-GB" altLang="en-US" sz="2400" b="1">
                <a:solidFill>
                  <a:schemeClr val="tx1"/>
                </a:solidFill>
              </a:rPr>
              <a:t>input string ‘w’</a:t>
            </a:r>
            <a:r>
              <a:rPr lang="en-GB" altLang="en-US" sz="2400"/>
              <a:t> is exausted, </a:t>
            </a:r>
            <a:r>
              <a:rPr lang="en-GB" altLang="en-US" sz="2400" b="1">
                <a:solidFill>
                  <a:schemeClr val="tx1"/>
                </a:solidFill>
              </a:rPr>
              <a:t>STACK has to be empty</a:t>
            </a:r>
            <a:r>
              <a:rPr lang="en-GB" altLang="en-US" sz="2400"/>
              <a:t>.  If so, we have counted </a:t>
            </a:r>
            <a:r>
              <a:rPr lang="en-GB" altLang="en-US" sz="2400" b="1">
                <a:solidFill>
                  <a:srgbClr val="FF0000"/>
                </a:solidFill>
              </a:rPr>
              <a:t>‘n’ number of a’s</a:t>
            </a:r>
            <a:r>
              <a:rPr lang="en-GB" altLang="en-US" sz="2400"/>
              <a:t> followed by </a:t>
            </a:r>
            <a:r>
              <a:rPr lang="en-GB" altLang="en-US" sz="2400" b="1">
                <a:solidFill>
                  <a:srgbClr val="FF0000"/>
                </a:solidFill>
              </a:rPr>
              <a:t>‘n’ number of b’s,</a:t>
            </a:r>
            <a:r>
              <a:rPr lang="en-GB" altLang="en-US" sz="2400"/>
              <a:t> and the string is </a:t>
            </a:r>
            <a:r>
              <a:rPr lang="en-GB" altLang="en-US" sz="2400" b="1">
                <a:solidFill>
                  <a:srgbClr val="00B050"/>
                </a:solidFill>
              </a:rPr>
              <a:t>accepted.</a:t>
            </a:r>
            <a:r>
              <a:rPr lang="en-GB" altLang="en-US" sz="2400"/>
              <a:t> otherwise </a:t>
            </a:r>
            <a:r>
              <a:rPr lang="en-GB" altLang="en-US" sz="2400" b="1"/>
              <a:t>string ‘w’ is rejected.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34645" y="287020"/>
            <a:ext cx="11485245" cy="3158490"/>
          </a:xfrm>
          <a:prstGeom prst="rect">
            <a:avLst/>
          </a:prstGeom>
          <a:noFill/>
        </p:spPr>
        <p:txBody>
          <a:bodyPr wrap="square" rtlCol="0">
            <a:noAutofit/>
          </a:bodyPr>
          <a:lstStyle/>
          <a:p>
            <a:r>
              <a:rPr lang="en-GB" altLang="en-US" sz="2400" b="1">
                <a:solidFill>
                  <a:srgbClr val="002060"/>
                </a:solidFill>
              </a:rPr>
              <a:t>B. Writing Transition functions :</a:t>
            </a:r>
          </a:p>
          <a:p>
            <a:r>
              <a:rPr lang="en-GB" altLang="el-GR" sz="2400" b="1" spc="-150" dirty="0">
                <a:sym typeface="+mn-ea"/>
              </a:rPr>
              <a:t> 1.  </a:t>
            </a:r>
            <a:r>
              <a:rPr lang="el-GR" sz="2400" b="1" spc="-150" dirty="0">
                <a:solidFill>
                  <a:schemeClr val="tx1"/>
                </a:solidFill>
                <a:sym typeface="+mn-ea"/>
              </a:rPr>
              <a:t>δ(q</a:t>
            </a:r>
            <a:r>
              <a:rPr lang="el-GR" sz="2400" b="1" spc="-150" baseline="-25000" dirty="0">
                <a:solidFill>
                  <a:schemeClr val="tx1"/>
                </a:solidFill>
                <a:sym typeface="+mn-ea"/>
              </a:rPr>
              <a:t>0</a:t>
            </a:r>
            <a:r>
              <a:rPr lang="el-GR" sz="2400" b="1" spc="-150" dirty="0">
                <a:solidFill>
                  <a:schemeClr val="tx1"/>
                </a:solidFill>
                <a:sym typeface="+mn-ea"/>
              </a:rPr>
              <a:t>, ε ,ε )=(q</a:t>
            </a:r>
            <a:r>
              <a:rPr lang="el-GR" sz="2400" b="1" spc="-150" baseline="-25000" dirty="0">
                <a:solidFill>
                  <a:schemeClr val="tx1"/>
                </a:solidFill>
                <a:sym typeface="+mn-ea"/>
              </a:rPr>
              <a:t>0</a:t>
            </a:r>
            <a:r>
              <a:rPr lang="el-GR" sz="2400" b="1" spc="-150" dirty="0">
                <a:solidFill>
                  <a:schemeClr val="tx1"/>
                </a:solidFill>
                <a:sym typeface="+mn-ea"/>
              </a:rPr>
              <a:t>, </a:t>
            </a:r>
            <a:r>
              <a:rPr lang="el-GR" sz="2400" b="1" spc="-150" dirty="0">
                <a:solidFill>
                  <a:srgbClr val="00B0F0"/>
                </a:solidFill>
                <a:sym typeface="+mn-ea"/>
              </a:rPr>
              <a:t>Z</a:t>
            </a:r>
            <a:r>
              <a:rPr lang="el-GR" sz="2400" b="1" spc="-150" dirty="0">
                <a:solidFill>
                  <a:schemeClr val="tx1"/>
                </a:solidFill>
                <a:sym typeface="+mn-ea"/>
              </a:rPr>
              <a:t>) </a:t>
            </a:r>
            <a:r>
              <a:rPr lang="en-GB" altLang="el-GR" sz="2400" b="1" spc="-150" dirty="0">
                <a:solidFill>
                  <a:schemeClr val="tx1"/>
                </a:solidFill>
                <a:sym typeface="+mn-ea"/>
              </a:rPr>
              <a:t> </a:t>
            </a:r>
            <a:r>
              <a:rPr lang="en-GB" altLang="el-GR" sz="2400" b="1" spc="-150" dirty="0">
                <a:solidFill>
                  <a:schemeClr val="tx1"/>
                </a:solidFill>
                <a:latin typeface="Arial" panose="020B0604020202020204" pitchFamily="34" charset="0"/>
                <a:cs typeface="Arial" panose="020B0604020202020204" pitchFamily="34" charset="0"/>
                <a:sym typeface="+mn-ea"/>
              </a:rPr>
              <a:t>→ </a:t>
            </a:r>
            <a:r>
              <a:rPr lang="en-GB" altLang="en-US" sz="2400" b="1">
                <a:solidFill>
                  <a:schemeClr val="tx1"/>
                </a:solidFill>
                <a:sym typeface="+mn-ea"/>
              </a:rPr>
              <a:t>default transition function to indicate the bottom of the  STACK </a:t>
            </a:r>
          </a:p>
          <a:p>
            <a:r>
              <a:rPr lang="en-GB" altLang="en-US" sz="2400" b="1">
                <a:solidFill>
                  <a:schemeClr val="tx1"/>
                </a:solidFill>
                <a:sym typeface="+mn-ea"/>
              </a:rPr>
              <a:t> 2.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a:t>
            </a:r>
            <a:r>
              <a:rPr lang="en-GB" altLang="en-US" sz="2400" b="1">
                <a:sym typeface="+mn-ea"/>
              </a:rPr>
              <a:t>First</a:t>
            </a:r>
            <a:r>
              <a:rPr lang="en-IN" altLang="en-GB" sz="2400" b="1">
                <a:sym typeface="+mn-ea"/>
              </a:rPr>
              <a:t> occurance of</a:t>
            </a:r>
            <a:r>
              <a:rPr lang="en-GB" altLang="en-US" sz="2400" b="1">
                <a:sym typeface="+mn-ea"/>
              </a:rPr>
              <a:t> ‘a’</a:t>
            </a:r>
            <a:r>
              <a:rPr lang="en-IN" altLang="en-GB" sz="2400" b="1">
                <a:sym typeface="+mn-ea"/>
              </a:rPr>
              <a:t> in the Input and </a:t>
            </a:r>
            <a:r>
              <a:rPr lang="en-GB" altLang="en-US" sz="2400" b="1">
                <a:sym typeface="+mn-ea"/>
              </a:rPr>
              <a:t> Push 2 A’s onto stack</a:t>
            </a:r>
          </a:p>
          <a:p>
            <a:r>
              <a:rPr lang="en-GB" altLang="en-US" sz="2400" b="1">
                <a:solidFill>
                  <a:schemeClr val="tx1"/>
                </a:solidFill>
                <a:sym typeface="+mn-ea"/>
              </a:rPr>
              <a:t> 3.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IN" altLang="en-GB" sz="2400" b="1">
                <a:sym typeface="+mn-ea"/>
              </a:rPr>
              <a:t> For</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Subsequent  a’s</a:t>
            </a:r>
            <a:r>
              <a:rPr lang="en-IN" altLang="en-GB" sz="2400" b="1">
                <a:sym typeface="+mn-ea"/>
              </a:rPr>
              <a:t>, </a:t>
            </a:r>
            <a:r>
              <a:rPr lang="en-GB" altLang="en-US" sz="2400" b="1">
                <a:sym typeface="+mn-ea"/>
              </a:rPr>
              <a:t> Push 2 A’s onto stack.</a:t>
            </a:r>
          </a:p>
          <a:p>
            <a:r>
              <a:rPr lang="en-GB" altLang="en-US" sz="2400" b="1">
                <a:sym typeface="+mn-ea"/>
              </a:rPr>
              <a:t> 4.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baseline="-25000" dirty="0">
                <a:sym typeface="+mn-ea"/>
              </a:rPr>
              <a:t>1</a:t>
            </a:r>
            <a:r>
              <a:rPr lang="el-GR" sz="2400" b="1" spc="-150" dirty="0">
                <a:sym typeface="+mn-ea"/>
              </a:rPr>
              <a:t>, </a:t>
            </a:r>
            <a:r>
              <a:rPr lang="en-GB" altLang="el-GR" sz="2400" b="1" spc="-150" dirty="0">
                <a:sym typeface="+mn-ea"/>
              </a:rPr>
              <a:t> </a:t>
            </a:r>
            <a:r>
              <a:rPr lang="en-GB" altLang="el-GR"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First occurance of  ‘b’  in the input, POP correspond</a:t>
            </a:r>
            <a:r>
              <a:rPr lang="en-GB" altLang="en-US" sz="2400" b="1">
                <a:sym typeface="+mn-ea"/>
              </a:rPr>
              <a:t>ing  ‘A’ from stack.</a:t>
            </a:r>
          </a:p>
          <a:p>
            <a:r>
              <a:rPr lang="en-GB" altLang="en-US" sz="2400" b="1">
                <a:sym typeface="+mn-ea"/>
              </a:rPr>
              <a:t> 5. </a:t>
            </a:r>
            <a:r>
              <a:rPr lang="el-GR" sz="2400" b="1" spc="-150" dirty="0">
                <a:sym typeface="+mn-ea"/>
              </a:rPr>
              <a:t>δ(q</a:t>
            </a:r>
            <a:r>
              <a:rPr lang="en-GB" altLang="el-GR" sz="2400" b="1" spc="-150" baseline="-25000" dirty="0">
                <a:sym typeface="+mn-ea"/>
              </a:rPr>
              <a:t>1</a:t>
            </a:r>
            <a:r>
              <a:rPr lang="el-GR" sz="2400" b="1" spc="-150" dirty="0">
                <a:sym typeface="+mn-ea"/>
              </a:rPr>
              <a:t>, </a:t>
            </a:r>
            <a:r>
              <a:rPr lang="en-GB"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For subsequent  b’s</a:t>
            </a:r>
            <a:r>
              <a:rPr lang="en-IN" altLang="en-GB" sz="2400" b="1">
                <a:sym typeface="+mn-ea"/>
              </a:rPr>
              <a:t>,</a:t>
            </a:r>
            <a:r>
              <a:rPr lang="en-GB" altLang="en-US" sz="2400" b="1">
                <a:sym typeface="+mn-ea"/>
              </a:rPr>
              <a:t> POP corresponding  ‘A’ from stack.</a:t>
            </a:r>
          </a:p>
          <a:p>
            <a:r>
              <a:rPr lang="en-GB" altLang="en-US" sz="2400" b="1">
                <a:sym typeface="+mn-ea"/>
              </a:rPr>
              <a:t> 6. </a:t>
            </a:r>
            <a:r>
              <a:rPr lang="el-GR" sz="2400" b="1" spc="-150" dirty="0">
                <a:sym typeface="+mn-ea"/>
              </a:rPr>
              <a:t>δ(q</a:t>
            </a:r>
            <a:r>
              <a:rPr lang="en-GB" altLang="el-GR" sz="2400" b="1" spc="-150" baseline="-25000" dirty="0">
                <a:sym typeface="+mn-ea"/>
              </a:rPr>
              <a:t>1</a:t>
            </a:r>
            <a:r>
              <a:rPr lang="el-GR" sz="2400" b="1" spc="-150" dirty="0">
                <a:sym typeface="+mn-ea"/>
              </a:rPr>
              <a:t>, </a:t>
            </a:r>
            <a:r>
              <a:rPr 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dirty="0">
                <a:sym typeface="+mn-ea"/>
              </a:rPr>
              <a:t>f</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Input exhuasted AND STACK EMPTY with Z symbol</a:t>
            </a:r>
            <a:r>
              <a:rPr lang="en-IN" altLang="en-GB" sz="2400" b="1">
                <a:sym typeface="+mn-ea"/>
              </a:rPr>
              <a:t> on top</a:t>
            </a:r>
            <a:endParaRPr lang="en-GB" altLang="en-US" sz="2400" b="1">
              <a:sym typeface="+mn-ea"/>
            </a:endParaRPr>
          </a:p>
          <a:p>
            <a:r>
              <a:rPr lang="en-IN" altLang="en-GB" sz="2400" b="1">
                <a:solidFill>
                  <a:schemeClr val="tx1"/>
                </a:solidFill>
                <a:sym typeface="+mn-ea"/>
              </a:rPr>
              <a:t> 7. </a:t>
            </a:r>
            <a:r>
              <a:rPr lang="el-GR" sz="2400" b="1" spc="-150" dirty="0">
                <a:sym typeface="+mn-ea"/>
              </a:rPr>
              <a:t>δ(q</a:t>
            </a:r>
            <a:r>
              <a:rPr lang="en-IN" altLang="el-GR" sz="2400" b="1" spc="-150" baseline="-25000" dirty="0">
                <a:sym typeface="+mn-ea"/>
              </a:rPr>
              <a:t>0</a:t>
            </a:r>
            <a:r>
              <a:rPr lang="el-GR" sz="2400" b="1" spc="-150" dirty="0">
                <a:sym typeface="+mn-ea"/>
              </a:rPr>
              <a:t>, </a:t>
            </a:r>
            <a:r>
              <a:rPr 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dirty="0">
                <a:sym typeface="+mn-ea"/>
              </a:rPr>
              <a:t>f</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latin typeface="Arial" panose="020B0604020202020204" pitchFamily="34" charset="0"/>
                <a:cs typeface="Arial" panose="020B0604020202020204" pitchFamily="34" charset="0"/>
                <a:sym typeface="+mn-ea"/>
              </a:rPr>
              <a:t>→</a:t>
            </a:r>
            <a:r>
              <a:rPr lang="en-IN" altLang="en-GB" sz="2400" b="1" spc="-150" dirty="0">
                <a:latin typeface="Arial" panose="020B0604020202020204" pitchFamily="34" charset="0"/>
                <a:cs typeface="Arial" panose="020B0604020202020204" pitchFamily="34" charset="0"/>
                <a:sym typeface="+mn-ea"/>
              </a:rPr>
              <a:t> </a:t>
            </a:r>
            <a:r>
              <a:rPr lang="en-GB" altLang="en-US" sz="2400" b="1">
                <a:sym typeface="+mn-ea"/>
              </a:rPr>
              <a:t> Specific Transition function for n=0;</a:t>
            </a:r>
            <a:endParaRPr lang="en-GB" altLang="en-US" sz="2400" b="1">
              <a:solidFill>
                <a:schemeClr val="tx1"/>
              </a:solidFill>
              <a:sym typeface="+mn-ea"/>
            </a:endParaRPr>
          </a:p>
          <a:p>
            <a:endParaRPr lang="en-GB" altLang="en-US" sz="2400" b="1">
              <a:solidFill>
                <a:schemeClr val="tx1"/>
              </a:solidFill>
            </a:endParaRPr>
          </a:p>
          <a:p>
            <a:endParaRPr lang="el-GR" altLang="en-US" sz="2400" b="1" spc="-15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0035" y="179705"/>
            <a:ext cx="11795125" cy="6678295"/>
          </a:xfrm>
          <a:prstGeom prst="rect">
            <a:avLst/>
          </a:prstGeom>
          <a:noFill/>
        </p:spPr>
        <p:txBody>
          <a:bodyPr wrap="square" rtlCol="0">
            <a:noAutofit/>
          </a:bodyPr>
          <a:lstStyle/>
          <a:p>
            <a:r>
              <a:rPr lang="en-IN" altLang="en-GB" sz="2400" b="1">
                <a:solidFill>
                  <a:srgbClr val="002060"/>
                </a:solidFill>
              </a:rPr>
              <a:t>C. Writing Instantaneous Desrciption</a:t>
            </a:r>
            <a:r>
              <a:rPr lang="en-GB" altLang="en-US" sz="2400" b="1">
                <a:solidFill>
                  <a:srgbClr val="002060"/>
                </a:solidFill>
              </a:rPr>
              <a:t> </a:t>
            </a:r>
            <a:r>
              <a:rPr lang="en-IN" altLang="en-GB" sz="2400" b="1">
                <a:solidFill>
                  <a:srgbClr val="002060"/>
                </a:solidFill>
              </a:rPr>
              <a:t>for Valid case :</a:t>
            </a:r>
            <a:r>
              <a:rPr lang="en-GB" altLang="en-US" sz="2400" b="1">
                <a:solidFill>
                  <a:srgbClr val="002060"/>
                </a:solidFill>
              </a:rPr>
              <a:t> </a:t>
            </a:r>
          </a:p>
          <a:p>
            <a:pPr marL="581025" indent="-258445" algn="just"/>
            <a:r>
              <a:rPr lang="en-IN" altLang="en-GB" sz="2400" b="1"/>
              <a:t>Let n=3 and W = aaabbb</a:t>
            </a:r>
            <a:r>
              <a:rPr lang="en-GB" altLang="en-IN" sz="2400" b="1"/>
              <a:t>bbb</a:t>
            </a:r>
            <a:endParaRPr lang="en-IN" altLang="en-GB" sz="2400" b="1"/>
          </a:p>
          <a:p>
            <a:pPr marL="581025" indent="-258445" algn="just"/>
            <a:r>
              <a:rPr lang="en-GB" altLang="en-US" sz="2400" spc="-150" dirty="0">
                <a:sym typeface="+mn-ea"/>
              </a:rPr>
              <a:t> </a:t>
            </a:r>
            <a:r>
              <a:rPr lang="en-US" sz="2400" spc="-150" dirty="0">
                <a:sym typeface="+mn-ea"/>
              </a:rPr>
              <a:t> </a:t>
            </a:r>
            <a:r>
              <a:rPr lang="en-US" sz="2400" b="1" dirty="0">
                <a:sym typeface="+mn-ea"/>
              </a:rPr>
              <a:t>(</a:t>
            </a:r>
            <a:r>
              <a:rPr lang="en-US" sz="2400" b="1" dirty="0">
                <a:solidFill>
                  <a:srgbClr val="FF0000"/>
                </a:solidFill>
                <a:sym typeface="+mn-ea"/>
              </a:rPr>
              <a:t>q</a:t>
            </a:r>
            <a:r>
              <a:rPr lang="en-US" sz="2400" b="1" baseline="-25000" dirty="0">
                <a:solidFill>
                  <a:srgbClr val="FF0000"/>
                </a:solidFill>
                <a:sym typeface="+mn-ea"/>
              </a:rPr>
              <a:t>0</a:t>
            </a:r>
            <a:r>
              <a:rPr lang="en-US" sz="2400" b="1" dirty="0">
                <a:sym typeface="+mn-ea"/>
              </a:rPr>
              <a:t>,</a:t>
            </a:r>
            <a:r>
              <a:rPr lang="en-GB" altLang="en-US" sz="2400" b="1" dirty="0">
                <a:sym typeface="+mn-ea"/>
              </a:rPr>
              <a:t> </a:t>
            </a:r>
            <a:r>
              <a:rPr lang="en-US" sz="2400" b="1" u="sng" dirty="0">
                <a:solidFill>
                  <a:srgbClr val="FF0000"/>
                </a:solidFill>
                <a:sym typeface="+mn-ea"/>
              </a:rPr>
              <a:t>a</a:t>
            </a:r>
            <a:r>
              <a:rPr lang="en-IN" altLang="en-US" sz="2400" b="1" spc="-150" dirty="0">
                <a:sym typeface="+mn-ea"/>
              </a:rPr>
              <a:t>aabbb</a:t>
            </a:r>
            <a:r>
              <a:rPr lang="en-GB" altLang="en-IN" sz="2400" b="1" spc="-150" dirty="0">
                <a:sym typeface="+mn-ea"/>
              </a:rPr>
              <a:t>bbb</a:t>
            </a:r>
            <a:r>
              <a:rPr lang="en-US" sz="2400" b="1" dirty="0">
                <a:sym typeface="+mn-ea"/>
              </a:rPr>
              <a:t>,</a:t>
            </a:r>
            <a:r>
              <a:rPr lang="en-GB" altLang="en-US" sz="2400" b="1" dirty="0">
                <a:sym typeface="+mn-ea"/>
              </a:rPr>
              <a:t> </a:t>
            </a:r>
            <a:r>
              <a:rPr lang="en-IN" altLang="en-US" sz="2400" b="1" u="sng" spc="-150" dirty="0">
                <a:solidFill>
                  <a:srgbClr val="00B0F0"/>
                </a:solidFill>
                <a:sym typeface="+mn-ea"/>
              </a:rPr>
              <a:t>Z</a:t>
            </a:r>
            <a:r>
              <a:rPr lang="en-US" sz="2400" b="1" u="sng" dirty="0">
                <a:sym typeface="+mn-ea"/>
              </a:rPr>
              <a:t>)</a:t>
            </a:r>
            <a:r>
              <a:rPr lang="en-GB" altLang="en-US" sz="2400" b="1" dirty="0">
                <a:sym typeface="+mn-ea"/>
              </a:rPr>
              <a:t>                                                                </a:t>
            </a:r>
            <a:r>
              <a:rPr lang="en-GB" altLang="en-IN"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IN" altLang="en-US" sz="2400" b="1" spc="-150" dirty="0">
                <a:sym typeface="+mn-ea"/>
              </a:rPr>
              <a:t> </a:t>
            </a:r>
            <a:r>
              <a:rPr lang="en-IN" altLang="en-US" sz="2400" b="1" dirty="0">
                <a:sym typeface="+mn-ea"/>
              </a:rPr>
              <a:t>  </a:t>
            </a:r>
          </a:p>
          <a:p>
            <a:pPr marL="581025" indent="-258445" algn="just"/>
            <a:r>
              <a:rPr lang="en-IN" altLang="en-US" sz="2400" b="1" dirty="0">
                <a:sym typeface="+mn-ea"/>
              </a:rPr>
              <a:t> </a:t>
            </a:r>
            <a:r>
              <a:rPr lang="en-GB" altLang="en-IN" sz="2400" b="1"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a</a:t>
            </a:r>
            <a:r>
              <a:rPr lang="en-IN" altLang="en-US" sz="2400" b="1" spc="-150" dirty="0">
                <a:sym typeface="+mn-ea"/>
              </a:rPr>
              <a:t>abbb</a:t>
            </a:r>
            <a:r>
              <a:rPr lang="en-GB" altLang="en-IN" sz="2400" b="1" spc="-150" dirty="0">
                <a:sym typeface="+mn-ea"/>
              </a:rPr>
              <a:t>bbb</a:t>
            </a:r>
            <a:r>
              <a:rPr lang="en-US" sz="2400" b="1" spc="-150" dirty="0">
                <a:sym typeface="+mn-ea"/>
              </a:rPr>
              <a:t>, </a:t>
            </a:r>
            <a:r>
              <a:rPr lang="en-GB" altLang="en-IN" sz="2400" b="1" u="sng" spc="-150" dirty="0">
                <a:solidFill>
                  <a:srgbClr val="00B0F0"/>
                </a:solidFill>
                <a:sym typeface="+mn-ea"/>
              </a:rPr>
              <a:t>A</a:t>
            </a:r>
            <a:r>
              <a:rPr lang="en-GB" altLang="en-IN"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IN" altLang="en-GB" sz="2400" b="1" spc="-150" dirty="0">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a:t>
            </a:r>
            <a:r>
              <a:rPr lang="en-IN" altLang="el-GR" sz="2400" b="1" spc="-150" dirty="0">
                <a:solidFill>
                  <a:srgbClr val="00B0F0"/>
                </a:solidFill>
                <a:sym typeface="+mn-ea"/>
              </a:rPr>
              <a:t>A</a:t>
            </a:r>
            <a:r>
              <a:rPr lang="el-GR" sz="2400" b="1" spc="-150" dirty="0">
                <a:sym typeface="+mn-ea"/>
              </a:rPr>
              <a:t>)</a:t>
            </a:r>
            <a:r>
              <a:rPr lang="en-GB" altLang="el-GR" sz="2400" b="1" spc="-150" dirty="0">
                <a:sym typeface="+mn-ea"/>
              </a:rPr>
              <a:t> </a:t>
            </a:r>
            <a:endParaRPr lang="en-US" sz="2400" b="1" spc="-150" dirty="0"/>
          </a:p>
          <a:p>
            <a:pPr marL="581025" indent="-258445" algn="just"/>
            <a:r>
              <a:rPr lang="en-IN" altLang="en-US" sz="2400" spc="-150" dirty="0">
                <a:sym typeface="+mn-ea"/>
              </a:rPr>
              <a:t>                                       </a:t>
            </a:r>
            <a:r>
              <a:rPr lang="en-GB" altLang="en-IN"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a</a:t>
            </a:r>
            <a:r>
              <a:rPr lang="en-IN" altLang="en-US" sz="2400" b="1" spc="-150" dirty="0">
                <a:sym typeface="+mn-ea"/>
              </a:rPr>
              <a:t>bbb</a:t>
            </a:r>
            <a:r>
              <a:rPr lang="en-GB" altLang="en-IN" sz="2400" b="1" spc="-150" dirty="0">
                <a:sym typeface="+mn-ea"/>
              </a:rPr>
              <a:t>bbb</a:t>
            </a:r>
            <a:r>
              <a:rPr lang="en-US" sz="2400" b="1" spc="-150" dirty="0">
                <a:sym typeface="+mn-ea"/>
              </a:rPr>
              <a:t>, </a:t>
            </a:r>
            <a:r>
              <a:rPr lang="en-IN" altLang="en-US" sz="2400" b="1" spc="-150" dirty="0">
                <a:sym typeface="+mn-ea"/>
              </a:rPr>
              <a:t> </a:t>
            </a:r>
            <a:r>
              <a:rPr lang="en-GB" altLang="en-IN" sz="2400" b="1" u="sng" spc="-150" dirty="0">
                <a:solidFill>
                  <a:srgbClr val="00B0F0"/>
                </a:solidFill>
                <a:sym typeface="+mn-ea"/>
              </a:rPr>
              <a:t>A</a:t>
            </a:r>
            <a:r>
              <a:rPr lang="en-GB" altLang="en-IN" sz="2400" b="1" spc="-150" dirty="0">
                <a:solidFill>
                  <a:srgbClr val="00B0F0"/>
                </a:solidFill>
                <a:sym typeface="+mn-ea"/>
              </a:rPr>
              <a:t>AAA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IN" altLang="en-GB" sz="2400" b="1" spc="-150" dirty="0">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a:t>
            </a:r>
            <a:r>
              <a:rPr lang="en-IN" altLang="el-GR" sz="2400" b="1" spc="-150" dirty="0">
                <a:solidFill>
                  <a:srgbClr val="00B0F0"/>
                </a:solidFill>
                <a:sym typeface="+mn-ea"/>
              </a:rPr>
              <a:t>A</a:t>
            </a:r>
            <a:r>
              <a:rPr lang="el-GR" sz="2400" b="1" spc="-150" dirty="0">
                <a:sym typeface="+mn-ea"/>
              </a:rPr>
              <a:t>)</a:t>
            </a:r>
            <a:r>
              <a:rPr lang="en-GB" altLang="el-GR" sz="2400" b="1" spc="-150" dirty="0">
                <a:sym typeface="+mn-ea"/>
              </a:rPr>
              <a:t> </a:t>
            </a:r>
            <a:endParaRPr lang="en-US" sz="2400" b="1" spc="-150" dirty="0"/>
          </a:p>
          <a:p>
            <a:pPr marL="581025" indent="-258445" algn="just"/>
            <a:r>
              <a:rPr lang="en-IN" altLang="en-US" sz="2400" spc="-150" dirty="0">
                <a:sym typeface="+mn-ea"/>
              </a:rPr>
              <a:t>                                       </a:t>
            </a:r>
            <a:r>
              <a:rPr lang="en-GB" altLang="en-IN"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IN" altLang="en-US" sz="2400" b="1" spc="-150" dirty="0">
                <a:sym typeface="+mn-ea"/>
              </a:rPr>
              <a:t>bb</a:t>
            </a:r>
            <a:r>
              <a:rPr lang="en-GB" altLang="en-IN" sz="2400" b="1" spc="-150" dirty="0">
                <a:sym typeface="+mn-ea"/>
              </a:rPr>
              <a:t>bbb</a:t>
            </a:r>
            <a:r>
              <a:rPr lang="en-US" sz="2400" b="1" spc="-150" dirty="0">
                <a:sym typeface="+mn-ea"/>
              </a:rPr>
              <a:t>, </a:t>
            </a:r>
            <a:r>
              <a:rPr lang="en-IN" altLang="en-US" sz="2400" b="1" spc="-150" dirty="0">
                <a:sym typeface="+mn-ea"/>
              </a:rPr>
              <a:t> </a:t>
            </a:r>
            <a:r>
              <a:rPr lang="en-GB" altLang="en-IN" sz="2400" b="1" u="sng" spc="-150" dirty="0">
                <a:solidFill>
                  <a:srgbClr val="00B0F0"/>
                </a:solidFill>
                <a:sym typeface="+mn-ea"/>
              </a:rPr>
              <a:t>A</a:t>
            </a:r>
            <a:r>
              <a:rPr lang="en-GB" altLang="en-IN" sz="2400" b="1" spc="-150" dirty="0">
                <a:solidFill>
                  <a:srgbClr val="00B0F0"/>
                </a:solidFill>
                <a:sym typeface="+mn-ea"/>
              </a:rPr>
              <a:t>A</a:t>
            </a:r>
            <a:r>
              <a:rPr lang="en-IN" altLang="en-US" sz="2400" b="1" spc="-150" dirty="0">
                <a:solidFill>
                  <a:srgbClr val="00B0F0"/>
                </a:solidFill>
                <a:sym typeface="+mn-ea"/>
              </a:rPr>
              <a:t>A</a:t>
            </a:r>
            <a:r>
              <a:rPr lang="en-GB" altLang="en-IN" sz="2400" b="1" spc="-150" dirty="0">
                <a:solidFill>
                  <a:srgbClr val="00B0F0"/>
                </a:solidFill>
                <a:sym typeface="+mn-ea"/>
              </a:rPr>
              <a:t>AA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0</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US" sz="2400" spc="-150" dirty="0">
                <a:sym typeface="+mn-ea"/>
              </a:rPr>
              <a:t>                                      </a:t>
            </a:r>
            <a:r>
              <a:rPr lang="en-GB" altLang="en-IN" sz="2400" spc="-150" dirty="0">
                <a:sym typeface="+mn-ea"/>
              </a:rPr>
              <a:t>         </a:t>
            </a:r>
            <a:r>
              <a:rPr lang="en-IN" altLang="en-US" sz="2400" spc="-150" dirty="0">
                <a:sym typeface="+mn-ea"/>
              </a:rPr>
              <a:t> </a:t>
            </a:r>
            <a:r>
              <a:rPr lang="en-GB" altLang="en-IN" sz="2400" spc="-150" dirty="0">
                <a:sym typeface="+mn-ea"/>
              </a:rPr>
              <a:t>              </a:t>
            </a:r>
          </a:p>
          <a:p>
            <a:pPr marL="581025" indent="-258445" algn="just"/>
            <a:r>
              <a:rPr lang="en-GB" altLang="en-IN"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IN" altLang="en-US" sz="2400" b="1" spc="-150" dirty="0">
                <a:sym typeface="+mn-ea"/>
              </a:rPr>
              <a:t>b</a:t>
            </a:r>
            <a:r>
              <a:rPr lang="en-GB" altLang="en-IN" sz="2400" b="1" spc="-150" dirty="0">
                <a:sym typeface="+mn-ea"/>
              </a:rPr>
              <a:t>bbb</a:t>
            </a:r>
            <a:r>
              <a:rPr lang="en-US" sz="2400" b="1" spc="-150" dirty="0">
                <a:sym typeface="+mn-ea"/>
              </a:rPr>
              <a:t>, </a:t>
            </a:r>
            <a:r>
              <a:rPr lang="en-IN" altLang="en-US" sz="2400" b="1" spc="-150" dirty="0">
                <a:sym typeface="+mn-ea"/>
              </a:rPr>
              <a:t> </a:t>
            </a:r>
            <a:r>
              <a:rPr lang="en-GB" altLang="en-IN" sz="2400" b="1" u="sng" spc="-150" dirty="0">
                <a:solidFill>
                  <a:srgbClr val="00B0F0"/>
                </a:solidFill>
                <a:sym typeface="+mn-ea"/>
              </a:rPr>
              <a:t>A</a:t>
            </a:r>
            <a:r>
              <a:rPr lang="en-IN" altLang="en-US" sz="2400" b="1" spc="-150" dirty="0">
                <a:solidFill>
                  <a:srgbClr val="00B0F0"/>
                </a:solidFill>
                <a:sym typeface="+mn-ea"/>
              </a:rPr>
              <a:t>A</a:t>
            </a:r>
            <a:r>
              <a:rPr lang="en-GB" altLang="en-IN" sz="2400" b="1" spc="-150" dirty="0">
                <a:solidFill>
                  <a:srgbClr val="00B0F0"/>
                </a:solidFill>
                <a:sym typeface="+mn-ea"/>
              </a:rPr>
              <a:t>AA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n-GB"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endParaRPr lang="en-US" sz="2400" b="1" spc="-150" dirty="0"/>
          </a:p>
          <a:p>
            <a:pPr marL="581025" indent="-258445" algn="just"/>
            <a:r>
              <a:rPr lang="en-IN" altLang="en-US" sz="2400" spc="-150" dirty="0">
                <a:sym typeface="+mn-ea"/>
              </a:rPr>
              <a:t>                                      </a:t>
            </a:r>
            <a:r>
              <a:rPr lang="en-GB" altLang="en-IN" sz="2400" spc="-150" dirty="0">
                <a:sym typeface="+mn-ea"/>
              </a:rPr>
              <a:t>         </a:t>
            </a:r>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GB" altLang="en-IN" sz="2400" b="1" spc="-150" dirty="0">
                <a:sym typeface="+mn-ea"/>
              </a:rPr>
              <a:t>bbb</a:t>
            </a:r>
            <a:r>
              <a:rPr lang="en-US" sz="2400" b="1" spc="-150" dirty="0">
                <a:sym typeface="+mn-ea"/>
              </a:rPr>
              <a:t>, </a:t>
            </a:r>
            <a:r>
              <a:rPr lang="en-IN" altLang="en-US" sz="2400" b="1" spc="-150" dirty="0">
                <a:sym typeface="+mn-ea"/>
              </a:rPr>
              <a:t> </a:t>
            </a:r>
            <a:r>
              <a:rPr lang="en-IN" altLang="en-US" sz="2400" b="1" u="sng" spc="-150" dirty="0">
                <a:solidFill>
                  <a:srgbClr val="00B0F0"/>
                </a:solidFill>
                <a:sym typeface="+mn-ea"/>
              </a:rPr>
              <a:t>A</a:t>
            </a:r>
            <a:r>
              <a:rPr lang="en-GB" altLang="en-IN" sz="2400" b="1" spc="-150" dirty="0">
                <a:solidFill>
                  <a:srgbClr val="00B0F0"/>
                </a:solidFill>
                <a:sym typeface="+mn-ea"/>
              </a:rPr>
              <a:t>AA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endParaRPr lang="en-US" sz="2400" b="1" spc="-150" dirty="0"/>
          </a:p>
          <a:p>
            <a:pPr marL="581025" indent="-258445" algn="just"/>
            <a:r>
              <a:rPr lang="en-IN" altLang="en-US" sz="2400" spc="-150" dirty="0">
                <a:sym typeface="+mn-ea"/>
              </a:rPr>
              <a:t>                                      </a:t>
            </a:r>
            <a:r>
              <a:rPr lang="en-GB" altLang="en-IN" sz="2400" spc="-150" dirty="0">
                <a:sym typeface="+mn-ea"/>
              </a:rPr>
              <a:t>         </a:t>
            </a:r>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u="sng" spc="-150" dirty="0">
                <a:solidFill>
                  <a:srgbClr val="FF0000"/>
                </a:solidFill>
                <a:sym typeface="+mn-ea"/>
              </a:rPr>
              <a:t>b</a:t>
            </a:r>
            <a:r>
              <a:rPr lang="en-GB" altLang="en-IN" sz="2400" b="1" spc="-150" dirty="0">
                <a:sym typeface="+mn-ea"/>
              </a:rPr>
              <a:t>bb</a:t>
            </a:r>
            <a:r>
              <a:rPr lang="en-US" sz="2400" b="1" spc="-150" dirty="0">
                <a:sym typeface="+mn-ea"/>
              </a:rPr>
              <a:t>,</a:t>
            </a:r>
            <a:r>
              <a:rPr lang="en-IN" altLang="en-US" sz="2400" b="1" spc="-150" dirty="0">
                <a:sym typeface="+mn-ea"/>
              </a:rPr>
              <a:t> </a:t>
            </a:r>
            <a:r>
              <a:rPr lang="en-US" sz="2400" b="1" spc="-150" dirty="0">
                <a:sym typeface="+mn-ea"/>
              </a:rPr>
              <a:t> </a:t>
            </a:r>
            <a:r>
              <a:rPr lang="en-GB" altLang="en-IN" sz="2400" b="1" u="sng" spc="-150" dirty="0">
                <a:solidFill>
                  <a:srgbClr val="00B0F0"/>
                </a:solidFill>
                <a:sym typeface="+mn-ea"/>
              </a:rPr>
              <a:t>A</a:t>
            </a:r>
            <a:r>
              <a:rPr lang="en-GB" altLang="en-IN" sz="2400" b="1" spc="-150" dirty="0">
                <a:solidFill>
                  <a:srgbClr val="00B0F0"/>
                </a:solidFill>
                <a:sym typeface="+mn-ea"/>
              </a:rPr>
              <a:t>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endParaRPr lang="en-US" sz="2400" b="1" spc="-150" dirty="0"/>
          </a:p>
          <a:p>
            <a:pPr marL="581025" indent="-258445" algn="just"/>
            <a:r>
              <a:rPr lang="en-IN" altLang="en-US" sz="2400" b="1" spc="-150" dirty="0">
                <a:sym typeface="+mn-ea"/>
              </a:rPr>
              <a:t> </a:t>
            </a:r>
            <a:r>
              <a:rPr lang="en-GB" altLang="en-IN" sz="2400" b="1" spc="-150" dirty="0">
                <a:sym typeface="+mn-ea"/>
              </a:rPr>
              <a:t>                                              </a:t>
            </a:r>
            <a:r>
              <a:rPr lang="en-IN" altLang="en-US" sz="2400" spc="-150" dirty="0">
                <a:sym typeface="+mn-ea"/>
              </a:rPr>
              <a:t> </a:t>
            </a:r>
            <a:r>
              <a:rPr lang="en-US" sz="2400" spc="-150" dirty="0">
                <a:sym typeface="+mn-ea"/>
              </a:rPr>
              <a:t>|-</a:t>
            </a:r>
            <a:r>
              <a:rPr lang="en-GB" altLang="en-IN" sz="2400" b="1"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u="sng" spc="-150" dirty="0">
                <a:solidFill>
                  <a:srgbClr val="FF0000"/>
                </a:solidFill>
                <a:sym typeface="+mn-ea"/>
              </a:rPr>
              <a:t>b</a:t>
            </a:r>
            <a:r>
              <a:rPr lang="en-GB" altLang="en-IN" sz="2400" b="1" spc="-150" dirty="0">
                <a:sym typeface="+mn-ea"/>
              </a:rPr>
              <a:t>b</a:t>
            </a:r>
            <a:r>
              <a:rPr lang="en-US" sz="2400" b="1" spc="-150" dirty="0">
                <a:sym typeface="+mn-ea"/>
              </a:rPr>
              <a:t>,</a:t>
            </a:r>
            <a:r>
              <a:rPr lang="en-IN" altLang="en-US" sz="2400" b="1" spc="-150" dirty="0">
                <a:sym typeface="+mn-ea"/>
              </a:rPr>
              <a:t> </a:t>
            </a:r>
            <a:r>
              <a:rPr lang="en-US" sz="2400" b="1" spc="-150" dirty="0">
                <a:sym typeface="+mn-ea"/>
              </a:rPr>
              <a:t> </a:t>
            </a:r>
            <a:r>
              <a:rPr lang="en-GB" altLang="en-IN" sz="2400" b="1" u="sng" spc="-150" dirty="0">
                <a:solidFill>
                  <a:srgbClr val="00B0F0"/>
                </a:solidFill>
                <a:sym typeface="+mn-ea"/>
              </a:rPr>
              <a:t>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endParaRPr lang="en-US" sz="2400" b="1" spc="-150" dirty="0"/>
          </a:p>
          <a:p>
            <a:pPr marL="581025" indent="-258445" algn="just"/>
            <a:r>
              <a:rPr lang="en-IN" altLang="en-US" sz="2400" spc="-150" dirty="0">
                <a:sym typeface="+mn-ea"/>
              </a:rPr>
              <a:t>                                     </a:t>
            </a:r>
            <a:r>
              <a:rPr lang="en-GB" altLang="en-IN" sz="2400" spc="-150" dirty="0">
                <a:sym typeface="+mn-ea"/>
              </a:rPr>
              <a:t>           </a:t>
            </a:r>
            <a:r>
              <a:rPr lang="en-US" sz="2400" spc="-150" dirty="0">
                <a:sym typeface="+mn-ea"/>
              </a:rPr>
              <a:t>|-</a:t>
            </a:r>
            <a:r>
              <a:rPr lang="en-GB" altLang="en-IN" sz="2400" b="1"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400" b="1" u="sng" spc="-150" dirty="0">
                <a:solidFill>
                  <a:srgbClr val="FF0000"/>
                </a:solidFill>
                <a:sym typeface="+mn-ea"/>
              </a:rPr>
              <a:t>b</a:t>
            </a:r>
            <a:r>
              <a:rPr lang="en-US" sz="2400" b="1" spc="-150" dirty="0">
                <a:sym typeface="+mn-ea"/>
              </a:rPr>
              <a:t>,</a:t>
            </a:r>
            <a:r>
              <a:rPr lang="en-IN" altLang="en-US" sz="2400" b="1" spc="-150" dirty="0">
                <a:sym typeface="+mn-ea"/>
              </a:rPr>
              <a:t> </a:t>
            </a:r>
            <a:r>
              <a:rPr lang="en-US" sz="2400" b="1" spc="-150" dirty="0">
                <a:sym typeface="+mn-ea"/>
              </a:rPr>
              <a:t> </a:t>
            </a:r>
            <a:r>
              <a:rPr lang="en-IN" altLang="en-US" sz="2400" b="1" u="sng"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spc="-150" dirty="0">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endParaRPr lang="en-US" sz="2400" b="1" spc="-150" dirty="0"/>
          </a:p>
          <a:p>
            <a:pPr marL="581025" indent="-258445" algn="just"/>
            <a:r>
              <a:rPr lang="en-IN" altLang="en-US" sz="2400" spc="-150" dirty="0">
                <a:sym typeface="+mn-ea"/>
              </a:rPr>
              <a:t> </a:t>
            </a:r>
            <a:r>
              <a:rPr lang="en-GB" altLang="en-IN" sz="2400" spc="-150" dirty="0">
                <a:sym typeface="+mn-ea"/>
              </a:rPr>
              <a:t>                                               </a:t>
            </a:r>
            <a:r>
              <a:rPr lang="en-US" sz="2400" spc="-150" dirty="0">
                <a:sym typeface="+mn-ea"/>
              </a:rPr>
              <a:t>|-</a:t>
            </a:r>
            <a:r>
              <a:rPr lang="en-GB" altLang="en-IN" sz="2400" b="1"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1</a:t>
            </a:r>
            <a:r>
              <a:rPr lang="en-US" sz="2400" b="1" spc="-150" dirty="0">
                <a:sym typeface="+mn-ea"/>
              </a:rPr>
              <a:t>, </a:t>
            </a:r>
            <a:r>
              <a:rPr lang="en-IN" altLang="en-US" sz="2000" b="1" spc="-150" dirty="0">
                <a:solidFill>
                  <a:srgbClr val="FF0000"/>
                </a:solidFill>
                <a:latin typeface="Arial" panose="020B0604020202020204" pitchFamily="34" charset="0"/>
                <a:cs typeface="Arial" panose="020B0604020202020204" pitchFamily="34" charset="0"/>
                <a:sym typeface="+mn-ea"/>
              </a:rPr>
              <a:t>Ԑ</a:t>
            </a:r>
            <a:r>
              <a:rPr lang="en-US" sz="2000" b="1" spc="-150" dirty="0">
                <a:sym typeface="+mn-ea"/>
              </a:rPr>
              <a:t>,</a:t>
            </a:r>
            <a:r>
              <a:rPr lang="en-IN" altLang="en-US" sz="2400" b="1" spc="-150" dirty="0">
                <a:sym typeface="+mn-ea"/>
              </a:rPr>
              <a:t> </a:t>
            </a:r>
            <a:r>
              <a:rPr lang="en-US" sz="2400" b="1" spc="-150" dirty="0">
                <a:sym typeface="+mn-ea"/>
              </a:rPr>
              <a:t> </a:t>
            </a:r>
            <a:r>
              <a:rPr lang="en-US" sz="2400" b="1" u="sng" spc="-150" dirty="0">
                <a:solidFill>
                  <a:srgbClr val="00B0F0"/>
                </a:solidFill>
                <a:sym typeface="+mn-ea"/>
              </a:rPr>
              <a:t>Z</a:t>
            </a:r>
            <a:r>
              <a:rPr lang="en-US" sz="2400" b="1" u="sng" spc="-150" dirty="0">
                <a:sym typeface="+mn-ea"/>
              </a:rPr>
              <a:t>)</a:t>
            </a:r>
            <a:r>
              <a:rPr lang="en-IN" altLang="en-US" sz="2400" b="1" spc="-150" dirty="0">
                <a:sym typeface="+mn-ea"/>
              </a:rPr>
              <a:t>  </a:t>
            </a:r>
            <a:r>
              <a:rPr lang="en-GB" altLang="en-IN" sz="2400" spc="-150" dirty="0">
                <a:sym typeface="+mn-ea"/>
              </a:rPr>
              <a:t> </a:t>
            </a:r>
            <a:r>
              <a:rPr lang="en-IN" altLang="en-US" sz="2400" spc="-150" dirty="0">
                <a:sym typeface="+mn-ea"/>
              </a:rPr>
              <a:t> </a:t>
            </a:r>
            <a:r>
              <a:rPr lang="en-GB" altLang="en-IN" sz="2400"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GB" altLang="el-GR" sz="2000" b="1" spc="-150" dirty="0">
                <a:solidFill>
                  <a:srgbClr val="FF0000"/>
                </a:solidFill>
                <a:latin typeface="Arial" panose="020B0604020202020204" pitchFamily="34" charset="0"/>
                <a:cs typeface="Arial" panose="020B0604020202020204" pitchFamily="34" charset="0"/>
                <a:sym typeface="+mn-ea"/>
              </a:rPr>
              <a:t>Ԑ</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f</a:t>
            </a:r>
            <a:r>
              <a:rPr lang="el-GR" sz="2400" b="1" spc="-150" dirty="0">
                <a:sym typeface="+mn-ea"/>
              </a:rPr>
              <a:t>, </a:t>
            </a:r>
            <a:r>
              <a:rPr lang="en-GB" altLang="el-GR" sz="2400" b="1" spc="-150" dirty="0">
                <a:sym typeface="+mn-ea"/>
              </a:rPr>
              <a:t> </a:t>
            </a:r>
            <a:r>
              <a:rPr lang="en-IN" altLang="en-GB" sz="2400" b="1" spc="-150" dirty="0">
                <a:solidFill>
                  <a:srgbClr val="00B0F0"/>
                </a:solidFill>
                <a:latin typeface="Arial" panose="020B0604020202020204" pitchFamily="34" charset="0"/>
                <a:cs typeface="Arial" panose="020B0604020202020204" pitchFamily="34" charset="0"/>
                <a:sym typeface="+mn-ea"/>
              </a:rPr>
              <a:t>Z</a:t>
            </a:r>
            <a:r>
              <a:rPr lang="el-GR" sz="2400" b="1" spc="-150" dirty="0">
                <a:solidFill>
                  <a:srgbClr val="00B0F0"/>
                </a:solidFill>
                <a:sym typeface="+mn-ea"/>
              </a:rPr>
              <a:t>)</a:t>
            </a:r>
            <a:r>
              <a:rPr lang="en-GB" altLang="el-GR" sz="2400" b="1" spc="-150" dirty="0">
                <a:sym typeface="+mn-ea"/>
              </a:rPr>
              <a:t> </a:t>
            </a:r>
            <a:endParaRPr lang="en-US" sz="2400" b="1" spc="-150" dirty="0"/>
          </a:p>
          <a:p>
            <a:pPr marL="581025" indent="-258445" algn="just"/>
            <a:r>
              <a:rPr lang="en-IN" altLang="en-US" sz="2400" spc="-150" dirty="0">
                <a:sym typeface="+mn-ea"/>
              </a:rPr>
              <a:t> </a:t>
            </a:r>
            <a:r>
              <a:rPr lang="en-GB" altLang="en-IN" sz="2400" spc="-150" dirty="0">
                <a:sym typeface="+mn-ea"/>
              </a:rPr>
              <a:t>                                              </a:t>
            </a:r>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f</a:t>
            </a:r>
            <a:r>
              <a:rPr lang="en-US" sz="2400" b="1" spc="-150" dirty="0">
                <a:sym typeface="+mn-ea"/>
              </a:rPr>
              <a:t>, </a:t>
            </a:r>
            <a:r>
              <a:rPr lang="en-IN" altLang="en-US" sz="2400" b="1" spc="-150" dirty="0">
                <a:sym typeface="+mn-ea"/>
              </a:rPr>
              <a:t> </a:t>
            </a:r>
            <a:r>
              <a:rPr lang="en-IN" altLang="en-US" sz="2000" b="1" spc="-150" dirty="0">
                <a:solidFill>
                  <a:srgbClr val="FF0000"/>
                </a:solidFill>
                <a:latin typeface="Arial" panose="020B0604020202020204" pitchFamily="34" charset="0"/>
                <a:cs typeface="Arial" panose="020B0604020202020204" pitchFamily="34" charset="0"/>
                <a:sym typeface="+mn-ea"/>
              </a:rPr>
              <a:t>Ԑ</a:t>
            </a:r>
            <a:r>
              <a:rPr lang="en-US" sz="2400" b="1" spc="-150" dirty="0">
                <a:sym typeface="+mn-ea"/>
              </a:rPr>
              <a:t>,</a:t>
            </a:r>
            <a:r>
              <a:rPr lang="en-IN" altLang="en-US" sz="2400" b="1" spc="-150" dirty="0">
                <a:sym typeface="+mn-ea"/>
              </a:rPr>
              <a:t> </a:t>
            </a:r>
            <a:r>
              <a:rPr lang="en-IN" altLang="en-US" sz="2400" b="1" spc="-150" dirty="0">
                <a:solidFill>
                  <a:srgbClr val="00B050"/>
                </a:solidFill>
                <a:sym typeface="+mn-ea"/>
              </a:rPr>
              <a:t> Z</a:t>
            </a:r>
            <a:r>
              <a:rPr lang="en-US" sz="2400" b="1" spc="-150" dirty="0">
                <a:sym typeface="+mn-ea"/>
              </a:rPr>
              <a:t>)</a:t>
            </a:r>
            <a:r>
              <a:rPr lang="en-IN" altLang="en-US" sz="2400" b="1" spc="-150" dirty="0">
                <a:sym typeface="+mn-ea"/>
              </a:rPr>
              <a:t>             </a:t>
            </a:r>
            <a:r>
              <a:rPr lang="en-GB" altLang="en-IN" sz="2400" b="1" spc="-150" dirty="0">
                <a:sym typeface="+mn-ea"/>
              </a:rPr>
              <a:t>         </a:t>
            </a:r>
            <a:r>
              <a:rPr lang="en-IN" altLang="en-US" sz="2400" b="1" spc="-150" dirty="0">
                <a:sym typeface="+mn-ea"/>
              </a:rPr>
              <a:t>                         </a:t>
            </a:r>
            <a:r>
              <a:rPr lang="en-GB" altLang="en-IN" sz="2400" b="1" spc="-150" dirty="0">
                <a:sym typeface="+mn-ea"/>
              </a:rPr>
              <a:t>          </a:t>
            </a:r>
            <a:r>
              <a:rPr lang="en-GB" altLang="el-GR" sz="2400" b="1" spc="-150" dirty="0">
                <a:sym typeface="+mn-ea"/>
              </a:rPr>
              <a:t>    Reached final state  &amp;</a:t>
            </a:r>
            <a:r>
              <a:rPr lang="en-IN" altLang="en-US" sz="2400" b="1" spc="-150" dirty="0">
                <a:solidFill>
                  <a:srgbClr val="00B050"/>
                </a:solidFill>
                <a:sym typeface="+mn-ea"/>
              </a:rPr>
              <a:t>St</a:t>
            </a:r>
            <a:r>
              <a:rPr lang="en-GB" altLang="en-IN" sz="2400" b="1" spc="-150" dirty="0">
                <a:solidFill>
                  <a:srgbClr val="00B050"/>
                </a:solidFill>
                <a:sym typeface="+mn-ea"/>
              </a:rPr>
              <a:t>ring ‘w’ is accepted</a:t>
            </a:r>
            <a:r>
              <a:rPr lang="en-IN" altLang="en-US" sz="2400" b="1" spc="-150" dirty="0">
                <a:solidFill>
                  <a:srgbClr val="00B050"/>
                </a:solidFill>
                <a:sym typeface="+mn-ea"/>
              </a:rPr>
              <a:t> </a:t>
            </a:r>
          </a:p>
          <a:p>
            <a:pPr marL="581025" indent="-258445" algn="just"/>
            <a:endParaRPr lang="en-US" sz="2400" b="1" spc="-150" dirty="0"/>
          </a:p>
          <a:p>
            <a:pPr marL="581025" indent="-566420" algn="just"/>
            <a:r>
              <a:rPr lang="en-GB" altLang="en-IN" sz="2400" b="1">
                <a:solidFill>
                  <a:srgbClr val="002060"/>
                </a:solidFill>
                <a:sym typeface="+mn-ea"/>
              </a:rPr>
              <a:t>D</a:t>
            </a:r>
            <a:r>
              <a:rPr lang="en-IN" altLang="en-GB" sz="2400" b="1">
                <a:solidFill>
                  <a:srgbClr val="002060"/>
                </a:solidFill>
                <a:sym typeface="+mn-ea"/>
              </a:rPr>
              <a:t>. Writing Instantaneous Desrciption</a:t>
            </a:r>
            <a:r>
              <a:rPr lang="en-GB" altLang="en-US" sz="2400" b="1">
                <a:solidFill>
                  <a:srgbClr val="002060"/>
                </a:solidFill>
                <a:sym typeface="+mn-ea"/>
              </a:rPr>
              <a:t> </a:t>
            </a:r>
            <a:r>
              <a:rPr lang="en-IN" altLang="en-GB" sz="2400" b="1">
                <a:solidFill>
                  <a:srgbClr val="002060"/>
                </a:solidFill>
                <a:sym typeface="+mn-ea"/>
              </a:rPr>
              <a:t>for InValid case :</a:t>
            </a:r>
            <a:r>
              <a:rPr lang="en-GB" altLang="en-US" sz="2400" b="1">
                <a:solidFill>
                  <a:srgbClr val="002060"/>
                </a:solidFill>
                <a:sym typeface="+mn-ea"/>
              </a:rPr>
              <a:t> </a:t>
            </a:r>
            <a:endParaRPr lang="en-GB" altLang="en-US" sz="2400" b="1">
              <a:solidFill>
                <a:srgbClr val="002060"/>
              </a:solidFill>
            </a:endParaRPr>
          </a:p>
          <a:p>
            <a:pPr marL="581025" indent="-258445" algn="just"/>
            <a:r>
              <a:rPr lang="en-IN" altLang="en-GB" sz="2400" b="1">
                <a:sym typeface="+mn-ea"/>
              </a:rPr>
              <a:t>Let n=3 and W = aabbb</a:t>
            </a:r>
            <a:r>
              <a:rPr lang="en-GB" altLang="en-IN" sz="2400" b="1">
                <a:sym typeface="+mn-ea"/>
              </a:rPr>
              <a:t>bb       </a:t>
            </a:r>
            <a:r>
              <a:rPr lang="en-GB" altLang="en-IN" sz="2400" b="1">
                <a:latin typeface="Arial" panose="020B0604020202020204" pitchFamily="34" charset="0"/>
                <a:cs typeface="Arial" panose="020B0604020202020204" pitchFamily="34" charset="0"/>
                <a:sym typeface="+mn-ea"/>
              </a:rPr>
              <a:t>→   Student Home work</a:t>
            </a:r>
            <a:endParaRPr lang="en-IN" altLang="en-GB" sz="2400" b="1"/>
          </a:p>
          <a:p>
            <a:pPr marL="581025" indent="-258445" algn="just"/>
            <a:endParaRPr lang="en-US" sz="2400" b="1" spc="-150" dirty="0">
              <a:sym typeface="+mn-ea"/>
            </a:endParaRPr>
          </a:p>
          <a:p>
            <a:pPr marL="581025" indent="-258445" algn="just"/>
            <a:endParaRPr lang="en-IN" altLang="en-GB" sz="2400" b="1"/>
          </a:p>
        </p:txBody>
      </p:sp>
      <p:pic>
        <p:nvPicPr>
          <p:cNvPr id="7" name="Picture 6"/>
          <p:cNvPicPr>
            <a:picLocks noChangeAspect="1"/>
          </p:cNvPicPr>
          <p:nvPr/>
        </p:nvPicPr>
        <p:blipFill>
          <a:blip r:embed="rId2"/>
          <a:stretch>
            <a:fillRect/>
          </a:stretch>
        </p:blipFill>
        <p:spPr>
          <a:xfrm>
            <a:off x="6461125" y="964565"/>
            <a:ext cx="781050" cy="294005"/>
          </a:xfrm>
          <a:prstGeom prst="rect">
            <a:avLst/>
          </a:prstGeom>
        </p:spPr>
      </p:pic>
      <p:pic>
        <p:nvPicPr>
          <p:cNvPr id="2" name="Picture 1"/>
          <p:cNvPicPr>
            <a:picLocks noChangeAspect="1"/>
          </p:cNvPicPr>
          <p:nvPr/>
        </p:nvPicPr>
        <p:blipFill>
          <a:blip r:embed="rId2"/>
          <a:stretch>
            <a:fillRect/>
          </a:stretch>
        </p:blipFill>
        <p:spPr>
          <a:xfrm>
            <a:off x="6454775" y="1405255"/>
            <a:ext cx="781050" cy="294005"/>
          </a:xfrm>
          <a:prstGeom prst="rect">
            <a:avLst/>
          </a:prstGeom>
        </p:spPr>
      </p:pic>
      <p:pic>
        <p:nvPicPr>
          <p:cNvPr id="5" name="Picture 4"/>
          <p:cNvPicPr>
            <a:picLocks noChangeAspect="1"/>
          </p:cNvPicPr>
          <p:nvPr/>
        </p:nvPicPr>
        <p:blipFill>
          <a:blip r:embed="rId2"/>
          <a:stretch>
            <a:fillRect/>
          </a:stretch>
        </p:blipFill>
        <p:spPr>
          <a:xfrm>
            <a:off x="6442075" y="2152015"/>
            <a:ext cx="781050" cy="294005"/>
          </a:xfrm>
          <a:prstGeom prst="rect">
            <a:avLst/>
          </a:prstGeom>
        </p:spPr>
      </p:pic>
      <p:pic>
        <p:nvPicPr>
          <p:cNvPr id="8" name="Picture 7"/>
          <p:cNvPicPr>
            <a:picLocks noChangeAspect="1"/>
          </p:cNvPicPr>
          <p:nvPr/>
        </p:nvPicPr>
        <p:blipFill>
          <a:blip r:embed="rId2"/>
          <a:stretch>
            <a:fillRect/>
          </a:stretch>
        </p:blipFill>
        <p:spPr>
          <a:xfrm>
            <a:off x="6461125" y="1760855"/>
            <a:ext cx="781050" cy="294005"/>
          </a:xfrm>
          <a:prstGeom prst="rect">
            <a:avLst/>
          </a:prstGeom>
        </p:spPr>
      </p:pic>
      <p:pic>
        <p:nvPicPr>
          <p:cNvPr id="9" name="Picture 8"/>
          <p:cNvPicPr>
            <a:picLocks noChangeAspect="1"/>
          </p:cNvPicPr>
          <p:nvPr/>
        </p:nvPicPr>
        <p:blipFill>
          <a:blip r:embed="rId2"/>
          <a:stretch>
            <a:fillRect/>
          </a:stretch>
        </p:blipFill>
        <p:spPr>
          <a:xfrm>
            <a:off x="6461125" y="2522855"/>
            <a:ext cx="781050" cy="294005"/>
          </a:xfrm>
          <a:prstGeom prst="rect">
            <a:avLst/>
          </a:prstGeom>
        </p:spPr>
      </p:pic>
      <p:pic>
        <p:nvPicPr>
          <p:cNvPr id="10" name="Picture 9"/>
          <p:cNvPicPr>
            <a:picLocks noChangeAspect="1"/>
          </p:cNvPicPr>
          <p:nvPr/>
        </p:nvPicPr>
        <p:blipFill>
          <a:blip r:embed="rId2"/>
          <a:stretch>
            <a:fillRect/>
          </a:stretch>
        </p:blipFill>
        <p:spPr>
          <a:xfrm>
            <a:off x="6449695" y="2832735"/>
            <a:ext cx="781050" cy="294005"/>
          </a:xfrm>
          <a:prstGeom prst="rect">
            <a:avLst/>
          </a:prstGeom>
        </p:spPr>
      </p:pic>
      <p:pic>
        <p:nvPicPr>
          <p:cNvPr id="11" name="Picture 10"/>
          <p:cNvPicPr>
            <a:picLocks noChangeAspect="1"/>
          </p:cNvPicPr>
          <p:nvPr/>
        </p:nvPicPr>
        <p:blipFill>
          <a:blip r:embed="rId2"/>
          <a:stretch>
            <a:fillRect/>
          </a:stretch>
        </p:blipFill>
        <p:spPr>
          <a:xfrm>
            <a:off x="6459855" y="3213735"/>
            <a:ext cx="781050" cy="294005"/>
          </a:xfrm>
          <a:prstGeom prst="rect">
            <a:avLst/>
          </a:prstGeom>
        </p:spPr>
      </p:pic>
      <p:pic>
        <p:nvPicPr>
          <p:cNvPr id="3" name="Picture 2"/>
          <p:cNvPicPr>
            <a:picLocks noChangeAspect="1"/>
          </p:cNvPicPr>
          <p:nvPr/>
        </p:nvPicPr>
        <p:blipFill>
          <a:blip r:embed="rId2"/>
          <a:stretch>
            <a:fillRect/>
          </a:stretch>
        </p:blipFill>
        <p:spPr>
          <a:xfrm>
            <a:off x="6462395" y="3562985"/>
            <a:ext cx="781050" cy="294005"/>
          </a:xfrm>
          <a:prstGeom prst="rect">
            <a:avLst/>
          </a:prstGeom>
        </p:spPr>
      </p:pic>
      <p:pic>
        <p:nvPicPr>
          <p:cNvPr id="6" name="Picture 5"/>
          <p:cNvPicPr>
            <a:picLocks noChangeAspect="1"/>
          </p:cNvPicPr>
          <p:nvPr/>
        </p:nvPicPr>
        <p:blipFill>
          <a:blip r:embed="rId2"/>
          <a:stretch>
            <a:fillRect/>
          </a:stretch>
        </p:blipFill>
        <p:spPr>
          <a:xfrm>
            <a:off x="6500495" y="3903345"/>
            <a:ext cx="781050" cy="294005"/>
          </a:xfrm>
          <a:prstGeom prst="rect">
            <a:avLst/>
          </a:prstGeom>
        </p:spPr>
      </p:pic>
      <p:pic>
        <p:nvPicPr>
          <p:cNvPr id="13" name="Picture 12"/>
          <p:cNvPicPr>
            <a:picLocks noChangeAspect="1"/>
          </p:cNvPicPr>
          <p:nvPr/>
        </p:nvPicPr>
        <p:blipFill>
          <a:blip r:embed="rId2"/>
          <a:stretch>
            <a:fillRect/>
          </a:stretch>
        </p:blipFill>
        <p:spPr>
          <a:xfrm>
            <a:off x="6494145" y="4270375"/>
            <a:ext cx="781050" cy="294005"/>
          </a:xfrm>
          <a:prstGeom prst="rect">
            <a:avLst/>
          </a:prstGeom>
        </p:spPr>
      </p:pic>
      <p:pic>
        <p:nvPicPr>
          <p:cNvPr id="14" name="Picture 13"/>
          <p:cNvPicPr>
            <a:picLocks noChangeAspect="1"/>
          </p:cNvPicPr>
          <p:nvPr/>
        </p:nvPicPr>
        <p:blipFill>
          <a:blip r:embed="rId2"/>
          <a:stretch>
            <a:fillRect/>
          </a:stretch>
        </p:blipFill>
        <p:spPr>
          <a:xfrm>
            <a:off x="6452235" y="4610735"/>
            <a:ext cx="781050" cy="2940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119380"/>
            <a:ext cx="11681460" cy="525145"/>
          </a:xfrm>
        </p:spPr>
        <p:txBody>
          <a:bodyPr>
            <a:normAutofit fontScale="90000"/>
          </a:bodyPr>
          <a:lstStyle/>
          <a:p>
            <a:r>
              <a:rPr lang="en-GB" altLang="en-US" sz="3200" b="1">
                <a:solidFill>
                  <a:srgbClr val="FF0000"/>
                </a:solidFill>
              </a:rPr>
              <a:t>PUSH DOWN AUTOMATA-PDA</a:t>
            </a:r>
          </a:p>
        </p:txBody>
      </p:sp>
      <p:sp>
        <p:nvSpPr>
          <p:cNvPr id="3" name="Text Box 2"/>
          <p:cNvSpPr txBox="1"/>
          <p:nvPr/>
        </p:nvSpPr>
        <p:spPr>
          <a:xfrm>
            <a:off x="297815" y="532765"/>
            <a:ext cx="11410950" cy="6428105"/>
          </a:xfrm>
          <a:prstGeom prst="rect">
            <a:avLst/>
          </a:prstGeom>
          <a:noFill/>
        </p:spPr>
        <p:txBody>
          <a:bodyPr wrap="square" rtlCol="0">
            <a:noAutofit/>
          </a:bodyPr>
          <a:lstStyle/>
          <a:p>
            <a:pPr marL="514350" indent="-255905">
              <a:buFont typeface="+mj-lt"/>
              <a:buAutoNum type="arabicPeriod"/>
            </a:pPr>
            <a:r>
              <a:rPr lang="en-GB" altLang="en-US" sz="2400" b="1">
                <a:solidFill>
                  <a:srgbClr val="FF0000"/>
                </a:solidFill>
              </a:rPr>
              <a:t>  Pushdown Automata - PDA</a:t>
            </a:r>
            <a:endParaRPr lang="en-GB" altLang="en-US" b="1">
              <a:solidFill>
                <a:srgbClr val="FF0000"/>
              </a:solidFill>
            </a:endParaRPr>
          </a:p>
          <a:p>
            <a:pPr marL="847090" indent="19685">
              <a:buFont typeface="Arial" panose="020B0604020202020204" pitchFamily="34" charset="0"/>
              <a:buChar char="•"/>
            </a:pPr>
            <a:r>
              <a:rPr lang="en-GB" altLang="en-US" sz="2000">
                <a:solidFill>
                  <a:srgbClr val="00B0F0"/>
                </a:solidFill>
              </a:rPr>
              <a:t> </a:t>
            </a:r>
            <a:r>
              <a:rPr lang="en-GB" altLang="en-US" sz="2000" b="1">
                <a:solidFill>
                  <a:srgbClr val="00B0F0"/>
                </a:solidFill>
              </a:rPr>
              <a:t>1.1. Introduction and</a:t>
            </a:r>
            <a:r>
              <a:rPr lang="en-IN" altLang="en-GB" sz="2000">
                <a:solidFill>
                  <a:srgbClr val="00B0F0"/>
                </a:solidFill>
              </a:rPr>
              <a:t> </a:t>
            </a:r>
            <a:r>
              <a:rPr lang="en-GB" altLang="en-US" sz="2000" b="1">
                <a:solidFill>
                  <a:srgbClr val="00B0F0"/>
                </a:solidFill>
              </a:rPr>
              <a:t>Formal Defination of PDA </a:t>
            </a:r>
          </a:p>
          <a:p>
            <a:pPr marL="1304290" lvl="1" indent="19685">
              <a:buFont typeface="Arial" panose="020B0604020202020204" pitchFamily="34" charset="0"/>
              <a:buChar char="•"/>
            </a:pPr>
            <a:r>
              <a:rPr lang="en-GB" altLang="en-US" sz="2000" b="1">
                <a:solidFill>
                  <a:srgbClr val="00B0F0"/>
                </a:solidFill>
              </a:rPr>
              <a:t>1.1.1. </a:t>
            </a:r>
            <a:r>
              <a:rPr lang="en-GB" altLang="en-IN" sz="2000" b="1">
                <a:solidFill>
                  <a:srgbClr val="00B0F0"/>
                </a:solidFill>
                <a:sym typeface="+mn-ea"/>
              </a:rPr>
              <a:t>Schematic representation and its working.</a:t>
            </a:r>
          </a:p>
          <a:p>
            <a:pPr marL="1304290" lvl="1" indent="19685">
              <a:buFont typeface="Arial" panose="020B0604020202020204" pitchFamily="34" charset="0"/>
              <a:buChar char="•"/>
            </a:pPr>
            <a:r>
              <a:rPr lang="en-GB" altLang="en-IN" sz="2000" b="1">
                <a:solidFill>
                  <a:srgbClr val="00B0F0"/>
                </a:solidFill>
                <a:sym typeface="+mn-ea"/>
              </a:rPr>
              <a:t>1.1.2. variations of Transition functions and their meaning</a:t>
            </a:r>
            <a:endParaRPr lang="en-GB" altLang="en-IN" sz="2000" b="1">
              <a:solidFill>
                <a:srgbClr val="00B0F0"/>
              </a:solidFill>
            </a:endParaRPr>
          </a:p>
          <a:p>
            <a:pPr marL="1304290" lvl="1" indent="19685">
              <a:buFont typeface="Arial" panose="020B0604020202020204" pitchFamily="34" charset="0"/>
              <a:buChar char="•"/>
            </a:pPr>
            <a:r>
              <a:rPr lang="en-GB" altLang="en-IN" sz="2000" b="1">
                <a:solidFill>
                  <a:srgbClr val="00B0F0"/>
                </a:solidFill>
              </a:rPr>
              <a:t>1.1.3. Move of PDA </a:t>
            </a:r>
          </a:p>
          <a:p>
            <a:pPr marL="1304290" lvl="1" indent="19685">
              <a:buFont typeface="Arial" panose="020B0604020202020204" pitchFamily="34" charset="0"/>
              <a:buChar char="•"/>
            </a:pPr>
            <a:r>
              <a:rPr lang="en-GB" altLang="en-IN" sz="2000" b="1">
                <a:solidFill>
                  <a:srgbClr val="00B0F0"/>
                </a:solidFill>
              </a:rPr>
              <a:t>1.1.4. Instataneous Description</a:t>
            </a:r>
          </a:p>
          <a:p>
            <a:pPr marL="847090" indent="19685">
              <a:buFont typeface="Arial" panose="020B0604020202020204" pitchFamily="34" charset="0"/>
              <a:buChar char="•"/>
            </a:pPr>
            <a:r>
              <a:rPr lang="en-GB" altLang="en-US" sz="2000" b="1">
                <a:solidFill>
                  <a:srgbClr val="00B0F0"/>
                </a:solidFill>
              </a:rPr>
              <a:t> </a:t>
            </a:r>
            <a:r>
              <a:rPr lang="en-IN" altLang="en-GB" sz="2000" b="1">
                <a:solidFill>
                  <a:srgbClr val="00B0F0"/>
                </a:solidFill>
              </a:rPr>
              <a:t>1.2.</a:t>
            </a:r>
            <a:r>
              <a:rPr lang="en-GB" altLang="en-IN" sz="2000" b="1">
                <a:solidFill>
                  <a:srgbClr val="00B0F0"/>
                </a:solidFill>
              </a:rPr>
              <a:t> Langauge of a PDA</a:t>
            </a:r>
          </a:p>
          <a:p>
            <a:pPr marL="1304290" lvl="1" indent="19685">
              <a:buFont typeface="Arial" panose="020B0604020202020204" pitchFamily="34" charset="0"/>
              <a:buChar char="•"/>
            </a:pPr>
            <a:r>
              <a:rPr lang="en-GB" altLang="en-IN" sz="2000" b="1">
                <a:solidFill>
                  <a:srgbClr val="00B0F0"/>
                </a:solidFill>
              </a:rPr>
              <a:t>1.2.1. Acceptance by Final  state.</a:t>
            </a:r>
          </a:p>
          <a:p>
            <a:pPr marL="2218690" lvl="3" indent="-194945">
              <a:buFont typeface="Arial" panose="020B0604020202020204" pitchFamily="34" charset="0"/>
              <a:buChar char="•"/>
            </a:pPr>
            <a:r>
              <a:rPr lang="en-GB" altLang="en-IN" sz="2000" b="1">
                <a:solidFill>
                  <a:srgbClr val="00B0F0"/>
                </a:solidFill>
              </a:rPr>
              <a:t>Building Push Down Automata.</a:t>
            </a:r>
          </a:p>
          <a:p>
            <a:pPr marL="1304290" lvl="1" indent="19685">
              <a:buFont typeface="Arial" panose="020B0604020202020204" pitchFamily="34" charset="0"/>
              <a:buChar char="•"/>
            </a:pPr>
            <a:r>
              <a:rPr lang="en-GB" altLang="en-IN" sz="2000" b="1">
                <a:solidFill>
                  <a:srgbClr val="00B0F0"/>
                </a:solidFill>
              </a:rPr>
              <a:t>1.2.2. Acceptance by Empty stack.</a:t>
            </a:r>
          </a:p>
          <a:p>
            <a:pPr marL="2218690" lvl="3" indent="-186055">
              <a:buFont typeface="Arial" panose="020B0604020202020204" pitchFamily="34" charset="0"/>
              <a:buChar char="•"/>
            </a:pPr>
            <a:r>
              <a:rPr lang="en-GB" altLang="en-IN" sz="2000" b="1">
                <a:solidFill>
                  <a:srgbClr val="00B0F0"/>
                </a:solidFill>
              </a:rPr>
              <a:t>Building Push Down Automata </a:t>
            </a:r>
          </a:p>
          <a:p>
            <a:pPr marL="1043940" lvl="3" indent="-146685">
              <a:buFont typeface="Arial" panose="020B0604020202020204" pitchFamily="34" charset="0"/>
              <a:buChar char="•"/>
            </a:pPr>
            <a:r>
              <a:rPr lang="en-IN" altLang="en-GB" sz="2000" b="1">
                <a:solidFill>
                  <a:srgbClr val="00B0F0"/>
                </a:solidFill>
              </a:rPr>
              <a:t>1.3. Graphical Representation of PDA</a:t>
            </a:r>
            <a:endParaRPr lang="en-GB" altLang="en-US" sz="2000" b="1">
              <a:solidFill>
                <a:srgbClr val="00B0F0"/>
              </a:solidFill>
            </a:endParaRPr>
          </a:p>
          <a:p>
            <a:pPr marL="278130" algn="l">
              <a:buClrTx/>
              <a:buSzTx/>
              <a:buFont typeface="+mj-lt"/>
              <a:buNone/>
            </a:pPr>
            <a:r>
              <a:rPr lang="en-GB" altLang="en-US" sz="2400" b="1">
                <a:solidFill>
                  <a:srgbClr val="FF0000"/>
                </a:solidFill>
              </a:rPr>
              <a:t>2.  Turing Machine - TM</a:t>
            </a:r>
            <a:r>
              <a:rPr lang="en-GB" altLang="en-US" sz="2800" b="1">
                <a:solidFill>
                  <a:srgbClr val="FF0000"/>
                </a:solidFill>
              </a:rPr>
              <a:t> </a:t>
            </a:r>
          </a:p>
          <a:p>
            <a:pPr marL="914400" lvl="1" indent="-90805">
              <a:buFont typeface="Arial" panose="020B0604020202020204" pitchFamily="34" charset="0"/>
              <a:buChar char="•"/>
            </a:pPr>
            <a:r>
              <a:rPr lang="en-GB" altLang="en-US" sz="2000" b="1">
                <a:solidFill>
                  <a:srgbClr val="00B0F0"/>
                </a:solidFill>
              </a:rPr>
              <a:t> 2.1.  Introduction and </a:t>
            </a:r>
            <a:r>
              <a:rPr lang="en-GB" altLang="en-US" sz="2000" b="1">
                <a:solidFill>
                  <a:srgbClr val="00B0F0"/>
                </a:solidFill>
                <a:sym typeface="+mn-ea"/>
              </a:rPr>
              <a:t>Turing machine Model </a:t>
            </a:r>
          </a:p>
          <a:p>
            <a:pPr marL="1371600" lvl="2" indent="-90805">
              <a:buFont typeface="Arial" panose="020B0604020202020204" pitchFamily="34" charset="0"/>
              <a:buChar char="•"/>
            </a:pPr>
            <a:r>
              <a:rPr lang="en-GB" altLang="en-US" sz="2000" b="1">
                <a:solidFill>
                  <a:srgbClr val="00B0F0"/>
                </a:solidFill>
                <a:sym typeface="+mn-ea"/>
              </a:rPr>
              <a:t> 2.1.1.</a:t>
            </a:r>
            <a:r>
              <a:rPr lang="en-GB" altLang="en-US" sz="2000" b="1">
                <a:solidFill>
                  <a:srgbClr val="00B0F0"/>
                </a:solidFill>
              </a:rPr>
              <a:t> </a:t>
            </a:r>
            <a:r>
              <a:rPr lang="en-GB" altLang="en-US" sz="2000" b="1">
                <a:solidFill>
                  <a:srgbClr val="00B0F0"/>
                </a:solidFill>
                <a:sym typeface="+mn-ea"/>
              </a:rPr>
              <a:t>Formal Defination of Turing Machine.</a:t>
            </a:r>
          </a:p>
          <a:p>
            <a:pPr marL="1371600" lvl="2" indent="-90805">
              <a:buFont typeface="Arial" panose="020B0604020202020204" pitchFamily="34" charset="0"/>
              <a:buChar char="•"/>
            </a:pPr>
            <a:r>
              <a:rPr lang="en-GB" altLang="en-US" sz="2000" b="1">
                <a:solidFill>
                  <a:srgbClr val="00B0F0"/>
                </a:solidFill>
                <a:sym typeface="+mn-ea"/>
              </a:rPr>
              <a:t> </a:t>
            </a:r>
            <a:r>
              <a:rPr lang="en-IN" altLang="en-GB" sz="2000" b="1">
                <a:solidFill>
                  <a:srgbClr val="00B0F0"/>
                </a:solidFill>
                <a:sym typeface="+mn-ea"/>
              </a:rPr>
              <a:t>2.1.2. Schematic model representation and working of Turing Machine</a:t>
            </a:r>
            <a:endParaRPr lang="en-GB" altLang="en-US" sz="2000" b="1">
              <a:solidFill>
                <a:srgbClr val="00B0F0"/>
              </a:solidFill>
              <a:sym typeface="+mn-ea"/>
            </a:endParaRPr>
          </a:p>
          <a:p>
            <a:pPr marL="1371600" lvl="2" indent="-90805">
              <a:buFont typeface="Arial" panose="020B0604020202020204" pitchFamily="34" charset="0"/>
              <a:buChar char="•"/>
            </a:pPr>
            <a:r>
              <a:rPr lang="en-GB" altLang="en-US" sz="2000" b="1">
                <a:solidFill>
                  <a:srgbClr val="00B0F0"/>
                </a:solidFill>
              </a:rPr>
              <a:t> 2.1.</a:t>
            </a:r>
            <a:r>
              <a:rPr lang="en-IN" altLang="en-GB" sz="2000" b="1">
                <a:solidFill>
                  <a:srgbClr val="00B0F0"/>
                </a:solidFill>
              </a:rPr>
              <a:t>3</a:t>
            </a:r>
            <a:r>
              <a:rPr lang="en-GB" altLang="en-US" sz="2000" b="1">
                <a:solidFill>
                  <a:srgbClr val="00B0F0"/>
                </a:solidFill>
              </a:rPr>
              <a:t>. Instantaneous Description and Moves  .</a:t>
            </a:r>
          </a:p>
          <a:p>
            <a:pPr marL="914400" lvl="1" indent="-90805">
              <a:buFont typeface="Arial" panose="020B0604020202020204" pitchFamily="34" charset="0"/>
              <a:buChar char="•"/>
            </a:pPr>
            <a:r>
              <a:rPr lang="en-GB" altLang="en-US" sz="2000" b="1">
                <a:solidFill>
                  <a:srgbClr val="00B0F0"/>
                </a:solidFill>
              </a:rPr>
              <a:t> 2.2.  Languanage recognition by Turing Machine</a:t>
            </a:r>
          </a:p>
          <a:p>
            <a:pPr marL="914400" lvl="1" indent="-90805">
              <a:buFont typeface="Arial" panose="020B0604020202020204" pitchFamily="34" charset="0"/>
              <a:buChar char="•"/>
            </a:pPr>
            <a:r>
              <a:rPr lang="en-GB" altLang="en-US" sz="2000" b="1">
                <a:solidFill>
                  <a:srgbClr val="00B0F0"/>
                </a:solidFill>
                <a:sym typeface="+mn-ea"/>
              </a:rPr>
              <a:t> 2.3. Programming </a:t>
            </a:r>
            <a:r>
              <a:rPr lang="en-IN" altLang="en-GB" sz="2000" b="1">
                <a:solidFill>
                  <a:srgbClr val="00B0F0"/>
                </a:solidFill>
                <a:sym typeface="+mn-ea"/>
              </a:rPr>
              <a:t>Examples of </a:t>
            </a:r>
            <a:r>
              <a:rPr lang="en-GB" altLang="en-US" sz="2000" b="1">
                <a:solidFill>
                  <a:srgbClr val="00B0F0"/>
                </a:solidFill>
                <a:sym typeface="+mn-ea"/>
              </a:rPr>
              <a:t>Turing Machine.</a:t>
            </a:r>
          </a:p>
          <a:p>
            <a:pPr marL="822325" lvl="1" indent="0" algn="l">
              <a:buClrTx/>
              <a:buSzTx/>
              <a:buFont typeface="Arial" panose="020B0604020202020204" pitchFamily="34" charset="0"/>
              <a:buNone/>
            </a:pPr>
            <a:endParaRPr lang="en-GB" altLang="en-US" sz="2000">
              <a:latin typeface="Arial" panose="020B0604020202020204" pitchFamily="34" charset="0"/>
              <a:cs typeface="Arial" panose="020B0604020202020204" pitchFamily="34" charset="0"/>
            </a:endParaRPr>
          </a:p>
          <a:p>
            <a:pPr marL="278130" lvl="1" algn="l">
              <a:buClrTx/>
              <a:buSzTx/>
              <a:buFont typeface="+mj-lt"/>
              <a:buNone/>
            </a:pPr>
            <a:endParaRPr lang="en-GB" altLang="en-US" sz="2400" b="1">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09880" y="272415"/>
            <a:ext cx="11752580" cy="521970"/>
          </a:xfrm>
          <a:prstGeom prst="rect">
            <a:avLst/>
          </a:prstGeom>
          <a:noFill/>
        </p:spPr>
        <p:txBody>
          <a:bodyPr wrap="square" rtlCol="0" anchor="t">
            <a:spAutoFit/>
          </a:bodyPr>
          <a:lstStyle/>
          <a:p>
            <a:pPr>
              <a:buFont typeface="Arial" panose="020B0604020202020204" pitchFamily="34" charset="0"/>
              <a:buNone/>
            </a:pPr>
            <a:r>
              <a:rPr lang="en-IN" altLang="en-GB" sz="2800" b="1" dirty="0">
                <a:solidFill>
                  <a:srgbClr val="002060"/>
                </a:solidFill>
                <a:sym typeface="+mn-ea"/>
              </a:rPr>
              <a:t>3</a:t>
            </a:r>
            <a:r>
              <a:rPr lang="en-GB" altLang="en-US" sz="2800" b="1" dirty="0">
                <a:solidFill>
                  <a:srgbClr val="002060"/>
                </a:solidFill>
                <a:sym typeface="+mn-ea"/>
              </a:rPr>
              <a:t>.</a:t>
            </a:r>
            <a:r>
              <a:rPr lang="en-US" sz="2800" b="1" dirty="0">
                <a:solidFill>
                  <a:srgbClr val="002060"/>
                </a:solidFill>
                <a:sym typeface="+mn-ea"/>
              </a:rPr>
              <a:t> </a:t>
            </a:r>
            <a:r>
              <a:rPr lang="en-IN" altLang="en-US" sz="2800" b="1" dirty="0">
                <a:solidFill>
                  <a:srgbClr val="002060"/>
                </a:solidFill>
                <a:sym typeface="+mn-ea"/>
              </a:rPr>
              <a:t> Design a NPDA for</a:t>
            </a:r>
            <a:r>
              <a:rPr lang="en-GB" altLang="en-US" sz="2800" b="1" dirty="0">
                <a:solidFill>
                  <a:srgbClr val="002060"/>
                </a:solidFill>
                <a:sym typeface="+mn-ea"/>
              </a:rPr>
              <a:t> </a:t>
            </a:r>
            <a:r>
              <a:rPr lang="en-IN" altLang="en-US" sz="2800" b="1" dirty="0">
                <a:solidFill>
                  <a:srgbClr val="002060"/>
                </a:solidFill>
                <a:sym typeface="+mn-ea"/>
              </a:rPr>
              <a:t>L={w  |  w Є (a+b)* and n</a:t>
            </a:r>
            <a:r>
              <a:rPr lang="en-IN" altLang="en-US" sz="2800" b="1" baseline="-25000" dirty="0">
                <a:solidFill>
                  <a:srgbClr val="002060"/>
                </a:solidFill>
                <a:sym typeface="+mn-ea"/>
              </a:rPr>
              <a:t>a</a:t>
            </a:r>
            <a:r>
              <a:rPr lang="en-IN" altLang="en-US" sz="2800" b="1" dirty="0">
                <a:solidFill>
                  <a:srgbClr val="002060"/>
                </a:solidFill>
                <a:sym typeface="+mn-ea"/>
              </a:rPr>
              <a:t>(w)=n</a:t>
            </a:r>
            <a:r>
              <a:rPr lang="en-IN" altLang="en-US" sz="2800" b="1" baseline="-25000" dirty="0">
                <a:solidFill>
                  <a:srgbClr val="002060"/>
                </a:solidFill>
                <a:sym typeface="+mn-ea"/>
              </a:rPr>
              <a:t>b</a:t>
            </a:r>
            <a:r>
              <a:rPr lang="en-IN" altLang="en-US" sz="2800" b="1" dirty="0">
                <a:solidFill>
                  <a:srgbClr val="002060"/>
                </a:solidFill>
                <a:sym typeface="+mn-ea"/>
              </a:rPr>
              <a:t>(w) }</a:t>
            </a:r>
            <a:r>
              <a:rPr lang="en-GB" altLang="en-US" sz="2800" b="1" dirty="0">
                <a:solidFill>
                  <a:srgbClr val="002060"/>
                </a:solidFill>
                <a:sym typeface="+mn-ea"/>
              </a:rPr>
              <a:t> by final state</a:t>
            </a:r>
            <a:r>
              <a:rPr lang="en-GB" altLang="en-US" sz="2800" dirty="0">
                <a:sym typeface="+mn-ea"/>
              </a:rPr>
              <a:t> </a:t>
            </a:r>
          </a:p>
        </p:txBody>
      </p:sp>
      <p:sp>
        <p:nvSpPr>
          <p:cNvPr id="4" name="Text Box 3"/>
          <p:cNvSpPr txBox="1"/>
          <p:nvPr/>
        </p:nvSpPr>
        <p:spPr>
          <a:xfrm>
            <a:off x="280035" y="1191895"/>
            <a:ext cx="11694160" cy="3869690"/>
          </a:xfrm>
          <a:prstGeom prst="rect">
            <a:avLst/>
          </a:prstGeom>
          <a:noFill/>
        </p:spPr>
        <p:txBody>
          <a:bodyPr wrap="square" rtlCol="0">
            <a:noAutofit/>
          </a:bodyPr>
          <a:lstStyle/>
          <a:p>
            <a:r>
              <a:rPr lang="en-IN" altLang="en-GB" sz="2400" b="1">
                <a:solidFill>
                  <a:srgbClr val="002060"/>
                </a:solidFill>
              </a:rPr>
              <a:t>A. </a:t>
            </a:r>
            <a:r>
              <a:rPr lang="en-GB" altLang="en-US" sz="2400" b="1">
                <a:solidFill>
                  <a:srgbClr val="002060"/>
                </a:solidFill>
              </a:rPr>
              <a:t>Methodology :  </a:t>
            </a:r>
          </a:p>
          <a:p>
            <a:pPr marL="581025" indent="-258445" algn="just"/>
            <a:r>
              <a:rPr lang="en-GB" altLang="en-US" sz="2400"/>
              <a:t>1. Let </a:t>
            </a:r>
            <a:r>
              <a:rPr lang="en-GB" altLang="en-US" sz="2400" b="1">
                <a:solidFill>
                  <a:srgbClr val="FF0000"/>
                </a:solidFill>
              </a:rPr>
              <a:t>‘w’</a:t>
            </a:r>
            <a:r>
              <a:rPr lang="en-GB" altLang="en-US" sz="2400"/>
              <a:t> is the </a:t>
            </a:r>
            <a:r>
              <a:rPr lang="en-GB" altLang="en-US" sz="2400" b="1"/>
              <a:t>string to be validated</a:t>
            </a:r>
            <a:r>
              <a:rPr lang="en-GB" altLang="en-US" sz="2400"/>
              <a:t>. Given Language is to </a:t>
            </a:r>
            <a:r>
              <a:rPr lang="en-GB" altLang="en-US" sz="2400" b="1">
                <a:solidFill>
                  <a:srgbClr val="FF0000"/>
                </a:solidFill>
              </a:rPr>
              <a:t>count equal number of a’s</a:t>
            </a:r>
            <a:r>
              <a:rPr lang="en-GB" altLang="en-US" sz="2400"/>
              <a:t> and </a:t>
            </a:r>
            <a:r>
              <a:rPr lang="en-GB" altLang="en-US" sz="2400" b="1">
                <a:solidFill>
                  <a:srgbClr val="FF0000"/>
                </a:solidFill>
              </a:rPr>
              <a:t>b’s</a:t>
            </a:r>
            <a:r>
              <a:rPr lang="en-GB" altLang="en-US" sz="2400"/>
              <a:t> irrespective of where they present in the </a:t>
            </a:r>
            <a:r>
              <a:rPr lang="en-GB" altLang="en-US" sz="2400" b="1">
                <a:solidFill>
                  <a:srgbClr val="FF0000"/>
                </a:solidFill>
              </a:rPr>
              <a:t>input ‘w’</a:t>
            </a:r>
            <a:r>
              <a:rPr lang="en-GB" altLang="en-US" sz="2400"/>
              <a:t>. Hence, initially if </a:t>
            </a:r>
            <a:r>
              <a:rPr lang="en-GB" altLang="en-US" sz="2400" b="1">
                <a:solidFill>
                  <a:srgbClr val="FF0000"/>
                </a:solidFill>
              </a:rPr>
              <a:t> ‘a’ or ‘b’  </a:t>
            </a:r>
            <a:r>
              <a:rPr lang="en-GB" altLang="en-US" sz="2400" b="1"/>
              <a:t> in the input</a:t>
            </a:r>
            <a:r>
              <a:rPr lang="en-GB" altLang="en-US" sz="2400"/>
              <a:t>, </a:t>
            </a:r>
            <a:r>
              <a:rPr lang="en-GB" altLang="en-US" sz="2400" b="1">
                <a:solidFill>
                  <a:srgbClr val="FF0000"/>
                </a:solidFill>
              </a:rPr>
              <a:t>push ‘A’  or ‘ B’ onto the STACK respectively. </a:t>
            </a:r>
          </a:p>
          <a:p>
            <a:pPr marL="581025" indent="-258445" algn="just"/>
            <a:r>
              <a:rPr lang="en-GB" altLang="en-US" sz="2400"/>
              <a:t>2. Subsequently, perform the followings :</a:t>
            </a:r>
          </a:p>
          <a:p>
            <a:pPr marL="1113790" indent="-274955" algn="just">
              <a:buFont typeface="Arial" panose="020B0604020202020204" pitchFamily="34" charset="0"/>
              <a:buChar char="•"/>
            </a:pPr>
            <a:r>
              <a:rPr lang="en-GB" altLang="en-US" sz="2400"/>
              <a:t>if the </a:t>
            </a:r>
            <a:r>
              <a:rPr lang="en-GB" altLang="en-US" sz="2400" b="1">
                <a:solidFill>
                  <a:srgbClr val="FF0000"/>
                </a:solidFill>
              </a:rPr>
              <a:t>symbol in the input</a:t>
            </a:r>
            <a:r>
              <a:rPr lang="en-GB" altLang="en-US" sz="2400"/>
              <a:t> and </a:t>
            </a:r>
            <a:r>
              <a:rPr lang="en-GB" altLang="en-US" sz="2400" b="1">
                <a:solidFill>
                  <a:srgbClr val="FF0000"/>
                </a:solidFill>
              </a:rPr>
              <a:t>Top of stack </a:t>
            </a:r>
            <a:r>
              <a:rPr lang="en-GB" altLang="en-US" sz="2400"/>
              <a:t> are matching then</a:t>
            </a:r>
            <a:r>
              <a:rPr lang="en-GB" altLang="en-US" sz="2400" b="1">
                <a:solidFill>
                  <a:srgbClr val="FF0000"/>
                </a:solidFill>
              </a:rPr>
              <a:t> Push  either ‘A’ or ‘B’ onto the stack</a:t>
            </a:r>
            <a:r>
              <a:rPr lang="en-GB" altLang="en-US" sz="2400"/>
              <a:t>. i.e. if </a:t>
            </a:r>
            <a:r>
              <a:rPr lang="en-GB" altLang="en-US" sz="2400" b="1">
                <a:solidFill>
                  <a:srgbClr val="FF0000"/>
                </a:solidFill>
              </a:rPr>
              <a:t>symbol ‘a’</a:t>
            </a:r>
            <a:r>
              <a:rPr lang="en-GB" altLang="en-US" sz="2400"/>
              <a:t> is matching then </a:t>
            </a:r>
            <a:r>
              <a:rPr lang="en-GB" altLang="en-US" sz="2400" b="1">
                <a:solidFill>
                  <a:srgbClr val="FF0000"/>
                </a:solidFill>
              </a:rPr>
              <a:t>Push ‘A’</a:t>
            </a:r>
            <a:r>
              <a:rPr lang="en-GB" altLang="en-US" sz="2400"/>
              <a:t> , otherwise </a:t>
            </a:r>
            <a:r>
              <a:rPr lang="en-GB" altLang="en-US" sz="2400" b="1">
                <a:solidFill>
                  <a:srgbClr val="FF0000"/>
                </a:solidFill>
              </a:rPr>
              <a:t>Push ‘B’.</a:t>
            </a:r>
            <a:endParaRPr lang="en-GB" altLang="en-US" sz="2400"/>
          </a:p>
          <a:p>
            <a:pPr marL="1113790" indent="-284480" algn="just">
              <a:buFont typeface="Arial" panose="020B0604020202020204" pitchFamily="34" charset="0"/>
              <a:buChar char="•"/>
            </a:pPr>
            <a:r>
              <a:rPr lang="en-GB" altLang="en-US" sz="2400"/>
              <a:t>If the </a:t>
            </a:r>
            <a:r>
              <a:rPr lang="en-GB" altLang="en-US" sz="2400" b="1">
                <a:solidFill>
                  <a:srgbClr val="FF0000"/>
                </a:solidFill>
              </a:rPr>
              <a:t>symbol in the input</a:t>
            </a:r>
            <a:r>
              <a:rPr lang="en-GB" altLang="en-US" sz="2400"/>
              <a:t> and </a:t>
            </a:r>
            <a:r>
              <a:rPr lang="en-GB" altLang="en-US" sz="2400" b="1">
                <a:solidFill>
                  <a:srgbClr val="FF0000"/>
                </a:solidFill>
              </a:rPr>
              <a:t>top of stack</a:t>
            </a:r>
            <a:r>
              <a:rPr lang="en-GB" altLang="en-US" sz="2400"/>
              <a:t> are not matching then </a:t>
            </a:r>
            <a:r>
              <a:rPr lang="en-GB" altLang="en-US" sz="2400" b="1">
                <a:solidFill>
                  <a:srgbClr val="FF0000"/>
                </a:solidFill>
              </a:rPr>
              <a:t>POP top symbol from the stack </a:t>
            </a:r>
          </a:p>
          <a:p>
            <a:pPr marL="581025" indent="-258445" algn="just"/>
            <a:r>
              <a:rPr lang="en-GB" altLang="en-US" sz="2400"/>
              <a:t>3. Once </a:t>
            </a:r>
            <a:r>
              <a:rPr lang="en-GB" altLang="en-US" sz="2400" b="1">
                <a:solidFill>
                  <a:schemeClr val="tx1"/>
                </a:solidFill>
              </a:rPr>
              <a:t>input string ‘w’</a:t>
            </a:r>
            <a:r>
              <a:rPr lang="en-GB" altLang="en-US" sz="2400"/>
              <a:t> is exausted, </a:t>
            </a:r>
            <a:r>
              <a:rPr lang="en-GB" altLang="en-US" sz="2400" b="1">
                <a:solidFill>
                  <a:schemeClr val="tx1"/>
                </a:solidFill>
              </a:rPr>
              <a:t>STACK has to be empty</a:t>
            </a:r>
            <a:r>
              <a:rPr lang="en-GB" altLang="en-US" sz="2400"/>
              <a:t>.  If so, we have counted equal </a:t>
            </a:r>
            <a:r>
              <a:rPr lang="en-GB" altLang="en-US" sz="2400" b="1">
                <a:solidFill>
                  <a:srgbClr val="FF0000"/>
                </a:solidFill>
              </a:rPr>
              <a:t> number of a’s</a:t>
            </a:r>
            <a:r>
              <a:rPr lang="en-GB" altLang="en-US" sz="2400"/>
              <a:t> and </a:t>
            </a:r>
            <a:r>
              <a:rPr lang="en-GB" altLang="en-US" sz="2400" b="1">
                <a:solidFill>
                  <a:srgbClr val="FF0000"/>
                </a:solidFill>
              </a:rPr>
              <a:t> b’s</a:t>
            </a:r>
            <a:r>
              <a:rPr lang="en-GB" altLang="en-US" sz="2400"/>
              <a:t> and the string is </a:t>
            </a:r>
            <a:r>
              <a:rPr lang="en-GB" altLang="en-US" sz="2400" b="1">
                <a:solidFill>
                  <a:srgbClr val="00B050"/>
                </a:solidFill>
              </a:rPr>
              <a:t>accepted.</a:t>
            </a:r>
            <a:r>
              <a:rPr lang="en-GB" altLang="en-US" sz="2400"/>
              <a:t> otherwise </a:t>
            </a:r>
            <a:r>
              <a:rPr lang="en-GB" altLang="en-US" sz="2400" b="1"/>
              <a:t>string ‘w’ is rejected.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34645" y="287020"/>
            <a:ext cx="11485245" cy="4165600"/>
          </a:xfrm>
          <a:prstGeom prst="rect">
            <a:avLst/>
          </a:prstGeom>
          <a:noFill/>
        </p:spPr>
        <p:txBody>
          <a:bodyPr wrap="square" rtlCol="0">
            <a:noAutofit/>
          </a:bodyPr>
          <a:lstStyle/>
          <a:p>
            <a:r>
              <a:rPr lang="en-GB" altLang="en-US" sz="2400" b="1">
                <a:solidFill>
                  <a:srgbClr val="002060"/>
                </a:solidFill>
              </a:rPr>
              <a:t>B. Writing Transition functions :</a:t>
            </a:r>
          </a:p>
          <a:p>
            <a:r>
              <a:rPr lang="en-GB" altLang="el-GR" sz="2400" b="1" spc="-150" dirty="0">
                <a:sym typeface="+mn-ea"/>
              </a:rPr>
              <a:t>  1.  </a:t>
            </a:r>
            <a:r>
              <a:rPr lang="el-GR" sz="2400" b="1" spc="-150" dirty="0">
                <a:solidFill>
                  <a:schemeClr val="tx1"/>
                </a:solidFill>
                <a:sym typeface="+mn-ea"/>
              </a:rPr>
              <a:t>δ(q</a:t>
            </a:r>
            <a:r>
              <a:rPr lang="el-GR" sz="2400" b="1" spc="-150" baseline="-25000" dirty="0">
                <a:solidFill>
                  <a:schemeClr val="tx1"/>
                </a:solidFill>
                <a:sym typeface="+mn-ea"/>
              </a:rPr>
              <a:t>0</a:t>
            </a:r>
            <a:r>
              <a:rPr lang="el-GR" sz="2400" b="1" spc="-150" dirty="0">
                <a:solidFill>
                  <a:schemeClr val="tx1"/>
                </a:solidFill>
                <a:sym typeface="+mn-ea"/>
              </a:rPr>
              <a:t>, ε ,ε )=(q</a:t>
            </a:r>
            <a:r>
              <a:rPr lang="el-GR" sz="2400" b="1" spc="-150" baseline="-25000" dirty="0">
                <a:solidFill>
                  <a:schemeClr val="tx1"/>
                </a:solidFill>
                <a:sym typeface="+mn-ea"/>
              </a:rPr>
              <a:t>0</a:t>
            </a:r>
            <a:r>
              <a:rPr lang="el-GR" sz="2400" b="1" spc="-150" dirty="0">
                <a:solidFill>
                  <a:schemeClr val="tx1"/>
                </a:solidFill>
                <a:sym typeface="+mn-ea"/>
              </a:rPr>
              <a:t>, </a:t>
            </a:r>
            <a:r>
              <a:rPr lang="el-GR" sz="2400" b="1" spc="-150" dirty="0">
                <a:solidFill>
                  <a:srgbClr val="00B0F0"/>
                </a:solidFill>
                <a:sym typeface="+mn-ea"/>
              </a:rPr>
              <a:t>Z</a:t>
            </a:r>
            <a:r>
              <a:rPr lang="el-GR" sz="2400" b="1" spc="-150" dirty="0">
                <a:solidFill>
                  <a:schemeClr val="tx1"/>
                </a:solidFill>
                <a:sym typeface="+mn-ea"/>
              </a:rPr>
              <a:t>) </a:t>
            </a:r>
            <a:r>
              <a:rPr lang="en-GB" altLang="el-GR" sz="2400" b="1" spc="-150" dirty="0">
                <a:solidFill>
                  <a:schemeClr val="tx1"/>
                </a:solidFill>
                <a:sym typeface="+mn-ea"/>
              </a:rPr>
              <a:t> </a:t>
            </a:r>
            <a:r>
              <a:rPr lang="en-GB" altLang="el-GR" sz="2400" b="1" spc="-150" dirty="0">
                <a:solidFill>
                  <a:schemeClr val="tx1"/>
                </a:solidFill>
                <a:latin typeface="Arial" panose="020B0604020202020204" pitchFamily="34" charset="0"/>
                <a:cs typeface="Arial" panose="020B0604020202020204" pitchFamily="34" charset="0"/>
                <a:sym typeface="+mn-ea"/>
              </a:rPr>
              <a:t>→ </a:t>
            </a:r>
            <a:r>
              <a:rPr lang="en-GB" altLang="en-US" sz="2400" b="1">
                <a:solidFill>
                  <a:schemeClr val="tx1"/>
                </a:solidFill>
                <a:sym typeface="+mn-ea"/>
              </a:rPr>
              <a:t>default transition function to indicate the bottom of the  STACK </a:t>
            </a:r>
          </a:p>
          <a:p>
            <a:r>
              <a:rPr lang="en-GB" altLang="en-US" sz="2400" b="1">
                <a:solidFill>
                  <a:schemeClr val="tx1"/>
                </a:solidFill>
                <a:sym typeface="+mn-ea"/>
              </a:rPr>
              <a:t> 2.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a:t>
            </a:r>
            <a:r>
              <a:rPr lang="en-GB" altLang="en-US" sz="2400" b="1">
                <a:sym typeface="+mn-ea"/>
              </a:rPr>
              <a:t>First</a:t>
            </a:r>
            <a:r>
              <a:rPr lang="en-IN" altLang="en-GB" sz="2400" b="1">
                <a:sym typeface="+mn-ea"/>
              </a:rPr>
              <a:t> occurance of</a:t>
            </a:r>
            <a:r>
              <a:rPr lang="en-GB" altLang="en-US" sz="2400" b="1">
                <a:sym typeface="+mn-ea"/>
              </a:rPr>
              <a:t> ‘a’</a:t>
            </a:r>
            <a:r>
              <a:rPr lang="en-IN" altLang="en-GB" sz="2400" b="1">
                <a:sym typeface="+mn-ea"/>
              </a:rPr>
              <a:t> in the Input and </a:t>
            </a:r>
            <a:r>
              <a:rPr lang="en-GB" altLang="en-US" sz="2400" b="1">
                <a:sym typeface="+mn-ea"/>
              </a:rPr>
              <a:t> Push ‘A’ onto stack</a:t>
            </a:r>
          </a:p>
          <a:p>
            <a:r>
              <a:rPr lang="en-GB" altLang="el-GR" sz="2400" b="1" spc="-150" dirty="0">
                <a:sym typeface="+mn-ea"/>
              </a:rPr>
              <a:t> 3.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B</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a:t>
            </a:r>
            <a:r>
              <a:rPr lang="en-GB" altLang="en-US" sz="2400" b="1">
                <a:sym typeface="+mn-ea"/>
              </a:rPr>
              <a:t>First</a:t>
            </a:r>
            <a:r>
              <a:rPr lang="en-IN" altLang="en-GB" sz="2400" b="1">
                <a:sym typeface="+mn-ea"/>
              </a:rPr>
              <a:t> occurance of</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 and </a:t>
            </a:r>
            <a:r>
              <a:rPr lang="en-GB" altLang="en-US" sz="2400" b="1">
                <a:sym typeface="+mn-ea"/>
              </a:rPr>
              <a:t> Push ‘</a:t>
            </a:r>
            <a:r>
              <a:rPr lang="en-IN" altLang="en-GB" sz="2400" b="1">
                <a:sym typeface="+mn-ea"/>
              </a:rPr>
              <a:t>B</a:t>
            </a:r>
            <a:r>
              <a:rPr lang="en-GB" altLang="en-US" sz="2400" b="1">
                <a:sym typeface="+mn-ea"/>
              </a:rPr>
              <a:t>’ onto stack</a:t>
            </a:r>
          </a:p>
          <a:p>
            <a:r>
              <a:rPr lang="en-GB" altLang="en-US" sz="2400" b="1">
                <a:solidFill>
                  <a:schemeClr val="tx1"/>
                </a:solidFill>
                <a:sym typeface="+mn-ea"/>
              </a:rPr>
              <a:t> 4.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l-GR" sz="2400" b="1" spc="-150" dirty="0">
                <a:solidFill>
                  <a:srgbClr val="00B0F0"/>
                </a:solidFill>
                <a:sym typeface="+mn-ea"/>
              </a:rPr>
              <a:t>A</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IN" altLang="en-GB" sz="2400" b="1">
                <a:sym typeface="+mn-ea"/>
              </a:rPr>
              <a:t> For</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Subsequent  a’s </a:t>
            </a:r>
            <a:r>
              <a:rPr lang="en-IN" altLang="en-GB" sz="2400" b="1">
                <a:sym typeface="+mn-ea"/>
              </a:rPr>
              <a:t> and b’s </a:t>
            </a:r>
            <a:r>
              <a:rPr lang="en-GB" altLang="en-US" sz="2400" b="1">
                <a:sym typeface="+mn-ea"/>
              </a:rPr>
              <a:t>matching with Top of stack, </a:t>
            </a:r>
          </a:p>
          <a:p>
            <a:r>
              <a:rPr lang="en-GB" altLang="en-US" sz="2400" b="1">
                <a:sym typeface="+mn-ea"/>
              </a:rPr>
              <a:t> </a:t>
            </a:r>
            <a:r>
              <a:rPr lang="en-IN" altLang="en-GB" sz="2400" b="1">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l-GR" sz="2400" b="1" spc="-150" dirty="0">
                <a:solidFill>
                  <a:srgbClr val="00B0F0"/>
                </a:solidFill>
                <a:sym typeface="+mn-ea"/>
              </a:rPr>
              <a:t>B</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B</a:t>
            </a:r>
            <a:r>
              <a:rPr lang="el-GR" sz="2400" b="1" spc="-150" dirty="0">
                <a:solidFill>
                  <a:srgbClr val="00B0F0"/>
                </a:solidFill>
                <a:sym typeface="+mn-ea"/>
              </a:rPr>
              <a:t>B</a:t>
            </a:r>
            <a:r>
              <a:rPr lang="el-GR" sz="2400" b="1" spc="-150" dirty="0">
                <a:sym typeface="+mn-ea"/>
              </a:rPr>
              <a:t>)</a:t>
            </a:r>
            <a:r>
              <a:rPr lang="en-GB" altLang="el-GR" sz="2400" b="1" spc="-150" dirty="0">
                <a:sym typeface="+mn-ea"/>
              </a:rPr>
              <a:t> </a:t>
            </a:r>
            <a:r>
              <a:rPr lang="en-IN" altLang="en-GB" sz="2400" b="1">
                <a:sym typeface="+mn-ea"/>
              </a:rPr>
              <a:t>              </a:t>
            </a:r>
            <a:r>
              <a:rPr lang="en-GB" altLang="en-US" sz="2400" b="1">
                <a:sym typeface="+mn-ea"/>
              </a:rPr>
              <a:t>Push ‘A’</a:t>
            </a:r>
            <a:r>
              <a:rPr lang="en-IN" altLang="en-GB" sz="2400" b="1">
                <a:sym typeface="+mn-ea"/>
              </a:rPr>
              <a:t> or ‘B’ resepctively onto STACK.</a:t>
            </a:r>
          </a:p>
          <a:p>
            <a:r>
              <a:rPr lang="en-IN" altLang="en-GB" sz="2400" b="1">
                <a:sym typeface="+mn-ea"/>
              </a:rPr>
              <a:t> 5.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l-GR" sz="2400" b="1" spc="-150" dirty="0">
                <a:solidFill>
                  <a:srgbClr val="00B0F0"/>
                </a:solidFill>
                <a:sym typeface="+mn-ea"/>
              </a:rPr>
              <a:t>B</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l-GR" sz="2400" b="1" spc="-150" dirty="0">
                <a:solidFill>
                  <a:srgbClr val="00B0F0"/>
                </a:solidFill>
                <a:sym typeface="+mn-ea"/>
              </a:rPr>
              <a:t>Ԑ</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IN" altLang="en-GB" sz="2400" b="1">
                <a:sym typeface="+mn-ea"/>
              </a:rPr>
              <a:t> For</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Subsequent  a’s </a:t>
            </a:r>
            <a:r>
              <a:rPr lang="en-IN" altLang="en-GB" sz="2400" b="1">
                <a:sym typeface="+mn-ea"/>
              </a:rPr>
              <a:t> and b’s not </a:t>
            </a:r>
            <a:r>
              <a:rPr lang="en-GB" altLang="en-US" sz="2400" b="1">
                <a:sym typeface="+mn-ea"/>
              </a:rPr>
              <a:t>matching with Top of stack, </a:t>
            </a:r>
          </a:p>
          <a:p>
            <a:r>
              <a:rPr lang="en-GB" altLang="en-US" sz="2400" b="1">
                <a:sym typeface="+mn-ea"/>
              </a:rPr>
              <a:t> </a:t>
            </a:r>
            <a:r>
              <a:rPr lang="en-IN" altLang="en-GB" sz="2400" b="1">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IN"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baseline="-25000" dirty="0">
                <a:sym typeface="+mn-ea"/>
              </a:rPr>
              <a:t>0</a:t>
            </a:r>
            <a:r>
              <a:rPr lang="el-GR" sz="2400" b="1" spc="-150" dirty="0">
                <a:sym typeface="+mn-ea"/>
              </a:rPr>
              <a:t>, </a:t>
            </a:r>
            <a:r>
              <a:rPr lang="en-GB" altLang="el-GR" sz="2400" b="1" spc="-150" dirty="0">
                <a:sym typeface="+mn-ea"/>
              </a:rPr>
              <a:t> </a:t>
            </a:r>
            <a:r>
              <a:rPr lang="el-GR" sz="2400" b="1" spc="-150" dirty="0">
                <a:solidFill>
                  <a:srgbClr val="00B0F0"/>
                </a:solidFill>
                <a:sym typeface="+mn-ea"/>
              </a:rPr>
              <a:t>Ԑ</a:t>
            </a:r>
            <a:r>
              <a:rPr lang="el-GR" sz="2400" b="1" spc="-150" dirty="0">
                <a:sym typeface="+mn-ea"/>
              </a:rPr>
              <a:t>)</a:t>
            </a:r>
            <a:r>
              <a:rPr lang="en-GB" altLang="el-GR" sz="2400" b="1" spc="-150" dirty="0">
                <a:sym typeface="+mn-ea"/>
              </a:rPr>
              <a:t> </a:t>
            </a:r>
            <a:r>
              <a:rPr lang="en-IN" altLang="en-GB" sz="2400" b="1">
                <a:sym typeface="+mn-ea"/>
              </a:rPr>
              <a:t>                </a:t>
            </a:r>
            <a:r>
              <a:rPr lang="en-GB" altLang="en-US" sz="2400" b="1">
                <a:sym typeface="+mn-ea"/>
              </a:rPr>
              <a:t>P</a:t>
            </a:r>
            <a:r>
              <a:rPr lang="en-IN" altLang="en-GB" sz="2400" b="1">
                <a:sym typeface="+mn-ea"/>
              </a:rPr>
              <a:t>OP</a:t>
            </a:r>
            <a:r>
              <a:rPr lang="en-GB" altLang="en-US" sz="2400" b="1">
                <a:sym typeface="+mn-ea"/>
              </a:rPr>
              <a:t> ‘A’</a:t>
            </a:r>
            <a:r>
              <a:rPr lang="en-IN" altLang="en-GB" sz="2400" b="1">
                <a:sym typeface="+mn-ea"/>
              </a:rPr>
              <a:t> or ‘B’ resepctively, from STACK.</a:t>
            </a:r>
            <a:endParaRPr lang="en-GB" altLang="en-US" sz="2400" b="1">
              <a:sym typeface="+mn-ea"/>
            </a:endParaRPr>
          </a:p>
          <a:p>
            <a:r>
              <a:rPr lang="en-IN" altLang="en-GB" sz="2400" b="1">
                <a:sym typeface="+mn-ea"/>
              </a:rPr>
              <a:t> </a:t>
            </a:r>
            <a:r>
              <a:rPr lang="en-GB" altLang="en-US" sz="2400" b="1">
                <a:sym typeface="+mn-ea"/>
              </a:rPr>
              <a:t>6. </a:t>
            </a:r>
            <a:r>
              <a:rPr lang="el-GR" sz="2400" b="1" spc="-150" dirty="0">
                <a:sym typeface="+mn-ea"/>
              </a:rPr>
              <a:t>δ(q</a:t>
            </a:r>
            <a:r>
              <a:rPr lang="en-IN" altLang="el-GR" sz="2400" b="1" spc="-150" baseline="-25000" dirty="0">
                <a:sym typeface="+mn-ea"/>
              </a:rPr>
              <a:t>0</a:t>
            </a:r>
            <a:r>
              <a:rPr lang="el-GR" sz="2400" b="1" spc="-150" dirty="0">
                <a:sym typeface="+mn-ea"/>
              </a:rPr>
              <a:t>,</a:t>
            </a:r>
            <a:r>
              <a:rPr lang="el-GR" sz="2400" b="1" spc="-150" dirty="0">
                <a:solidFill>
                  <a:srgbClr val="FF0000"/>
                </a:solidFill>
                <a:sym typeface="+mn-ea"/>
              </a:rPr>
              <a:t> </a:t>
            </a:r>
            <a:r>
              <a:rPr lang="el-GR" sz="2000" b="1" spc="-150" dirty="0">
                <a:solidFill>
                  <a:srgbClr val="FF0000"/>
                </a:solidFill>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GB"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n-IN" altLang="en-GB" sz="2400" b="1" spc="-150" dirty="0">
                <a:sym typeface="+mn-ea"/>
              </a:rPr>
              <a:t> </a:t>
            </a:r>
            <a:r>
              <a:rPr lang="el-GR" sz="2400" b="1" spc="-150" dirty="0">
                <a:sym typeface="+mn-ea"/>
              </a:rPr>
              <a:t>(q</a:t>
            </a:r>
            <a:r>
              <a:rPr lang="en-GB" altLang="el-GR" sz="2400" b="1" spc="-150" dirty="0">
                <a:sym typeface="+mn-ea"/>
              </a:rPr>
              <a:t>f</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GB" altLang="en-US" sz="2400" b="1">
                <a:sym typeface="+mn-ea"/>
              </a:rPr>
              <a:t>Input exhuasted AND STACK EMPTY with Z symbol</a:t>
            </a:r>
            <a:r>
              <a:rPr lang="en-IN" altLang="en-GB" sz="2400" b="1">
                <a:sym typeface="+mn-ea"/>
              </a:rPr>
              <a:t> on top</a:t>
            </a:r>
            <a:endParaRPr lang="en-GB" altLang="en-US" sz="2400" b="1">
              <a:sym typeface="+mn-ea"/>
            </a:endParaRPr>
          </a:p>
          <a:p>
            <a:r>
              <a:rPr lang="en-IN" altLang="en-GB" sz="2400" b="1">
                <a:sym typeface="+mn-ea"/>
              </a:rPr>
              <a:t> 7. </a:t>
            </a:r>
            <a:r>
              <a:rPr lang="el-GR" sz="2400" b="1" spc="-150" dirty="0">
                <a:sym typeface="+mn-ea"/>
              </a:rPr>
              <a:t>δ(q</a:t>
            </a:r>
            <a:r>
              <a:rPr lang="en-IN" altLang="el-GR" sz="2400" b="1" spc="-150" baseline="-25000" dirty="0">
                <a:sym typeface="+mn-ea"/>
              </a:rPr>
              <a:t>0</a:t>
            </a:r>
            <a:r>
              <a:rPr lang="el-GR" sz="2400" b="1" spc="-150" dirty="0">
                <a:sym typeface="+mn-ea"/>
              </a:rPr>
              <a:t>, </a:t>
            </a:r>
            <a:r>
              <a:rPr lang="el-GR" sz="2000" b="1" spc="-150" dirty="0">
                <a:solidFill>
                  <a:srgbClr val="FF0000"/>
                </a:solidFill>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GB" altLang="el-GR" sz="2400" b="1" spc="-150" dirty="0">
                <a:sym typeface="+mn-ea"/>
              </a:rPr>
              <a:t>f</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latin typeface="Arial" panose="020B0604020202020204" pitchFamily="34" charset="0"/>
                <a:cs typeface="Arial" panose="020B0604020202020204" pitchFamily="34" charset="0"/>
                <a:sym typeface="+mn-ea"/>
              </a:rPr>
              <a:t>→</a:t>
            </a:r>
            <a:r>
              <a:rPr lang="en-IN" altLang="en-GB" sz="2400" b="1" spc="-150" dirty="0">
                <a:latin typeface="Arial" panose="020B0604020202020204" pitchFamily="34" charset="0"/>
                <a:cs typeface="Arial" panose="020B0604020202020204" pitchFamily="34" charset="0"/>
                <a:sym typeface="+mn-ea"/>
              </a:rPr>
              <a:t> </a:t>
            </a:r>
            <a:r>
              <a:rPr lang="en-GB" altLang="en-US" sz="2400" b="1">
                <a:sym typeface="+mn-ea"/>
              </a:rPr>
              <a:t> Specific Transition function for </a:t>
            </a:r>
            <a:r>
              <a:rPr lang="en-IN" altLang="en-GB" sz="2400" b="1">
                <a:sym typeface="+mn-ea"/>
              </a:rPr>
              <a:t>w = </a:t>
            </a:r>
            <a:r>
              <a:rPr lang="en-IN" altLang="en-GB" sz="2000" b="1">
                <a:latin typeface="Arial" panose="020B0604020202020204" pitchFamily="34" charset="0"/>
                <a:cs typeface="Arial" panose="020B0604020202020204" pitchFamily="34" charset="0"/>
                <a:sym typeface="+mn-ea"/>
              </a:rPr>
              <a:t>Ԑ</a:t>
            </a:r>
            <a:r>
              <a:rPr lang="en-GB" altLang="en-US" sz="2400" b="1">
                <a:sym typeface="+mn-ea"/>
              </a:rPr>
              <a:t>;</a:t>
            </a:r>
            <a:endParaRPr lang="en-GB" altLang="en-US" sz="2400" b="1">
              <a:solidFill>
                <a:schemeClr val="tx1"/>
              </a:solidFill>
              <a:sym typeface="+mn-ea"/>
            </a:endParaRPr>
          </a:p>
          <a:p>
            <a:endParaRPr lang="en-IN" altLang="en-GB" sz="2400" b="1">
              <a:sym typeface="+mn-ea"/>
            </a:endParaRPr>
          </a:p>
          <a:p>
            <a:endParaRPr lang="en-IN" altLang="en-GB" sz="2400" b="1">
              <a:sym typeface="+mn-ea"/>
            </a:endParaRPr>
          </a:p>
          <a:p>
            <a:endParaRPr lang="en-IN" altLang="en-GB" sz="2400" b="1">
              <a:sym typeface="+mn-ea"/>
            </a:endParaRPr>
          </a:p>
          <a:p>
            <a:endParaRPr lang="en-GB" altLang="en-US" sz="2400" b="1">
              <a:sym typeface="+mn-ea"/>
            </a:endParaRPr>
          </a:p>
          <a:p>
            <a:r>
              <a:rPr lang="en-GB" altLang="en-US" sz="2400" b="1">
                <a:sym typeface="+mn-ea"/>
              </a:rPr>
              <a:t> </a:t>
            </a:r>
            <a:endParaRPr lang="el-GR" altLang="en-US" sz="2400" b="1" spc="-150" dirty="0">
              <a:solidFill>
                <a:schemeClr val="tx1"/>
              </a:solidFill>
            </a:endParaRPr>
          </a:p>
        </p:txBody>
      </p:sp>
      <p:pic>
        <p:nvPicPr>
          <p:cNvPr id="2" name="Picture 1"/>
          <p:cNvPicPr>
            <a:picLocks noChangeAspect="1"/>
          </p:cNvPicPr>
          <p:nvPr/>
        </p:nvPicPr>
        <p:blipFill>
          <a:blip r:embed="rId2"/>
          <a:stretch>
            <a:fillRect/>
          </a:stretch>
        </p:blipFill>
        <p:spPr>
          <a:xfrm>
            <a:off x="3028950" y="1770380"/>
            <a:ext cx="337185" cy="728980"/>
          </a:xfrm>
          <a:prstGeom prst="rect">
            <a:avLst/>
          </a:prstGeom>
        </p:spPr>
      </p:pic>
      <p:pic>
        <p:nvPicPr>
          <p:cNvPr id="4" name="Picture 3"/>
          <p:cNvPicPr>
            <a:picLocks noChangeAspect="1"/>
          </p:cNvPicPr>
          <p:nvPr/>
        </p:nvPicPr>
        <p:blipFill>
          <a:blip r:embed="rId2"/>
          <a:stretch>
            <a:fillRect/>
          </a:stretch>
        </p:blipFill>
        <p:spPr>
          <a:xfrm>
            <a:off x="3054350" y="2588260"/>
            <a:ext cx="311785" cy="6743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0035" y="179705"/>
            <a:ext cx="11795125" cy="6678295"/>
          </a:xfrm>
          <a:prstGeom prst="rect">
            <a:avLst/>
          </a:prstGeom>
          <a:noFill/>
        </p:spPr>
        <p:txBody>
          <a:bodyPr wrap="square" rtlCol="0">
            <a:noAutofit/>
          </a:bodyPr>
          <a:lstStyle/>
          <a:p>
            <a:r>
              <a:rPr lang="en-IN" altLang="en-GB" sz="2400" b="1">
                <a:solidFill>
                  <a:srgbClr val="002060"/>
                </a:solidFill>
              </a:rPr>
              <a:t>C. Writing Instantaneous Desrciption</a:t>
            </a:r>
            <a:r>
              <a:rPr lang="en-GB" altLang="en-US" sz="2400" b="1">
                <a:solidFill>
                  <a:srgbClr val="002060"/>
                </a:solidFill>
              </a:rPr>
              <a:t> </a:t>
            </a:r>
            <a:r>
              <a:rPr lang="en-IN" altLang="en-GB" sz="2400" b="1">
                <a:solidFill>
                  <a:srgbClr val="002060"/>
                </a:solidFill>
              </a:rPr>
              <a:t>for Valid case :</a:t>
            </a:r>
            <a:r>
              <a:rPr lang="en-GB" altLang="en-US" sz="2400" b="1">
                <a:solidFill>
                  <a:srgbClr val="002060"/>
                </a:solidFill>
              </a:rPr>
              <a:t> </a:t>
            </a:r>
          </a:p>
          <a:p>
            <a:pPr marL="581025" indent="-258445" algn="just"/>
            <a:r>
              <a:rPr lang="en-IN" altLang="en-GB" sz="2400" b="1"/>
              <a:t>Let W = aababb</a:t>
            </a:r>
          </a:p>
          <a:p>
            <a:pPr marL="581025" indent="-258445" algn="just"/>
            <a:r>
              <a:rPr lang="en-GB" altLang="en-US" sz="2400" spc="-150" dirty="0">
                <a:sym typeface="+mn-ea"/>
              </a:rPr>
              <a:t> </a:t>
            </a:r>
            <a:r>
              <a:rPr lang="en-US" sz="2400" spc="-150" dirty="0">
                <a:sym typeface="+mn-ea"/>
              </a:rPr>
              <a:t> </a:t>
            </a:r>
            <a:r>
              <a:rPr lang="en-US" sz="2400" b="1" dirty="0">
                <a:sym typeface="+mn-ea"/>
              </a:rPr>
              <a:t>(</a:t>
            </a:r>
            <a:r>
              <a:rPr lang="en-US" sz="2400" b="1" dirty="0">
                <a:solidFill>
                  <a:srgbClr val="FF0000"/>
                </a:solidFill>
                <a:sym typeface="+mn-ea"/>
              </a:rPr>
              <a:t>q</a:t>
            </a:r>
            <a:r>
              <a:rPr lang="en-US" sz="2400" b="1" baseline="-25000" dirty="0">
                <a:solidFill>
                  <a:srgbClr val="FF0000"/>
                </a:solidFill>
                <a:sym typeface="+mn-ea"/>
              </a:rPr>
              <a:t>0</a:t>
            </a:r>
            <a:r>
              <a:rPr lang="en-US" sz="2400" b="1" dirty="0">
                <a:sym typeface="+mn-ea"/>
              </a:rPr>
              <a:t>,</a:t>
            </a:r>
            <a:r>
              <a:rPr lang="en-GB" altLang="en-US" sz="2400" b="1" dirty="0">
                <a:sym typeface="+mn-ea"/>
              </a:rPr>
              <a:t> </a:t>
            </a:r>
            <a:r>
              <a:rPr lang="en-US" sz="2400" b="1" u="sng" dirty="0">
                <a:solidFill>
                  <a:srgbClr val="FF0000"/>
                </a:solidFill>
                <a:sym typeface="+mn-ea"/>
              </a:rPr>
              <a:t>a</a:t>
            </a:r>
            <a:r>
              <a:rPr lang="en-IN" altLang="en-US" sz="2400" b="1" spc="-150" dirty="0">
                <a:sym typeface="+mn-ea"/>
              </a:rPr>
              <a:t>ababb</a:t>
            </a:r>
            <a:r>
              <a:rPr lang="en-US" sz="2400" b="1" dirty="0">
                <a:sym typeface="+mn-ea"/>
              </a:rPr>
              <a:t>,</a:t>
            </a:r>
            <a:r>
              <a:rPr lang="en-GB" altLang="en-US" sz="2400" b="1" dirty="0">
                <a:sym typeface="+mn-ea"/>
              </a:rPr>
              <a:t> </a:t>
            </a:r>
            <a:r>
              <a:rPr lang="en-IN" altLang="en-US" sz="2400" b="1" u="sng" spc="-150" dirty="0">
                <a:solidFill>
                  <a:srgbClr val="00B0F0"/>
                </a:solidFill>
                <a:sym typeface="+mn-ea"/>
              </a:rPr>
              <a:t>Z</a:t>
            </a:r>
            <a:r>
              <a:rPr lang="en-US" sz="2400" b="1" u="sng" dirty="0">
                <a:sym typeface="+mn-ea"/>
              </a:rPr>
              <a:t>)</a:t>
            </a:r>
            <a:r>
              <a:rPr lang="en-GB" altLang="en-US" sz="2400" b="1" dirty="0">
                <a:sym typeface="+mn-ea"/>
              </a:rPr>
              <a:t>                                              </a:t>
            </a:r>
            <a:r>
              <a:rPr lang="en-IN" altLang="en-GB" sz="2400" b="1" dirty="0">
                <a:sym typeface="+mn-ea"/>
              </a:rPr>
              <a:t>      </a:t>
            </a:r>
            <a:r>
              <a:rPr lang="en-GB" altLang="en-US" sz="2400" b="1" dirty="0">
                <a:sym typeface="+mn-ea"/>
              </a:rPr>
              <a:t>       </a:t>
            </a:r>
            <a:r>
              <a:rPr lang="en-GB" altLang="en-IN"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IN" altLang="en-US" sz="2400" b="1" dirty="0">
                <a:sym typeface="+mn-ea"/>
              </a:rPr>
              <a:t>  </a:t>
            </a:r>
            <a:r>
              <a:rPr lang="en-IN" altLang="en-US" sz="2400" b="1" dirty="0">
                <a:latin typeface="Arial" panose="020B0604020202020204" pitchFamily="34" charset="0"/>
                <a:cs typeface="Arial" panose="020B0604020202020204" pitchFamily="34" charset="0"/>
                <a:sym typeface="+mn-ea"/>
              </a:rPr>
              <a:t>→ </a:t>
            </a:r>
            <a:r>
              <a:rPr lang="en-IN" altLang="en-US" sz="2000" b="1" dirty="0">
                <a:latin typeface="Arial" panose="020B0604020202020204" pitchFamily="34" charset="0"/>
                <a:cs typeface="Arial" panose="020B0604020202020204" pitchFamily="34" charset="0"/>
                <a:sym typeface="+mn-ea"/>
              </a:rPr>
              <a:t>Action Push ‘A’</a:t>
            </a:r>
            <a:endParaRPr lang="en-IN" altLang="en-US" sz="2400" b="1" dirty="0">
              <a:sym typeface="+mn-ea"/>
            </a:endParaRPr>
          </a:p>
          <a:p>
            <a:pPr marL="581025" indent="-258445" algn="just"/>
            <a:r>
              <a:rPr lang="en-IN" altLang="en-US" sz="2400" b="1" dirty="0">
                <a:sym typeface="+mn-ea"/>
              </a:rPr>
              <a:t> </a:t>
            </a:r>
            <a:r>
              <a:rPr lang="en-GB" altLang="en-IN" sz="2400" b="1"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a</a:t>
            </a:r>
            <a:r>
              <a:rPr lang="en-IN" altLang="en-US" sz="2400" b="1" spc="-150" dirty="0">
                <a:sym typeface="+mn-ea"/>
              </a:rPr>
              <a:t>babb</a:t>
            </a:r>
            <a:r>
              <a:rPr lang="en-US" sz="2400" b="1" spc="-150" dirty="0">
                <a:sym typeface="+mn-ea"/>
              </a:rPr>
              <a:t>, </a:t>
            </a:r>
            <a:r>
              <a:rPr lang="en-GB" altLang="en-IN" sz="2400" b="1" u="sng"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IN" altLang="en-GB"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IN" altLang="en-GB" sz="2400" b="1" spc="-150" dirty="0">
                <a:solidFill>
                  <a:srgbClr val="FF0000"/>
                </a:solidFill>
                <a:sym typeface="+mn-ea"/>
              </a:rPr>
              <a:t>A</a:t>
            </a:r>
            <a:r>
              <a:rPr lang="el-GR" sz="2400" b="1" spc="-150" dirty="0">
                <a:solidFill>
                  <a:srgbClr val="00B0F0"/>
                </a:solidFill>
                <a:sym typeface="+mn-ea"/>
              </a:rPr>
              <a:t>A</a:t>
            </a:r>
            <a:r>
              <a:rPr lang="el-GR" sz="2400" b="1" spc="-150" dirty="0">
                <a:sym typeface="+mn-ea"/>
              </a:rPr>
              <a:t>)</a:t>
            </a:r>
            <a:r>
              <a:rPr lang="en-GB" altLang="el-GR" sz="2400" b="1" spc="-150" dirty="0">
                <a:sym typeface="+mn-ea"/>
              </a:rPr>
              <a:t> </a:t>
            </a:r>
            <a:r>
              <a:rPr lang="en-IN" altLang="en-GB" sz="2400" b="1" spc="-150" dirty="0">
                <a:sym typeface="+mn-ea"/>
              </a:rPr>
              <a:t> </a:t>
            </a:r>
            <a:r>
              <a:rPr lang="en-IN" altLang="en-GB" sz="2400" b="1" spc="-150" dirty="0">
                <a:latin typeface="Arial" panose="020B0604020202020204" pitchFamily="34" charset="0"/>
                <a:cs typeface="Arial" panose="020B0604020202020204" pitchFamily="34" charset="0"/>
                <a:sym typeface="+mn-ea"/>
              </a:rPr>
              <a:t>→ </a:t>
            </a:r>
            <a:r>
              <a:rPr lang="en-IN" altLang="en-GB" sz="2000" b="1" spc="-150" dirty="0">
                <a:latin typeface="Arial" panose="020B0604020202020204" pitchFamily="34" charset="0"/>
                <a:cs typeface="Arial" panose="020B0604020202020204" pitchFamily="34" charset="0"/>
                <a:sym typeface="+mn-ea"/>
              </a:rPr>
              <a:t>Action Push ‘A’</a:t>
            </a:r>
            <a:endParaRPr lang="en-US" sz="2000" b="1" spc="-150" dirty="0"/>
          </a:p>
          <a:p>
            <a:pPr marL="581025" indent="-258445" algn="just"/>
            <a:r>
              <a:rPr lang="en-IN" altLang="en-US" sz="2400" spc="-150" dirty="0">
                <a:sym typeface="+mn-ea"/>
              </a:rPr>
              <a:t>                                       </a:t>
            </a:r>
            <a:r>
              <a:rPr lang="en-GB" altLang="en-IN"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IN" altLang="en-US" sz="2400" b="1" spc="-150" dirty="0">
                <a:sym typeface="+mn-ea"/>
              </a:rPr>
              <a:t>abb</a:t>
            </a:r>
            <a:r>
              <a:rPr lang="en-US" sz="2400" b="1" spc="-150" dirty="0">
                <a:sym typeface="+mn-ea"/>
              </a:rPr>
              <a:t>, </a:t>
            </a:r>
            <a:r>
              <a:rPr lang="en-IN" altLang="en-US" sz="2400" b="1" spc="-150" dirty="0">
                <a:sym typeface="+mn-ea"/>
              </a:rPr>
              <a:t> </a:t>
            </a:r>
            <a:r>
              <a:rPr lang="en-GB" altLang="en-IN" sz="2400" b="1" u="sng" spc="-150" dirty="0">
                <a:solidFill>
                  <a:srgbClr val="00B0F0"/>
                </a:solidFill>
                <a:sym typeface="+mn-ea"/>
              </a:rPr>
              <a:t>A</a:t>
            </a:r>
            <a:r>
              <a:rPr lang="en-GB" altLang="en-IN"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IN" altLang="en-GB"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a:t>
            </a:r>
            <a:r>
              <a:rPr lang="en-IN" altLang="en-GB" sz="2400" b="1" spc="-150" dirty="0">
                <a:latin typeface="Arial" panose="020B0604020202020204" pitchFamily="34" charset="0"/>
                <a:cs typeface="Arial" panose="020B0604020202020204" pitchFamily="34" charset="0"/>
                <a:sym typeface="+mn-ea"/>
              </a:rPr>
              <a:t> </a:t>
            </a:r>
            <a:r>
              <a:rPr lang="en-IN" altLang="en-GB" sz="2000" b="1" spc="-150" dirty="0">
                <a:latin typeface="Arial" panose="020B0604020202020204" pitchFamily="34" charset="0"/>
                <a:cs typeface="Arial" panose="020B0604020202020204" pitchFamily="34" charset="0"/>
                <a:sym typeface="+mn-ea"/>
              </a:rPr>
              <a:t>Action POP ‘B’</a:t>
            </a:r>
            <a:endParaRPr lang="en-US" sz="2400" b="1" spc="-150" dirty="0"/>
          </a:p>
          <a:p>
            <a:pPr marL="581025" indent="-258445" algn="just"/>
            <a:r>
              <a:rPr lang="en-IN" altLang="en-US" sz="2400" spc="-150" dirty="0">
                <a:sym typeface="+mn-ea"/>
              </a:rPr>
              <a:t>                                       </a:t>
            </a:r>
            <a:r>
              <a:rPr lang="en-GB" altLang="en-IN"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a</a:t>
            </a:r>
            <a:r>
              <a:rPr lang="en-IN" altLang="en-US" sz="2400" b="1" spc="-150" dirty="0">
                <a:sym typeface="+mn-ea"/>
              </a:rPr>
              <a:t>bb</a:t>
            </a:r>
            <a:r>
              <a:rPr lang="en-US" sz="2400" b="1" spc="-150" dirty="0">
                <a:sym typeface="+mn-ea"/>
              </a:rPr>
              <a:t>, </a:t>
            </a:r>
            <a:r>
              <a:rPr lang="en-IN" altLang="en-US" sz="2400" b="1" spc="-150" dirty="0">
                <a:sym typeface="+mn-ea"/>
              </a:rPr>
              <a:t> </a:t>
            </a:r>
            <a:r>
              <a:rPr lang="en-GB" altLang="en-IN" sz="2400" b="1" u="sng"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0</a:t>
            </a:r>
            <a:r>
              <a:rPr lang="el-GR" sz="2400" b="1" spc="-150" dirty="0">
                <a:sym typeface="+mn-ea"/>
              </a:rPr>
              <a:t>, </a:t>
            </a:r>
            <a:r>
              <a:rPr lang="en-IN"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0</a:t>
            </a:r>
            <a:r>
              <a:rPr lang="el-GR" sz="2400" b="1" spc="-150" dirty="0">
                <a:sym typeface="+mn-ea"/>
              </a:rPr>
              <a:t>, </a:t>
            </a:r>
            <a:r>
              <a:rPr lang="en-IN" altLang="en-GB" sz="2400" b="1" spc="-150" dirty="0">
                <a:solidFill>
                  <a:srgbClr val="FF0000"/>
                </a:solidFill>
                <a:sym typeface="+mn-ea"/>
              </a:rPr>
              <a:t>A</a:t>
            </a:r>
            <a:r>
              <a:rPr lang="el-GR" sz="2400" b="1" spc="-150" dirty="0">
                <a:solidFill>
                  <a:srgbClr val="00B0F0"/>
                </a:solidFill>
                <a:sym typeface="+mn-ea"/>
              </a:rPr>
              <a:t>A</a:t>
            </a:r>
            <a:r>
              <a:rPr lang="en-GB" altLang="el-GR" sz="2400" b="1" spc="-150" dirty="0">
                <a:sym typeface="+mn-ea"/>
              </a:rPr>
              <a:t> </a:t>
            </a:r>
            <a:r>
              <a:rPr lang="el-GR" sz="2400" b="1" spc="-150" dirty="0">
                <a:sym typeface="+mn-ea"/>
              </a:rPr>
              <a:t>)</a:t>
            </a:r>
            <a:r>
              <a:rPr lang="en-GB" altLang="el-GR" sz="2400" b="1" spc="-150" dirty="0">
                <a:sym typeface="+mn-ea"/>
              </a:rPr>
              <a:t> </a:t>
            </a:r>
            <a:r>
              <a:rPr lang="en-IN" altLang="en-GB" sz="2000" b="1" spc="-150" dirty="0">
                <a:latin typeface="Arial" panose="020B0604020202020204" pitchFamily="34" charset="0"/>
                <a:cs typeface="Arial" panose="020B0604020202020204" pitchFamily="34" charset="0"/>
                <a:sym typeface="+mn-ea"/>
              </a:rPr>
              <a:t>→ Action Push ‘A’</a:t>
            </a:r>
            <a:r>
              <a:rPr lang="en-IN" altLang="en-US" sz="2000" spc="-150" dirty="0">
                <a:sym typeface="+mn-ea"/>
              </a:rPr>
              <a:t>                                      </a:t>
            </a:r>
            <a:r>
              <a:rPr lang="en-GB" altLang="en-IN" sz="2000" spc="-150" dirty="0">
                <a:sym typeface="+mn-ea"/>
              </a:rPr>
              <a:t>         </a:t>
            </a:r>
            <a:r>
              <a:rPr lang="en-IN" altLang="en-US" sz="2000" spc="-150" dirty="0">
                <a:sym typeface="+mn-ea"/>
              </a:rPr>
              <a:t> </a:t>
            </a:r>
            <a:r>
              <a:rPr lang="en-GB" altLang="en-IN" sz="2000" spc="-150" dirty="0">
                <a:sym typeface="+mn-ea"/>
              </a:rPr>
              <a:t>              </a:t>
            </a:r>
            <a:endParaRPr lang="en-GB" altLang="en-IN" sz="2400" spc="-150" dirty="0">
              <a:sym typeface="+mn-ea"/>
            </a:endParaRPr>
          </a:p>
          <a:p>
            <a:pPr marL="581025" indent="-258445" algn="just"/>
            <a:r>
              <a:rPr lang="en-GB" altLang="en-IN"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IN" altLang="en-US" sz="2400" b="1" spc="-150" dirty="0">
                <a:sym typeface="+mn-ea"/>
              </a:rPr>
              <a:t>b</a:t>
            </a:r>
            <a:r>
              <a:rPr lang="en-US" sz="2400" b="1" spc="-150" dirty="0">
                <a:sym typeface="+mn-ea"/>
              </a:rPr>
              <a:t>, </a:t>
            </a:r>
            <a:r>
              <a:rPr lang="en-IN" altLang="en-US" sz="2400" b="1" spc="-150" dirty="0">
                <a:sym typeface="+mn-ea"/>
              </a:rPr>
              <a:t> </a:t>
            </a:r>
            <a:r>
              <a:rPr lang="en-GB" altLang="en-IN" sz="2400" b="1" u="sng" spc="-150" dirty="0">
                <a:solidFill>
                  <a:srgbClr val="00B0F0"/>
                </a:solidFill>
                <a:sym typeface="+mn-ea"/>
              </a:rPr>
              <a:t>A</a:t>
            </a:r>
            <a:r>
              <a:rPr lang="en-IN" altLang="en-US" sz="2400" b="1"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0</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n-IN" sz="2400" b="1" u="sng"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0</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GB" sz="2400" b="1" spc="-150" dirty="0">
                <a:sym typeface="+mn-ea"/>
              </a:rPr>
              <a:t> </a:t>
            </a:r>
            <a:r>
              <a:rPr lang="en-IN" altLang="en-GB" sz="2400" b="1" spc="-150" dirty="0">
                <a:latin typeface="Arial" panose="020B0604020202020204" pitchFamily="34" charset="0"/>
                <a:cs typeface="Arial" panose="020B0604020202020204" pitchFamily="34" charset="0"/>
                <a:sym typeface="+mn-ea"/>
              </a:rPr>
              <a:t>→ </a:t>
            </a:r>
            <a:r>
              <a:rPr lang="en-IN" altLang="en-GB" sz="2000" b="1" spc="-150" dirty="0">
                <a:latin typeface="Arial" panose="020B0604020202020204" pitchFamily="34" charset="0"/>
                <a:cs typeface="Arial" panose="020B0604020202020204" pitchFamily="34" charset="0"/>
                <a:sym typeface="+mn-ea"/>
              </a:rPr>
              <a:t>Action pop ‘A’</a:t>
            </a:r>
            <a:endParaRPr lang="en-US" sz="2400" b="1" spc="-150" dirty="0"/>
          </a:p>
          <a:p>
            <a:pPr marL="581025" indent="-258445" algn="just"/>
            <a:r>
              <a:rPr lang="en-IN" altLang="en-US" sz="2400" spc="-150" dirty="0">
                <a:sym typeface="+mn-ea"/>
              </a:rPr>
              <a:t>                                      </a:t>
            </a:r>
            <a:r>
              <a:rPr lang="en-GB" altLang="en-IN" sz="2400" spc="-150" dirty="0">
                <a:sym typeface="+mn-ea"/>
              </a:rPr>
              <a:t>         </a:t>
            </a:r>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400" b="1" u="sng" spc="-150" dirty="0">
                <a:solidFill>
                  <a:srgbClr val="FF0000"/>
                </a:solidFill>
                <a:sym typeface="+mn-ea"/>
              </a:rPr>
              <a:t>b</a:t>
            </a:r>
            <a:r>
              <a:rPr lang="en-US" sz="2400" b="1" spc="-150" dirty="0">
                <a:sym typeface="+mn-ea"/>
              </a:rPr>
              <a:t>, </a:t>
            </a:r>
            <a:r>
              <a:rPr lang="en-IN" altLang="en-US" sz="2400" b="1" spc="-150" dirty="0">
                <a:sym typeface="+mn-ea"/>
              </a:rPr>
              <a:t> </a:t>
            </a:r>
            <a:r>
              <a:rPr lang="en-IN" altLang="en-US" sz="2400" b="1" u="sng" spc="-150" dirty="0">
                <a:solidFill>
                  <a:srgbClr val="00B0F0"/>
                </a:solidFill>
                <a:sym typeface="+mn-ea"/>
              </a:rPr>
              <a:t>A</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0</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0</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a:t>
            </a:r>
            <a:r>
              <a:rPr lang="en-IN" altLang="en-GB" sz="2400" b="1" spc="-150" dirty="0">
                <a:latin typeface="Arial" panose="020B0604020202020204" pitchFamily="34" charset="0"/>
                <a:cs typeface="Arial" panose="020B0604020202020204" pitchFamily="34" charset="0"/>
                <a:sym typeface="+mn-ea"/>
              </a:rPr>
              <a:t> </a:t>
            </a:r>
            <a:r>
              <a:rPr lang="en-IN" altLang="en-GB" sz="2000" b="1" spc="-150" dirty="0">
                <a:latin typeface="Arial" panose="020B0604020202020204" pitchFamily="34" charset="0"/>
                <a:cs typeface="Arial" panose="020B0604020202020204" pitchFamily="34" charset="0"/>
                <a:sym typeface="+mn-ea"/>
              </a:rPr>
              <a:t>Action pop ‘A’</a:t>
            </a:r>
            <a:endParaRPr lang="en-US" sz="2000" b="1" spc="-150" dirty="0"/>
          </a:p>
          <a:p>
            <a:pPr marL="581025" indent="-258445" algn="just"/>
            <a:r>
              <a:rPr lang="en-IN" altLang="en-US" sz="2400" spc="-150" dirty="0">
                <a:sym typeface="+mn-ea"/>
              </a:rPr>
              <a:t>                                      </a:t>
            </a:r>
            <a:r>
              <a:rPr lang="en-GB" altLang="en-IN" sz="2400" spc="-150" dirty="0">
                <a:sym typeface="+mn-ea"/>
              </a:rPr>
              <a:t>         </a:t>
            </a:r>
            <a:r>
              <a:rPr lang="en-IN" altLang="en-US" sz="2400" spc="-150" dirty="0">
                <a:sym typeface="+mn-ea"/>
              </a:rPr>
              <a:t> </a:t>
            </a:r>
            <a:r>
              <a:rPr lang="en-US" sz="2400" spc="-150" dirty="0">
                <a:sym typeface="+mn-ea"/>
              </a:rPr>
              <a:t>|-  </a:t>
            </a:r>
            <a:r>
              <a:rPr lang="en-US" sz="2400" b="1" spc="-150" dirty="0">
                <a:sym typeface="+mn-ea"/>
              </a:rPr>
              <a:t>(</a:t>
            </a:r>
            <a:r>
              <a:rPr lang="en-IN" altLang="en-US" sz="2400" b="1" spc="-150" dirty="0">
                <a:sym typeface="+mn-ea"/>
              </a:rPr>
              <a:t>q</a:t>
            </a:r>
            <a:r>
              <a:rPr lang="en-IN" altLang="en-US" sz="2400" b="1" spc="-150" baseline="-25000" dirty="0">
                <a:sym typeface="+mn-ea"/>
              </a:rPr>
              <a:t>0</a:t>
            </a:r>
            <a:r>
              <a:rPr lang="en-US" sz="2400" b="1" spc="-150" dirty="0">
                <a:sym typeface="+mn-ea"/>
              </a:rPr>
              <a:t>, </a:t>
            </a:r>
            <a:r>
              <a:rPr lang="en-IN" altLang="en-US" sz="2400" b="1" spc="-150" dirty="0">
                <a:sym typeface="+mn-ea"/>
              </a:rPr>
              <a:t> </a:t>
            </a:r>
            <a:r>
              <a:rPr lang="en-IN" altLang="en-US" sz="2000" b="1" spc="-150" dirty="0">
                <a:solidFill>
                  <a:srgbClr val="FF0000"/>
                </a:solidFill>
                <a:latin typeface="Arial" panose="020B0604020202020204" pitchFamily="34" charset="0"/>
                <a:cs typeface="Arial" panose="020B0604020202020204" pitchFamily="34" charset="0"/>
                <a:sym typeface="+mn-ea"/>
              </a:rPr>
              <a:t>Ԑ</a:t>
            </a:r>
            <a:r>
              <a:rPr lang="en-US" sz="2400" b="1" spc="-150" dirty="0">
                <a:sym typeface="+mn-ea"/>
              </a:rPr>
              <a:t>,</a:t>
            </a:r>
            <a:r>
              <a:rPr lang="en-IN" altLang="en-US" sz="2400" b="1" spc="-150" dirty="0">
                <a:sym typeface="+mn-ea"/>
              </a:rPr>
              <a:t> </a:t>
            </a:r>
            <a:r>
              <a:rPr lang="en-US" sz="2400" b="1" spc="-150" dirty="0">
                <a:sym typeface="+mn-ea"/>
              </a:rPr>
              <a:t> </a:t>
            </a:r>
            <a:r>
              <a:rPr lang="en-US" sz="2400" b="1" spc="-150" dirty="0">
                <a:solidFill>
                  <a:srgbClr val="00B0F0"/>
                </a:solidFill>
                <a:sym typeface="+mn-ea"/>
              </a:rPr>
              <a:t>Z</a:t>
            </a:r>
            <a:r>
              <a:rPr lang="en-US" sz="2400" b="1" spc="-150" dirty="0">
                <a:sym typeface="+mn-ea"/>
              </a:rPr>
              <a:t>)</a:t>
            </a:r>
            <a:r>
              <a:rPr lang="en-IN" altLang="en-US" sz="2400" b="1" spc="-150" dirty="0">
                <a:sym typeface="+mn-ea"/>
              </a:rPr>
              <a:t>  </a:t>
            </a:r>
            <a:r>
              <a:rPr lang="en-GB" altLang="en-IN" sz="2400" b="1" spc="-150" dirty="0">
                <a:sym typeface="+mn-ea"/>
              </a:rPr>
              <a:t>             </a:t>
            </a:r>
            <a:r>
              <a:rPr lang="en-IN" altLang="en-GB" sz="2400" b="1" spc="-150" dirty="0">
                <a:sym typeface="+mn-ea"/>
              </a:rPr>
              <a:t>              </a:t>
            </a:r>
            <a:r>
              <a:rPr lang="en-GB" altLang="en-IN" sz="2400" b="1" spc="-150" dirty="0">
                <a:sym typeface="+mn-ea"/>
              </a:rPr>
              <a:t>                </a:t>
            </a:r>
            <a:r>
              <a:rPr lang="en-IN" altLang="en-GB" sz="2400" b="1" spc="-150" dirty="0">
                <a:sym typeface="+mn-ea"/>
              </a:rPr>
              <a:t> </a:t>
            </a:r>
            <a:r>
              <a:rPr lang="en-GB" altLang="en-IN" sz="2400" b="1" spc="-150" dirty="0">
                <a:sym typeface="+mn-ea"/>
              </a:rPr>
              <a:t> </a:t>
            </a:r>
            <a:r>
              <a:rPr lang="el-GR" sz="2400" b="1" spc="-150" dirty="0">
                <a:sym typeface="+mn-ea"/>
              </a:rPr>
              <a:t>δ(q</a:t>
            </a:r>
            <a:r>
              <a:rPr lang="en-IN" altLang="el-GR" sz="2400" b="1" spc="-150" baseline="-25000" dirty="0">
                <a:sym typeface="+mn-ea"/>
              </a:rPr>
              <a:t>0</a:t>
            </a:r>
            <a:r>
              <a:rPr lang="el-GR" sz="2400" b="1" spc="-150" dirty="0">
                <a:sym typeface="+mn-ea"/>
              </a:rPr>
              <a:t>, </a:t>
            </a:r>
            <a:r>
              <a:rPr lang="el-GR" sz="2000" b="1" spc="-150" dirty="0">
                <a:latin typeface="Arial" panose="020B0604020202020204" pitchFamily="34" charset="0"/>
                <a:cs typeface="Arial" panose="020B0604020202020204" pitchFamily="34" charset="0"/>
                <a:sym typeface="+mn-ea"/>
              </a:rPr>
              <a:t>Ԑ</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f</a:t>
            </a:r>
            <a:r>
              <a:rPr lang="el-GR" sz="2400" b="1" spc="-150" dirty="0">
                <a:sym typeface="+mn-ea"/>
              </a:rPr>
              <a:t>, </a:t>
            </a:r>
            <a:r>
              <a:rPr lang="en-GB" altLang="el-GR" sz="2400" b="1" spc="-150" dirty="0">
                <a:sym typeface="+mn-ea"/>
              </a:rPr>
              <a:t> </a:t>
            </a:r>
            <a:r>
              <a:rPr lang="en-GB" altLang="el-GR" sz="2000" b="1" spc="-150" dirty="0">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a:t>
            </a:r>
            <a:r>
              <a:rPr lang="en-IN" altLang="en-GB" sz="2400" b="1" spc="-150" dirty="0">
                <a:latin typeface="Arial" panose="020B0604020202020204" pitchFamily="34" charset="0"/>
                <a:cs typeface="Arial" panose="020B0604020202020204" pitchFamily="34" charset="0"/>
                <a:sym typeface="+mn-ea"/>
              </a:rPr>
              <a:t> </a:t>
            </a:r>
            <a:r>
              <a:rPr lang="en-IN" altLang="en-GB" sz="2000" b="1" spc="-150" dirty="0">
                <a:latin typeface="Arial" panose="020B0604020202020204" pitchFamily="34" charset="0"/>
                <a:cs typeface="Arial" panose="020B0604020202020204" pitchFamily="34" charset="0"/>
                <a:sym typeface="+mn-ea"/>
              </a:rPr>
              <a:t>Action change state to  q</a:t>
            </a:r>
            <a:r>
              <a:rPr lang="en-IN" altLang="en-GB" sz="2000" b="1" spc="-150" baseline="-25000" dirty="0">
                <a:latin typeface="Arial" panose="020B0604020202020204" pitchFamily="34" charset="0"/>
                <a:cs typeface="Arial" panose="020B0604020202020204" pitchFamily="34" charset="0"/>
                <a:sym typeface="+mn-ea"/>
              </a:rPr>
              <a:t>f</a:t>
            </a:r>
            <a:endParaRPr lang="en-US" sz="2000" b="1" spc="-150" dirty="0"/>
          </a:p>
          <a:p>
            <a:pPr marL="581025" indent="-258445" algn="just"/>
            <a:r>
              <a:rPr lang="en-IN" altLang="en-US" sz="2400" b="1" spc="-150" dirty="0">
                <a:sym typeface="+mn-ea"/>
              </a:rPr>
              <a:t> </a:t>
            </a:r>
            <a:r>
              <a:rPr lang="en-GB" altLang="en-IN" sz="2400" b="1" spc="-150" dirty="0">
                <a:sym typeface="+mn-ea"/>
              </a:rPr>
              <a:t>                                   </a:t>
            </a:r>
            <a:r>
              <a:rPr lang="en-IN" altLang="en-GB" sz="2400" b="1" spc="-150" dirty="0">
                <a:sym typeface="+mn-ea"/>
              </a:rPr>
              <a:t> </a:t>
            </a:r>
            <a:r>
              <a:rPr lang="en-GB" altLang="en-IN" sz="2400" b="1" spc="-150" dirty="0">
                <a:sym typeface="+mn-ea"/>
              </a:rPr>
              <a:t>          </a:t>
            </a:r>
            <a:r>
              <a:rPr lang="en-IN" altLang="en-US" sz="2400" spc="-150" dirty="0">
                <a:sym typeface="+mn-ea"/>
              </a:rPr>
              <a:t> </a:t>
            </a:r>
            <a:r>
              <a:rPr lang="en-US" sz="2400" spc="-150" dirty="0">
                <a:sym typeface="+mn-ea"/>
              </a:rPr>
              <a:t>|-</a:t>
            </a:r>
            <a:r>
              <a:rPr lang="en-GB" altLang="en-IN" sz="2400" b="1" spc="-150" dirty="0">
                <a:sym typeface="+mn-ea"/>
              </a:rPr>
              <a:t> </a:t>
            </a:r>
            <a:r>
              <a:rPr lang="en-IN" altLang="en-GB" sz="2400" b="1" spc="-150" dirty="0">
                <a:sym typeface="+mn-ea"/>
              </a:rPr>
              <a:t> (</a:t>
            </a:r>
            <a:r>
              <a:rPr lang="en-IN" altLang="en-US" sz="2400" b="1" spc="-150" dirty="0">
                <a:sym typeface="+mn-ea"/>
              </a:rPr>
              <a:t>q</a:t>
            </a:r>
            <a:r>
              <a:rPr lang="en-IN" altLang="en-US" sz="2400" b="1" spc="-150" baseline="-25000" dirty="0">
                <a:sym typeface="+mn-ea"/>
              </a:rPr>
              <a:t>f</a:t>
            </a:r>
            <a:r>
              <a:rPr lang="en-US" sz="2400" b="1" spc="-150" dirty="0">
                <a:sym typeface="+mn-ea"/>
              </a:rPr>
              <a:t>, </a:t>
            </a:r>
            <a:r>
              <a:rPr lang="en-IN" altLang="en-US" sz="2400" b="1" spc="-150" dirty="0">
                <a:sym typeface="+mn-ea"/>
              </a:rPr>
              <a:t> </a:t>
            </a:r>
            <a:r>
              <a:rPr lang="en-IN" altLang="en-US" sz="2000" b="1" spc="-150" dirty="0">
                <a:solidFill>
                  <a:srgbClr val="FF0000"/>
                </a:solidFill>
                <a:latin typeface="Arial" panose="020B0604020202020204" pitchFamily="34" charset="0"/>
                <a:cs typeface="Arial" panose="020B0604020202020204" pitchFamily="34" charset="0"/>
                <a:sym typeface="+mn-ea"/>
              </a:rPr>
              <a:t>Ԑ</a:t>
            </a:r>
            <a:r>
              <a:rPr lang="en-US" sz="2400" b="1" spc="-150" dirty="0">
                <a:sym typeface="+mn-ea"/>
              </a:rPr>
              <a:t>,</a:t>
            </a:r>
            <a:r>
              <a:rPr lang="en-IN" altLang="en-US" sz="2400" b="1" spc="-150" dirty="0">
                <a:sym typeface="+mn-ea"/>
              </a:rPr>
              <a:t> </a:t>
            </a:r>
            <a:r>
              <a:rPr lang="en-IN" altLang="en-US" sz="2400" b="1" spc="-150" dirty="0">
                <a:solidFill>
                  <a:srgbClr val="00B050"/>
                </a:solidFill>
                <a:sym typeface="+mn-ea"/>
              </a:rPr>
              <a:t> Z</a:t>
            </a:r>
            <a:r>
              <a:rPr lang="en-US" sz="2400" b="1" spc="-150" dirty="0">
                <a:sym typeface="+mn-ea"/>
              </a:rPr>
              <a:t>)</a:t>
            </a:r>
            <a:r>
              <a:rPr lang="en-IN" altLang="en-US" sz="2400" b="1" spc="-150" dirty="0">
                <a:sym typeface="+mn-ea"/>
              </a:rPr>
              <a:t>             </a:t>
            </a:r>
            <a:r>
              <a:rPr lang="en-GB" altLang="en-IN" sz="2400" b="1" spc="-150" dirty="0">
                <a:sym typeface="+mn-ea"/>
              </a:rPr>
              <a:t>        </a:t>
            </a:r>
            <a:r>
              <a:rPr lang="en-IN" altLang="en-US" sz="2400" b="1" spc="-150" dirty="0">
                <a:sym typeface="+mn-ea"/>
              </a:rPr>
              <a:t>                         </a:t>
            </a:r>
            <a:r>
              <a:rPr lang="en-GB" altLang="el-GR" sz="2400" b="1" spc="-150" dirty="0">
                <a:sym typeface="+mn-ea"/>
              </a:rPr>
              <a:t>  Reached final state  &amp;</a:t>
            </a:r>
            <a:r>
              <a:rPr lang="en-IN" altLang="en-GB" sz="2400" b="1" spc="-150" dirty="0">
                <a:sym typeface="+mn-ea"/>
              </a:rPr>
              <a:t>  </a:t>
            </a:r>
            <a:r>
              <a:rPr lang="en-IN" altLang="en-US" sz="2400" b="1" spc="-150" dirty="0">
                <a:solidFill>
                  <a:srgbClr val="00B050"/>
                </a:solidFill>
                <a:sym typeface="+mn-ea"/>
              </a:rPr>
              <a:t>St</a:t>
            </a:r>
            <a:r>
              <a:rPr lang="en-GB" altLang="en-IN" sz="2400" b="1" spc="-150" dirty="0">
                <a:solidFill>
                  <a:srgbClr val="00B050"/>
                </a:solidFill>
                <a:sym typeface="+mn-ea"/>
              </a:rPr>
              <a:t>ring ‘w’ is accepted</a:t>
            </a:r>
            <a:r>
              <a:rPr lang="en-IN" altLang="en-US" sz="2400" b="1" spc="-150" dirty="0">
                <a:solidFill>
                  <a:srgbClr val="00B050"/>
                </a:solidFill>
                <a:sym typeface="+mn-ea"/>
              </a:rPr>
              <a:t> </a:t>
            </a:r>
            <a:r>
              <a:rPr lang="en-GB" altLang="el-GR" sz="2400" b="1" spc="-150" dirty="0">
                <a:sym typeface="+mn-ea"/>
              </a:rPr>
              <a:t> </a:t>
            </a:r>
            <a:endParaRPr lang="en-US" sz="2400" b="1" spc="-150" dirty="0"/>
          </a:p>
          <a:p>
            <a:pPr marL="581025" indent="-258445" algn="just"/>
            <a:r>
              <a:rPr lang="en-IN" altLang="en-US" sz="2400" spc="-150" dirty="0">
                <a:sym typeface="+mn-ea"/>
              </a:rPr>
              <a:t>                                     </a:t>
            </a:r>
            <a:r>
              <a:rPr lang="en-GB" altLang="en-IN" sz="2400" spc="-150" dirty="0">
                <a:sym typeface="+mn-ea"/>
              </a:rPr>
              <a:t>           </a:t>
            </a:r>
          </a:p>
          <a:p>
            <a:pPr marL="581025" indent="-258445" algn="just"/>
            <a:endParaRPr lang="en-GB" altLang="en-IN" sz="2400" b="1" spc="-150" dirty="0">
              <a:sym typeface="+mn-ea"/>
            </a:endParaRPr>
          </a:p>
          <a:p>
            <a:pPr marL="581025" indent="-258445" algn="just"/>
            <a:endParaRPr lang="en-US" sz="2400" b="1" spc="-150" dirty="0"/>
          </a:p>
          <a:p>
            <a:pPr marL="581025" indent="-566420" algn="just"/>
            <a:r>
              <a:rPr lang="en-GB" altLang="en-IN" sz="2400" b="1">
                <a:solidFill>
                  <a:srgbClr val="002060"/>
                </a:solidFill>
                <a:sym typeface="+mn-ea"/>
              </a:rPr>
              <a:t>D</a:t>
            </a:r>
            <a:r>
              <a:rPr lang="en-IN" altLang="en-GB" sz="2400" b="1">
                <a:solidFill>
                  <a:srgbClr val="002060"/>
                </a:solidFill>
                <a:sym typeface="+mn-ea"/>
              </a:rPr>
              <a:t>. Writing Instantaneous Desrciption</a:t>
            </a:r>
            <a:r>
              <a:rPr lang="en-GB" altLang="en-US" sz="2400" b="1">
                <a:solidFill>
                  <a:srgbClr val="002060"/>
                </a:solidFill>
                <a:sym typeface="+mn-ea"/>
              </a:rPr>
              <a:t> </a:t>
            </a:r>
            <a:r>
              <a:rPr lang="en-IN" altLang="en-GB" sz="2400" b="1">
                <a:solidFill>
                  <a:srgbClr val="002060"/>
                </a:solidFill>
                <a:sym typeface="+mn-ea"/>
              </a:rPr>
              <a:t>for InValid case :</a:t>
            </a:r>
            <a:r>
              <a:rPr lang="en-GB" altLang="en-US" sz="2400" b="1">
                <a:solidFill>
                  <a:srgbClr val="002060"/>
                </a:solidFill>
                <a:sym typeface="+mn-ea"/>
              </a:rPr>
              <a:t> </a:t>
            </a:r>
            <a:endParaRPr lang="en-GB" altLang="en-US" sz="2400" b="1">
              <a:solidFill>
                <a:srgbClr val="002060"/>
              </a:solidFill>
            </a:endParaRPr>
          </a:p>
          <a:p>
            <a:pPr marL="581025" indent="-258445" algn="just"/>
            <a:r>
              <a:rPr lang="en-IN" altLang="en-GB" sz="2400" b="1">
                <a:sym typeface="+mn-ea"/>
              </a:rPr>
              <a:t>Let  W = aababab</a:t>
            </a:r>
            <a:r>
              <a:rPr lang="en-GB" altLang="en-IN" sz="2400" b="1">
                <a:sym typeface="+mn-ea"/>
              </a:rPr>
              <a:t>       </a:t>
            </a:r>
            <a:r>
              <a:rPr lang="en-GB" altLang="en-IN" sz="2400" b="1">
                <a:latin typeface="Arial" panose="020B0604020202020204" pitchFamily="34" charset="0"/>
                <a:cs typeface="Arial" panose="020B0604020202020204" pitchFamily="34" charset="0"/>
                <a:sym typeface="+mn-ea"/>
              </a:rPr>
              <a:t>→   Student Home work</a:t>
            </a:r>
            <a:endParaRPr lang="en-IN" altLang="en-GB" sz="2400" b="1"/>
          </a:p>
          <a:p>
            <a:pPr marL="581025" indent="-258445" algn="just"/>
            <a:endParaRPr lang="en-US" sz="2400" b="1" spc="-150" dirty="0">
              <a:sym typeface="+mn-ea"/>
            </a:endParaRPr>
          </a:p>
          <a:p>
            <a:pPr marL="581025" indent="-258445" algn="just"/>
            <a:endParaRPr lang="en-IN" altLang="en-GB" sz="2400" b="1"/>
          </a:p>
        </p:txBody>
      </p:sp>
      <p:pic>
        <p:nvPicPr>
          <p:cNvPr id="7" name="Picture 6"/>
          <p:cNvPicPr>
            <a:picLocks noChangeAspect="1"/>
          </p:cNvPicPr>
          <p:nvPr/>
        </p:nvPicPr>
        <p:blipFill>
          <a:blip r:embed="rId2"/>
          <a:stretch>
            <a:fillRect/>
          </a:stretch>
        </p:blipFill>
        <p:spPr>
          <a:xfrm>
            <a:off x="5648325" y="964565"/>
            <a:ext cx="781050" cy="294005"/>
          </a:xfrm>
          <a:prstGeom prst="rect">
            <a:avLst/>
          </a:prstGeom>
        </p:spPr>
      </p:pic>
      <p:pic>
        <p:nvPicPr>
          <p:cNvPr id="2" name="Picture 1"/>
          <p:cNvPicPr>
            <a:picLocks noChangeAspect="1"/>
          </p:cNvPicPr>
          <p:nvPr/>
        </p:nvPicPr>
        <p:blipFill>
          <a:blip r:embed="rId2"/>
          <a:stretch>
            <a:fillRect/>
          </a:stretch>
        </p:blipFill>
        <p:spPr>
          <a:xfrm>
            <a:off x="5662295" y="1405255"/>
            <a:ext cx="781050" cy="294005"/>
          </a:xfrm>
          <a:prstGeom prst="rect">
            <a:avLst/>
          </a:prstGeom>
        </p:spPr>
      </p:pic>
      <p:pic>
        <p:nvPicPr>
          <p:cNvPr id="5" name="Picture 4"/>
          <p:cNvPicPr>
            <a:picLocks noChangeAspect="1"/>
          </p:cNvPicPr>
          <p:nvPr/>
        </p:nvPicPr>
        <p:blipFill>
          <a:blip r:embed="rId2"/>
          <a:stretch>
            <a:fillRect/>
          </a:stretch>
        </p:blipFill>
        <p:spPr>
          <a:xfrm>
            <a:off x="5690235" y="2152015"/>
            <a:ext cx="781050" cy="294005"/>
          </a:xfrm>
          <a:prstGeom prst="rect">
            <a:avLst/>
          </a:prstGeom>
        </p:spPr>
      </p:pic>
      <p:pic>
        <p:nvPicPr>
          <p:cNvPr id="8" name="Picture 7"/>
          <p:cNvPicPr>
            <a:picLocks noChangeAspect="1"/>
          </p:cNvPicPr>
          <p:nvPr/>
        </p:nvPicPr>
        <p:blipFill>
          <a:blip r:embed="rId2"/>
          <a:stretch>
            <a:fillRect/>
          </a:stretch>
        </p:blipFill>
        <p:spPr>
          <a:xfrm>
            <a:off x="5668645" y="1760855"/>
            <a:ext cx="781050" cy="294005"/>
          </a:xfrm>
          <a:prstGeom prst="rect">
            <a:avLst/>
          </a:prstGeom>
        </p:spPr>
      </p:pic>
      <p:pic>
        <p:nvPicPr>
          <p:cNvPr id="9" name="Picture 8"/>
          <p:cNvPicPr>
            <a:picLocks noChangeAspect="1"/>
          </p:cNvPicPr>
          <p:nvPr/>
        </p:nvPicPr>
        <p:blipFill>
          <a:blip r:embed="rId2"/>
          <a:stretch>
            <a:fillRect/>
          </a:stretch>
        </p:blipFill>
        <p:spPr>
          <a:xfrm>
            <a:off x="5709285" y="2482215"/>
            <a:ext cx="781050" cy="294005"/>
          </a:xfrm>
          <a:prstGeom prst="rect">
            <a:avLst/>
          </a:prstGeom>
        </p:spPr>
      </p:pic>
      <p:pic>
        <p:nvPicPr>
          <p:cNvPr id="10" name="Picture 9"/>
          <p:cNvPicPr>
            <a:picLocks noChangeAspect="1"/>
          </p:cNvPicPr>
          <p:nvPr/>
        </p:nvPicPr>
        <p:blipFill>
          <a:blip r:embed="rId2"/>
          <a:stretch>
            <a:fillRect/>
          </a:stretch>
        </p:blipFill>
        <p:spPr>
          <a:xfrm>
            <a:off x="5697855" y="2832735"/>
            <a:ext cx="781050" cy="294005"/>
          </a:xfrm>
          <a:prstGeom prst="rect">
            <a:avLst/>
          </a:prstGeom>
        </p:spPr>
      </p:pic>
      <p:pic>
        <p:nvPicPr>
          <p:cNvPr id="11" name="Picture 10"/>
          <p:cNvPicPr>
            <a:picLocks noChangeAspect="1"/>
          </p:cNvPicPr>
          <p:nvPr/>
        </p:nvPicPr>
        <p:blipFill>
          <a:blip r:embed="rId2"/>
          <a:stretch>
            <a:fillRect/>
          </a:stretch>
        </p:blipFill>
        <p:spPr>
          <a:xfrm>
            <a:off x="5687695" y="3213735"/>
            <a:ext cx="781050" cy="294005"/>
          </a:xfrm>
          <a:prstGeom prst="rect">
            <a:avLst/>
          </a:prstGeom>
        </p:spPr>
      </p:pic>
      <p:pic>
        <p:nvPicPr>
          <p:cNvPr id="3" name="Picture 2"/>
          <p:cNvPicPr>
            <a:picLocks noChangeAspect="1"/>
          </p:cNvPicPr>
          <p:nvPr/>
        </p:nvPicPr>
        <p:blipFill>
          <a:blip r:embed="rId2"/>
          <a:stretch>
            <a:fillRect/>
          </a:stretch>
        </p:blipFill>
        <p:spPr>
          <a:xfrm>
            <a:off x="5710555" y="3562985"/>
            <a:ext cx="781050" cy="2940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09880" y="150495"/>
            <a:ext cx="11752580" cy="521970"/>
          </a:xfrm>
          <a:prstGeom prst="rect">
            <a:avLst/>
          </a:prstGeom>
          <a:noFill/>
        </p:spPr>
        <p:txBody>
          <a:bodyPr wrap="square" rtlCol="0" anchor="t">
            <a:spAutoFit/>
          </a:bodyPr>
          <a:lstStyle/>
          <a:p>
            <a:pPr>
              <a:buFont typeface="Arial" panose="020B0604020202020204" pitchFamily="34" charset="0"/>
              <a:buNone/>
            </a:pPr>
            <a:r>
              <a:rPr lang="en-IN" altLang="en-GB" sz="2800" b="1" dirty="0">
                <a:solidFill>
                  <a:srgbClr val="002060"/>
                </a:solidFill>
                <a:sym typeface="+mn-ea"/>
              </a:rPr>
              <a:t>3</a:t>
            </a:r>
            <a:r>
              <a:rPr lang="en-GB" altLang="en-US" sz="2800" b="1" dirty="0">
                <a:solidFill>
                  <a:srgbClr val="002060"/>
                </a:solidFill>
                <a:sym typeface="+mn-ea"/>
              </a:rPr>
              <a:t>.</a:t>
            </a:r>
            <a:r>
              <a:rPr lang="en-US" sz="2800" b="1" dirty="0">
                <a:solidFill>
                  <a:srgbClr val="002060"/>
                </a:solidFill>
                <a:sym typeface="+mn-ea"/>
              </a:rPr>
              <a:t> </a:t>
            </a:r>
            <a:r>
              <a:rPr lang="en-IN" altLang="en-US" sz="2800" b="1" dirty="0">
                <a:solidFill>
                  <a:srgbClr val="002060"/>
                </a:solidFill>
                <a:sym typeface="+mn-ea"/>
              </a:rPr>
              <a:t> Design a NPDA for</a:t>
            </a:r>
            <a:r>
              <a:rPr lang="en-GB" altLang="en-US" sz="2800" b="1" dirty="0">
                <a:solidFill>
                  <a:srgbClr val="002060"/>
                </a:solidFill>
                <a:sym typeface="+mn-ea"/>
              </a:rPr>
              <a:t> </a:t>
            </a:r>
            <a:r>
              <a:rPr lang="en-IN" altLang="en-US" sz="2800" b="1" dirty="0">
                <a:solidFill>
                  <a:srgbClr val="002060"/>
                </a:solidFill>
                <a:sym typeface="+mn-ea"/>
              </a:rPr>
              <a:t>L={a</a:t>
            </a:r>
            <a:r>
              <a:rPr lang="en-IN" altLang="en-US" sz="2800" b="1" baseline="-25000" dirty="0">
                <a:solidFill>
                  <a:srgbClr val="002060"/>
                </a:solidFill>
                <a:sym typeface="+mn-ea"/>
              </a:rPr>
              <a:t>i</a:t>
            </a:r>
            <a:r>
              <a:rPr lang="en-IN" altLang="en-US" sz="2800" b="1" dirty="0">
                <a:solidFill>
                  <a:srgbClr val="002060"/>
                </a:solidFill>
                <a:sym typeface="+mn-ea"/>
              </a:rPr>
              <a:t>b</a:t>
            </a:r>
            <a:r>
              <a:rPr lang="en-IN" altLang="en-US" sz="2800" b="1" baseline="-25000" dirty="0">
                <a:solidFill>
                  <a:srgbClr val="002060"/>
                </a:solidFill>
                <a:sym typeface="+mn-ea"/>
              </a:rPr>
              <a:t>j</a:t>
            </a:r>
            <a:r>
              <a:rPr lang="en-IN" altLang="en-US" sz="2800" b="1" dirty="0">
                <a:solidFill>
                  <a:srgbClr val="002060"/>
                </a:solidFill>
                <a:sym typeface="+mn-ea"/>
              </a:rPr>
              <a:t>c</a:t>
            </a:r>
            <a:r>
              <a:rPr lang="en-IN" altLang="en-US" sz="2800" b="1" baseline="-25000" dirty="0">
                <a:solidFill>
                  <a:srgbClr val="002060"/>
                </a:solidFill>
                <a:sym typeface="+mn-ea"/>
              </a:rPr>
              <a:t>k</a:t>
            </a:r>
            <a:r>
              <a:rPr lang="en-IN" altLang="en-US" sz="2800" b="1" dirty="0">
                <a:solidFill>
                  <a:srgbClr val="002060"/>
                </a:solidFill>
                <a:sym typeface="+mn-ea"/>
              </a:rPr>
              <a:t>| j=i+k, i, k&gt;=0} </a:t>
            </a:r>
            <a:r>
              <a:rPr lang="en-GB" altLang="en-US" sz="2800" b="1" dirty="0">
                <a:solidFill>
                  <a:srgbClr val="002060"/>
                </a:solidFill>
                <a:sym typeface="+mn-ea"/>
              </a:rPr>
              <a:t>by final state</a:t>
            </a:r>
            <a:r>
              <a:rPr lang="en-GB" altLang="en-US" sz="2800" dirty="0">
                <a:sym typeface="+mn-ea"/>
              </a:rPr>
              <a:t> </a:t>
            </a:r>
          </a:p>
        </p:txBody>
      </p:sp>
      <p:sp>
        <p:nvSpPr>
          <p:cNvPr id="4" name="Text Box 3"/>
          <p:cNvSpPr txBox="1"/>
          <p:nvPr/>
        </p:nvSpPr>
        <p:spPr>
          <a:xfrm>
            <a:off x="280035" y="1577975"/>
            <a:ext cx="11694160" cy="5121275"/>
          </a:xfrm>
          <a:prstGeom prst="rect">
            <a:avLst/>
          </a:prstGeom>
          <a:noFill/>
        </p:spPr>
        <p:txBody>
          <a:bodyPr wrap="square" rtlCol="0">
            <a:noAutofit/>
          </a:bodyPr>
          <a:lstStyle/>
          <a:p>
            <a:r>
              <a:rPr lang="en-IN" altLang="en-GB" sz="2400" b="1">
                <a:solidFill>
                  <a:srgbClr val="002060"/>
                </a:solidFill>
              </a:rPr>
              <a:t>A. </a:t>
            </a:r>
            <a:r>
              <a:rPr lang="en-GB" altLang="en-US" sz="2400" b="1">
                <a:solidFill>
                  <a:srgbClr val="002060"/>
                </a:solidFill>
              </a:rPr>
              <a:t>Methodology :  </a:t>
            </a:r>
          </a:p>
          <a:p>
            <a:pPr marL="581025" indent="-258445" algn="just"/>
            <a:r>
              <a:rPr lang="en-GB" altLang="en-US" sz="2400"/>
              <a:t>1. Let </a:t>
            </a:r>
            <a:r>
              <a:rPr lang="en-GB" altLang="en-US" sz="2400" b="1">
                <a:solidFill>
                  <a:srgbClr val="FF0000"/>
                </a:solidFill>
              </a:rPr>
              <a:t>‘w’</a:t>
            </a:r>
            <a:r>
              <a:rPr lang="en-GB" altLang="en-US" sz="2400"/>
              <a:t> is the </a:t>
            </a:r>
            <a:r>
              <a:rPr lang="en-GB" altLang="en-US" sz="2400" b="1"/>
              <a:t>string to be validated</a:t>
            </a:r>
            <a:r>
              <a:rPr lang="en-GB" altLang="en-US" sz="2400"/>
              <a:t>. Given Language is to </a:t>
            </a:r>
            <a:r>
              <a:rPr lang="en-GB" altLang="en-US" sz="2400" b="1">
                <a:solidFill>
                  <a:srgbClr val="FF0000"/>
                </a:solidFill>
              </a:rPr>
              <a:t>count </a:t>
            </a:r>
            <a:r>
              <a:rPr lang="en-IN" altLang="en-GB" sz="2400" b="1">
                <a:solidFill>
                  <a:srgbClr val="FF0000"/>
                </a:solidFill>
              </a:rPr>
              <a:t>‘i’ </a:t>
            </a:r>
            <a:r>
              <a:rPr lang="en-GB" altLang="en-US" sz="2400" b="1">
                <a:solidFill>
                  <a:srgbClr val="FF0000"/>
                </a:solidFill>
              </a:rPr>
              <a:t> number of a’s</a:t>
            </a:r>
            <a:r>
              <a:rPr lang="en-GB" altLang="en-US" sz="2400"/>
              <a:t> and </a:t>
            </a:r>
            <a:r>
              <a:rPr lang="en-IN" altLang="en-GB" sz="2400"/>
              <a:t> </a:t>
            </a:r>
            <a:r>
              <a:rPr lang="en-GB" altLang="en-US" sz="2400" b="1">
                <a:solidFill>
                  <a:srgbClr val="FF0000"/>
                </a:solidFill>
              </a:rPr>
              <a:t>b’s</a:t>
            </a:r>
            <a:r>
              <a:rPr lang="en-GB" altLang="en-US" sz="2400"/>
              <a:t> </a:t>
            </a:r>
            <a:r>
              <a:rPr lang="en-IN" altLang="en-GB" sz="2400"/>
              <a:t> followed by </a:t>
            </a:r>
            <a:r>
              <a:rPr lang="en-IN" altLang="en-GB" sz="2400" b="1">
                <a:solidFill>
                  <a:srgbClr val="FF0000"/>
                </a:solidFill>
                <a:sym typeface="+mn-ea"/>
              </a:rPr>
              <a:t>‘k’ </a:t>
            </a:r>
            <a:r>
              <a:rPr lang="en-GB" altLang="en-US" sz="2400" b="1">
                <a:solidFill>
                  <a:srgbClr val="FF0000"/>
                </a:solidFill>
                <a:sym typeface="+mn-ea"/>
              </a:rPr>
              <a:t> number of </a:t>
            </a:r>
            <a:r>
              <a:rPr lang="en-IN" altLang="en-GB" sz="2400" b="1">
                <a:solidFill>
                  <a:srgbClr val="FF0000"/>
                </a:solidFill>
                <a:sym typeface="+mn-ea"/>
              </a:rPr>
              <a:t>b</a:t>
            </a:r>
            <a:r>
              <a:rPr lang="en-GB" altLang="en-US" sz="2400" b="1">
                <a:solidFill>
                  <a:srgbClr val="FF0000"/>
                </a:solidFill>
                <a:sym typeface="+mn-ea"/>
              </a:rPr>
              <a:t>’s</a:t>
            </a:r>
            <a:r>
              <a:rPr lang="en-GB" altLang="en-US" sz="2400">
                <a:sym typeface="+mn-ea"/>
              </a:rPr>
              <a:t> and</a:t>
            </a:r>
            <a:r>
              <a:rPr lang="en-GB" altLang="en-US" sz="2400">
                <a:solidFill>
                  <a:srgbClr val="FF0000"/>
                </a:solidFill>
                <a:sym typeface="+mn-ea"/>
              </a:rPr>
              <a:t> </a:t>
            </a:r>
            <a:r>
              <a:rPr lang="en-IN" altLang="en-GB" sz="2400">
                <a:solidFill>
                  <a:srgbClr val="FF0000"/>
                </a:solidFill>
                <a:sym typeface="+mn-ea"/>
              </a:rPr>
              <a:t>c</a:t>
            </a:r>
            <a:r>
              <a:rPr lang="en-GB" altLang="en-US" sz="2400" b="1">
                <a:solidFill>
                  <a:srgbClr val="FF0000"/>
                </a:solidFill>
                <a:sym typeface="+mn-ea"/>
              </a:rPr>
              <a:t>’s</a:t>
            </a:r>
            <a:r>
              <a:rPr lang="en-GB" altLang="en-US" sz="2400">
                <a:solidFill>
                  <a:srgbClr val="FF0000"/>
                </a:solidFill>
                <a:sym typeface="+mn-ea"/>
              </a:rPr>
              <a:t> </a:t>
            </a:r>
            <a:r>
              <a:rPr lang="en-GB" altLang="en-US" sz="2400" b="1">
                <a:solidFill>
                  <a:srgbClr val="FF0000"/>
                </a:solidFill>
              </a:rPr>
              <a:t>. </a:t>
            </a:r>
          </a:p>
          <a:p>
            <a:pPr marL="581025" indent="-258445" algn="just"/>
            <a:r>
              <a:rPr lang="en-GB" altLang="en-US" sz="2400"/>
              <a:t>2. </a:t>
            </a:r>
            <a:r>
              <a:rPr lang="en-IN" altLang="en-GB" sz="2400"/>
              <a:t>First </a:t>
            </a:r>
            <a:r>
              <a:rPr lang="en-IN" altLang="en-GB" sz="2400" b="1">
                <a:solidFill>
                  <a:srgbClr val="FF0000"/>
                </a:solidFill>
              </a:rPr>
              <a:t>push all  ‘ i ‘ number of a’s </a:t>
            </a:r>
            <a:r>
              <a:rPr lang="en-IN" altLang="en-GB" sz="2400" b="1">
                <a:solidFill>
                  <a:srgbClr val="00B0F0"/>
                </a:solidFill>
              </a:rPr>
              <a:t>(Capital A)</a:t>
            </a:r>
            <a:r>
              <a:rPr lang="en-IN" altLang="en-GB" sz="2400"/>
              <a:t> onto </a:t>
            </a:r>
            <a:r>
              <a:rPr lang="en-IN" altLang="en-GB" sz="2400" b="1">
                <a:solidFill>
                  <a:srgbClr val="FF0000"/>
                </a:solidFill>
              </a:rPr>
              <a:t>STACK.</a:t>
            </a:r>
          </a:p>
          <a:p>
            <a:pPr marL="581025" indent="-258445" algn="just"/>
            <a:r>
              <a:rPr lang="en-IN" altLang="en-GB" sz="2400"/>
              <a:t>3. Later, if </a:t>
            </a:r>
            <a:r>
              <a:rPr lang="en-IN" altLang="en-GB" sz="2400" b="1">
                <a:solidFill>
                  <a:srgbClr val="FF0000"/>
                </a:solidFill>
              </a:rPr>
              <a:t> ‘b’  is in the input </a:t>
            </a:r>
            <a:r>
              <a:rPr lang="en-IN" altLang="en-GB" sz="2400"/>
              <a:t>then </a:t>
            </a:r>
            <a:r>
              <a:rPr lang="en-IN" altLang="en-GB" sz="2400" b="1">
                <a:solidFill>
                  <a:srgbClr val="FF0000"/>
                </a:solidFill>
              </a:rPr>
              <a:t>for every ‘b’,  POP </a:t>
            </a:r>
            <a:r>
              <a:rPr lang="en-IN" altLang="en-GB" sz="2400" b="1">
                <a:solidFill>
                  <a:srgbClr val="FF0000"/>
                </a:solidFill>
                <a:sym typeface="+mn-ea"/>
              </a:rPr>
              <a:t> symbol -A</a:t>
            </a:r>
            <a:r>
              <a:rPr lang="en-IN" altLang="en-GB" sz="2400">
                <a:sym typeface="+mn-ea"/>
              </a:rPr>
              <a:t> from the </a:t>
            </a:r>
            <a:r>
              <a:rPr lang="en-IN" altLang="en-GB" sz="2400" b="1">
                <a:solidFill>
                  <a:srgbClr val="FF0000"/>
                </a:solidFill>
                <a:sym typeface="+mn-ea"/>
              </a:rPr>
              <a:t>STACK</a:t>
            </a:r>
            <a:r>
              <a:rPr lang="en-IN" altLang="en-GB" sz="2400">
                <a:sym typeface="+mn-ea"/>
              </a:rPr>
              <a:t> . </a:t>
            </a:r>
            <a:r>
              <a:rPr lang="en-IN" altLang="en-GB" sz="2400" b="1">
                <a:solidFill>
                  <a:srgbClr val="00B0F0"/>
                </a:solidFill>
                <a:sym typeface="+mn-ea"/>
              </a:rPr>
              <a:t>This implies the counting of ‘i’ number of a’s and b’s from string ‘w’</a:t>
            </a:r>
          </a:p>
          <a:p>
            <a:pPr marL="581025" indent="-258445" algn="just"/>
            <a:r>
              <a:rPr lang="en-IN" altLang="en-GB" sz="2400" b="1">
                <a:solidFill>
                  <a:srgbClr val="FF0000"/>
                </a:solidFill>
                <a:sym typeface="+mn-ea"/>
              </a:rPr>
              <a:t>4</a:t>
            </a:r>
            <a:r>
              <a:rPr lang="en-IN" altLang="en-GB" sz="2400">
                <a:sym typeface="+mn-ea"/>
              </a:rPr>
              <a:t>. Once </a:t>
            </a:r>
            <a:r>
              <a:rPr lang="en-IN" altLang="en-GB" sz="2400" b="1">
                <a:solidFill>
                  <a:srgbClr val="FF0000"/>
                </a:solidFill>
                <a:sym typeface="+mn-ea"/>
              </a:rPr>
              <a:t>Stack empty</a:t>
            </a:r>
            <a:r>
              <a:rPr lang="en-IN" altLang="en-GB" sz="2400">
                <a:sym typeface="+mn-ea"/>
              </a:rPr>
              <a:t>, if </a:t>
            </a:r>
            <a:r>
              <a:rPr lang="en-IN" altLang="en-GB" sz="2400" b="1">
                <a:solidFill>
                  <a:srgbClr val="FF0000"/>
                </a:solidFill>
                <a:sym typeface="+mn-ea"/>
              </a:rPr>
              <a:t>‘b’ is in the input</a:t>
            </a:r>
            <a:r>
              <a:rPr lang="en-IN" altLang="en-GB" sz="2400">
                <a:sym typeface="+mn-ea"/>
              </a:rPr>
              <a:t> then </a:t>
            </a:r>
            <a:r>
              <a:rPr lang="en-IN" altLang="en-GB" sz="2400" b="1">
                <a:solidFill>
                  <a:srgbClr val="FF0000"/>
                </a:solidFill>
                <a:sym typeface="+mn-ea"/>
              </a:rPr>
              <a:t>Push ‘ k ‘ number of b’s </a:t>
            </a:r>
            <a:r>
              <a:rPr lang="en-IN" altLang="en-GB" sz="2400" b="1">
                <a:solidFill>
                  <a:srgbClr val="00B0F0"/>
                </a:solidFill>
                <a:sym typeface="+mn-ea"/>
              </a:rPr>
              <a:t>(Capital B)</a:t>
            </a:r>
            <a:r>
              <a:rPr lang="en-IN" altLang="en-GB" sz="2400" b="1">
                <a:solidFill>
                  <a:srgbClr val="FF0000"/>
                </a:solidFill>
                <a:sym typeface="+mn-ea"/>
              </a:rPr>
              <a:t> </a:t>
            </a:r>
            <a:r>
              <a:rPr lang="en-IN" altLang="en-GB" sz="2400">
                <a:sym typeface="+mn-ea"/>
              </a:rPr>
              <a:t>onto </a:t>
            </a:r>
            <a:r>
              <a:rPr lang="en-IN" altLang="en-GB" sz="2400" b="1">
                <a:solidFill>
                  <a:srgbClr val="FF0000"/>
                </a:solidFill>
                <a:sym typeface="+mn-ea"/>
              </a:rPr>
              <a:t>STACK</a:t>
            </a:r>
            <a:r>
              <a:rPr lang="en-IN" altLang="en-GB" sz="2400">
                <a:sym typeface="+mn-ea"/>
              </a:rPr>
              <a:t>.</a:t>
            </a:r>
          </a:p>
          <a:p>
            <a:pPr marL="581025" indent="-258445" algn="just"/>
            <a:r>
              <a:rPr lang="en-IN" altLang="en-GB" sz="2400">
                <a:sym typeface="+mn-ea"/>
              </a:rPr>
              <a:t>5. Later, if  </a:t>
            </a:r>
            <a:r>
              <a:rPr lang="en-IN" altLang="en-GB" sz="2400" b="1">
                <a:solidFill>
                  <a:srgbClr val="FF0000"/>
                </a:solidFill>
                <a:sym typeface="+mn-ea"/>
              </a:rPr>
              <a:t>‘c’  is in the input</a:t>
            </a:r>
            <a:r>
              <a:rPr lang="en-IN" altLang="en-GB" sz="2400">
                <a:sym typeface="+mn-ea"/>
              </a:rPr>
              <a:t> then </a:t>
            </a:r>
            <a:r>
              <a:rPr lang="en-IN" altLang="en-GB" sz="2400" b="1">
                <a:solidFill>
                  <a:srgbClr val="FF0000"/>
                </a:solidFill>
                <a:sym typeface="+mn-ea"/>
              </a:rPr>
              <a:t>for every ‘c’,  POP  symbol -B</a:t>
            </a:r>
            <a:r>
              <a:rPr lang="en-IN" altLang="en-GB" sz="2400">
                <a:sym typeface="+mn-ea"/>
              </a:rPr>
              <a:t> from the </a:t>
            </a:r>
            <a:r>
              <a:rPr lang="en-IN" altLang="en-GB" sz="2400" b="1">
                <a:solidFill>
                  <a:srgbClr val="FF0000"/>
                </a:solidFill>
                <a:sym typeface="+mn-ea"/>
              </a:rPr>
              <a:t>STACK</a:t>
            </a:r>
            <a:r>
              <a:rPr lang="en-IN" altLang="en-GB" sz="2400">
                <a:sym typeface="+mn-ea"/>
              </a:rPr>
              <a:t> . </a:t>
            </a:r>
            <a:r>
              <a:rPr lang="en-IN" altLang="en-GB" sz="2400" b="1">
                <a:solidFill>
                  <a:srgbClr val="00B0F0"/>
                </a:solidFill>
                <a:sym typeface="+mn-ea"/>
              </a:rPr>
              <a:t>This implies the counting of ‘k’ number of b’s and c’s from string ‘w’</a:t>
            </a:r>
          </a:p>
          <a:p>
            <a:pPr marL="581025" indent="-258445" algn="just"/>
            <a:r>
              <a:rPr lang="en-GB" altLang="en-US" sz="2400"/>
              <a:t>3. Once</a:t>
            </a:r>
            <a:r>
              <a:rPr lang="en-IN" altLang="en-GB" sz="2400"/>
              <a:t> first </a:t>
            </a:r>
            <a:r>
              <a:rPr lang="en-GB" altLang="en-US" sz="2400"/>
              <a:t> </a:t>
            </a:r>
            <a:r>
              <a:rPr lang="en-GB" altLang="en-US" sz="2400" b="1">
                <a:solidFill>
                  <a:schemeClr val="tx1"/>
                </a:solidFill>
              </a:rPr>
              <a:t>input string ‘w’</a:t>
            </a:r>
            <a:r>
              <a:rPr lang="en-GB" altLang="en-US" sz="2400"/>
              <a:t> is ex</a:t>
            </a:r>
            <a:r>
              <a:rPr lang="en-IN" altLang="en-GB" sz="2400"/>
              <a:t>h</a:t>
            </a:r>
            <a:r>
              <a:rPr lang="en-GB" altLang="en-US" sz="2400"/>
              <a:t>austed, </a:t>
            </a:r>
            <a:r>
              <a:rPr lang="en-GB" altLang="en-US" sz="2400" b="1">
                <a:solidFill>
                  <a:schemeClr val="tx1"/>
                </a:solidFill>
              </a:rPr>
              <a:t>STACK has to be empty</a:t>
            </a:r>
            <a:r>
              <a:rPr lang="en-GB" altLang="en-US" sz="2400"/>
              <a:t>.  If so, we </a:t>
            </a:r>
            <a:r>
              <a:rPr lang="en-IN" altLang="en-GB" sz="2400"/>
              <a:t>have </a:t>
            </a:r>
            <a:r>
              <a:rPr lang="en-GB" altLang="en-US" sz="2400" b="1">
                <a:solidFill>
                  <a:srgbClr val="FF0000"/>
                </a:solidFill>
                <a:sym typeface="+mn-ea"/>
              </a:rPr>
              <a:t>count</a:t>
            </a:r>
            <a:r>
              <a:rPr lang="en-IN" altLang="en-GB" sz="2400" b="1">
                <a:solidFill>
                  <a:srgbClr val="FF0000"/>
                </a:solidFill>
                <a:sym typeface="+mn-ea"/>
              </a:rPr>
              <a:t>ed</a:t>
            </a:r>
            <a:r>
              <a:rPr lang="en-GB" altLang="en-US" sz="2400" b="1">
                <a:solidFill>
                  <a:srgbClr val="FF0000"/>
                </a:solidFill>
                <a:sym typeface="+mn-ea"/>
              </a:rPr>
              <a:t> </a:t>
            </a:r>
            <a:r>
              <a:rPr lang="en-IN" altLang="en-GB" sz="2400" b="1">
                <a:solidFill>
                  <a:srgbClr val="FF0000"/>
                </a:solidFill>
                <a:sym typeface="+mn-ea"/>
              </a:rPr>
              <a:t>‘i’ </a:t>
            </a:r>
            <a:r>
              <a:rPr lang="en-GB" altLang="en-US" sz="2400" b="1">
                <a:solidFill>
                  <a:srgbClr val="FF0000"/>
                </a:solidFill>
                <a:sym typeface="+mn-ea"/>
              </a:rPr>
              <a:t> number of a’s</a:t>
            </a:r>
            <a:r>
              <a:rPr lang="en-GB" altLang="en-US" sz="2400">
                <a:sym typeface="+mn-ea"/>
              </a:rPr>
              <a:t> and </a:t>
            </a:r>
            <a:r>
              <a:rPr lang="en-IN" altLang="en-GB" sz="2400">
                <a:sym typeface="+mn-ea"/>
              </a:rPr>
              <a:t> </a:t>
            </a:r>
            <a:r>
              <a:rPr lang="en-GB" altLang="en-US" sz="2400" b="1">
                <a:solidFill>
                  <a:srgbClr val="FF0000"/>
                </a:solidFill>
                <a:sym typeface="+mn-ea"/>
              </a:rPr>
              <a:t>b’s</a:t>
            </a:r>
            <a:r>
              <a:rPr lang="en-GB" altLang="en-US" sz="2400">
                <a:sym typeface="+mn-ea"/>
              </a:rPr>
              <a:t> </a:t>
            </a:r>
            <a:r>
              <a:rPr lang="en-IN" altLang="en-GB" sz="2400">
                <a:sym typeface="+mn-ea"/>
              </a:rPr>
              <a:t> followed by </a:t>
            </a:r>
            <a:r>
              <a:rPr lang="en-IN" altLang="en-GB" sz="2400" b="1">
                <a:solidFill>
                  <a:srgbClr val="FF0000"/>
                </a:solidFill>
                <a:sym typeface="+mn-ea"/>
              </a:rPr>
              <a:t>‘k’ </a:t>
            </a:r>
            <a:r>
              <a:rPr lang="en-GB" altLang="en-US" sz="2400" b="1">
                <a:solidFill>
                  <a:srgbClr val="FF0000"/>
                </a:solidFill>
                <a:sym typeface="+mn-ea"/>
              </a:rPr>
              <a:t> number of </a:t>
            </a:r>
            <a:r>
              <a:rPr lang="en-IN" altLang="en-GB" sz="2400" b="1">
                <a:solidFill>
                  <a:srgbClr val="FF0000"/>
                </a:solidFill>
                <a:sym typeface="+mn-ea"/>
              </a:rPr>
              <a:t>b</a:t>
            </a:r>
            <a:r>
              <a:rPr lang="en-GB" altLang="en-US" sz="2400" b="1">
                <a:solidFill>
                  <a:srgbClr val="FF0000"/>
                </a:solidFill>
                <a:sym typeface="+mn-ea"/>
              </a:rPr>
              <a:t>’s</a:t>
            </a:r>
            <a:r>
              <a:rPr lang="en-GB" altLang="en-US" sz="2400">
                <a:sym typeface="+mn-ea"/>
              </a:rPr>
              <a:t> and </a:t>
            </a:r>
            <a:r>
              <a:rPr lang="en-IN" altLang="en-GB" sz="2400">
                <a:solidFill>
                  <a:srgbClr val="FF0000"/>
                </a:solidFill>
                <a:sym typeface="+mn-ea"/>
              </a:rPr>
              <a:t>c</a:t>
            </a:r>
            <a:r>
              <a:rPr lang="en-GB" altLang="en-US" sz="2400" b="1">
                <a:solidFill>
                  <a:srgbClr val="FF0000"/>
                </a:solidFill>
                <a:sym typeface="+mn-ea"/>
              </a:rPr>
              <a:t>’s</a:t>
            </a:r>
            <a:r>
              <a:rPr lang="en-GB" altLang="en-US" sz="2400">
                <a:sym typeface="+mn-ea"/>
              </a:rPr>
              <a:t> </a:t>
            </a:r>
            <a:r>
              <a:rPr lang="en-GB" altLang="en-US" sz="2400" b="1">
                <a:solidFill>
                  <a:srgbClr val="FF0000"/>
                </a:solidFill>
                <a:sym typeface="+mn-ea"/>
              </a:rPr>
              <a:t>. </a:t>
            </a:r>
            <a:r>
              <a:rPr lang="en-GB" altLang="en-US" sz="2400"/>
              <a:t>and the string is </a:t>
            </a:r>
            <a:r>
              <a:rPr lang="en-GB" altLang="en-US" sz="2400" b="1">
                <a:solidFill>
                  <a:srgbClr val="00B050"/>
                </a:solidFill>
              </a:rPr>
              <a:t>accepted.</a:t>
            </a:r>
            <a:r>
              <a:rPr lang="en-GB" altLang="en-US" sz="2400"/>
              <a:t> otherwise </a:t>
            </a:r>
            <a:r>
              <a:rPr lang="en-GB" altLang="en-US" sz="2400" b="1"/>
              <a:t>string ‘w’ is rejected.</a:t>
            </a:r>
          </a:p>
        </p:txBody>
      </p:sp>
      <p:sp>
        <p:nvSpPr>
          <p:cNvPr id="2" name="Text Box 1"/>
          <p:cNvSpPr txBox="1"/>
          <p:nvPr/>
        </p:nvSpPr>
        <p:spPr>
          <a:xfrm>
            <a:off x="773430" y="610235"/>
            <a:ext cx="4064000" cy="1028065"/>
          </a:xfrm>
          <a:prstGeom prst="rect">
            <a:avLst/>
          </a:prstGeom>
          <a:noFill/>
        </p:spPr>
        <p:txBody>
          <a:bodyPr wrap="square" rtlCol="0">
            <a:noAutofit/>
          </a:bodyPr>
          <a:lstStyle/>
          <a:p>
            <a:r>
              <a:rPr lang="en-IN" altLang="en-US" sz="2800"/>
              <a:t>W= </a:t>
            </a:r>
            <a:r>
              <a:rPr lang="en-IN" altLang="en-US" sz="2800" b="1" dirty="0">
                <a:solidFill>
                  <a:srgbClr val="002060"/>
                </a:solidFill>
                <a:sym typeface="+mn-ea"/>
              </a:rPr>
              <a:t>a</a:t>
            </a:r>
            <a:r>
              <a:rPr lang="en-IN" altLang="en-US" sz="2800" b="1" baseline="-25000" dirty="0">
                <a:solidFill>
                  <a:srgbClr val="002060"/>
                </a:solidFill>
                <a:sym typeface="+mn-ea"/>
              </a:rPr>
              <a:t>i</a:t>
            </a:r>
            <a:r>
              <a:rPr lang="en-IN" altLang="en-US" sz="2800" b="1" dirty="0">
                <a:solidFill>
                  <a:srgbClr val="002060"/>
                </a:solidFill>
                <a:sym typeface="+mn-ea"/>
              </a:rPr>
              <a:t>b</a:t>
            </a:r>
            <a:r>
              <a:rPr lang="en-IN" altLang="en-US" sz="2800" b="1" baseline="-25000" dirty="0">
                <a:solidFill>
                  <a:srgbClr val="002060"/>
                </a:solidFill>
                <a:sym typeface="+mn-ea"/>
              </a:rPr>
              <a:t>j</a:t>
            </a:r>
            <a:r>
              <a:rPr lang="en-IN" altLang="en-US" sz="2800" b="1" dirty="0">
                <a:solidFill>
                  <a:srgbClr val="002060"/>
                </a:solidFill>
                <a:sym typeface="+mn-ea"/>
              </a:rPr>
              <a:t>c</a:t>
            </a:r>
            <a:r>
              <a:rPr lang="en-IN" altLang="en-US" sz="2800" b="1" baseline="-25000" dirty="0">
                <a:solidFill>
                  <a:srgbClr val="002060"/>
                </a:solidFill>
                <a:sym typeface="+mn-ea"/>
              </a:rPr>
              <a:t>k</a:t>
            </a:r>
            <a:r>
              <a:rPr lang="en-IN" altLang="en-US" sz="2800"/>
              <a:t> </a:t>
            </a:r>
          </a:p>
          <a:p>
            <a:r>
              <a:rPr lang="en-IN" altLang="en-US" sz="2800"/>
              <a:t>    = </a:t>
            </a:r>
            <a:r>
              <a:rPr lang="en-IN" altLang="en-US" sz="2800" b="1" dirty="0">
                <a:solidFill>
                  <a:srgbClr val="002060"/>
                </a:solidFill>
                <a:sym typeface="+mn-ea"/>
              </a:rPr>
              <a:t>a</a:t>
            </a:r>
            <a:r>
              <a:rPr lang="en-IN" altLang="en-US" sz="2800" b="1" baseline="-25000" dirty="0">
                <a:solidFill>
                  <a:srgbClr val="002060"/>
                </a:solidFill>
                <a:sym typeface="+mn-ea"/>
              </a:rPr>
              <a:t>i</a:t>
            </a:r>
            <a:r>
              <a:rPr lang="en-IN" altLang="en-US" sz="2800" b="1" dirty="0">
                <a:solidFill>
                  <a:srgbClr val="002060"/>
                </a:solidFill>
                <a:sym typeface="+mn-ea"/>
              </a:rPr>
              <a:t>b</a:t>
            </a:r>
            <a:r>
              <a:rPr lang="en-IN" altLang="en-US" sz="2800" b="1" baseline="-25000" dirty="0">
                <a:solidFill>
                  <a:srgbClr val="002060"/>
                </a:solidFill>
                <a:sym typeface="+mn-ea"/>
              </a:rPr>
              <a:t>i+k</a:t>
            </a:r>
            <a:r>
              <a:rPr lang="en-IN" altLang="en-US" sz="2800" b="1" dirty="0">
                <a:solidFill>
                  <a:srgbClr val="002060"/>
                </a:solidFill>
                <a:sym typeface="+mn-ea"/>
              </a:rPr>
              <a:t>c</a:t>
            </a:r>
            <a:r>
              <a:rPr lang="en-IN" altLang="en-US" sz="2800" b="1" baseline="-25000" dirty="0">
                <a:solidFill>
                  <a:srgbClr val="002060"/>
                </a:solidFill>
                <a:sym typeface="+mn-ea"/>
              </a:rPr>
              <a:t>k </a:t>
            </a:r>
            <a:r>
              <a:rPr lang="en-IN" altLang="en-US" sz="2800"/>
              <a:t>  = </a:t>
            </a:r>
            <a:r>
              <a:rPr lang="en-IN" altLang="en-US" sz="2800" b="1" dirty="0">
                <a:solidFill>
                  <a:srgbClr val="002060"/>
                </a:solidFill>
                <a:sym typeface="+mn-ea"/>
              </a:rPr>
              <a:t>a</a:t>
            </a:r>
            <a:r>
              <a:rPr lang="en-IN" altLang="en-US" sz="2800" b="1" baseline="-25000" dirty="0">
                <a:solidFill>
                  <a:srgbClr val="002060"/>
                </a:solidFill>
                <a:sym typeface="+mn-ea"/>
              </a:rPr>
              <a:t>i</a:t>
            </a:r>
            <a:r>
              <a:rPr lang="en-IN" altLang="en-US" sz="2800" b="1" dirty="0">
                <a:solidFill>
                  <a:srgbClr val="002060"/>
                </a:solidFill>
                <a:sym typeface="+mn-ea"/>
              </a:rPr>
              <a:t>b</a:t>
            </a:r>
            <a:r>
              <a:rPr lang="en-IN" altLang="en-US" sz="2800" b="1" baseline="-25000" dirty="0">
                <a:solidFill>
                  <a:srgbClr val="002060"/>
                </a:solidFill>
                <a:sym typeface="+mn-ea"/>
              </a:rPr>
              <a:t>i </a:t>
            </a:r>
            <a:r>
              <a:rPr lang="en-IN" altLang="en-US" sz="2800" b="1" dirty="0">
                <a:solidFill>
                  <a:srgbClr val="002060"/>
                </a:solidFill>
                <a:sym typeface="+mn-ea"/>
              </a:rPr>
              <a:t>b</a:t>
            </a:r>
            <a:r>
              <a:rPr lang="en-IN" altLang="en-US" sz="2800" b="1" baseline="-25000" dirty="0">
                <a:solidFill>
                  <a:srgbClr val="002060"/>
                </a:solidFill>
                <a:sym typeface="+mn-ea"/>
              </a:rPr>
              <a:t>k </a:t>
            </a:r>
            <a:r>
              <a:rPr lang="en-IN" altLang="en-US" sz="2800" b="1" dirty="0">
                <a:solidFill>
                  <a:srgbClr val="002060"/>
                </a:solidFill>
                <a:sym typeface="+mn-ea"/>
              </a:rPr>
              <a:t>c</a:t>
            </a:r>
            <a:r>
              <a:rPr lang="en-IN" altLang="en-US" sz="2800" b="1" baseline="-25000" dirty="0">
                <a:solidFill>
                  <a:srgbClr val="002060"/>
                </a:solidFill>
                <a:sym typeface="+mn-ea"/>
              </a:rPr>
              <a:t>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34645" y="287020"/>
            <a:ext cx="11485245" cy="6485255"/>
          </a:xfrm>
          <a:prstGeom prst="rect">
            <a:avLst/>
          </a:prstGeom>
          <a:noFill/>
        </p:spPr>
        <p:txBody>
          <a:bodyPr wrap="square" rtlCol="0">
            <a:noAutofit/>
          </a:bodyPr>
          <a:lstStyle/>
          <a:p>
            <a:r>
              <a:rPr lang="en-GB" altLang="en-US" sz="2400" b="1">
                <a:solidFill>
                  <a:srgbClr val="002060"/>
                </a:solidFill>
              </a:rPr>
              <a:t>B. Writing Transition functions :</a:t>
            </a:r>
          </a:p>
          <a:p>
            <a:r>
              <a:rPr lang="en-GB" altLang="el-GR" sz="2400" b="1" spc="-150" dirty="0">
                <a:sym typeface="+mn-ea"/>
              </a:rPr>
              <a:t>  1.  </a:t>
            </a:r>
            <a:r>
              <a:rPr lang="el-GR" sz="2400" b="1" spc="-150" dirty="0">
                <a:solidFill>
                  <a:schemeClr val="tx1"/>
                </a:solidFill>
                <a:sym typeface="+mn-ea"/>
              </a:rPr>
              <a:t>δ(q</a:t>
            </a:r>
            <a:r>
              <a:rPr lang="el-GR" sz="2400" b="1" spc="-150" baseline="-25000" dirty="0">
                <a:solidFill>
                  <a:schemeClr val="tx1"/>
                </a:solidFill>
                <a:sym typeface="+mn-ea"/>
              </a:rPr>
              <a:t>0</a:t>
            </a:r>
            <a:r>
              <a:rPr lang="el-GR" sz="2400" b="1" spc="-150" dirty="0">
                <a:solidFill>
                  <a:schemeClr val="tx1"/>
                </a:solidFill>
                <a:sym typeface="+mn-ea"/>
              </a:rPr>
              <a:t>, ε ,ε )</a:t>
            </a:r>
            <a:r>
              <a:rPr lang="en-IN" altLang="el-GR" sz="2400" b="1" spc="-150" dirty="0">
                <a:solidFill>
                  <a:schemeClr val="tx1"/>
                </a:solidFill>
                <a:sym typeface="+mn-ea"/>
              </a:rPr>
              <a:t> </a:t>
            </a:r>
            <a:r>
              <a:rPr lang="el-GR" sz="2400" b="1" spc="-150" dirty="0">
                <a:solidFill>
                  <a:schemeClr val="tx1"/>
                </a:solidFill>
                <a:sym typeface="+mn-ea"/>
              </a:rPr>
              <a:t>=</a:t>
            </a:r>
            <a:r>
              <a:rPr lang="en-IN" altLang="el-GR" sz="2400" b="1" spc="-150" dirty="0">
                <a:solidFill>
                  <a:schemeClr val="tx1"/>
                </a:solidFill>
                <a:sym typeface="+mn-ea"/>
              </a:rPr>
              <a:t> </a:t>
            </a:r>
            <a:r>
              <a:rPr lang="el-GR" sz="2400" b="1" spc="-150" dirty="0">
                <a:solidFill>
                  <a:schemeClr val="tx1"/>
                </a:solidFill>
                <a:sym typeface="+mn-ea"/>
              </a:rPr>
              <a:t>(q</a:t>
            </a:r>
            <a:r>
              <a:rPr lang="el-GR" sz="2400" b="1" spc="-150" baseline="-25000" dirty="0">
                <a:solidFill>
                  <a:schemeClr val="tx1"/>
                </a:solidFill>
                <a:sym typeface="+mn-ea"/>
              </a:rPr>
              <a:t>0</a:t>
            </a:r>
            <a:r>
              <a:rPr lang="el-GR" sz="2400" b="1" spc="-150" dirty="0">
                <a:solidFill>
                  <a:schemeClr val="tx1"/>
                </a:solidFill>
                <a:sym typeface="+mn-ea"/>
              </a:rPr>
              <a:t>, </a:t>
            </a:r>
            <a:r>
              <a:rPr lang="el-GR" sz="2400" b="1" spc="-150" dirty="0">
                <a:solidFill>
                  <a:srgbClr val="00B0F0"/>
                </a:solidFill>
                <a:sym typeface="+mn-ea"/>
              </a:rPr>
              <a:t>Z</a:t>
            </a:r>
            <a:r>
              <a:rPr lang="el-GR" sz="2400" b="1" spc="-150" dirty="0">
                <a:solidFill>
                  <a:schemeClr val="tx1"/>
                </a:solidFill>
                <a:sym typeface="+mn-ea"/>
              </a:rPr>
              <a:t>) </a:t>
            </a:r>
            <a:r>
              <a:rPr lang="en-GB" altLang="el-GR" sz="2400" b="1" spc="-150" dirty="0">
                <a:solidFill>
                  <a:schemeClr val="tx1"/>
                </a:solidFill>
                <a:sym typeface="+mn-ea"/>
              </a:rPr>
              <a:t> </a:t>
            </a:r>
            <a:r>
              <a:rPr lang="en-GB" altLang="el-GR" sz="2400" b="1" spc="-150" dirty="0">
                <a:solidFill>
                  <a:schemeClr val="tx1"/>
                </a:solidFill>
                <a:latin typeface="Arial" panose="020B0604020202020204" pitchFamily="34" charset="0"/>
                <a:cs typeface="Arial" panose="020B0604020202020204" pitchFamily="34" charset="0"/>
                <a:sym typeface="+mn-ea"/>
              </a:rPr>
              <a:t>→ </a:t>
            </a:r>
            <a:r>
              <a:rPr lang="en-GB" altLang="en-US" sz="2400" b="1">
                <a:solidFill>
                  <a:schemeClr val="tx1"/>
                </a:solidFill>
                <a:sym typeface="+mn-ea"/>
              </a:rPr>
              <a:t>default transition function to indicate the bottom of the  STACK </a:t>
            </a:r>
          </a:p>
          <a:p>
            <a:r>
              <a:rPr lang="en-GB" altLang="en-US" sz="2400" b="1">
                <a:solidFill>
                  <a:schemeClr val="tx1"/>
                </a:solidFill>
                <a:sym typeface="+mn-ea"/>
              </a:rPr>
              <a:t> 2.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a:t>
            </a:r>
            <a:r>
              <a:rPr lang="en-GB" altLang="en-US" sz="2400" b="1">
                <a:sym typeface="+mn-ea"/>
              </a:rPr>
              <a:t>First</a:t>
            </a:r>
            <a:r>
              <a:rPr lang="en-IN" altLang="en-GB" sz="2400" b="1">
                <a:sym typeface="+mn-ea"/>
              </a:rPr>
              <a:t> occurance of i</a:t>
            </a:r>
            <a:r>
              <a:rPr lang="en-IN" altLang="en-GB" sz="2400" b="1" baseline="30000">
                <a:sym typeface="+mn-ea"/>
              </a:rPr>
              <a:t>th</a:t>
            </a:r>
            <a:r>
              <a:rPr lang="en-GB" altLang="en-US" sz="2400" b="1">
                <a:sym typeface="+mn-ea"/>
              </a:rPr>
              <a:t> ‘a’</a:t>
            </a:r>
            <a:r>
              <a:rPr lang="en-IN" altLang="en-GB" sz="2400" b="1">
                <a:sym typeface="+mn-ea"/>
              </a:rPr>
              <a:t> in the Input and </a:t>
            </a:r>
            <a:r>
              <a:rPr lang="en-GB" altLang="en-US" sz="2400" b="1">
                <a:sym typeface="+mn-ea"/>
              </a:rPr>
              <a:t> Push ‘A’ onto stack</a:t>
            </a:r>
          </a:p>
          <a:p>
            <a:r>
              <a:rPr lang="en-GB" altLang="el-GR" sz="2400" b="1" spc="-150" dirty="0">
                <a:sym typeface="+mn-ea"/>
              </a:rPr>
              <a:t> </a:t>
            </a:r>
            <a:r>
              <a:rPr lang="en-IN" altLang="en-GB" sz="2400" b="1" spc="-150" dirty="0">
                <a:sym typeface="+mn-ea"/>
              </a:rPr>
              <a:t> 3</a:t>
            </a:r>
            <a:r>
              <a:rPr lang="en-GB" altLang="en-US" sz="2400" b="1">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GB" altLang="el-GR" sz="2400" b="1" spc="-150" dirty="0">
                <a:solidFill>
                  <a:srgbClr val="FF0000"/>
                </a:solidFill>
                <a:sym typeface="+mn-ea"/>
              </a:rPr>
              <a:t>a</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l-GR" sz="2400" b="1" spc="-150" baseline="-25000" dirty="0">
                <a:sym typeface="+mn-ea"/>
              </a:rPr>
              <a:t>0</a:t>
            </a:r>
            <a:r>
              <a:rPr lang="el-GR" sz="2400" b="1" spc="-150" dirty="0">
                <a:sym typeface="+mn-ea"/>
              </a:rPr>
              <a:t>, </a:t>
            </a:r>
            <a:r>
              <a:rPr lang="en-GB" altLang="el-GR" sz="2400" b="1" spc="-150" dirty="0">
                <a:sym typeface="+mn-ea"/>
              </a:rPr>
              <a:t> </a:t>
            </a:r>
            <a:r>
              <a:rPr lang="en-GB" altLang="el-GR" sz="2400" b="1" spc="-150" dirty="0">
                <a:solidFill>
                  <a:srgbClr val="FF0000"/>
                </a:solidFill>
                <a:sym typeface="+mn-ea"/>
              </a:rPr>
              <a:t>A</a:t>
            </a:r>
            <a:r>
              <a:rPr lang="en-IN" altLang="el-GR" sz="2400" b="1" spc="-150" dirty="0">
                <a:solidFill>
                  <a:srgbClr val="00B0F0"/>
                </a:solidFill>
                <a:sym typeface="+mn-ea"/>
              </a:rPr>
              <a:t>A</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subsequent </a:t>
            </a:r>
            <a:r>
              <a:rPr lang="en-IN" altLang="en-GB" sz="2400" b="1">
                <a:sym typeface="+mn-ea"/>
              </a:rPr>
              <a:t> i</a:t>
            </a:r>
            <a:r>
              <a:rPr lang="en-IN" altLang="en-GB" sz="2400" b="1" baseline="30000">
                <a:sym typeface="+mn-ea"/>
              </a:rPr>
              <a:t>th</a:t>
            </a:r>
            <a:r>
              <a:rPr lang="en-GB" altLang="en-US" sz="2400" b="1">
                <a:sym typeface="+mn-ea"/>
              </a:rPr>
              <a:t> ‘a’</a:t>
            </a:r>
            <a:r>
              <a:rPr lang="en-IN" altLang="en-GB" sz="2400" b="1">
                <a:sym typeface="+mn-ea"/>
              </a:rPr>
              <a:t> in the Input,</a:t>
            </a:r>
            <a:r>
              <a:rPr lang="en-GB" altLang="en-US" sz="2400" b="1">
                <a:sym typeface="+mn-ea"/>
              </a:rPr>
              <a:t> Push ‘A’ onto stack</a:t>
            </a:r>
          </a:p>
          <a:p>
            <a:r>
              <a:rPr lang="en-IN" altLang="en-GB" sz="2400" b="1" spc="-150" dirty="0">
                <a:sym typeface="+mn-ea"/>
              </a:rPr>
              <a:t>  4</a:t>
            </a:r>
            <a:r>
              <a:rPr lang="en-GB" altLang="en-US" sz="2400" b="1">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solidFill>
                  <a:srgbClr val="00B0F0"/>
                </a:solidFill>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First occurance of </a:t>
            </a:r>
            <a:r>
              <a:rPr lang="en-IN" altLang="en-GB" sz="2400" b="1">
                <a:sym typeface="+mn-ea"/>
              </a:rPr>
              <a:t> i</a:t>
            </a:r>
            <a:r>
              <a:rPr lang="en-IN" altLang="en-GB" sz="2400" b="1" baseline="30000">
                <a:sym typeface="+mn-ea"/>
              </a:rPr>
              <a:t>th</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 and </a:t>
            </a:r>
            <a:r>
              <a:rPr lang="en-GB" altLang="en-US" sz="2400" b="1">
                <a:sym typeface="+mn-ea"/>
              </a:rPr>
              <a:t> </a:t>
            </a:r>
            <a:r>
              <a:rPr lang="en-IN" altLang="en-GB" sz="2400" b="1">
                <a:sym typeface="+mn-ea"/>
              </a:rPr>
              <a:t>POP</a:t>
            </a:r>
            <a:r>
              <a:rPr lang="en-GB" altLang="en-US" sz="2400" b="1">
                <a:sym typeface="+mn-ea"/>
              </a:rPr>
              <a:t> ‘</a:t>
            </a:r>
            <a:r>
              <a:rPr lang="en-IN" altLang="en-GB" sz="2400" b="1">
                <a:sym typeface="+mn-ea"/>
              </a:rPr>
              <a:t>A</a:t>
            </a:r>
            <a:r>
              <a:rPr lang="en-GB" altLang="en-US" sz="2400" b="1">
                <a:sym typeface="+mn-ea"/>
              </a:rPr>
              <a:t>’ </a:t>
            </a:r>
            <a:r>
              <a:rPr lang="en-IN" altLang="en-GB" sz="2400" b="1">
                <a:sym typeface="+mn-ea"/>
              </a:rPr>
              <a:t>from </a:t>
            </a:r>
            <a:r>
              <a:rPr lang="en-GB" altLang="en-US" sz="2400" b="1">
                <a:sym typeface="+mn-ea"/>
              </a:rPr>
              <a:t>stack</a:t>
            </a:r>
            <a:r>
              <a:rPr lang="en-IN" altLang="en-GB" sz="2400" b="1">
                <a:sym typeface="+mn-ea"/>
              </a:rPr>
              <a:t> </a:t>
            </a:r>
            <a:r>
              <a:rPr lang="en-IN" altLang="en-GB" sz="2400" b="1">
                <a:latin typeface="Arial" panose="020B0604020202020204" pitchFamily="34" charset="0"/>
                <a:cs typeface="Arial" panose="020B0604020202020204" pitchFamily="34" charset="0"/>
                <a:sym typeface="+mn-ea"/>
              </a:rPr>
              <a:t>→ </a:t>
            </a:r>
          </a:p>
          <a:p>
            <a:r>
              <a:rPr lang="en-IN" altLang="en-GB" sz="2400" b="1">
                <a:latin typeface="Arial" panose="020B0604020202020204" pitchFamily="34" charset="0"/>
                <a:cs typeface="Arial" panose="020B0604020202020204" pitchFamily="34" charset="0"/>
                <a:sym typeface="+mn-ea"/>
              </a:rPr>
              <a:t>                                  </a:t>
            </a:r>
            <a:r>
              <a:rPr lang="en-IN" altLang="el-GR" sz="2400" b="1" spc="-150" dirty="0">
                <a:sym typeface="+mn-ea"/>
              </a:rPr>
              <a:t>change state to q</a:t>
            </a:r>
            <a:r>
              <a:rPr lang="en-IN" altLang="el-GR" sz="2400" b="1" spc="-150" baseline="-25000" dirty="0">
                <a:sym typeface="+mn-ea"/>
              </a:rPr>
              <a:t>1.</a:t>
            </a:r>
          </a:p>
          <a:p>
            <a:r>
              <a:rPr lang="en-IN" altLang="en-GB" sz="2400" b="1" spc="-150" dirty="0">
                <a:sym typeface="+mn-ea"/>
              </a:rPr>
              <a:t>  5</a:t>
            </a:r>
            <a:r>
              <a:rPr lang="en-GB" altLang="en-US" sz="2400" b="1">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A</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1</a:t>
            </a:r>
            <a:r>
              <a:rPr lang="el-GR" sz="2400" b="1" spc="-150" dirty="0">
                <a:sym typeface="+mn-ea"/>
              </a:rPr>
              <a:t>, </a:t>
            </a:r>
            <a:r>
              <a:rPr lang="en-GB" altLang="el-GR" sz="2400" b="1" spc="-150" dirty="0">
                <a:sym typeface="+mn-ea"/>
              </a:rPr>
              <a:t> </a:t>
            </a:r>
            <a:r>
              <a:rPr lang="en-GB" altLang="el-GR" sz="2000" b="1" spc="-150" dirty="0">
                <a:solidFill>
                  <a:srgbClr val="00B0F0"/>
                </a:solidFill>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subsequent  occurance of </a:t>
            </a:r>
            <a:r>
              <a:rPr lang="en-IN" altLang="en-GB" sz="2400" b="1">
                <a:sym typeface="+mn-ea"/>
              </a:rPr>
              <a:t> i</a:t>
            </a:r>
            <a:r>
              <a:rPr lang="en-IN" altLang="en-GB" sz="2400" b="1" baseline="30000">
                <a:sym typeface="+mn-ea"/>
              </a:rPr>
              <a:t>th</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 and </a:t>
            </a:r>
            <a:r>
              <a:rPr lang="en-GB" altLang="en-US" sz="2400" b="1">
                <a:sym typeface="+mn-ea"/>
              </a:rPr>
              <a:t> </a:t>
            </a:r>
            <a:r>
              <a:rPr lang="en-IN" altLang="en-GB" sz="2400" b="1">
                <a:sym typeface="+mn-ea"/>
              </a:rPr>
              <a:t>POP</a:t>
            </a:r>
            <a:r>
              <a:rPr lang="en-GB" altLang="en-US" sz="2400" b="1">
                <a:sym typeface="+mn-ea"/>
              </a:rPr>
              <a:t> ‘</a:t>
            </a:r>
            <a:r>
              <a:rPr lang="en-IN" altLang="en-GB" sz="2400" b="1">
                <a:sym typeface="+mn-ea"/>
              </a:rPr>
              <a:t>A</a:t>
            </a:r>
            <a:r>
              <a:rPr lang="en-GB" altLang="en-US" sz="2400" b="1">
                <a:sym typeface="+mn-ea"/>
              </a:rPr>
              <a:t>’ </a:t>
            </a:r>
            <a:r>
              <a:rPr lang="en-IN" altLang="en-GB" sz="2400" b="1">
                <a:sym typeface="+mn-ea"/>
              </a:rPr>
              <a:t>from </a:t>
            </a:r>
          </a:p>
          <a:p>
            <a:r>
              <a:rPr lang="en-IN" altLang="en-GB" sz="2400" b="1">
                <a:sym typeface="+mn-ea"/>
              </a:rPr>
              <a:t>                                          </a:t>
            </a:r>
            <a:r>
              <a:rPr lang="en-GB" altLang="en-US" sz="2400" b="1">
                <a:sym typeface="+mn-ea"/>
              </a:rPr>
              <a:t>stack</a:t>
            </a:r>
            <a:r>
              <a:rPr lang="en-IN" altLang="en-GB" sz="2400" b="1">
                <a:sym typeface="+mn-ea"/>
              </a:rPr>
              <a:t>.</a:t>
            </a:r>
          </a:p>
          <a:p>
            <a:r>
              <a:rPr lang="en-IN" altLang="en-GB" sz="2400" b="1" spc="-150" dirty="0">
                <a:sym typeface="+mn-ea"/>
              </a:rPr>
              <a:t>  6</a:t>
            </a:r>
            <a:r>
              <a:rPr lang="en-GB" altLang="en-US" sz="2400" b="1">
                <a:sym typeface="+mn-ea"/>
              </a:rPr>
              <a:t>. </a:t>
            </a:r>
            <a:r>
              <a:rPr lang="el-GR" sz="2400" b="1" spc="-150" dirty="0">
                <a:sym typeface="+mn-ea"/>
              </a:rPr>
              <a:t>δ(q</a:t>
            </a:r>
            <a:r>
              <a:rPr lang="en-IN" altLang="el-GR" sz="2400" b="1" spc="-150" baseline="-25000" dirty="0">
                <a:sym typeface="+mn-ea"/>
              </a:rPr>
              <a:t>1</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2</a:t>
            </a:r>
            <a:r>
              <a:rPr lang="el-GR" sz="2400" b="1" spc="-150" dirty="0">
                <a:sym typeface="+mn-ea"/>
              </a:rPr>
              <a:t>, </a:t>
            </a:r>
            <a:r>
              <a:rPr lang="en-GB" altLang="el-GR" sz="2400" b="1" spc="-150" dirty="0">
                <a:solidFill>
                  <a:srgbClr val="00B0F0"/>
                </a:solidFill>
                <a:sym typeface="+mn-ea"/>
              </a:rPr>
              <a:t> </a:t>
            </a:r>
            <a:r>
              <a:rPr lang="en-GB" altLang="el-GR" sz="2400" b="1" spc="-150" dirty="0">
                <a:solidFill>
                  <a:srgbClr val="FF0000"/>
                </a:solidFill>
                <a:sym typeface="+mn-ea"/>
              </a:rPr>
              <a:t>B</a:t>
            </a:r>
            <a:r>
              <a:rPr lang="en-GB" altLang="el-GR" sz="2400" b="1" spc="-150" dirty="0">
                <a:solidFill>
                  <a:srgbClr val="00B0F0"/>
                </a:solidFill>
                <a:sym typeface="+mn-ea"/>
              </a:rPr>
              <a:t>Z</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IN" altLang="en-GB" sz="2400" b="1" spc="-150" dirty="0">
                <a:latin typeface="Arial" panose="020B0604020202020204" pitchFamily="34" charset="0"/>
                <a:cs typeface="Arial" panose="020B0604020202020204" pitchFamily="34" charset="0"/>
                <a:sym typeface="+mn-ea"/>
              </a:rPr>
              <a:t> </a:t>
            </a:r>
            <a:r>
              <a:rPr lang="en-IN" altLang="en-GB" sz="2000" b="1" spc="-150" dirty="0">
                <a:latin typeface="Arial" panose="020B0604020202020204" pitchFamily="34" charset="0"/>
                <a:cs typeface="Arial" panose="020B0604020202020204" pitchFamily="34" charset="0"/>
                <a:sym typeface="+mn-ea"/>
              </a:rPr>
              <a:t>STACK empty and </a:t>
            </a:r>
            <a:r>
              <a:rPr lang="el-GR" sz="2400" b="1" spc="-150" dirty="0">
                <a:sym typeface="+mn-ea"/>
              </a:rPr>
              <a:t>δ</a:t>
            </a:r>
            <a:r>
              <a:rPr lang="en-IN" altLang="el-GR" sz="2400" b="1" spc="-150" dirty="0">
                <a:sym typeface="+mn-ea"/>
              </a:rPr>
              <a:t>  for FIRST  occurance of </a:t>
            </a:r>
            <a:r>
              <a:rPr lang="en-IN" altLang="en-GB" sz="2400" b="1">
                <a:sym typeface="+mn-ea"/>
              </a:rPr>
              <a:t> K</a:t>
            </a:r>
            <a:r>
              <a:rPr lang="en-IN" altLang="en-GB" sz="2400" b="1" baseline="30000">
                <a:sym typeface="+mn-ea"/>
              </a:rPr>
              <a:t>th</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Input,Push</a:t>
            </a:r>
            <a:r>
              <a:rPr lang="en-GB" altLang="en-US" sz="2400" b="1">
                <a:sym typeface="+mn-ea"/>
              </a:rPr>
              <a:t> ‘</a:t>
            </a:r>
            <a:r>
              <a:rPr lang="en-IN" altLang="en-GB" sz="2400" b="1">
                <a:sym typeface="+mn-ea"/>
              </a:rPr>
              <a:t>B</a:t>
            </a:r>
            <a:r>
              <a:rPr lang="en-GB" altLang="en-US" sz="2400" b="1">
                <a:sym typeface="+mn-ea"/>
              </a:rPr>
              <a:t>’ </a:t>
            </a:r>
          </a:p>
          <a:p>
            <a:r>
              <a:rPr lang="en-GB" altLang="en-US" sz="2400" b="1">
                <a:sym typeface="+mn-ea"/>
              </a:rPr>
              <a:t> </a:t>
            </a:r>
            <a:r>
              <a:rPr lang="en-IN" altLang="en-GB" sz="2400" b="1">
                <a:sym typeface="+mn-ea"/>
              </a:rPr>
              <a:t>                                          onto </a:t>
            </a:r>
            <a:r>
              <a:rPr lang="en-GB" altLang="en-US" sz="2400" b="1">
                <a:sym typeface="+mn-ea"/>
              </a:rPr>
              <a:t>stack</a:t>
            </a:r>
            <a:r>
              <a:rPr lang="en-IN" altLang="en-GB" sz="2400" b="1">
                <a:sym typeface="+mn-ea"/>
              </a:rPr>
              <a:t>. </a:t>
            </a:r>
            <a:r>
              <a:rPr lang="en-IN" altLang="en-GB" sz="2400" b="1">
                <a:latin typeface="Arial" panose="020B0604020202020204" pitchFamily="34" charset="0"/>
                <a:cs typeface="Arial" panose="020B0604020202020204" pitchFamily="34" charset="0"/>
                <a:sym typeface="+mn-ea"/>
              </a:rPr>
              <a:t>→ </a:t>
            </a:r>
            <a:r>
              <a:rPr lang="en-IN" altLang="el-GR" sz="2400" b="1" spc="-150" dirty="0">
                <a:sym typeface="+mn-ea"/>
              </a:rPr>
              <a:t>change state to q</a:t>
            </a:r>
            <a:r>
              <a:rPr lang="en-IN" altLang="el-GR" sz="2400" b="1" spc="-150" baseline="-25000" dirty="0">
                <a:sym typeface="+mn-ea"/>
              </a:rPr>
              <a:t>2.</a:t>
            </a:r>
          </a:p>
          <a:p>
            <a:r>
              <a:rPr lang="en-IN" altLang="en-GB" sz="2400" b="1" spc="-150" dirty="0">
                <a:sym typeface="+mn-ea"/>
              </a:rPr>
              <a:t>  7.</a:t>
            </a:r>
            <a:r>
              <a:rPr lang="en-GB" altLang="en-US" sz="2400" b="1">
                <a:sym typeface="+mn-ea"/>
              </a:rPr>
              <a:t> </a:t>
            </a:r>
            <a:r>
              <a:rPr lang="el-GR" sz="2400" b="1" spc="-150" dirty="0">
                <a:sym typeface="+mn-ea"/>
              </a:rPr>
              <a:t>δ(q</a:t>
            </a:r>
            <a:r>
              <a:rPr lang="en-IN" altLang="el-GR" sz="2400" b="1" spc="-150" baseline="-25000" dirty="0">
                <a:sym typeface="+mn-ea"/>
              </a:rPr>
              <a:t>2</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B</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2</a:t>
            </a:r>
            <a:r>
              <a:rPr lang="el-GR" sz="2400" b="1" spc="-150" dirty="0">
                <a:sym typeface="+mn-ea"/>
              </a:rPr>
              <a:t>, </a:t>
            </a:r>
            <a:r>
              <a:rPr lang="en-GB" altLang="el-GR" sz="2400" b="1" spc="-150" dirty="0">
                <a:solidFill>
                  <a:srgbClr val="00B0F0"/>
                </a:solidFill>
                <a:sym typeface="+mn-ea"/>
              </a:rPr>
              <a:t> </a:t>
            </a:r>
            <a:r>
              <a:rPr lang="en-GB" altLang="el-GR" sz="2400" b="1" spc="-150" dirty="0">
                <a:solidFill>
                  <a:srgbClr val="FF0000"/>
                </a:solidFill>
                <a:sym typeface="+mn-ea"/>
              </a:rPr>
              <a:t>B</a:t>
            </a:r>
            <a:r>
              <a:rPr lang="en-IN" altLang="en-GB" sz="2400" b="1" spc="-150" dirty="0">
                <a:solidFill>
                  <a:srgbClr val="00B0F0"/>
                </a:solidFill>
                <a:sym typeface="+mn-ea"/>
              </a:rPr>
              <a:t>B</a:t>
            </a:r>
            <a:r>
              <a:rPr lang="el-GR" sz="2400" b="1" spc="-150" dirty="0">
                <a:sym typeface="+mn-ea"/>
              </a:rPr>
              <a:t>)</a:t>
            </a:r>
            <a:r>
              <a:rPr lang="en-GB" altLang="el-GR"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subsequent   occurance of </a:t>
            </a:r>
            <a:r>
              <a:rPr lang="en-IN" altLang="en-GB" sz="2400" b="1">
                <a:sym typeface="+mn-ea"/>
              </a:rPr>
              <a:t> K</a:t>
            </a:r>
            <a:r>
              <a:rPr lang="en-IN" altLang="en-GB" sz="2400" b="1" baseline="30000">
                <a:sym typeface="+mn-ea"/>
              </a:rPr>
              <a:t>th</a:t>
            </a:r>
            <a:r>
              <a:rPr lang="en-GB" altLang="en-US" sz="2400" b="1">
                <a:sym typeface="+mn-ea"/>
              </a:rPr>
              <a:t> ‘</a:t>
            </a:r>
            <a:r>
              <a:rPr lang="en-IN" altLang="en-GB" sz="2400" b="1">
                <a:sym typeface="+mn-ea"/>
              </a:rPr>
              <a:t>b</a:t>
            </a:r>
            <a:r>
              <a:rPr lang="en-GB" altLang="en-US" sz="2400" b="1">
                <a:sym typeface="+mn-ea"/>
              </a:rPr>
              <a:t>’</a:t>
            </a:r>
            <a:r>
              <a:rPr lang="en-IN" altLang="en-GB" sz="2400" b="1">
                <a:sym typeface="+mn-ea"/>
              </a:rPr>
              <a:t> in the Input,Push</a:t>
            </a:r>
            <a:r>
              <a:rPr lang="en-GB" altLang="en-US" sz="2400" b="1">
                <a:sym typeface="+mn-ea"/>
              </a:rPr>
              <a:t> ‘</a:t>
            </a:r>
            <a:r>
              <a:rPr lang="en-IN" altLang="en-GB" sz="2400" b="1">
                <a:sym typeface="+mn-ea"/>
              </a:rPr>
              <a:t>B</a:t>
            </a:r>
            <a:r>
              <a:rPr lang="en-GB" altLang="en-US" sz="2400" b="1">
                <a:sym typeface="+mn-ea"/>
              </a:rPr>
              <a:t>’ </a:t>
            </a:r>
          </a:p>
          <a:p>
            <a:r>
              <a:rPr lang="en-GB" altLang="en-US" sz="2400" b="1">
                <a:sym typeface="+mn-ea"/>
              </a:rPr>
              <a:t> </a:t>
            </a:r>
            <a:r>
              <a:rPr lang="en-IN" altLang="en-GB" sz="2400" b="1">
                <a:sym typeface="+mn-ea"/>
              </a:rPr>
              <a:t>                                          onto </a:t>
            </a:r>
            <a:r>
              <a:rPr lang="en-GB" altLang="en-US" sz="2400" b="1">
                <a:sym typeface="+mn-ea"/>
              </a:rPr>
              <a:t>stack</a:t>
            </a:r>
            <a:r>
              <a:rPr lang="en-IN" altLang="en-GB" sz="2400" b="1">
                <a:sym typeface="+mn-ea"/>
              </a:rPr>
              <a:t>.</a:t>
            </a:r>
          </a:p>
          <a:p>
            <a:r>
              <a:rPr lang="en-IN" altLang="en-GB" sz="2400" b="1" spc="-150" dirty="0">
                <a:sym typeface="+mn-ea"/>
              </a:rPr>
              <a:t>  8.</a:t>
            </a:r>
            <a:r>
              <a:rPr lang="en-GB" altLang="en-US" sz="2400" b="1">
                <a:sym typeface="+mn-ea"/>
              </a:rPr>
              <a:t> </a:t>
            </a:r>
            <a:r>
              <a:rPr lang="el-GR" sz="2400" b="1" spc="-150" dirty="0">
                <a:sym typeface="+mn-ea"/>
              </a:rPr>
              <a:t>δ(q</a:t>
            </a:r>
            <a:r>
              <a:rPr lang="en-IN" altLang="el-GR" sz="2400" b="1" spc="-150" baseline="-25000" dirty="0">
                <a:sym typeface="+mn-ea"/>
              </a:rPr>
              <a:t>2</a:t>
            </a:r>
            <a:r>
              <a:rPr lang="el-GR" sz="2400" b="1" spc="-150" dirty="0">
                <a:sym typeface="+mn-ea"/>
              </a:rPr>
              <a:t>, </a:t>
            </a:r>
            <a:r>
              <a:rPr lang="en-IN" altLang="el-GR" sz="2400" b="1" spc="-150" dirty="0">
                <a:solidFill>
                  <a:srgbClr val="FF0000"/>
                </a:solidFill>
                <a:sym typeface="+mn-ea"/>
              </a:rPr>
              <a:t>c</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B</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3</a:t>
            </a:r>
            <a:r>
              <a:rPr lang="el-GR" sz="2400" b="1" spc="-150" dirty="0">
                <a:sym typeface="+mn-ea"/>
              </a:rPr>
              <a:t>, </a:t>
            </a:r>
            <a:r>
              <a:rPr lang="en-GB" altLang="el-GR" sz="2400" b="1" spc="-150" dirty="0">
                <a:solidFill>
                  <a:srgbClr val="00B0F0"/>
                </a:solidFill>
                <a:sym typeface="+mn-ea"/>
              </a:rPr>
              <a:t> </a:t>
            </a:r>
            <a:r>
              <a:rPr lang="en-GB" altLang="el-GR" sz="2000" b="1" spc="-150" dirty="0">
                <a:solidFill>
                  <a:srgbClr val="00B0F0"/>
                </a:solidFill>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IN" altLang="en-GB"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First   occurance of </a:t>
            </a:r>
            <a:r>
              <a:rPr lang="en-IN" altLang="en-GB" sz="2400" b="1">
                <a:sym typeface="+mn-ea"/>
              </a:rPr>
              <a:t> K</a:t>
            </a:r>
            <a:r>
              <a:rPr lang="en-IN" altLang="en-GB" sz="2400" b="1" baseline="30000">
                <a:sym typeface="+mn-ea"/>
              </a:rPr>
              <a:t>th</a:t>
            </a:r>
            <a:r>
              <a:rPr lang="en-GB" altLang="en-US" sz="2400" b="1">
                <a:sym typeface="+mn-ea"/>
              </a:rPr>
              <a:t> ‘</a:t>
            </a:r>
            <a:r>
              <a:rPr lang="en-IN" altLang="en-GB" sz="2400" b="1">
                <a:sym typeface="+mn-ea"/>
              </a:rPr>
              <a:t>c</a:t>
            </a:r>
            <a:r>
              <a:rPr lang="en-GB" altLang="en-US" sz="2400" b="1">
                <a:sym typeface="+mn-ea"/>
              </a:rPr>
              <a:t>’</a:t>
            </a:r>
            <a:r>
              <a:rPr lang="en-IN" altLang="en-GB" sz="2400" b="1">
                <a:sym typeface="+mn-ea"/>
              </a:rPr>
              <a:t> in the Input,POP </a:t>
            </a:r>
            <a:r>
              <a:rPr lang="en-GB" altLang="en-US" sz="2400" b="1">
                <a:sym typeface="+mn-ea"/>
              </a:rPr>
              <a:t>‘</a:t>
            </a:r>
            <a:r>
              <a:rPr lang="en-IN" altLang="en-GB" sz="2400" b="1">
                <a:sym typeface="+mn-ea"/>
              </a:rPr>
              <a:t>B</a:t>
            </a:r>
            <a:r>
              <a:rPr lang="en-GB" altLang="en-US" sz="2400" b="1">
                <a:sym typeface="+mn-ea"/>
              </a:rPr>
              <a:t>’ </a:t>
            </a:r>
            <a:r>
              <a:rPr lang="en-IN" altLang="en-GB" sz="2400" b="1">
                <a:sym typeface="+mn-ea"/>
              </a:rPr>
              <a:t>from </a:t>
            </a:r>
            <a:r>
              <a:rPr lang="en-GB" altLang="en-US" sz="2400" b="1">
                <a:sym typeface="+mn-ea"/>
              </a:rPr>
              <a:t>stack</a:t>
            </a:r>
            <a:r>
              <a:rPr lang="en-IN" altLang="en-GB" sz="2400" b="1">
                <a:sym typeface="+mn-ea"/>
              </a:rPr>
              <a:t>. </a:t>
            </a:r>
            <a:r>
              <a:rPr lang="en-IN" altLang="en-GB" sz="2400" b="1">
                <a:latin typeface="Arial" panose="020B0604020202020204" pitchFamily="34" charset="0"/>
                <a:cs typeface="Arial" panose="020B0604020202020204" pitchFamily="34" charset="0"/>
                <a:sym typeface="+mn-ea"/>
              </a:rPr>
              <a:t>→ </a:t>
            </a:r>
          </a:p>
          <a:p>
            <a:r>
              <a:rPr lang="en-IN" altLang="en-GB" sz="2400" b="1">
                <a:latin typeface="Arial" panose="020B0604020202020204" pitchFamily="34" charset="0"/>
                <a:cs typeface="Arial" panose="020B0604020202020204" pitchFamily="34" charset="0"/>
                <a:sym typeface="+mn-ea"/>
              </a:rPr>
              <a:t>                                   </a:t>
            </a:r>
            <a:r>
              <a:rPr lang="en-IN" altLang="el-GR" sz="2400" b="1" spc="-150" dirty="0">
                <a:sym typeface="+mn-ea"/>
              </a:rPr>
              <a:t>change state to q</a:t>
            </a:r>
            <a:r>
              <a:rPr lang="en-IN" altLang="el-GR" sz="2400" b="1" spc="-150" baseline="-25000" dirty="0">
                <a:sym typeface="+mn-ea"/>
              </a:rPr>
              <a:t>3.</a:t>
            </a:r>
          </a:p>
          <a:p>
            <a:r>
              <a:rPr lang="en-IN" altLang="en-GB" sz="2400" b="1" spc="-150" dirty="0">
                <a:sym typeface="+mn-ea"/>
              </a:rPr>
              <a:t>  9.</a:t>
            </a:r>
            <a:r>
              <a:rPr lang="en-GB" altLang="en-US" sz="2400" b="1">
                <a:sym typeface="+mn-ea"/>
              </a:rPr>
              <a:t> </a:t>
            </a:r>
            <a:r>
              <a:rPr lang="el-GR" sz="2400" b="1" spc="-150" dirty="0">
                <a:sym typeface="+mn-ea"/>
              </a:rPr>
              <a:t>δ(q</a:t>
            </a:r>
            <a:r>
              <a:rPr lang="en-IN" altLang="el-GR" sz="2400" b="1" spc="-150" baseline="-25000" dirty="0">
                <a:sym typeface="+mn-ea"/>
              </a:rPr>
              <a:t>3</a:t>
            </a:r>
            <a:r>
              <a:rPr lang="el-GR" sz="2400" b="1" spc="-150" dirty="0">
                <a:sym typeface="+mn-ea"/>
              </a:rPr>
              <a:t>, </a:t>
            </a:r>
            <a:r>
              <a:rPr lang="en-IN" altLang="el-GR" sz="2400" b="1" spc="-150" dirty="0">
                <a:solidFill>
                  <a:srgbClr val="FF0000"/>
                </a:solidFill>
                <a:sym typeface="+mn-ea"/>
              </a:rPr>
              <a:t>c</a:t>
            </a:r>
            <a:r>
              <a:rPr lang="el-GR" sz="2400" b="1" spc="-150" dirty="0">
                <a:sym typeface="+mn-ea"/>
              </a:rPr>
              <a:t> ,</a:t>
            </a:r>
            <a:r>
              <a:rPr lang="en-GB" altLang="el-GR" sz="2400" b="1" spc="-150" dirty="0">
                <a:sym typeface="+mn-ea"/>
              </a:rPr>
              <a:t> </a:t>
            </a:r>
            <a:r>
              <a:rPr lang="en-GB" altLang="el-GR" sz="2400" b="1" spc="-150" dirty="0">
                <a:solidFill>
                  <a:srgbClr val="00B0F0"/>
                </a:solidFill>
                <a:sym typeface="+mn-ea"/>
              </a:rPr>
              <a:t>B</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3</a:t>
            </a:r>
            <a:r>
              <a:rPr lang="el-GR" sz="2400" b="1" spc="-150" dirty="0">
                <a:sym typeface="+mn-ea"/>
              </a:rPr>
              <a:t>, </a:t>
            </a:r>
            <a:r>
              <a:rPr lang="en-GB" altLang="el-GR" sz="2400" b="1" spc="-150" dirty="0">
                <a:solidFill>
                  <a:srgbClr val="00B0F0"/>
                </a:solidFill>
                <a:sym typeface="+mn-ea"/>
              </a:rPr>
              <a:t> </a:t>
            </a:r>
            <a:r>
              <a:rPr lang="en-GB" altLang="el-GR" sz="2000" b="1" spc="-150" dirty="0">
                <a:solidFill>
                  <a:srgbClr val="00B0F0"/>
                </a:solidFill>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IN" altLang="en-GB" sz="2400" b="1" spc="-150" dirty="0">
                <a:latin typeface="Arial" panose="020B0604020202020204" pitchFamily="34" charset="0"/>
                <a:cs typeface="Arial" panose="020B0604020202020204" pitchFamily="34" charset="0"/>
                <a:sym typeface="+mn-ea"/>
              </a:rPr>
              <a:t>  </a:t>
            </a:r>
            <a:r>
              <a:rPr lang="el-GR" sz="2400" b="1" spc="-150" dirty="0">
                <a:sym typeface="+mn-ea"/>
              </a:rPr>
              <a:t>δ</a:t>
            </a:r>
            <a:r>
              <a:rPr lang="en-IN" altLang="el-GR" sz="2400" b="1" spc="-150" dirty="0">
                <a:sym typeface="+mn-ea"/>
              </a:rPr>
              <a:t>  for subsequent occurance of </a:t>
            </a:r>
            <a:r>
              <a:rPr lang="en-IN" altLang="en-GB" sz="2400" b="1">
                <a:sym typeface="+mn-ea"/>
              </a:rPr>
              <a:t> K</a:t>
            </a:r>
            <a:r>
              <a:rPr lang="en-IN" altLang="en-GB" sz="2400" b="1" baseline="30000">
                <a:sym typeface="+mn-ea"/>
              </a:rPr>
              <a:t>th</a:t>
            </a:r>
            <a:r>
              <a:rPr lang="en-GB" altLang="en-US" sz="2400" b="1">
                <a:sym typeface="+mn-ea"/>
              </a:rPr>
              <a:t> ‘</a:t>
            </a:r>
            <a:r>
              <a:rPr lang="en-IN" altLang="en-GB" sz="2400" b="1">
                <a:sym typeface="+mn-ea"/>
              </a:rPr>
              <a:t>c</a:t>
            </a:r>
            <a:r>
              <a:rPr lang="en-GB" altLang="en-US" sz="2400" b="1">
                <a:sym typeface="+mn-ea"/>
              </a:rPr>
              <a:t>’</a:t>
            </a:r>
            <a:r>
              <a:rPr lang="en-IN" altLang="en-GB" sz="2400" b="1">
                <a:sym typeface="+mn-ea"/>
              </a:rPr>
              <a:t> in the Input,POP </a:t>
            </a:r>
            <a:r>
              <a:rPr lang="en-GB" altLang="en-US" sz="2400" b="1">
                <a:sym typeface="+mn-ea"/>
              </a:rPr>
              <a:t>‘</a:t>
            </a:r>
            <a:r>
              <a:rPr lang="en-IN" altLang="en-GB" sz="2400" b="1">
                <a:sym typeface="+mn-ea"/>
              </a:rPr>
              <a:t>B</a:t>
            </a:r>
            <a:r>
              <a:rPr lang="en-GB" altLang="en-US" sz="2400" b="1">
                <a:sym typeface="+mn-ea"/>
              </a:rPr>
              <a:t>’ </a:t>
            </a:r>
            <a:r>
              <a:rPr lang="en-IN" altLang="en-GB" sz="2400" b="1">
                <a:sym typeface="+mn-ea"/>
              </a:rPr>
              <a:t>from </a:t>
            </a:r>
            <a:r>
              <a:rPr lang="en-GB" altLang="en-US" sz="2400" b="1">
                <a:sym typeface="+mn-ea"/>
              </a:rPr>
              <a:t>stack</a:t>
            </a:r>
            <a:r>
              <a:rPr lang="en-IN" altLang="en-GB" sz="2400" b="1">
                <a:sym typeface="+mn-ea"/>
              </a:rPr>
              <a:t>.</a:t>
            </a:r>
            <a:endParaRPr lang="en-IN" altLang="el-GR" sz="2400" b="1" spc="-150" baseline="-25000" dirty="0">
              <a:sym typeface="+mn-ea"/>
            </a:endParaRPr>
          </a:p>
          <a:p>
            <a:r>
              <a:rPr lang="en-IN" altLang="en-GB" sz="2400" b="1" spc="-150" dirty="0">
                <a:sym typeface="+mn-ea"/>
              </a:rPr>
              <a:t>  9.</a:t>
            </a:r>
            <a:r>
              <a:rPr lang="en-GB" altLang="en-US" sz="2400" b="1">
                <a:sym typeface="+mn-ea"/>
              </a:rPr>
              <a:t> </a:t>
            </a:r>
            <a:r>
              <a:rPr lang="el-GR" sz="2400" b="1" spc="-150" dirty="0">
                <a:sym typeface="+mn-ea"/>
              </a:rPr>
              <a:t>δ(q</a:t>
            </a:r>
            <a:r>
              <a:rPr lang="en-IN" altLang="el-GR" sz="2400" b="1" spc="-150" baseline="-25000" dirty="0">
                <a:sym typeface="+mn-ea"/>
              </a:rPr>
              <a:t>3</a:t>
            </a:r>
            <a:r>
              <a:rPr lang="el-GR" sz="2400" b="1" spc="-150" dirty="0">
                <a:sym typeface="+mn-ea"/>
              </a:rPr>
              <a:t>, </a:t>
            </a:r>
            <a:r>
              <a:rPr lang="el-GR" sz="2000" b="1" spc="-150" dirty="0">
                <a:solidFill>
                  <a:srgbClr val="FF0000"/>
                </a:solidFill>
                <a:latin typeface="Arial" panose="020B0604020202020204" pitchFamily="34" charset="0"/>
                <a:cs typeface="Arial" panose="020B0604020202020204" pitchFamily="34" charset="0"/>
                <a:sym typeface="+mn-ea"/>
              </a:rPr>
              <a:t>Ԑ</a:t>
            </a:r>
            <a:r>
              <a:rPr lang="el-GR" sz="2400" b="1" spc="-150" dirty="0">
                <a:sym typeface="+mn-ea"/>
              </a:rPr>
              <a:t>,</a:t>
            </a:r>
            <a:r>
              <a:rPr lang="en-GB" altLang="el-GR" sz="2400" b="1" spc="-150" dirty="0">
                <a:sym typeface="+mn-ea"/>
              </a:rPr>
              <a:t> </a:t>
            </a:r>
            <a:r>
              <a:rPr lang="en-IN" altLang="en-GB"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f</a:t>
            </a:r>
            <a:r>
              <a:rPr lang="el-GR" sz="2400" b="1" spc="-150" dirty="0">
                <a:sym typeface="+mn-ea"/>
              </a:rPr>
              <a:t>, </a:t>
            </a:r>
            <a:r>
              <a:rPr lang="en-GB" altLang="el-GR" sz="2400" b="1" spc="-150" dirty="0">
                <a:solidFill>
                  <a:srgbClr val="00B0F0"/>
                </a:solidFill>
                <a:sym typeface="+mn-ea"/>
              </a:rPr>
              <a:t> </a:t>
            </a:r>
            <a:r>
              <a:rPr lang="en-IN" altLang="en-GB" sz="2400" b="1" spc="-150" dirty="0">
                <a:solidFill>
                  <a:srgbClr val="00B0F0"/>
                </a:solidFill>
                <a:sym typeface="+mn-ea"/>
              </a:rPr>
              <a:t>Z</a:t>
            </a:r>
            <a:r>
              <a:rPr lang="el-GR" sz="2400" b="1" spc="-150" dirty="0">
                <a:sym typeface="+mn-ea"/>
              </a:rPr>
              <a:t>)</a:t>
            </a:r>
            <a:r>
              <a:rPr lang="en-GB" altLang="el-GR" sz="2400" b="1" spc="-150" dirty="0">
                <a:sym typeface="+mn-ea"/>
              </a:rPr>
              <a:t> </a:t>
            </a:r>
            <a:r>
              <a:rPr lang="en-IN" altLang="en-GB" sz="2400" b="1" spc="-150" dirty="0">
                <a:sym typeface="+mn-ea"/>
              </a:rPr>
              <a:t> </a:t>
            </a:r>
            <a:r>
              <a:rPr lang="en-GB" altLang="el-GR" sz="2400" b="1" spc="-150" dirty="0">
                <a:latin typeface="Arial" panose="020B0604020202020204" pitchFamily="34" charset="0"/>
                <a:cs typeface="Arial" panose="020B0604020202020204" pitchFamily="34" charset="0"/>
                <a:sym typeface="+mn-ea"/>
              </a:rPr>
              <a:t>→  </a:t>
            </a:r>
            <a:r>
              <a:rPr lang="en-IN" altLang="en-GB" sz="2400" b="1" spc="-150" dirty="0">
                <a:latin typeface="Arial" panose="020B0604020202020204" pitchFamily="34" charset="0"/>
                <a:cs typeface="Arial" panose="020B0604020202020204" pitchFamily="34" charset="0"/>
                <a:sym typeface="+mn-ea"/>
              </a:rPr>
              <a:t>  </a:t>
            </a:r>
            <a:r>
              <a:rPr lang="en-GB" altLang="en-US" sz="2400" b="1">
                <a:sym typeface="+mn-ea"/>
              </a:rPr>
              <a:t>Input exhuasted AND STACK EMPTY with Z symbol</a:t>
            </a:r>
            <a:r>
              <a:rPr lang="en-IN" altLang="en-GB" sz="2400" b="1">
                <a:sym typeface="+mn-ea"/>
              </a:rPr>
              <a:t> on top. </a:t>
            </a:r>
            <a:r>
              <a:rPr lang="en-IN" altLang="en-GB" sz="2400" b="1">
                <a:latin typeface="Arial" panose="020B0604020202020204" pitchFamily="34" charset="0"/>
                <a:cs typeface="Arial" panose="020B0604020202020204" pitchFamily="34" charset="0"/>
                <a:sym typeface="+mn-ea"/>
              </a:rPr>
              <a:t>→ </a:t>
            </a:r>
          </a:p>
          <a:p>
            <a:r>
              <a:rPr lang="en-IN" altLang="en-GB" sz="2400" b="1">
                <a:latin typeface="Arial" panose="020B0604020202020204" pitchFamily="34" charset="0"/>
                <a:cs typeface="Arial" panose="020B0604020202020204" pitchFamily="34" charset="0"/>
                <a:sym typeface="+mn-ea"/>
              </a:rPr>
              <a:t>                                   </a:t>
            </a:r>
            <a:r>
              <a:rPr lang="en-IN" altLang="el-GR" sz="2400" b="1" spc="-150" dirty="0">
                <a:sym typeface="+mn-ea"/>
              </a:rPr>
              <a:t>change state to q</a:t>
            </a:r>
            <a:r>
              <a:rPr lang="en-IN" altLang="el-GR" sz="2400" b="1" spc="-150" baseline="-25000" dirty="0">
                <a:sym typeface="+mn-ea"/>
              </a:rPr>
              <a:t>f.</a:t>
            </a:r>
          </a:p>
          <a:p>
            <a:endParaRPr lang="en-GB" altLang="en-US" sz="2400" b="1">
              <a:sym typeface="+mn-ea"/>
            </a:endParaRPr>
          </a:p>
          <a:p>
            <a:endParaRPr lang="en-IN" altLang="el-GR" sz="2400" b="1" spc="-150" baseline="-25000" dirty="0">
              <a:sym typeface="+mn-ea"/>
            </a:endParaRPr>
          </a:p>
          <a:p>
            <a:endParaRPr lang="en-GB" altLang="en-US" sz="2400" b="1">
              <a:sym typeface="+mn-ea"/>
            </a:endParaRPr>
          </a:p>
          <a:p>
            <a:endParaRPr lang="en-IN" altLang="el-GR" sz="2400" b="1" spc="-150" baseline="-25000" dirty="0">
              <a:sym typeface="+mn-ea"/>
            </a:endParaRPr>
          </a:p>
          <a:p>
            <a:endParaRPr lang="en-GB" altLang="en-US" sz="2400" b="1">
              <a:sym typeface="+mn-ea"/>
            </a:endParaRPr>
          </a:p>
          <a:p>
            <a:endParaRPr lang="en-GB" altLang="en-US" sz="2400" b="1">
              <a:sym typeface="+mn-ea"/>
            </a:endParaRPr>
          </a:p>
          <a:p>
            <a:endParaRPr lang="en-IN" altLang="en-GB" sz="2400" b="1">
              <a:sym typeface="+mn-ea"/>
            </a:endParaRPr>
          </a:p>
          <a:p>
            <a:endParaRPr lang="en-IN" altLang="en-GB" sz="2400" b="1">
              <a:sym typeface="+mn-ea"/>
            </a:endParaRPr>
          </a:p>
          <a:p>
            <a:endParaRPr lang="en-IN" altLang="en-GB" sz="2400" b="1">
              <a:sym typeface="+mn-ea"/>
            </a:endParaRPr>
          </a:p>
          <a:p>
            <a:endParaRPr lang="en-GB" altLang="en-US" sz="2400" b="1">
              <a:sym typeface="+mn-ea"/>
            </a:endParaRPr>
          </a:p>
          <a:p>
            <a:r>
              <a:rPr lang="en-GB" altLang="en-US" sz="2400" b="1">
                <a:sym typeface="+mn-ea"/>
              </a:rPr>
              <a:t> </a:t>
            </a:r>
            <a:endParaRPr lang="el-GR" altLang="en-US" sz="2400" b="1" spc="-15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96875" y="245745"/>
            <a:ext cx="5580380" cy="5284470"/>
          </a:xfrm>
          <a:prstGeom prst="rect">
            <a:avLst/>
          </a:prstGeom>
          <a:noFill/>
        </p:spPr>
        <p:txBody>
          <a:bodyPr wrap="square" rtlCol="0">
            <a:noAutofit/>
          </a:bodyPr>
          <a:lstStyle/>
          <a:p>
            <a:r>
              <a:rPr lang="en-IN" altLang="en-US" sz="2400"/>
              <a:t>Special case-1 : i =0</a:t>
            </a:r>
          </a:p>
          <a:p>
            <a:r>
              <a:rPr lang="en-IN" altLang="en-US" sz="2400">
                <a:sym typeface="+mn-ea"/>
              </a:rPr>
              <a:t>                           W= </a:t>
            </a:r>
            <a:r>
              <a:rPr lang="en-IN" altLang="en-US" sz="2400" b="1" dirty="0">
                <a:solidFill>
                  <a:srgbClr val="002060"/>
                </a:solidFill>
                <a:sym typeface="+mn-ea"/>
              </a:rPr>
              <a:t>a</a:t>
            </a:r>
            <a:r>
              <a:rPr lang="en-IN" altLang="en-US" sz="2400" b="1" baseline="-25000" dirty="0">
                <a:solidFill>
                  <a:srgbClr val="002060"/>
                </a:solidFill>
                <a:sym typeface="+mn-ea"/>
              </a:rPr>
              <a:t>i</a:t>
            </a:r>
            <a:r>
              <a:rPr lang="en-IN" altLang="en-US" sz="2400" b="1" dirty="0">
                <a:solidFill>
                  <a:srgbClr val="002060"/>
                </a:solidFill>
                <a:sym typeface="+mn-ea"/>
              </a:rPr>
              <a:t>b</a:t>
            </a:r>
            <a:r>
              <a:rPr lang="en-IN" altLang="en-US" sz="2400" b="1" baseline="-25000" dirty="0">
                <a:solidFill>
                  <a:srgbClr val="002060"/>
                </a:solidFill>
                <a:sym typeface="+mn-ea"/>
              </a:rPr>
              <a:t>j</a:t>
            </a:r>
            <a:r>
              <a:rPr lang="en-IN" altLang="en-US" sz="2400" b="1" dirty="0">
                <a:solidFill>
                  <a:srgbClr val="002060"/>
                </a:solidFill>
                <a:sym typeface="+mn-ea"/>
              </a:rPr>
              <a:t>c</a:t>
            </a:r>
            <a:r>
              <a:rPr lang="en-IN" altLang="en-US" sz="2400" b="1" baseline="-25000" dirty="0">
                <a:solidFill>
                  <a:srgbClr val="002060"/>
                </a:solidFill>
                <a:sym typeface="+mn-ea"/>
              </a:rPr>
              <a:t>k</a:t>
            </a:r>
            <a:r>
              <a:rPr lang="en-IN" altLang="en-US" sz="2400">
                <a:sym typeface="+mn-ea"/>
              </a:rPr>
              <a:t> </a:t>
            </a:r>
            <a:endParaRPr lang="en-IN" altLang="en-US" sz="2400"/>
          </a:p>
          <a:p>
            <a:r>
              <a:rPr lang="en-IN" altLang="en-US" sz="2400">
                <a:sym typeface="+mn-ea"/>
              </a:rPr>
              <a:t>                               = </a:t>
            </a:r>
            <a:r>
              <a:rPr lang="en-IN" altLang="en-US" sz="2400" b="1" baseline="-25000" dirty="0">
                <a:solidFill>
                  <a:srgbClr val="002060"/>
                </a:solidFill>
                <a:sym typeface="+mn-ea"/>
              </a:rPr>
              <a:t> </a:t>
            </a:r>
            <a:r>
              <a:rPr lang="en-IN" altLang="en-US" sz="2400" b="1" dirty="0">
                <a:solidFill>
                  <a:srgbClr val="002060"/>
                </a:solidFill>
                <a:sym typeface="+mn-ea"/>
              </a:rPr>
              <a:t>b</a:t>
            </a:r>
            <a:r>
              <a:rPr lang="en-IN" altLang="en-US" sz="2400" b="1" baseline="-25000" dirty="0">
                <a:solidFill>
                  <a:srgbClr val="002060"/>
                </a:solidFill>
                <a:sym typeface="+mn-ea"/>
              </a:rPr>
              <a:t>k </a:t>
            </a:r>
            <a:r>
              <a:rPr lang="en-IN" altLang="en-US" sz="2400" b="1" dirty="0">
                <a:solidFill>
                  <a:srgbClr val="002060"/>
                </a:solidFill>
                <a:sym typeface="+mn-ea"/>
              </a:rPr>
              <a:t>c</a:t>
            </a:r>
            <a:r>
              <a:rPr lang="en-IN" altLang="en-US" sz="2400" b="1" baseline="-25000" dirty="0">
                <a:solidFill>
                  <a:srgbClr val="002060"/>
                </a:solidFill>
                <a:sym typeface="+mn-ea"/>
              </a:rPr>
              <a:t>k</a:t>
            </a:r>
          </a:p>
          <a:p>
            <a:r>
              <a:rPr lang="en-IN" altLang="el-GR" sz="2400" b="1" spc="-150" dirty="0">
                <a:sym typeface="+mn-ea"/>
              </a:rPr>
              <a:t>                                     </a:t>
            </a:r>
            <a:r>
              <a:rPr lang="el-GR" sz="2400" b="1" spc="-150" dirty="0">
                <a:sym typeface="+mn-ea"/>
              </a:rPr>
              <a:t>δ(q</a:t>
            </a:r>
            <a:r>
              <a:rPr lang="el-GR" sz="2400" b="1" spc="-150" baseline="-25000" dirty="0">
                <a:sym typeface="+mn-ea"/>
              </a:rPr>
              <a:t>0</a:t>
            </a:r>
            <a:r>
              <a:rPr lang="el-GR" sz="2400" b="1" spc="-150" dirty="0">
                <a:sym typeface="+mn-ea"/>
              </a:rPr>
              <a:t>, </a:t>
            </a:r>
            <a:r>
              <a:rPr lang="en-IN" altLang="el-GR" sz="2400" b="1" spc="-150" dirty="0">
                <a:solidFill>
                  <a:srgbClr val="FF0000"/>
                </a:solidFill>
                <a:sym typeface="+mn-ea"/>
              </a:rPr>
              <a:t>b</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2</a:t>
            </a:r>
            <a:r>
              <a:rPr lang="el-GR" sz="2400" b="1" spc="-150" dirty="0">
                <a:sym typeface="+mn-ea"/>
              </a:rPr>
              <a:t>, </a:t>
            </a:r>
            <a:r>
              <a:rPr lang="en-GB" altLang="el-GR" sz="2400" b="1" spc="-150" dirty="0">
                <a:sym typeface="+mn-ea"/>
              </a:rPr>
              <a:t> </a:t>
            </a:r>
            <a:r>
              <a:rPr lang="en-IN" altLang="en-GB" sz="2400" b="1" spc="-150" dirty="0">
                <a:solidFill>
                  <a:srgbClr val="FF0000"/>
                </a:solidFill>
                <a:sym typeface="+mn-ea"/>
              </a:rPr>
              <a:t>B</a:t>
            </a:r>
            <a:r>
              <a:rPr lang="en-IN" altLang="en-GB" sz="2400" b="1" spc="-150" dirty="0">
                <a:solidFill>
                  <a:srgbClr val="00B0F0"/>
                </a:solidFill>
                <a:sym typeface="+mn-ea"/>
              </a:rPr>
              <a:t>Z</a:t>
            </a:r>
            <a:r>
              <a:rPr lang="el-GR" sz="2400" b="1" spc="-150" dirty="0">
                <a:sym typeface="+mn-ea"/>
              </a:rPr>
              <a:t>)</a:t>
            </a:r>
            <a:r>
              <a:rPr lang="en-GB" altLang="el-GR" sz="2400" b="1" spc="-150" dirty="0">
                <a:sym typeface="+mn-ea"/>
              </a:rPr>
              <a:t> </a:t>
            </a:r>
            <a:endParaRPr lang="en-IN" altLang="en-US" sz="2400" b="1" baseline="-25000" dirty="0">
              <a:solidFill>
                <a:srgbClr val="002060"/>
              </a:solidFill>
              <a:sym typeface="+mn-ea"/>
            </a:endParaRPr>
          </a:p>
          <a:p>
            <a:endParaRPr lang="en-IN" altLang="en-US" sz="2400" b="1" baseline="-25000" dirty="0">
              <a:solidFill>
                <a:srgbClr val="002060"/>
              </a:solidFill>
              <a:sym typeface="+mn-ea"/>
            </a:endParaRPr>
          </a:p>
          <a:p>
            <a:endParaRPr lang="en-IN" altLang="en-US" sz="2400" b="1" baseline="-25000" dirty="0">
              <a:solidFill>
                <a:srgbClr val="002060"/>
              </a:solidFill>
              <a:sym typeface="+mn-ea"/>
            </a:endParaRPr>
          </a:p>
          <a:p>
            <a:r>
              <a:rPr lang="en-IN" altLang="en-US" sz="2400">
                <a:sym typeface="+mn-ea"/>
              </a:rPr>
              <a:t>Special case-2 : k = 0</a:t>
            </a:r>
            <a:endParaRPr lang="en-IN" altLang="en-US" sz="2400"/>
          </a:p>
          <a:p>
            <a:r>
              <a:rPr lang="en-IN" altLang="en-US" sz="2400">
                <a:sym typeface="+mn-ea"/>
              </a:rPr>
              <a:t>                           W= </a:t>
            </a:r>
            <a:r>
              <a:rPr lang="en-IN" altLang="en-US" sz="2400" b="1" dirty="0">
                <a:solidFill>
                  <a:srgbClr val="002060"/>
                </a:solidFill>
                <a:sym typeface="+mn-ea"/>
              </a:rPr>
              <a:t>a</a:t>
            </a:r>
            <a:r>
              <a:rPr lang="en-IN" altLang="en-US" sz="2400" b="1" baseline="-25000" dirty="0">
                <a:solidFill>
                  <a:srgbClr val="002060"/>
                </a:solidFill>
                <a:sym typeface="+mn-ea"/>
              </a:rPr>
              <a:t>i</a:t>
            </a:r>
            <a:r>
              <a:rPr lang="en-IN" altLang="en-US" sz="2400" b="1" dirty="0">
                <a:solidFill>
                  <a:srgbClr val="002060"/>
                </a:solidFill>
                <a:sym typeface="+mn-ea"/>
              </a:rPr>
              <a:t>b</a:t>
            </a:r>
            <a:r>
              <a:rPr lang="en-IN" altLang="en-US" sz="2400" b="1" baseline="-25000" dirty="0">
                <a:solidFill>
                  <a:srgbClr val="002060"/>
                </a:solidFill>
                <a:sym typeface="+mn-ea"/>
              </a:rPr>
              <a:t>j</a:t>
            </a:r>
            <a:r>
              <a:rPr lang="en-IN" altLang="en-US" sz="2400" b="1" dirty="0">
                <a:solidFill>
                  <a:srgbClr val="002060"/>
                </a:solidFill>
                <a:sym typeface="+mn-ea"/>
              </a:rPr>
              <a:t>c</a:t>
            </a:r>
            <a:r>
              <a:rPr lang="en-IN" altLang="en-US" sz="2400" b="1" baseline="-25000" dirty="0">
                <a:solidFill>
                  <a:srgbClr val="002060"/>
                </a:solidFill>
                <a:sym typeface="+mn-ea"/>
              </a:rPr>
              <a:t>k</a:t>
            </a:r>
            <a:r>
              <a:rPr lang="en-IN" altLang="en-US" sz="2400">
                <a:sym typeface="+mn-ea"/>
              </a:rPr>
              <a:t> </a:t>
            </a:r>
            <a:endParaRPr lang="en-IN" altLang="en-US" sz="2400"/>
          </a:p>
          <a:p>
            <a:r>
              <a:rPr lang="en-IN" altLang="en-US" sz="2400">
                <a:sym typeface="+mn-ea"/>
              </a:rPr>
              <a:t>                               = </a:t>
            </a:r>
            <a:r>
              <a:rPr lang="en-IN" altLang="en-US" sz="2400" b="1" dirty="0">
                <a:solidFill>
                  <a:srgbClr val="002060"/>
                </a:solidFill>
                <a:sym typeface="+mn-ea"/>
              </a:rPr>
              <a:t>a</a:t>
            </a:r>
            <a:r>
              <a:rPr lang="en-IN" altLang="en-US" sz="2400" b="1" baseline="-25000" dirty="0">
                <a:solidFill>
                  <a:srgbClr val="002060"/>
                </a:solidFill>
                <a:sym typeface="+mn-ea"/>
              </a:rPr>
              <a:t>i</a:t>
            </a:r>
            <a:r>
              <a:rPr lang="en-IN" altLang="en-US" sz="2400" b="1" dirty="0">
                <a:solidFill>
                  <a:srgbClr val="002060"/>
                </a:solidFill>
                <a:sym typeface="+mn-ea"/>
              </a:rPr>
              <a:t>b</a:t>
            </a:r>
            <a:r>
              <a:rPr lang="en-IN" altLang="en-US" sz="2400" b="1" baseline="-25000" dirty="0">
                <a:solidFill>
                  <a:srgbClr val="002060"/>
                </a:solidFill>
                <a:sym typeface="+mn-ea"/>
              </a:rPr>
              <a:t>i+k</a:t>
            </a:r>
            <a:r>
              <a:rPr lang="en-IN" altLang="en-US" sz="2400" b="1" dirty="0">
                <a:solidFill>
                  <a:srgbClr val="002060"/>
                </a:solidFill>
                <a:sym typeface="+mn-ea"/>
              </a:rPr>
              <a:t>c</a:t>
            </a:r>
            <a:r>
              <a:rPr lang="en-IN" altLang="en-US" sz="2400" b="1" baseline="-25000" dirty="0">
                <a:solidFill>
                  <a:srgbClr val="002060"/>
                </a:solidFill>
                <a:sym typeface="+mn-ea"/>
              </a:rPr>
              <a:t>k </a:t>
            </a:r>
            <a:r>
              <a:rPr lang="en-IN" altLang="en-US" sz="2400">
                <a:sym typeface="+mn-ea"/>
              </a:rPr>
              <a:t>  = </a:t>
            </a:r>
            <a:r>
              <a:rPr lang="en-IN" altLang="en-US" sz="2400" b="1" dirty="0">
                <a:solidFill>
                  <a:srgbClr val="002060"/>
                </a:solidFill>
                <a:sym typeface="+mn-ea"/>
              </a:rPr>
              <a:t>a</a:t>
            </a:r>
            <a:r>
              <a:rPr lang="en-IN" altLang="en-US" sz="2400" b="1" baseline="-25000" dirty="0">
                <a:solidFill>
                  <a:srgbClr val="002060"/>
                </a:solidFill>
                <a:sym typeface="+mn-ea"/>
              </a:rPr>
              <a:t>i</a:t>
            </a:r>
            <a:r>
              <a:rPr lang="en-IN" altLang="en-US" sz="2400" b="1" dirty="0">
                <a:solidFill>
                  <a:srgbClr val="002060"/>
                </a:solidFill>
                <a:sym typeface="+mn-ea"/>
              </a:rPr>
              <a:t>b</a:t>
            </a:r>
            <a:r>
              <a:rPr lang="en-IN" altLang="en-US" sz="2400" b="1" baseline="-25000" dirty="0">
                <a:solidFill>
                  <a:srgbClr val="002060"/>
                </a:solidFill>
                <a:sym typeface="+mn-ea"/>
              </a:rPr>
              <a:t>i .</a:t>
            </a:r>
          </a:p>
          <a:p>
            <a:r>
              <a:rPr lang="en-IN" altLang="en-US" sz="2400"/>
              <a:t>                          </a:t>
            </a:r>
            <a:r>
              <a:rPr lang="el-GR" sz="2400" b="1" spc="-150" dirty="0">
                <a:sym typeface="+mn-ea"/>
              </a:rPr>
              <a:t>δ(q</a:t>
            </a:r>
            <a:r>
              <a:rPr lang="en-IN" altLang="el-GR" sz="2400" b="1" spc="-150" baseline="-25000" dirty="0">
                <a:sym typeface="+mn-ea"/>
              </a:rPr>
              <a:t>1</a:t>
            </a:r>
            <a:r>
              <a:rPr lang="el-GR" sz="2400" b="1" spc="-150" dirty="0">
                <a:sym typeface="+mn-ea"/>
              </a:rPr>
              <a:t>, </a:t>
            </a:r>
            <a:r>
              <a:rPr lang="el-GR" sz="2000" b="1" spc="-150" dirty="0">
                <a:solidFill>
                  <a:srgbClr val="FF0000"/>
                </a:solidFill>
                <a:latin typeface="Arial" panose="020B0604020202020204" pitchFamily="34" charset="0"/>
                <a:cs typeface="Arial" panose="020B0604020202020204" pitchFamily="34" charset="0"/>
                <a:sym typeface="+mn-ea"/>
              </a:rPr>
              <a:t>Ԑ</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f</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Z</a:t>
            </a:r>
            <a:r>
              <a:rPr lang="el-GR" sz="2400" b="1" spc="-150" dirty="0">
                <a:sym typeface="+mn-ea"/>
              </a:rPr>
              <a:t>)</a:t>
            </a:r>
          </a:p>
          <a:p>
            <a:endParaRPr lang="el-GR" altLang="en-US" sz="2400" b="1" spc="-150" dirty="0">
              <a:sym typeface="+mn-ea"/>
            </a:endParaRPr>
          </a:p>
          <a:p>
            <a:r>
              <a:rPr lang="en-IN" altLang="en-US" sz="2400">
                <a:sym typeface="+mn-ea"/>
              </a:rPr>
              <a:t>Special case-3 :  i= 0 and k = 0</a:t>
            </a:r>
            <a:endParaRPr lang="en-IN" altLang="en-US" sz="2400"/>
          </a:p>
          <a:p>
            <a:r>
              <a:rPr lang="en-IN" altLang="en-US" sz="2400">
                <a:sym typeface="+mn-ea"/>
              </a:rPr>
              <a:t>                           W= </a:t>
            </a:r>
            <a:r>
              <a:rPr lang="en-IN" altLang="en-US" sz="2400" b="1" dirty="0">
                <a:solidFill>
                  <a:srgbClr val="002060"/>
                </a:solidFill>
                <a:sym typeface="+mn-ea"/>
              </a:rPr>
              <a:t>a</a:t>
            </a:r>
            <a:r>
              <a:rPr lang="en-IN" altLang="en-US" sz="2400" b="1" baseline="-25000" dirty="0">
                <a:solidFill>
                  <a:srgbClr val="002060"/>
                </a:solidFill>
                <a:sym typeface="+mn-ea"/>
              </a:rPr>
              <a:t>i</a:t>
            </a:r>
            <a:r>
              <a:rPr lang="en-IN" altLang="en-US" sz="2400" b="1" dirty="0">
                <a:solidFill>
                  <a:srgbClr val="002060"/>
                </a:solidFill>
                <a:sym typeface="+mn-ea"/>
              </a:rPr>
              <a:t>b</a:t>
            </a:r>
            <a:r>
              <a:rPr lang="en-IN" altLang="en-US" sz="2400" b="1" baseline="-25000" dirty="0">
                <a:solidFill>
                  <a:srgbClr val="002060"/>
                </a:solidFill>
                <a:sym typeface="+mn-ea"/>
              </a:rPr>
              <a:t>j</a:t>
            </a:r>
            <a:r>
              <a:rPr lang="en-IN" altLang="en-US" sz="2400" b="1" dirty="0">
                <a:solidFill>
                  <a:srgbClr val="002060"/>
                </a:solidFill>
                <a:sym typeface="+mn-ea"/>
              </a:rPr>
              <a:t>c</a:t>
            </a:r>
            <a:r>
              <a:rPr lang="en-IN" altLang="en-US" sz="2400" b="1" baseline="-25000" dirty="0">
                <a:solidFill>
                  <a:srgbClr val="002060"/>
                </a:solidFill>
                <a:sym typeface="+mn-ea"/>
              </a:rPr>
              <a:t>k</a:t>
            </a:r>
            <a:r>
              <a:rPr lang="en-IN" altLang="en-US" sz="2400">
                <a:sym typeface="+mn-ea"/>
              </a:rPr>
              <a:t> </a:t>
            </a:r>
            <a:endParaRPr lang="en-IN" altLang="en-US" sz="2400"/>
          </a:p>
          <a:p>
            <a:r>
              <a:rPr lang="en-IN" altLang="en-US" sz="2400">
                <a:sym typeface="+mn-ea"/>
              </a:rPr>
              <a:t>                               = </a:t>
            </a:r>
            <a:r>
              <a:rPr lang="en-IN" altLang="en-US" sz="2400" b="1" dirty="0">
                <a:solidFill>
                  <a:srgbClr val="002060"/>
                </a:solidFill>
                <a:sym typeface="+mn-ea"/>
              </a:rPr>
              <a:t>a</a:t>
            </a:r>
            <a:r>
              <a:rPr lang="en-IN" altLang="en-US" sz="2400" b="1" baseline="-25000" dirty="0">
                <a:solidFill>
                  <a:srgbClr val="002060"/>
                </a:solidFill>
                <a:sym typeface="+mn-ea"/>
              </a:rPr>
              <a:t>i</a:t>
            </a:r>
            <a:r>
              <a:rPr lang="en-IN" altLang="en-US" sz="2400" b="1" dirty="0">
                <a:solidFill>
                  <a:srgbClr val="002060"/>
                </a:solidFill>
                <a:sym typeface="+mn-ea"/>
              </a:rPr>
              <a:t>b</a:t>
            </a:r>
            <a:r>
              <a:rPr lang="en-IN" altLang="en-US" sz="2400" b="1" baseline="-25000" dirty="0">
                <a:solidFill>
                  <a:srgbClr val="002060"/>
                </a:solidFill>
                <a:sym typeface="+mn-ea"/>
              </a:rPr>
              <a:t>i+k</a:t>
            </a:r>
            <a:r>
              <a:rPr lang="en-IN" altLang="en-US" sz="2400" b="1" dirty="0">
                <a:solidFill>
                  <a:srgbClr val="002060"/>
                </a:solidFill>
                <a:sym typeface="+mn-ea"/>
              </a:rPr>
              <a:t>c</a:t>
            </a:r>
            <a:r>
              <a:rPr lang="en-IN" altLang="en-US" sz="2400" b="1" baseline="-25000" dirty="0">
                <a:solidFill>
                  <a:srgbClr val="002060"/>
                </a:solidFill>
                <a:sym typeface="+mn-ea"/>
              </a:rPr>
              <a:t>k </a:t>
            </a:r>
            <a:r>
              <a:rPr lang="en-IN" altLang="en-US" sz="2400">
                <a:sym typeface="+mn-ea"/>
              </a:rPr>
              <a:t>  = </a:t>
            </a:r>
            <a:r>
              <a:rPr lang="en-IN" altLang="en-US" sz="2400">
                <a:latin typeface="Arial" panose="020B0604020202020204" pitchFamily="34" charset="0"/>
                <a:cs typeface="Arial" panose="020B0604020202020204" pitchFamily="34" charset="0"/>
                <a:sym typeface="+mn-ea"/>
              </a:rPr>
              <a:t>Ԑ</a:t>
            </a:r>
            <a:r>
              <a:rPr lang="en-IN" altLang="en-US" sz="2400" b="1" baseline="-25000" dirty="0">
                <a:solidFill>
                  <a:srgbClr val="002060"/>
                </a:solidFill>
                <a:sym typeface="+mn-ea"/>
              </a:rPr>
              <a:t> .</a:t>
            </a:r>
          </a:p>
          <a:p>
            <a:r>
              <a:rPr lang="en-IN" altLang="en-US" sz="2400">
                <a:sym typeface="+mn-ea"/>
              </a:rPr>
              <a:t>                          </a:t>
            </a:r>
            <a:r>
              <a:rPr lang="el-GR" sz="2400" b="1" spc="-150" dirty="0">
                <a:sym typeface="+mn-ea"/>
              </a:rPr>
              <a:t>δ(q</a:t>
            </a:r>
            <a:r>
              <a:rPr lang="en-IN" altLang="el-GR" sz="2400" b="1" spc="-150" baseline="-25000" dirty="0">
                <a:sym typeface="+mn-ea"/>
              </a:rPr>
              <a:t>0</a:t>
            </a:r>
            <a:r>
              <a:rPr lang="el-GR" sz="2400" b="1" spc="-150" dirty="0">
                <a:sym typeface="+mn-ea"/>
              </a:rPr>
              <a:t>, </a:t>
            </a:r>
            <a:r>
              <a:rPr lang="el-GR" sz="2000" b="1" spc="-150" dirty="0">
                <a:solidFill>
                  <a:srgbClr val="FF0000"/>
                </a:solidFill>
                <a:latin typeface="Arial" panose="020B0604020202020204" pitchFamily="34" charset="0"/>
                <a:cs typeface="Arial" panose="020B0604020202020204" pitchFamily="34" charset="0"/>
                <a:sym typeface="+mn-ea"/>
              </a:rPr>
              <a:t>Ԑ</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Z</a:t>
            </a:r>
            <a:r>
              <a:rPr lang="el-GR" sz="2400" b="1" spc="-150" dirty="0">
                <a:sym typeface="+mn-ea"/>
              </a:rPr>
              <a:t>)</a:t>
            </a:r>
            <a:r>
              <a:rPr lang="en-GB" altLang="el-GR" sz="2400" b="1" spc="-150" dirty="0">
                <a:sym typeface="+mn-ea"/>
              </a:rPr>
              <a:t> </a:t>
            </a:r>
            <a:r>
              <a:rPr lang="el-GR" sz="2400" b="1" spc="-150" dirty="0">
                <a:sym typeface="+mn-ea"/>
              </a:rPr>
              <a:t>=</a:t>
            </a:r>
            <a:r>
              <a:rPr lang="en-GB" altLang="el-GR" sz="2400" b="1" spc="-150" dirty="0">
                <a:sym typeface="+mn-ea"/>
              </a:rPr>
              <a:t> </a:t>
            </a:r>
            <a:r>
              <a:rPr lang="el-GR" sz="2400" b="1" spc="-150" dirty="0">
                <a:sym typeface="+mn-ea"/>
              </a:rPr>
              <a:t>(q</a:t>
            </a:r>
            <a:r>
              <a:rPr lang="en-IN" altLang="el-GR" sz="2400" b="1" spc="-150" baseline="-25000" dirty="0">
                <a:sym typeface="+mn-ea"/>
              </a:rPr>
              <a:t>f</a:t>
            </a:r>
            <a:r>
              <a:rPr lang="el-GR" sz="2400" b="1" spc="-150" dirty="0">
                <a:sym typeface="+mn-ea"/>
              </a:rPr>
              <a:t> </a:t>
            </a:r>
            <a:r>
              <a:rPr lang="en-GB" altLang="el-GR" sz="2400" b="1" spc="-150" dirty="0">
                <a:sym typeface="+mn-ea"/>
              </a:rPr>
              <a:t> </a:t>
            </a:r>
            <a:r>
              <a:rPr lang="en-IN" altLang="en-GB" sz="2400" b="1" spc="-150" dirty="0">
                <a:solidFill>
                  <a:srgbClr val="00B0F0"/>
                </a:solidFill>
                <a:sym typeface="+mn-ea"/>
              </a:rPr>
              <a:t>Z</a:t>
            </a:r>
            <a:r>
              <a:rPr lang="el-GR" sz="2400" b="1" spc="-150" dirty="0">
                <a:sym typeface="+mn-ea"/>
              </a:rPr>
              <a:t>)</a:t>
            </a:r>
            <a:endParaRPr lang="en-IN" altLang="en-US" sz="2400"/>
          </a:p>
          <a:p>
            <a:endParaRPr lang="en-IN" altLang="en-US" sz="2400" b="1" baseline="-25000" dirty="0">
              <a:solidFill>
                <a:srgbClr val="002060"/>
              </a:solidFill>
              <a:sym typeface="+mn-ea"/>
            </a:endParaRPr>
          </a:p>
          <a:p>
            <a:endParaRPr lang="en-IN" altLang="en-US" sz="2400"/>
          </a:p>
          <a:p>
            <a:endParaRPr lang="en-IN" altLang="en-US" sz="2400"/>
          </a:p>
          <a:p>
            <a:endParaRPr lang="en-IN" altLang="en-US" b="1" baseline="-25000" dirty="0">
              <a:solidFill>
                <a:srgbClr val="002060"/>
              </a:solidFill>
              <a:sym typeface="+mn-ea"/>
            </a:endParaRPr>
          </a:p>
          <a:p>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4397-2E4E-E59C-F5F5-3BC76ED8DB3D}"/>
              </a:ext>
            </a:extLst>
          </p:cNvPr>
          <p:cNvSpPr>
            <a:spLocks noGrp="1"/>
          </p:cNvSpPr>
          <p:nvPr>
            <p:ph type="title"/>
          </p:nvPr>
        </p:nvSpPr>
        <p:spPr/>
        <p:txBody>
          <a:bodyPr/>
          <a:lstStyle/>
          <a:p>
            <a:r>
              <a:rPr lang="en-IN" b="1" dirty="0"/>
              <a:t>Steps in NPDA</a:t>
            </a:r>
          </a:p>
        </p:txBody>
      </p:sp>
      <p:sp>
        <p:nvSpPr>
          <p:cNvPr id="3" name="Content Placeholder 2">
            <a:extLst>
              <a:ext uri="{FF2B5EF4-FFF2-40B4-BE49-F238E27FC236}">
                <a16:creationId xmlns:a16="http://schemas.microsoft.com/office/drawing/2014/main" id="{C1267269-9900-73E0-6572-A507E8AE2B76}"/>
              </a:ext>
            </a:extLst>
          </p:cNvPr>
          <p:cNvSpPr>
            <a:spLocks noGrp="1"/>
          </p:cNvSpPr>
          <p:nvPr>
            <p:ph idx="1"/>
          </p:nvPr>
        </p:nvSpPr>
        <p:spPr/>
        <p:txBody>
          <a:bodyPr/>
          <a:lstStyle/>
          <a:p>
            <a:r>
              <a:rPr lang="en-IN" dirty="0"/>
              <a:t>Until reach half of the input: same state, push </a:t>
            </a:r>
            <a:r>
              <a:rPr lang="en-IN" dirty="0" err="1"/>
              <a:t>oprn</a:t>
            </a:r>
            <a:endParaRPr lang="en-IN" dirty="0"/>
          </a:p>
          <a:p>
            <a:pPr marL="0" indent="0">
              <a:buNone/>
            </a:pPr>
            <a:endParaRPr lang="en-IN" dirty="0"/>
          </a:p>
          <a:p>
            <a:r>
              <a:rPr lang="en-IN" dirty="0"/>
              <a:t>After half of input: different state, pop </a:t>
            </a:r>
            <a:r>
              <a:rPr lang="en-IN" dirty="0" err="1"/>
              <a:t>oprn</a:t>
            </a:r>
            <a:endParaRPr lang="en-IN"/>
          </a:p>
          <a:p>
            <a:pPr marL="0" indent="0">
              <a:buNone/>
            </a:pPr>
            <a:endParaRPr lang="en-IN" dirty="0"/>
          </a:p>
          <a:p>
            <a:r>
              <a:rPr lang="en-IN" dirty="0"/>
              <a:t>On complete of Input: different state – final state</a:t>
            </a:r>
          </a:p>
        </p:txBody>
      </p:sp>
    </p:spTree>
    <p:extLst>
      <p:ext uri="{BB962C8B-B14F-4D97-AF65-F5344CB8AC3E}">
        <p14:creationId xmlns:p14="http://schemas.microsoft.com/office/powerpoint/2010/main" val="2170954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27660" y="231775"/>
            <a:ext cx="9542780" cy="521970"/>
          </a:xfrm>
          <a:prstGeom prst="rect">
            <a:avLst/>
          </a:prstGeom>
          <a:noFill/>
        </p:spPr>
        <p:txBody>
          <a:bodyPr wrap="square" rtlCol="0" anchor="t">
            <a:spAutoFit/>
          </a:bodyPr>
          <a:lstStyle/>
          <a:p>
            <a:r>
              <a:rPr lang="en-GB" altLang="en-US" sz="2800" b="1" dirty="0">
                <a:solidFill>
                  <a:srgbClr val="FF0000"/>
                </a:solidFill>
                <a:sym typeface="+mn-ea"/>
              </a:rPr>
              <a:t>1.2.2. Methodology for Building N</a:t>
            </a:r>
            <a:r>
              <a:rPr lang="en-US" sz="2800" b="1" dirty="0">
                <a:solidFill>
                  <a:srgbClr val="FF0000"/>
                </a:solidFill>
                <a:sym typeface="+mn-ea"/>
              </a:rPr>
              <a:t>PDA for CFL</a:t>
            </a:r>
            <a:r>
              <a:rPr lang="en-GB" altLang="en-US" sz="2800" b="1" dirty="0">
                <a:solidFill>
                  <a:srgbClr val="FF0000"/>
                </a:solidFill>
                <a:sym typeface="+mn-ea"/>
              </a:rPr>
              <a:t> by </a:t>
            </a:r>
            <a:r>
              <a:rPr lang="en-IN" altLang="en-GB" sz="2800" b="1" dirty="0">
                <a:solidFill>
                  <a:srgbClr val="FF0000"/>
                </a:solidFill>
                <a:sym typeface="+mn-ea"/>
              </a:rPr>
              <a:t>empty STACK</a:t>
            </a:r>
          </a:p>
        </p:txBody>
      </p:sp>
      <p:sp>
        <p:nvSpPr>
          <p:cNvPr id="2" name="Text Box 1"/>
          <p:cNvSpPr txBox="1"/>
          <p:nvPr/>
        </p:nvSpPr>
        <p:spPr>
          <a:xfrm>
            <a:off x="481330" y="1099820"/>
            <a:ext cx="11503025" cy="4526280"/>
          </a:xfrm>
          <a:prstGeom prst="rect">
            <a:avLst/>
          </a:prstGeom>
          <a:noFill/>
        </p:spPr>
        <p:txBody>
          <a:bodyPr wrap="square" rtlCol="0">
            <a:noAutofit/>
          </a:bodyPr>
          <a:lstStyle/>
          <a:p>
            <a:pPr>
              <a:buFont typeface="Arial" panose="020B0604020202020204" pitchFamily="34" charset="0"/>
              <a:buNone/>
            </a:pPr>
            <a:r>
              <a:rPr lang="en-US" sz="3200">
                <a:sym typeface="+mn-ea"/>
              </a:rPr>
              <a:t>Let G=(V,T,S,P) be a CFG then PDA M that accepts L(G) by empty</a:t>
            </a:r>
            <a:r>
              <a:rPr lang="en-IN" altLang="en-US" sz="3200">
                <a:sym typeface="+mn-ea"/>
              </a:rPr>
              <a:t> STACK </a:t>
            </a:r>
            <a:r>
              <a:rPr lang="en-US" sz="3200">
                <a:sym typeface="+mn-ea"/>
              </a:rPr>
              <a:t> as follows</a:t>
            </a:r>
            <a:r>
              <a:rPr lang="en-IN" altLang="en-US" sz="3200">
                <a:sym typeface="+mn-ea"/>
              </a:rPr>
              <a:t> :</a:t>
            </a:r>
            <a:endParaRPr lang="en-US" sz="3200"/>
          </a:p>
          <a:p>
            <a:pPr>
              <a:buFont typeface="Arial" panose="020B0604020202020204" pitchFamily="34" charset="0"/>
              <a:buNone/>
            </a:pPr>
            <a:r>
              <a:rPr lang="en-US" sz="3200">
                <a:sym typeface="+mn-ea"/>
              </a:rPr>
              <a:t>            M =({q</a:t>
            </a:r>
            <a:r>
              <a:rPr lang="en-GB" altLang="en-US" sz="3200">
                <a:sym typeface="+mn-ea"/>
              </a:rPr>
              <a:t>}</a:t>
            </a:r>
            <a:r>
              <a:rPr lang="en-US" sz="3200">
                <a:sym typeface="+mn-ea"/>
              </a:rPr>
              <a:t>,T, VUT, </a:t>
            </a:r>
            <a:r>
              <a:rPr lang="el-GR" sz="3200">
                <a:sym typeface="+mn-ea"/>
              </a:rPr>
              <a:t>δ</a:t>
            </a:r>
            <a:r>
              <a:rPr lang="en-US" sz="3200">
                <a:sym typeface="+mn-ea"/>
              </a:rPr>
              <a:t>, </a:t>
            </a:r>
            <a:r>
              <a:rPr lang="en-US" sz="3200">
                <a:latin typeface="Arial" panose="020B0604020202020204" pitchFamily="34" charset="0"/>
                <a:cs typeface="Arial" panose="020B0604020202020204" pitchFamily="34" charset="0"/>
                <a:sym typeface="+mn-ea"/>
              </a:rPr>
              <a:t>Ø</a:t>
            </a:r>
            <a:r>
              <a:rPr lang="en-US" sz="3200">
                <a:sym typeface="+mn-ea"/>
              </a:rPr>
              <a:t>, S)  where transition function </a:t>
            </a:r>
            <a:r>
              <a:rPr lang="el-GR" sz="3200">
                <a:sym typeface="+mn-ea"/>
              </a:rPr>
              <a:t>δ</a:t>
            </a:r>
            <a:r>
              <a:rPr lang="en-US" sz="3200">
                <a:sym typeface="+mn-ea"/>
              </a:rPr>
              <a:t> is defined as follows</a:t>
            </a:r>
            <a:r>
              <a:rPr lang="en-GB" altLang="en-US" sz="3200">
                <a:sym typeface="+mn-ea"/>
              </a:rPr>
              <a:t> :</a:t>
            </a:r>
            <a:endParaRPr lang="en-US" sz="3200"/>
          </a:p>
          <a:p>
            <a:pPr>
              <a:buFont typeface="Arial" panose="020B0604020202020204" pitchFamily="34" charset="0"/>
              <a:buNone/>
            </a:pPr>
            <a:r>
              <a:rPr lang="en-US" sz="3200">
                <a:sym typeface="+mn-ea"/>
              </a:rPr>
              <a:t>  </a:t>
            </a:r>
            <a:r>
              <a:rPr lang="en-GB" altLang="en-US" sz="3200">
                <a:sym typeface="+mn-ea"/>
              </a:rPr>
              <a:t>	</a:t>
            </a:r>
            <a:r>
              <a:rPr lang="en-US" sz="3200">
                <a:sym typeface="+mn-ea"/>
              </a:rPr>
              <a:t>1.</a:t>
            </a:r>
            <a:r>
              <a:rPr lang="en-GB" altLang="en-US" sz="3200">
                <a:sym typeface="+mn-ea"/>
              </a:rPr>
              <a:t> </a:t>
            </a:r>
            <a:r>
              <a:rPr lang="en-US" sz="3200">
                <a:sym typeface="+mn-ea"/>
              </a:rPr>
              <a:t>For each </a:t>
            </a:r>
            <a:r>
              <a:rPr lang="en-US" sz="3200" b="1">
                <a:solidFill>
                  <a:srgbClr val="FF0000"/>
                </a:solidFill>
                <a:sym typeface="+mn-ea"/>
              </a:rPr>
              <a:t>variable A</a:t>
            </a:r>
            <a:endParaRPr lang="en-US" sz="3200" b="1">
              <a:solidFill>
                <a:srgbClr val="FF0000"/>
              </a:solidFill>
            </a:endParaRPr>
          </a:p>
          <a:p>
            <a:pPr>
              <a:buFont typeface="Arial" panose="020B0604020202020204" pitchFamily="34" charset="0"/>
              <a:buNone/>
            </a:pPr>
            <a:r>
              <a:rPr lang="en-US" sz="3200">
                <a:sym typeface="+mn-ea"/>
              </a:rPr>
              <a:t>      </a:t>
            </a:r>
            <a:r>
              <a:rPr lang="en-GB" altLang="en-US" sz="3200">
                <a:sym typeface="+mn-ea"/>
              </a:rPr>
              <a:t>		</a:t>
            </a:r>
            <a:r>
              <a:rPr lang="en-US" sz="3200">
                <a:sym typeface="+mn-ea"/>
              </a:rPr>
              <a:t> </a:t>
            </a:r>
            <a:r>
              <a:rPr lang="el-GR" sz="3200">
                <a:sym typeface="+mn-ea"/>
              </a:rPr>
              <a:t>δ</a:t>
            </a:r>
            <a:r>
              <a:rPr lang="en-US" sz="3200">
                <a:sym typeface="+mn-ea"/>
              </a:rPr>
              <a:t>(q,</a:t>
            </a:r>
            <a:r>
              <a:rPr lang="el-GR" sz="3200">
                <a:sym typeface="+mn-ea"/>
              </a:rPr>
              <a:t>ε</a:t>
            </a:r>
            <a:r>
              <a:rPr lang="en-US" sz="3200">
                <a:sym typeface="+mn-ea"/>
              </a:rPr>
              <a:t>,</a:t>
            </a:r>
            <a:r>
              <a:rPr lang="en-US" sz="3200">
                <a:solidFill>
                  <a:srgbClr val="FF0000"/>
                </a:solidFill>
                <a:sym typeface="+mn-ea"/>
              </a:rPr>
              <a:t>A</a:t>
            </a:r>
            <a:r>
              <a:rPr lang="en-US" sz="3200">
                <a:sym typeface="+mn-ea"/>
              </a:rPr>
              <a:t>) = </a:t>
            </a:r>
            <a:r>
              <a:rPr lang="en-GB" altLang="en-US" sz="3200">
                <a:sym typeface="+mn-ea"/>
              </a:rPr>
              <a:t>{</a:t>
            </a:r>
            <a:r>
              <a:rPr lang="en-US" sz="3200">
                <a:sym typeface="+mn-ea"/>
              </a:rPr>
              <a:t>(q,</a:t>
            </a:r>
            <a:r>
              <a:rPr lang="en-IN" altLang="en-US" sz="3200">
                <a:sym typeface="+mn-ea"/>
              </a:rPr>
              <a:t> </a:t>
            </a:r>
            <a:r>
              <a:rPr lang="el-GR" sz="3200" b="1">
                <a:solidFill>
                  <a:srgbClr val="FF0000"/>
                </a:solidFill>
                <a:sym typeface="+mn-ea"/>
              </a:rPr>
              <a:t>β</a:t>
            </a:r>
            <a:r>
              <a:rPr lang="en-US" sz="3200">
                <a:sym typeface="+mn-ea"/>
              </a:rPr>
              <a:t>) such that </a:t>
            </a:r>
            <a:r>
              <a:rPr lang="en-US" sz="3200" b="1">
                <a:solidFill>
                  <a:srgbClr val="FF0000"/>
                </a:solidFill>
                <a:sym typeface="+mn-ea"/>
              </a:rPr>
              <a:t>A</a:t>
            </a:r>
            <a:r>
              <a:rPr lang="en-US" sz="3200" b="1">
                <a:solidFill>
                  <a:srgbClr val="FF0000"/>
                </a:solidFill>
                <a:latin typeface="Arial" panose="020B0604020202020204" pitchFamily="34" charset="0"/>
                <a:cs typeface="Arial" panose="020B0604020202020204" pitchFamily="34" charset="0"/>
                <a:sym typeface="+mn-ea"/>
              </a:rPr>
              <a:t>→</a:t>
            </a:r>
            <a:r>
              <a:rPr lang="el-GR" sz="3200" b="1">
                <a:solidFill>
                  <a:srgbClr val="FF0000"/>
                </a:solidFill>
                <a:sym typeface="+mn-ea"/>
              </a:rPr>
              <a:t>β</a:t>
            </a:r>
            <a:r>
              <a:rPr lang="en-US" sz="3200">
                <a:sym typeface="+mn-ea"/>
              </a:rPr>
              <a:t> is Production in P</a:t>
            </a:r>
            <a:r>
              <a:rPr lang="en-GB" altLang="en-US" sz="3200">
                <a:sym typeface="+mn-ea"/>
              </a:rPr>
              <a:t>}</a:t>
            </a:r>
            <a:endParaRPr lang="en-US" sz="3200"/>
          </a:p>
          <a:p>
            <a:pPr>
              <a:buFont typeface="Arial" panose="020B0604020202020204" pitchFamily="34" charset="0"/>
              <a:buNone/>
            </a:pPr>
            <a:r>
              <a:rPr lang="en-US" sz="3200">
                <a:sym typeface="+mn-ea"/>
              </a:rPr>
              <a:t>  </a:t>
            </a:r>
            <a:r>
              <a:rPr lang="en-GB" altLang="en-US" sz="3200">
                <a:sym typeface="+mn-ea"/>
              </a:rPr>
              <a:t>	</a:t>
            </a:r>
            <a:r>
              <a:rPr lang="en-US" sz="3200">
                <a:sym typeface="+mn-ea"/>
              </a:rPr>
              <a:t>2. For each terminal</a:t>
            </a:r>
            <a:r>
              <a:rPr lang="en-IN" altLang="en-US" sz="3200">
                <a:sym typeface="+mn-ea"/>
              </a:rPr>
              <a:t> </a:t>
            </a:r>
            <a:r>
              <a:rPr lang="en-IN" altLang="en-US" sz="3200" b="1">
                <a:solidFill>
                  <a:srgbClr val="FF0000"/>
                </a:solidFill>
                <a:sym typeface="+mn-ea"/>
              </a:rPr>
              <a:t>‘</a:t>
            </a:r>
            <a:r>
              <a:rPr lang="en-US" sz="3200" b="1">
                <a:solidFill>
                  <a:srgbClr val="FF0000"/>
                </a:solidFill>
                <a:sym typeface="+mn-ea"/>
              </a:rPr>
              <a:t>a</a:t>
            </a:r>
            <a:r>
              <a:rPr lang="en-IN" altLang="en-US" sz="3200" b="1">
                <a:solidFill>
                  <a:srgbClr val="FF0000"/>
                </a:solidFill>
                <a:sym typeface="+mn-ea"/>
              </a:rPr>
              <a:t> ‘</a:t>
            </a:r>
            <a:r>
              <a:rPr lang="en-IN" altLang="en-US" sz="3200">
                <a:sym typeface="+mn-ea"/>
              </a:rPr>
              <a:t> add -</a:t>
            </a:r>
            <a:r>
              <a:rPr lang="en-US" sz="3200">
                <a:sym typeface="+mn-ea"/>
              </a:rPr>
              <a:t> </a:t>
            </a:r>
            <a:r>
              <a:rPr lang="el-GR" sz="3200">
                <a:sym typeface="+mn-ea"/>
              </a:rPr>
              <a:t>δ</a:t>
            </a:r>
            <a:r>
              <a:rPr lang="en-US" sz="3200">
                <a:sym typeface="+mn-ea"/>
              </a:rPr>
              <a:t>(q, </a:t>
            </a:r>
            <a:r>
              <a:rPr lang="en-IN" altLang="en-US" sz="3200" b="1">
                <a:solidFill>
                  <a:srgbClr val="FF0000"/>
                </a:solidFill>
                <a:sym typeface="+mn-ea"/>
              </a:rPr>
              <a:t>a</a:t>
            </a:r>
            <a:r>
              <a:rPr lang="en-US" sz="3200">
                <a:sym typeface="+mn-ea"/>
              </a:rPr>
              <a:t>, </a:t>
            </a:r>
            <a:r>
              <a:rPr lang="en-IN" altLang="en-US" sz="3200" b="1">
                <a:solidFill>
                  <a:srgbClr val="FF0000"/>
                </a:solidFill>
                <a:sym typeface="+mn-ea"/>
              </a:rPr>
              <a:t>a</a:t>
            </a:r>
            <a:r>
              <a:rPr lang="en-US" sz="3200">
                <a:sym typeface="+mn-ea"/>
              </a:rPr>
              <a:t>) = (q,</a:t>
            </a:r>
            <a:r>
              <a:rPr lang="el-GR" sz="3200">
                <a:sym typeface="+mn-ea"/>
              </a:rPr>
              <a:t>ε</a:t>
            </a:r>
            <a:r>
              <a:rPr lang="en-US" sz="3200">
                <a:sym typeface="+mn-ea"/>
              </a:rPr>
              <a:t>)</a:t>
            </a:r>
            <a:endParaRPr lang="en-US" sz="3200"/>
          </a:p>
          <a:p>
            <a:endParaRPr lang="en-US" sz="3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39065" y="332105"/>
            <a:ext cx="10764520" cy="553085"/>
          </a:xfrm>
          <a:prstGeom prst="rect">
            <a:avLst/>
          </a:prstGeom>
          <a:noFill/>
        </p:spPr>
        <p:txBody>
          <a:bodyPr wrap="square" rtlCol="0">
            <a:noAutofit/>
          </a:bodyPr>
          <a:lstStyle/>
          <a:p>
            <a:r>
              <a:rPr lang="en-GB" altLang="en-IN" sz="2800" b="1" dirty="0">
                <a:solidFill>
                  <a:srgbClr val="002060"/>
                </a:solidFill>
                <a:sym typeface="+mn-ea"/>
              </a:rPr>
              <a:t>1. </a:t>
            </a:r>
            <a:r>
              <a:rPr lang="en-IN" altLang="en-US" sz="2800" b="1" dirty="0">
                <a:solidFill>
                  <a:srgbClr val="002060"/>
                </a:solidFill>
                <a:sym typeface="+mn-ea"/>
              </a:rPr>
              <a:t>Design a NPDA for</a:t>
            </a:r>
            <a:r>
              <a:rPr lang="en-GB" altLang="en-US" sz="2800" b="1" dirty="0">
                <a:solidFill>
                  <a:srgbClr val="002060"/>
                </a:solidFill>
                <a:sym typeface="+mn-ea"/>
              </a:rPr>
              <a:t> </a:t>
            </a:r>
            <a:r>
              <a:rPr lang="en-US" sz="2800" b="1" dirty="0">
                <a:solidFill>
                  <a:srgbClr val="002060"/>
                </a:solidFill>
                <a:sym typeface="+mn-ea"/>
              </a:rPr>
              <a:t>L={</a:t>
            </a:r>
            <a:r>
              <a:rPr lang="en-US" sz="2800" b="1" dirty="0" err="1">
                <a:solidFill>
                  <a:srgbClr val="002060"/>
                </a:solidFill>
                <a:sym typeface="+mn-ea"/>
              </a:rPr>
              <a:t>a</a:t>
            </a:r>
            <a:r>
              <a:rPr lang="en-US" sz="2800" b="1" baseline="30000" dirty="0" err="1">
                <a:solidFill>
                  <a:srgbClr val="002060"/>
                </a:solidFill>
                <a:sym typeface="+mn-ea"/>
              </a:rPr>
              <a:t>n</a:t>
            </a:r>
            <a:r>
              <a:rPr lang="en-US" sz="2800" b="1" dirty="0" err="1">
                <a:solidFill>
                  <a:srgbClr val="002060"/>
                </a:solidFill>
                <a:sym typeface="+mn-ea"/>
              </a:rPr>
              <a:t>b</a:t>
            </a:r>
            <a:r>
              <a:rPr lang="en-US" sz="2800" b="1" baseline="30000" dirty="0" err="1">
                <a:solidFill>
                  <a:srgbClr val="002060"/>
                </a:solidFill>
                <a:sym typeface="+mn-ea"/>
              </a:rPr>
              <a:t>n</a:t>
            </a:r>
            <a:r>
              <a:rPr lang="en-US" sz="2800" b="1" dirty="0">
                <a:solidFill>
                  <a:srgbClr val="002060"/>
                </a:solidFill>
                <a:sym typeface="+mn-ea"/>
              </a:rPr>
              <a:t>  | n&gt;=0}</a:t>
            </a:r>
            <a:r>
              <a:rPr lang="en-GB" altLang="en-US" sz="2800" b="1" dirty="0">
                <a:solidFill>
                  <a:srgbClr val="002060"/>
                </a:solidFill>
                <a:sym typeface="+mn-ea"/>
              </a:rPr>
              <a:t> by Empty Stack</a:t>
            </a:r>
            <a:r>
              <a:rPr lang="en-GB" altLang="en-US" sz="2800" dirty="0">
                <a:sym typeface="+mn-ea"/>
              </a:rPr>
              <a:t> </a:t>
            </a:r>
          </a:p>
          <a:p>
            <a:r>
              <a:rPr lang="en-GB" altLang="en-US"/>
              <a:t> </a:t>
            </a:r>
          </a:p>
        </p:txBody>
      </p:sp>
      <p:sp>
        <p:nvSpPr>
          <p:cNvPr id="4" name="Text Box 3"/>
          <p:cNvSpPr txBox="1"/>
          <p:nvPr/>
        </p:nvSpPr>
        <p:spPr>
          <a:xfrm>
            <a:off x="311785" y="1149350"/>
            <a:ext cx="7182485" cy="1014730"/>
          </a:xfrm>
          <a:prstGeom prst="rect">
            <a:avLst/>
          </a:prstGeom>
          <a:noFill/>
        </p:spPr>
        <p:txBody>
          <a:bodyPr wrap="square" rtlCol="0">
            <a:noAutofit/>
          </a:bodyPr>
          <a:lstStyle/>
          <a:p>
            <a:r>
              <a:rPr lang="en-GB" altLang="en-US" sz="2800"/>
              <a:t>a. Grammar for the given Language :</a:t>
            </a:r>
          </a:p>
          <a:p>
            <a:r>
              <a:rPr lang="en-GB" altLang="en-US" sz="2800"/>
              <a:t>       S </a:t>
            </a:r>
            <a:r>
              <a:rPr lang="en-GB" altLang="en-US" sz="2800">
                <a:latin typeface="Arial" panose="020B0604020202020204" pitchFamily="34" charset="0"/>
                <a:cs typeface="Arial" panose="020B0604020202020204" pitchFamily="34" charset="0"/>
              </a:rPr>
              <a:t>→ aSb  </a:t>
            </a:r>
            <a:r>
              <a:rPr lang="en-IN" altLang="en-US" sz="2800">
                <a:latin typeface="Arial" panose="020B0604020202020204" pitchFamily="34" charset="0"/>
                <a:cs typeface="Arial" panose="020B0604020202020204" pitchFamily="34" charset="0"/>
              </a:rPr>
              <a:t>| Ԑ</a:t>
            </a:r>
            <a:endParaRPr lang="en-GB" altLang="en-US" sz="2800"/>
          </a:p>
          <a:p>
            <a:r>
              <a:rPr lang="en-GB" altLang="en-US"/>
              <a:t>   </a:t>
            </a:r>
          </a:p>
        </p:txBody>
      </p:sp>
      <p:sp>
        <p:nvSpPr>
          <p:cNvPr id="5" name="Text Box 4"/>
          <p:cNvSpPr txBox="1"/>
          <p:nvPr/>
        </p:nvSpPr>
        <p:spPr>
          <a:xfrm>
            <a:off x="307975" y="2741930"/>
            <a:ext cx="10271760" cy="2068830"/>
          </a:xfrm>
          <a:prstGeom prst="rect">
            <a:avLst/>
          </a:prstGeom>
          <a:noFill/>
        </p:spPr>
        <p:txBody>
          <a:bodyPr wrap="square" rtlCol="0">
            <a:noAutofit/>
          </a:bodyPr>
          <a:lstStyle/>
          <a:p>
            <a:r>
              <a:rPr lang="en-IN" altLang="en-US" sz="2800"/>
              <a:t>b. NPDA for the given Language :</a:t>
            </a:r>
          </a:p>
          <a:p>
            <a:r>
              <a:rPr lang="en-IN" altLang="en-US" sz="2800"/>
              <a:t>     i. For variable = {S}  </a:t>
            </a:r>
            <a:r>
              <a:rPr lang="en-IN" altLang="en-US" sz="2800">
                <a:latin typeface="Arial" panose="020B0604020202020204" pitchFamily="34" charset="0"/>
                <a:cs typeface="Arial" panose="020B0604020202020204" pitchFamily="34" charset="0"/>
              </a:rPr>
              <a:t>→</a:t>
            </a:r>
            <a:r>
              <a:rPr lang="en-IN" altLang="en-US" sz="2800"/>
              <a:t> </a:t>
            </a:r>
            <a:r>
              <a:rPr lang="el-GR" sz="2800" b="1" spc="-150" dirty="0">
                <a:sym typeface="+mn-ea"/>
              </a:rPr>
              <a:t>δ(q</a:t>
            </a:r>
            <a:r>
              <a:rPr lang="en-IN" altLang="el-GR" sz="2800" b="1" spc="-150" dirty="0">
                <a:sym typeface="+mn-ea"/>
              </a:rPr>
              <a:t>, </a:t>
            </a:r>
            <a:r>
              <a:rPr lang="el-GR" sz="2800" b="1" spc="-150" dirty="0">
                <a:sym typeface="+mn-ea"/>
              </a:rPr>
              <a:t> </a:t>
            </a:r>
            <a:r>
              <a:rPr lang="en-IN" altLang="en-US" sz="2800">
                <a:latin typeface="Arial" panose="020B0604020202020204" pitchFamily="34" charset="0"/>
                <a:cs typeface="Arial" panose="020B0604020202020204" pitchFamily="34" charset="0"/>
                <a:sym typeface="+mn-ea"/>
              </a:rPr>
              <a:t>Ԑ </a:t>
            </a:r>
            <a:r>
              <a:rPr lang="el-GR" sz="2800" b="1" spc="-150" dirty="0">
                <a:sym typeface="+mn-ea"/>
              </a:rPr>
              <a:t>,</a:t>
            </a:r>
            <a:r>
              <a:rPr lang="en-GB" altLang="el-GR" sz="2800" b="1" spc="-150" dirty="0">
                <a:sym typeface="+mn-ea"/>
              </a:rPr>
              <a:t> </a:t>
            </a:r>
            <a:r>
              <a:rPr lang="en-IN" altLang="en-GB" sz="2800" b="1" spc="-150" dirty="0">
                <a:solidFill>
                  <a:srgbClr val="00B0F0"/>
                </a:solidFill>
                <a:sym typeface="+mn-ea"/>
              </a:rPr>
              <a:t>S</a:t>
            </a:r>
            <a:r>
              <a:rPr lang="el-GR" sz="2800" b="1" spc="-150" dirty="0">
                <a:sym typeface="+mn-ea"/>
              </a:rPr>
              <a:t>)</a:t>
            </a:r>
            <a:r>
              <a:rPr lang="en-GB" altLang="el-GR" sz="2800" b="1" spc="-150" dirty="0">
                <a:sym typeface="+mn-ea"/>
              </a:rPr>
              <a:t> </a:t>
            </a:r>
            <a:r>
              <a:rPr lang="el-GR" sz="2800" b="1" spc="-150" dirty="0">
                <a:sym typeface="+mn-ea"/>
              </a:rPr>
              <a:t>=</a:t>
            </a:r>
            <a:r>
              <a:rPr lang="en-GB" altLang="el-GR" sz="2800" b="1" spc="-150" dirty="0">
                <a:sym typeface="+mn-ea"/>
              </a:rPr>
              <a:t>  {</a:t>
            </a:r>
            <a:r>
              <a:rPr lang="el-GR" sz="2800" b="1" spc="-150" dirty="0">
                <a:sym typeface="+mn-ea"/>
              </a:rPr>
              <a:t>(q</a:t>
            </a:r>
            <a:r>
              <a:rPr lang="en-IN" altLang="el-GR" sz="2800" b="1" spc="-150" dirty="0">
                <a:sym typeface="+mn-ea"/>
              </a:rPr>
              <a:t>, </a:t>
            </a:r>
            <a:r>
              <a:rPr lang="en-GB" altLang="en-US" sz="2800" b="1">
                <a:solidFill>
                  <a:srgbClr val="00B0F0"/>
                </a:solidFill>
                <a:latin typeface="Arial" panose="020B0604020202020204" pitchFamily="34" charset="0"/>
                <a:cs typeface="Arial" panose="020B0604020202020204" pitchFamily="34" charset="0"/>
                <a:sym typeface="+mn-ea"/>
              </a:rPr>
              <a:t>aSb</a:t>
            </a:r>
            <a:r>
              <a:rPr lang="en-IN" altLang="el-GR" sz="2800" b="1" spc="-150" dirty="0">
                <a:sym typeface="+mn-ea"/>
              </a:rPr>
              <a:t> </a:t>
            </a:r>
            <a:r>
              <a:rPr lang="el-GR" sz="2800" b="1" spc="-150" dirty="0">
                <a:sym typeface="+mn-ea"/>
              </a:rPr>
              <a:t>)</a:t>
            </a:r>
            <a:r>
              <a:rPr lang="en-GB" altLang="el-GR" sz="2800" b="1" spc="-150" dirty="0">
                <a:sym typeface="+mn-ea"/>
              </a:rPr>
              <a:t> </a:t>
            </a:r>
            <a:r>
              <a:rPr lang="en-IN" altLang="en-GB" sz="2800" b="1" spc="-150" dirty="0">
                <a:sym typeface="+mn-ea"/>
              </a:rPr>
              <a:t>, (q, </a:t>
            </a:r>
            <a:r>
              <a:rPr lang="en-IN" altLang="en-GB" sz="2800" b="1" spc="-150" dirty="0">
                <a:solidFill>
                  <a:srgbClr val="00B0F0"/>
                </a:solidFill>
                <a:latin typeface="Arial" panose="020B0604020202020204" pitchFamily="34" charset="0"/>
                <a:cs typeface="Arial" panose="020B0604020202020204" pitchFamily="34" charset="0"/>
                <a:sym typeface="+mn-ea"/>
              </a:rPr>
              <a:t>Ԑ</a:t>
            </a:r>
            <a:r>
              <a:rPr lang="en-IN" altLang="en-GB" sz="2800" b="1" spc="-150" dirty="0">
                <a:latin typeface="Arial" panose="020B0604020202020204" pitchFamily="34" charset="0"/>
                <a:cs typeface="Arial" panose="020B0604020202020204" pitchFamily="34" charset="0"/>
                <a:sym typeface="+mn-ea"/>
              </a:rPr>
              <a:t>)</a:t>
            </a:r>
            <a:r>
              <a:rPr lang="en-GB" altLang="en-IN" sz="2800" b="1" spc="-150" dirty="0">
                <a:latin typeface="Arial" panose="020B0604020202020204" pitchFamily="34" charset="0"/>
                <a:cs typeface="Arial" panose="020B0604020202020204" pitchFamily="34" charset="0"/>
                <a:sym typeface="+mn-ea"/>
              </a:rPr>
              <a:t> }</a:t>
            </a:r>
            <a:endParaRPr lang="en-IN" altLang="en-GB" sz="2800" b="1" spc="-150" dirty="0">
              <a:latin typeface="Arial" panose="020B0604020202020204" pitchFamily="34" charset="0"/>
              <a:cs typeface="Arial" panose="020B0604020202020204" pitchFamily="34" charset="0"/>
              <a:sym typeface="+mn-ea"/>
            </a:endParaRPr>
          </a:p>
          <a:p>
            <a:r>
              <a:rPr lang="en-GB" altLang="en-IN" sz="2800" b="1" spc="-150" dirty="0">
                <a:latin typeface="Arial" panose="020B0604020202020204" pitchFamily="34" charset="0"/>
                <a:cs typeface="Arial" panose="020B0604020202020204" pitchFamily="34" charset="0"/>
                <a:sym typeface="+mn-ea"/>
              </a:rPr>
              <a:t> </a:t>
            </a:r>
            <a:r>
              <a:rPr lang="en-IN" altLang="en-GB" sz="2800" b="1" spc="-150" dirty="0">
                <a:latin typeface="Arial" panose="020B0604020202020204" pitchFamily="34" charset="0"/>
                <a:cs typeface="Arial" panose="020B0604020202020204" pitchFamily="34" charset="0"/>
                <a:sym typeface="+mn-ea"/>
              </a:rPr>
              <a:t> </a:t>
            </a:r>
            <a:r>
              <a:rPr lang="en-IN" altLang="en-US" sz="2800">
                <a:sym typeface="+mn-ea"/>
              </a:rPr>
              <a:t>  ii. For Terminals {a, b} </a:t>
            </a:r>
            <a:r>
              <a:rPr lang="en-IN" altLang="en-US" sz="2800">
                <a:latin typeface="Arial" panose="020B0604020202020204" pitchFamily="34" charset="0"/>
                <a:cs typeface="Arial" panose="020B0604020202020204" pitchFamily="34" charset="0"/>
                <a:sym typeface="+mn-ea"/>
              </a:rPr>
              <a:t>→ </a:t>
            </a:r>
            <a:r>
              <a:rPr lang="el-GR" sz="2800" b="1" spc="-150" dirty="0">
                <a:sym typeface="+mn-ea"/>
              </a:rPr>
              <a:t>δ(q</a:t>
            </a:r>
            <a:r>
              <a:rPr lang="en-IN" altLang="el-GR" sz="2800" b="1" spc="-150" dirty="0">
                <a:sym typeface="+mn-ea"/>
              </a:rPr>
              <a:t>, </a:t>
            </a:r>
            <a:r>
              <a:rPr lang="el-GR" sz="2800" b="1" spc="-150" dirty="0">
                <a:sym typeface="+mn-ea"/>
              </a:rPr>
              <a:t> </a:t>
            </a:r>
            <a:r>
              <a:rPr lang="en-IN" altLang="el-GR" sz="2800" b="1" spc="-150" dirty="0">
                <a:sym typeface="+mn-ea"/>
              </a:rPr>
              <a:t>a</a:t>
            </a:r>
            <a:r>
              <a:rPr lang="en-IN" altLang="en-US" sz="2800">
                <a:latin typeface="Arial" panose="020B0604020202020204" pitchFamily="34" charset="0"/>
                <a:cs typeface="Arial" panose="020B0604020202020204" pitchFamily="34" charset="0"/>
                <a:sym typeface="+mn-ea"/>
              </a:rPr>
              <a:t> </a:t>
            </a:r>
            <a:r>
              <a:rPr lang="el-GR" sz="2800" b="1" spc="-150" dirty="0">
                <a:sym typeface="+mn-ea"/>
              </a:rPr>
              <a:t>,</a:t>
            </a:r>
            <a:r>
              <a:rPr lang="en-GB" altLang="el-GR" sz="2800" b="1" spc="-150" dirty="0">
                <a:sym typeface="+mn-ea"/>
              </a:rPr>
              <a:t> </a:t>
            </a:r>
            <a:r>
              <a:rPr lang="en-IN" altLang="en-GB" sz="2800" b="1" spc="-150" dirty="0">
                <a:solidFill>
                  <a:srgbClr val="00B0F0"/>
                </a:solidFill>
                <a:sym typeface="+mn-ea"/>
              </a:rPr>
              <a:t>a</a:t>
            </a:r>
            <a:r>
              <a:rPr lang="en-IN" altLang="en-GB" sz="2800" b="1" spc="-150" dirty="0">
                <a:sym typeface="+mn-ea"/>
              </a:rPr>
              <a:t>)</a:t>
            </a:r>
            <a:r>
              <a:rPr lang="en-GB" altLang="el-GR" sz="2800" b="1" spc="-150" dirty="0">
                <a:sym typeface="+mn-ea"/>
              </a:rPr>
              <a:t> </a:t>
            </a:r>
            <a:r>
              <a:rPr lang="en-IN" altLang="en-GB" sz="2800" b="1" spc="-150" dirty="0">
                <a:sym typeface="+mn-ea"/>
              </a:rPr>
              <a:t>= (q, </a:t>
            </a:r>
            <a:r>
              <a:rPr lang="en-IN" altLang="en-GB" sz="2800" b="1" spc="-150" dirty="0">
                <a:solidFill>
                  <a:srgbClr val="00B0F0"/>
                </a:solidFill>
                <a:latin typeface="Arial" panose="020B0604020202020204" pitchFamily="34" charset="0"/>
                <a:cs typeface="Arial" panose="020B0604020202020204" pitchFamily="34" charset="0"/>
                <a:sym typeface="+mn-ea"/>
              </a:rPr>
              <a:t>Ԑ</a:t>
            </a:r>
            <a:r>
              <a:rPr lang="en-IN" altLang="en-GB" sz="2800" b="1" spc="-150" dirty="0">
                <a:latin typeface="Arial" panose="020B0604020202020204" pitchFamily="34" charset="0"/>
                <a:cs typeface="Arial" panose="020B0604020202020204" pitchFamily="34" charset="0"/>
                <a:sym typeface="+mn-ea"/>
              </a:rPr>
              <a:t>)</a:t>
            </a:r>
            <a:r>
              <a:rPr lang="en-IN" altLang="en-GB" sz="2800" b="1" spc="-150" dirty="0">
                <a:sym typeface="+mn-ea"/>
              </a:rPr>
              <a:t> </a:t>
            </a:r>
            <a:endParaRPr lang="en-IN" altLang="en-US" sz="2800" b="1" baseline="-25000" dirty="0">
              <a:solidFill>
                <a:srgbClr val="002060"/>
              </a:solidFill>
              <a:sym typeface="+mn-ea"/>
            </a:endParaRPr>
          </a:p>
          <a:p>
            <a:r>
              <a:rPr lang="en-IN" altLang="en-US" sz="2800" b="1" baseline="-25000" dirty="0">
                <a:solidFill>
                  <a:srgbClr val="002060"/>
                </a:solidFill>
                <a:sym typeface="+mn-ea"/>
              </a:rPr>
              <a:t>                                                                            </a:t>
            </a:r>
            <a:r>
              <a:rPr lang="en-GB" altLang="en-IN" sz="2800" b="1" baseline="-25000" dirty="0">
                <a:solidFill>
                  <a:srgbClr val="002060"/>
                </a:solidFill>
                <a:sym typeface="+mn-ea"/>
              </a:rPr>
              <a:t>  </a:t>
            </a:r>
            <a:r>
              <a:rPr lang="en-IN" altLang="en-US" sz="2800" b="1" baseline="-25000" dirty="0">
                <a:solidFill>
                  <a:srgbClr val="002060"/>
                </a:solidFill>
                <a:sym typeface="+mn-ea"/>
              </a:rPr>
              <a:t> </a:t>
            </a:r>
            <a:r>
              <a:rPr lang="el-GR" sz="2800" b="1" spc="-150" dirty="0">
                <a:sym typeface="+mn-ea"/>
              </a:rPr>
              <a:t>δ(q</a:t>
            </a:r>
            <a:r>
              <a:rPr lang="en-IN" altLang="el-GR" sz="2800" b="1" spc="-150" dirty="0">
                <a:sym typeface="+mn-ea"/>
              </a:rPr>
              <a:t>, </a:t>
            </a:r>
            <a:r>
              <a:rPr lang="el-GR" sz="2800" b="1" spc="-150" dirty="0">
                <a:sym typeface="+mn-ea"/>
              </a:rPr>
              <a:t> </a:t>
            </a:r>
            <a:r>
              <a:rPr lang="en-IN" altLang="el-GR" sz="2800" b="1" spc="-150" dirty="0">
                <a:sym typeface="+mn-ea"/>
              </a:rPr>
              <a:t>b</a:t>
            </a:r>
            <a:r>
              <a:rPr lang="en-IN" altLang="en-US" sz="2800">
                <a:latin typeface="Arial" panose="020B0604020202020204" pitchFamily="34" charset="0"/>
                <a:cs typeface="Arial" panose="020B0604020202020204" pitchFamily="34" charset="0"/>
                <a:sym typeface="+mn-ea"/>
              </a:rPr>
              <a:t> </a:t>
            </a:r>
            <a:r>
              <a:rPr lang="el-GR" sz="2800" b="1" spc="-150" dirty="0">
                <a:sym typeface="+mn-ea"/>
              </a:rPr>
              <a:t>,</a:t>
            </a:r>
            <a:r>
              <a:rPr lang="en-GB" altLang="el-GR" sz="2800" b="1" spc="-150" dirty="0">
                <a:sym typeface="+mn-ea"/>
              </a:rPr>
              <a:t> </a:t>
            </a:r>
            <a:r>
              <a:rPr lang="en-IN" altLang="en-GB" sz="2800" b="1" spc="-150" dirty="0">
                <a:solidFill>
                  <a:srgbClr val="00B0F0"/>
                </a:solidFill>
                <a:sym typeface="+mn-ea"/>
              </a:rPr>
              <a:t>b</a:t>
            </a:r>
            <a:r>
              <a:rPr lang="en-IN" altLang="en-GB" sz="2800" b="1" spc="-150" dirty="0">
                <a:sym typeface="+mn-ea"/>
              </a:rPr>
              <a:t>)</a:t>
            </a:r>
            <a:r>
              <a:rPr lang="en-GB" altLang="el-GR" sz="2800" b="1" spc="-150" dirty="0">
                <a:sym typeface="+mn-ea"/>
              </a:rPr>
              <a:t> </a:t>
            </a:r>
            <a:r>
              <a:rPr lang="en-IN" altLang="en-GB" sz="2800" b="1" spc="-150" dirty="0">
                <a:sym typeface="+mn-ea"/>
              </a:rPr>
              <a:t>= (q, </a:t>
            </a:r>
            <a:r>
              <a:rPr lang="en-IN" altLang="en-GB" sz="2800" b="1" spc="-150" dirty="0">
                <a:solidFill>
                  <a:srgbClr val="00B0F0"/>
                </a:solidFill>
                <a:latin typeface="Arial" panose="020B0604020202020204" pitchFamily="34" charset="0"/>
                <a:cs typeface="Arial" panose="020B0604020202020204" pitchFamily="34" charset="0"/>
                <a:sym typeface="+mn-ea"/>
              </a:rPr>
              <a:t>Ԑ</a:t>
            </a:r>
            <a:r>
              <a:rPr lang="en-IN" altLang="en-GB" sz="2800" b="1" spc="-150" dirty="0">
                <a:latin typeface="Arial" panose="020B0604020202020204" pitchFamily="34" charset="0"/>
                <a:cs typeface="Arial" panose="020B0604020202020204" pitchFamily="34" charset="0"/>
                <a:sym typeface="+mn-ea"/>
              </a:rPr>
              <a:t>)</a:t>
            </a:r>
            <a:r>
              <a:rPr lang="en-IN" altLang="en-GB" sz="2800" b="1" spc="-150" dirty="0">
                <a:sym typeface="+mn-ea"/>
              </a:rPr>
              <a:t> </a:t>
            </a:r>
            <a:endParaRPr lang="en-IN" altLang="en-US" sz="2800" b="1" baseline="-25000" dirty="0">
              <a:solidFill>
                <a:srgbClr val="002060"/>
              </a:solidFill>
              <a:sym typeface="+mn-ea"/>
            </a:endParaRPr>
          </a:p>
          <a:p>
            <a:endParaRPr lang="en-IN" altLang="en-US" sz="2400" b="1" baseline="-25000" dirty="0">
              <a:solidFill>
                <a:srgbClr val="002060"/>
              </a:solidFill>
              <a:sym typeface="+mn-ea"/>
            </a:endParaRPr>
          </a:p>
          <a:p>
            <a:endParaRPr lang="en-IN" altLang="en-US" sz="2400" b="1" baseline="-25000" dirty="0">
              <a:solidFill>
                <a:srgbClr val="002060"/>
              </a:solidFill>
              <a:sym typeface="+mn-ea"/>
            </a:endParaRPr>
          </a:p>
          <a:p>
            <a:r>
              <a:rPr lang="en-GB" altLang="en-US" sz="2400" b="1">
                <a:solidFill>
                  <a:srgbClr val="002060"/>
                </a:solidFill>
                <a:sym typeface="+mn-ea"/>
              </a:rPr>
              <a:t> </a:t>
            </a:r>
            <a:r>
              <a:rPr lang="en-IN" altLang="en-US" sz="240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76225" y="148590"/>
            <a:ext cx="5852795" cy="2830830"/>
          </a:xfrm>
          <a:prstGeom prst="rect">
            <a:avLst/>
          </a:prstGeom>
          <a:noFill/>
        </p:spPr>
        <p:txBody>
          <a:bodyPr wrap="square" rtlCol="0">
            <a:noAutofit/>
          </a:bodyPr>
          <a:lstStyle/>
          <a:p>
            <a:r>
              <a:rPr lang="en-IN" altLang="en-GB" sz="2400"/>
              <a:t>C</a:t>
            </a:r>
            <a:r>
              <a:rPr lang="en-GB" altLang="en-US" sz="2400"/>
              <a:t>. </a:t>
            </a:r>
            <a:r>
              <a:rPr lang="en-IN" altLang="en-GB" sz="2400" b="1">
                <a:solidFill>
                  <a:srgbClr val="002060"/>
                </a:solidFill>
                <a:sym typeface="+mn-ea"/>
              </a:rPr>
              <a:t>Writing Instantaneous Desrciption</a:t>
            </a:r>
            <a:r>
              <a:rPr lang="en-GB" altLang="en-US" sz="2400" b="1">
                <a:solidFill>
                  <a:srgbClr val="002060"/>
                </a:solidFill>
                <a:sym typeface="+mn-ea"/>
              </a:rPr>
              <a:t> </a:t>
            </a:r>
            <a:r>
              <a:rPr lang="en-IN" altLang="en-GB" sz="2400" b="1">
                <a:solidFill>
                  <a:srgbClr val="002060"/>
                </a:solidFill>
                <a:sym typeface="+mn-ea"/>
              </a:rPr>
              <a:t>for Valid case :</a:t>
            </a:r>
            <a:r>
              <a:rPr lang="en-GB" altLang="en-US"/>
              <a:t>  </a:t>
            </a:r>
            <a:r>
              <a:rPr lang="en-IN" altLang="en-US" sz="2400"/>
              <a:t>  n=3 and w = aaabbb</a:t>
            </a:r>
          </a:p>
          <a:p>
            <a:r>
              <a:rPr lang="en-IN" altLang="en-GB" sz="2400">
                <a:latin typeface="Arial" panose="020B0604020202020204" pitchFamily="34" charset="0"/>
                <a:cs typeface="Arial" panose="020B0604020202020204" pitchFamily="34" charset="0"/>
                <a:sym typeface="+mn-ea"/>
              </a:rPr>
              <a:t>Leftmost Derivation : </a:t>
            </a:r>
          </a:p>
          <a:p>
            <a:r>
              <a:rPr lang="en-IN" altLang="en-GB" sz="2400">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S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GB" altLang="en-US" sz="2400" b="1" u="sng">
                <a:solidFill>
                  <a:srgbClr val="FF000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b</a:t>
            </a:r>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sym typeface="+mn-ea"/>
              </a:rPr>
              <a:t> S </a:t>
            </a:r>
            <a:r>
              <a:rPr lang="en-GB" altLang="en-US" sz="2400">
                <a:latin typeface="Arial" panose="020B0604020202020204" pitchFamily="34" charset="0"/>
                <a:cs typeface="Arial" panose="020B0604020202020204" pitchFamily="34" charset="0"/>
                <a:sym typeface="+mn-ea"/>
              </a:rPr>
              <a:t>→ aSb</a:t>
            </a:r>
            <a:r>
              <a:rPr lang="en-IN" altLang="en-GB" sz="2400">
                <a:latin typeface="Arial" panose="020B0604020202020204" pitchFamily="34" charset="0"/>
                <a:cs typeface="Arial" panose="020B0604020202020204" pitchFamily="34" charset="0"/>
                <a:sym typeface="Symbol" panose="05050102010706020507" pitchFamily="18" charset="2"/>
              </a:rPr>
              <a:t>)</a:t>
            </a: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IN" altLang="en-GB" sz="2400">
                <a:latin typeface="Arial" panose="020B0604020202020204" pitchFamily="34" charset="0"/>
                <a:cs typeface="Arial" panose="020B0604020202020204" pitchFamily="34" charset="0"/>
                <a:sym typeface="Symbol" panose="05050102010706020507" pitchFamily="18" charset="2"/>
              </a:rPr>
              <a:t>a</a:t>
            </a:r>
            <a:r>
              <a:rPr lang="en-GB" altLang="en-US" sz="2400" b="1" u="sng">
                <a:solidFill>
                  <a:srgbClr val="FF0000"/>
                </a:solidFill>
                <a:latin typeface="Arial" panose="020B0604020202020204" pitchFamily="34" charset="0"/>
                <a:cs typeface="Arial" panose="020B0604020202020204" pitchFamily="34" charset="0"/>
                <a:sym typeface="Symbol" panose="05050102010706020507" pitchFamily="18" charset="2"/>
              </a:rPr>
              <a:t>S</a:t>
            </a:r>
            <a:r>
              <a:rPr lang="en-IN" altLang="en-GB" sz="2400">
                <a:latin typeface="Arial" panose="020B0604020202020204" pitchFamily="34" charset="0"/>
                <a:cs typeface="Arial" panose="020B0604020202020204" pitchFamily="34" charset="0"/>
                <a:sym typeface="Symbol" panose="05050102010706020507" pitchFamily="18" charset="2"/>
              </a:rPr>
              <a:t>b</a:t>
            </a:r>
            <a:r>
              <a:rPr lang="en-GB" altLang="en-US" sz="2400">
                <a:latin typeface="Arial" panose="020B0604020202020204" pitchFamily="34" charset="0"/>
                <a:cs typeface="Arial" panose="020B0604020202020204" pitchFamily="34" charset="0"/>
                <a:sym typeface="Symbol" panose="05050102010706020507" pitchFamily="18" charset="2"/>
              </a:rPr>
              <a:t>b</a:t>
            </a:r>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sym typeface="+mn-ea"/>
              </a:rPr>
              <a:t> S </a:t>
            </a:r>
            <a:r>
              <a:rPr lang="en-GB" altLang="en-US" sz="2400">
                <a:latin typeface="Arial" panose="020B0604020202020204" pitchFamily="34" charset="0"/>
                <a:cs typeface="Arial" panose="020B0604020202020204" pitchFamily="34" charset="0"/>
                <a:sym typeface="+mn-ea"/>
              </a:rPr>
              <a:t>→ aSb</a:t>
            </a:r>
            <a:r>
              <a:rPr lang="en-IN" altLang="en-GB" sz="2400">
                <a:latin typeface="Arial" panose="020B0604020202020204" pitchFamily="34" charset="0"/>
                <a:cs typeface="Arial" panose="020B0604020202020204" pitchFamily="34" charset="0"/>
                <a:sym typeface="Symbol" panose="05050102010706020507" pitchFamily="18" charset="2"/>
              </a:rPr>
              <a:t>)</a:t>
            </a: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IN" altLang="en-GB" sz="2400">
                <a:latin typeface="Arial" panose="020B0604020202020204" pitchFamily="34" charset="0"/>
                <a:cs typeface="Arial" panose="020B0604020202020204" pitchFamily="34" charset="0"/>
                <a:sym typeface="Symbol" panose="05050102010706020507" pitchFamily="18" charset="2"/>
              </a:rPr>
              <a:t>aa</a:t>
            </a:r>
            <a:r>
              <a:rPr lang="en-GB" altLang="en-US" sz="2400" b="1" u="sng">
                <a:solidFill>
                  <a:srgbClr val="FF0000"/>
                </a:solidFill>
                <a:latin typeface="Arial" panose="020B0604020202020204" pitchFamily="34" charset="0"/>
                <a:cs typeface="Arial" panose="020B0604020202020204" pitchFamily="34" charset="0"/>
                <a:sym typeface="Symbol" panose="05050102010706020507" pitchFamily="18" charset="2"/>
              </a:rPr>
              <a:t>S</a:t>
            </a:r>
            <a:r>
              <a:rPr lang="en-IN" altLang="en-GB" sz="2400">
                <a:latin typeface="Arial" panose="020B0604020202020204" pitchFamily="34" charset="0"/>
                <a:cs typeface="Arial" panose="020B0604020202020204" pitchFamily="34" charset="0"/>
                <a:sym typeface="Symbol" panose="05050102010706020507" pitchFamily="18" charset="2"/>
              </a:rPr>
              <a:t>bb</a:t>
            </a:r>
            <a:r>
              <a:rPr lang="en-GB" altLang="en-US" sz="2400">
                <a:latin typeface="Arial" panose="020B0604020202020204" pitchFamily="34" charset="0"/>
                <a:cs typeface="Arial" panose="020B0604020202020204" pitchFamily="34" charset="0"/>
                <a:sym typeface="Symbol" panose="05050102010706020507" pitchFamily="18" charset="2"/>
              </a:rPr>
              <a:t>b</a:t>
            </a:r>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sym typeface="+mn-ea"/>
              </a:rPr>
              <a:t> S </a:t>
            </a:r>
            <a:r>
              <a:rPr lang="en-GB" altLang="en-US" sz="2400">
                <a:latin typeface="Arial" panose="020B0604020202020204" pitchFamily="34" charset="0"/>
                <a:cs typeface="Arial" panose="020B0604020202020204" pitchFamily="34" charset="0"/>
                <a:sym typeface="+mn-ea"/>
              </a:rPr>
              <a:t>→ aSb</a:t>
            </a:r>
            <a:r>
              <a:rPr lang="en-IN" altLang="en-GB" sz="2400">
                <a:latin typeface="Arial" panose="020B0604020202020204" pitchFamily="34" charset="0"/>
                <a:cs typeface="Arial" panose="020B0604020202020204" pitchFamily="34" charset="0"/>
                <a:sym typeface="Symbol" panose="05050102010706020507" pitchFamily="18" charset="2"/>
              </a:rPr>
              <a:t>)</a:t>
            </a: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IN" altLang="en-GB" sz="2400">
                <a:latin typeface="Arial" panose="020B0604020202020204" pitchFamily="34" charset="0"/>
                <a:cs typeface="Arial" panose="020B0604020202020204" pitchFamily="34" charset="0"/>
                <a:sym typeface="Symbol" panose="05050102010706020507" pitchFamily="18" charset="2"/>
              </a:rPr>
              <a:t>aabb</a:t>
            </a:r>
            <a:r>
              <a:rPr lang="en-GB" altLang="en-US" sz="2400">
                <a:latin typeface="Arial" panose="020B0604020202020204" pitchFamily="34" charset="0"/>
                <a:cs typeface="Arial" panose="020B0604020202020204" pitchFamily="34" charset="0"/>
                <a:sym typeface="Symbol" panose="05050102010706020507" pitchFamily="18" charset="2"/>
              </a:rPr>
              <a:t>b</a:t>
            </a:r>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sym typeface="+mn-ea"/>
              </a:rPr>
              <a:t> S </a:t>
            </a:r>
            <a:r>
              <a:rPr lang="en-GB" altLang="en-US" sz="2400">
                <a:latin typeface="Arial" panose="020B0604020202020204" pitchFamily="34" charset="0"/>
                <a:cs typeface="Arial" panose="020B0604020202020204" pitchFamily="34" charset="0"/>
                <a:sym typeface="+mn-ea"/>
              </a:rPr>
              <a:t>→ </a:t>
            </a:r>
            <a:r>
              <a:rPr lang="en-GB" altLang="en-US" sz="20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Symbol" panose="05050102010706020507" pitchFamily="18" charset="2"/>
              </a:rPr>
              <a:t>)</a:t>
            </a:r>
          </a:p>
          <a:p>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p:txBody>
      </p:sp>
      <p:sp>
        <p:nvSpPr>
          <p:cNvPr id="7" name="Text Box 6"/>
          <p:cNvSpPr txBox="1"/>
          <p:nvPr/>
        </p:nvSpPr>
        <p:spPr>
          <a:xfrm>
            <a:off x="6699885" y="1811020"/>
            <a:ext cx="4928235" cy="2886710"/>
          </a:xfrm>
          <a:prstGeom prst="rect">
            <a:avLst/>
          </a:prstGeom>
          <a:noFill/>
        </p:spPr>
        <p:txBody>
          <a:bodyPr wrap="square" rtlCol="0">
            <a:noAutofit/>
          </a:bodyPr>
          <a:lstStyle/>
          <a:p>
            <a:pPr algn="l">
              <a:buClrTx/>
              <a:buSzTx/>
              <a:buNone/>
            </a:pPr>
            <a:r>
              <a:rPr lang="en-IN" altLang="en-GB" sz="2400">
                <a:latin typeface="Arial" panose="020B0604020202020204" pitchFamily="34" charset="0"/>
                <a:cs typeface="Arial" panose="020B0604020202020204" pitchFamily="34" charset="0"/>
              </a:rPr>
              <a:t>  (q, aabbb, </a:t>
            </a:r>
            <a:r>
              <a:rPr lang="en-IN" altLang="en-GB" sz="2400">
                <a:solidFill>
                  <a:srgbClr val="00B0F0"/>
                </a:solidFill>
                <a:latin typeface="Arial" panose="020B0604020202020204" pitchFamily="34" charset="0"/>
                <a:cs typeface="Arial" panose="020B0604020202020204" pitchFamily="34" charset="0"/>
              </a:rPr>
              <a:t>S</a:t>
            </a:r>
            <a:r>
              <a:rPr lang="en-IN" altLang="en-GB" sz="2400">
                <a:latin typeface="Arial" panose="020B0604020202020204" pitchFamily="34" charset="0"/>
                <a:cs typeface="Arial" panose="020B0604020202020204" pitchFamily="34" charset="0"/>
              </a:rPr>
              <a:t>) |-  </a:t>
            </a:r>
            <a:r>
              <a:rPr lang="en-IN" altLang="en-GB" sz="2400">
                <a:latin typeface="Arial" panose="020B0604020202020204" pitchFamily="34" charset="0"/>
                <a:cs typeface="Arial" panose="020B0604020202020204" pitchFamily="34" charset="0"/>
                <a:sym typeface="+mn-ea"/>
              </a:rPr>
              <a:t>(q,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abbb,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 </a:t>
            </a:r>
          </a:p>
          <a:p>
            <a:pPr algn="l">
              <a:buClrTx/>
              <a:buSzTx/>
              <a:buNone/>
            </a:pPr>
            <a:r>
              <a:rPr lang="en-IN" altLang="en-GB"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rPr>
              <a:t>  </a:t>
            </a:r>
            <a:r>
              <a:rPr lang="en-IN" altLang="en-GB" sz="2400">
                <a:latin typeface="Arial" panose="020B0604020202020204" pitchFamily="34" charset="0"/>
                <a:cs typeface="Arial" panose="020B0604020202020204" pitchFamily="34" charset="0"/>
                <a:sym typeface="+mn-ea"/>
              </a:rPr>
              <a:t>(q, abbb,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a:t>
            </a: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Sbb)</a:t>
            </a:r>
          </a:p>
          <a:p>
            <a:pPr algn="l">
              <a:buClrTx/>
              <a:buSzTx/>
              <a:buNone/>
            </a:pPr>
            <a:r>
              <a:rPr lang="en-IN" altLang="en-GB" sz="2400">
                <a:latin typeface="Arial" panose="020B0604020202020204" pitchFamily="34" charset="0"/>
                <a:cs typeface="Arial" panose="020B0604020202020204" pitchFamily="34" charset="0"/>
                <a:sym typeface="+mn-ea"/>
              </a:rPr>
              <a:t>                        |-  (q, 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bb)</a:t>
            </a: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Sbbb)</a:t>
            </a:r>
          </a:p>
          <a:p>
            <a:pPr algn="l">
              <a:buClrTx/>
              <a:buSzTx/>
              <a:buNone/>
            </a:pPr>
            <a:r>
              <a:rPr lang="en-IN" altLang="en-GB" sz="2400">
                <a:latin typeface="Arial" panose="020B0604020202020204" pitchFamily="34" charset="0"/>
                <a:cs typeface="Arial" panose="020B0604020202020204" pitchFamily="34" charset="0"/>
                <a:sym typeface="+mn-ea"/>
              </a:rPr>
              <a:t>                                    </a:t>
            </a:r>
            <a:r>
              <a:rPr lang="en-IN" altLang="en-GB" sz="2400" b="1">
                <a:solidFill>
                  <a:srgbClr val="00B0F0"/>
                </a:solidFill>
                <a:latin typeface="Arial" panose="020B0604020202020204" pitchFamily="34" charset="0"/>
                <a:cs typeface="Arial" panose="020B0604020202020204" pitchFamily="34" charset="0"/>
                <a:sym typeface="+mn-ea"/>
              </a:rPr>
              <a:t>  ↑           </a:t>
            </a:r>
          </a:p>
          <a:p>
            <a:pPr algn="l">
              <a:buClrTx/>
              <a:buSzTx/>
              <a:buNone/>
            </a:pPr>
            <a:r>
              <a:rPr lang="en-IN" altLang="en-GB" sz="2400" b="1">
                <a:solidFill>
                  <a:srgbClr val="00B0F0"/>
                </a:solidFill>
                <a:latin typeface="Arial" panose="020B0604020202020204" pitchFamily="34" charset="0"/>
                <a:cs typeface="Arial" panose="020B0604020202020204" pitchFamily="34" charset="0"/>
                <a:sym typeface="+mn-ea"/>
              </a:rPr>
              <a:t>                                  Stuck</a:t>
            </a:r>
          </a:p>
        </p:txBody>
      </p:sp>
      <p:sp>
        <p:nvSpPr>
          <p:cNvPr id="8" name="Text Box 7"/>
          <p:cNvSpPr txBox="1"/>
          <p:nvPr/>
        </p:nvSpPr>
        <p:spPr>
          <a:xfrm>
            <a:off x="6442710" y="155575"/>
            <a:ext cx="5415915" cy="1401445"/>
          </a:xfrm>
          <a:prstGeom prst="rect">
            <a:avLst/>
          </a:prstGeom>
          <a:noFill/>
        </p:spPr>
        <p:txBody>
          <a:bodyPr wrap="square" rtlCol="0">
            <a:noAutofit/>
          </a:bodyPr>
          <a:lstStyle/>
          <a:p>
            <a:r>
              <a:rPr lang="en-IN" altLang="en-GB" sz="2400" b="1">
                <a:solidFill>
                  <a:srgbClr val="002060"/>
                </a:solidFill>
                <a:sym typeface="+mn-ea"/>
              </a:rPr>
              <a:t>D. Writing Instantaneous Desrciption for InValid case :    n=3 and w = aabbb</a:t>
            </a:r>
          </a:p>
          <a:p>
            <a:r>
              <a:rPr lang="en-IN" altLang="en-GB" sz="2400" b="1">
                <a:solidFill>
                  <a:srgbClr val="002060"/>
                </a:solidFill>
                <a:sym typeface="+mn-ea"/>
              </a:rPr>
              <a:t>   Student Home work</a:t>
            </a:r>
            <a:endParaRPr lang="en-IN" altLang="en-GB" sz="2400" b="1">
              <a:solidFill>
                <a:srgbClr val="002060"/>
              </a:solidFill>
            </a:endParaRPr>
          </a:p>
          <a:p>
            <a:endParaRPr lang="en-US"/>
          </a:p>
        </p:txBody>
      </p:sp>
      <p:sp>
        <p:nvSpPr>
          <p:cNvPr id="2" name="Text Box 1"/>
          <p:cNvSpPr txBox="1"/>
          <p:nvPr/>
        </p:nvSpPr>
        <p:spPr>
          <a:xfrm>
            <a:off x="131445" y="2979420"/>
            <a:ext cx="7744460" cy="3792220"/>
          </a:xfrm>
          <a:prstGeom prst="rect">
            <a:avLst/>
          </a:prstGeom>
          <a:noFill/>
        </p:spPr>
        <p:txBody>
          <a:bodyPr wrap="square" rtlCol="0">
            <a:noAutofit/>
          </a:bodyPr>
          <a:lstStyle/>
          <a:p>
            <a:pPr algn="l">
              <a:buClrTx/>
              <a:buSzTx/>
              <a:buNone/>
            </a:pPr>
            <a:r>
              <a:rPr lang="en-IN" altLang="en-GB" sz="2400">
                <a:latin typeface="Arial" panose="020B0604020202020204" pitchFamily="34" charset="0"/>
                <a:cs typeface="Arial" panose="020B0604020202020204" pitchFamily="34" charset="0"/>
              </a:rPr>
              <a:t>(q, aaabbb, </a:t>
            </a:r>
            <a:r>
              <a:rPr lang="en-IN" altLang="en-GB" sz="2400">
                <a:solidFill>
                  <a:srgbClr val="00B0F0"/>
                </a:solidFill>
                <a:latin typeface="Arial" panose="020B0604020202020204" pitchFamily="34" charset="0"/>
                <a:cs typeface="Arial" panose="020B0604020202020204" pitchFamily="34" charset="0"/>
              </a:rPr>
              <a:t>S</a:t>
            </a:r>
            <a:r>
              <a:rPr lang="en-IN" altLang="en-GB" sz="2400">
                <a:latin typeface="Arial" panose="020B0604020202020204" pitchFamily="34" charset="0"/>
                <a:cs typeface="Arial" panose="020B0604020202020204" pitchFamily="34" charset="0"/>
              </a:rPr>
              <a:t>) |-  </a:t>
            </a:r>
            <a:r>
              <a:rPr lang="en-IN" altLang="en-GB" sz="2400">
                <a:latin typeface="Arial" panose="020B0604020202020204" pitchFamily="34" charset="0"/>
                <a:cs typeface="Arial" panose="020B0604020202020204" pitchFamily="34" charset="0"/>
                <a:sym typeface="+mn-ea"/>
              </a:rPr>
              <a:t>(q,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aabbb,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 </a:t>
            </a:r>
          </a:p>
          <a:p>
            <a:pPr algn="l">
              <a:buClrTx/>
              <a:buSzTx/>
              <a:buNone/>
            </a:pPr>
            <a:r>
              <a:rPr lang="en-IN" altLang="en-GB"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rPr>
              <a:t>  </a:t>
            </a:r>
            <a:r>
              <a:rPr lang="en-IN" altLang="en-GB" sz="2400">
                <a:latin typeface="Arial" panose="020B0604020202020204" pitchFamily="34" charset="0"/>
                <a:cs typeface="Arial" panose="020B0604020202020204" pitchFamily="34" charset="0"/>
                <a:sym typeface="+mn-ea"/>
              </a:rPr>
              <a:t>(q, aabbb,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a:t>
            </a: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abbb,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Sbb)</a:t>
            </a:r>
          </a:p>
          <a:p>
            <a:pPr algn="l">
              <a:buClrTx/>
              <a:buSzTx/>
              <a:buNone/>
            </a:pPr>
            <a:r>
              <a:rPr lang="en-IN" altLang="en-GB" sz="2400">
                <a:latin typeface="Arial" panose="020B0604020202020204" pitchFamily="34" charset="0"/>
                <a:cs typeface="Arial" panose="020B0604020202020204" pitchFamily="34" charset="0"/>
                <a:sym typeface="+mn-ea"/>
              </a:rPr>
              <a:t>                        |-  (q, abbb,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bb)</a:t>
            </a: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bbb, </a:t>
            </a:r>
            <a:r>
              <a:rPr lang="en-IN" altLang="en-GB"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Sbbb)</a:t>
            </a:r>
          </a:p>
          <a:p>
            <a:pPr algn="l">
              <a:buClrTx/>
              <a:buSzTx/>
              <a:buNone/>
            </a:pPr>
            <a:r>
              <a:rPr lang="en-IN" altLang="en-GB" sz="2400">
                <a:latin typeface="Arial" panose="020B0604020202020204" pitchFamily="34" charset="0"/>
                <a:cs typeface="Arial" panose="020B0604020202020204" pitchFamily="34" charset="0"/>
                <a:sym typeface="+mn-ea"/>
              </a:rPr>
              <a:t>                        |-  (q, bbb, </a:t>
            </a:r>
            <a:r>
              <a:rPr lang="en-IN" altLang="en-GB" sz="2400">
                <a:solidFill>
                  <a:srgbClr val="00B0F0"/>
                </a:solidFill>
                <a:latin typeface="Arial" panose="020B0604020202020204" pitchFamily="34" charset="0"/>
                <a:cs typeface="Arial" panose="020B0604020202020204" pitchFamily="34" charset="0"/>
                <a:sym typeface="+mn-ea"/>
              </a:rPr>
              <a:t>S</a:t>
            </a:r>
            <a:r>
              <a:rPr lang="en-IN" altLang="en-GB" sz="2400">
                <a:latin typeface="Arial" panose="020B0604020202020204" pitchFamily="34" charset="0"/>
                <a:cs typeface="Arial" panose="020B0604020202020204" pitchFamily="34" charset="0"/>
                <a:sym typeface="+mn-ea"/>
              </a:rPr>
              <a:t>bbb)</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bb,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bb)</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b)</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 </a:t>
            </a:r>
            <a:r>
              <a:rPr lang="en-IN" altLang="en-GB"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US" sz="24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mn-ea"/>
              </a:rPr>
              <a:t>, </a:t>
            </a:r>
            <a:r>
              <a:rPr lang="en-IN" altLang="en-US" sz="24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mn-ea"/>
              </a:rPr>
              <a:t>)             </a:t>
            </a:r>
            <a:r>
              <a:rPr lang="en-IN" altLang="en-GB" b="1">
                <a:solidFill>
                  <a:srgbClr val="FF0000"/>
                </a:solidFill>
                <a:latin typeface="Arial" panose="020B0604020202020204" pitchFamily="34" charset="0"/>
                <a:cs typeface="Arial" panose="020B0604020202020204" pitchFamily="34" charset="0"/>
                <a:sym typeface="+mn-ea"/>
              </a:rPr>
              <a:t>STACK empty Hence Valid</a:t>
            </a:r>
            <a:r>
              <a:rPr lang="en-IN" altLang="en-GB" sz="2400">
                <a:latin typeface="Arial" panose="020B0604020202020204" pitchFamily="34" charset="0"/>
                <a:cs typeface="Arial" panose="020B0604020202020204" pitchFamily="34" charset="0"/>
                <a:sym typeface="+mn-ea"/>
              </a:rPr>
              <a:t> </a:t>
            </a:r>
            <a:endParaRPr lang="en-IN" altLang="en-GB" sz="2400">
              <a:latin typeface="Arial" panose="020B0604020202020204" pitchFamily="34" charset="0"/>
              <a:cs typeface="Arial" panose="020B0604020202020204" pitchFamily="34" charset="0"/>
            </a:endParaRPr>
          </a:p>
          <a:p>
            <a:pPr algn="l">
              <a:buClrTx/>
              <a:buSzTx/>
              <a:buNone/>
            </a:pPr>
            <a:endParaRPr lang="en-IN" altLang="en-GB"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896995" y="6318885"/>
            <a:ext cx="781050" cy="2940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 y="934085"/>
            <a:ext cx="11087735" cy="615315"/>
          </a:xfrm>
        </p:spPr>
        <p:txBody>
          <a:bodyPr>
            <a:normAutofit fontScale="90000"/>
          </a:bodyPr>
          <a:lstStyle/>
          <a:p>
            <a:r>
              <a:rPr lang="en-GB" altLang="en-US" b="1">
                <a:solidFill>
                  <a:srgbClr val="00B0F0"/>
                </a:solidFill>
                <a:sym typeface="+mn-ea"/>
              </a:rPr>
              <a:t>1.1. Introduction and</a:t>
            </a:r>
            <a:r>
              <a:rPr lang="en-IN" altLang="en-GB">
                <a:solidFill>
                  <a:srgbClr val="00B0F0"/>
                </a:solidFill>
                <a:sym typeface="+mn-ea"/>
              </a:rPr>
              <a:t> </a:t>
            </a:r>
            <a:r>
              <a:rPr lang="en-GB" altLang="en-US" b="1">
                <a:solidFill>
                  <a:srgbClr val="00B0F0"/>
                </a:solidFill>
                <a:sym typeface="+mn-ea"/>
              </a:rPr>
              <a:t>Formal Defination of PDA </a:t>
            </a:r>
            <a:endParaRPr lang="en-US"/>
          </a:p>
        </p:txBody>
      </p:sp>
      <p:sp>
        <p:nvSpPr>
          <p:cNvPr id="3" name="Text Box 2"/>
          <p:cNvSpPr txBox="1"/>
          <p:nvPr/>
        </p:nvSpPr>
        <p:spPr>
          <a:xfrm>
            <a:off x="733425" y="1579880"/>
            <a:ext cx="9875520" cy="4766310"/>
          </a:xfrm>
          <a:prstGeom prst="rect">
            <a:avLst/>
          </a:prstGeom>
          <a:noFill/>
        </p:spPr>
        <p:txBody>
          <a:bodyPr wrap="square" rtlCol="0">
            <a:noAutofit/>
          </a:bodyPr>
          <a:lstStyle/>
          <a:p>
            <a:pPr marL="457200" indent="-457200" algn="just">
              <a:buFont typeface="Arial" panose="020B0604020202020204" pitchFamily="34" charset="0"/>
              <a:buChar char="•"/>
            </a:pPr>
            <a:r>
              <a:rPr lang="en-US" sz="3000" dirty="0">
                <a:sym typeface="+mn-ea"/>
              </a:rPr>
              <a:t>A simple</a:t>
            </a:r>
            <a:r>
              <a:rPr lang="en-GB" altLang="en-US" sz="3000" dirty="0">
                <a:sym typeface="+mn-ea"/>
              </a:rPr>
              <a:t> Finite</a:t>
            </a:r>
            <a:r>
              <a:rPr lang="en-US" sz="3000" dirty="0">
                <a:sym typeface="+mn-ea"/>
              </a:rPr>
              <a:t> Automata can accept only Regular languages and they  cannot accept context free languages. </a:t>
            </a:r>
          </a:p>
          <a:p>
            <a:pPr marL="457200" indent="-457200" algn="just">
              <a:buFont typeface="Arial" panose="020B0604020202020204" pitchFamily="34" charset="0"/>
              <a:buChar char="•"/>
            </a:pPr>
            <a:r>
              <a:rPr lang="en-US" sz="3000" dirty="0">
                <a:sym typeface="+mn-ea"/>
              </a:rPr>
              <a:t>This is because F</a:t>
            </a:r>
            <a:r>
              <a:rPr lang="en-GB" altLang="en-US" sz="3000" dirty="0">
                <a:sym typeface="+mn-ea"/>
              </a:rPr>
              <a:t>inite </a:t>
            </a:r>
            <a:r>
              <a:rPr lang="en-US" sz="3000" dirty="0">
                <a:sym typeface="+mn-ea"/>
              </a:rPr>
              <a:t>A</a:t>
            </a:r>
            <a:r>
              <a:rPr lang="en-GB" altLang="en-US" sz="3000" dirty="0">
                <a:sym typeface="+mn-ea"/>
              </a:rPr>
              <a:t>utomata</a:t>
            </a:r>
            <a:r>
              <a:rPr lang="en-US" sz="3000" dirty="0">
                <a:sym typeface="+mn-ea"/>
              </a:rPr>
              <a:t> h</a:t>
            </a:r>
            <a:r>
              <a:rPr lang="en-GB" altLang="en-US" sz="3000" dirty="0">
                <a:sym typeface="+mn-ea"/>
              </a:rPr>
              <a:t>as a </a:t>
            </a:r>
            <a:r>
              <a:rPr lang="en-US" sz="3000" dirty="0">
                <a:sym typeface="+mn-ea"/>
              </a:rPr>
              <a:t>limited memory</a:t>
            </a:r>
            <a:r>
              <a:rPr lang="en-GB" altLang="en-US" sz="3000" dirty="0">
                <a:sym typeface="+mn-ea"/>
              </a:rPr>
              <a:t> in the form of Temporary Storage -(State)</a:t>
            </a:r>
            <a:r>
              <a:rPr lang="en-US" sz="3000" dirty="0">
                <a:sym typeface="+mn-ea"/>
              </a:rPr>
              <a:t> and </a:t>
            </a:r>
            <a:r>
              <a:rPr lang="en-GB" altLang="en-US" sz="3000" dirty="0">
                <a:sym typeface="+mn-ea"/>
              </a:rPr>
              <a:t>r</a:t>
            </a:r>
            <a:r>
              <a:rPr lang="en-US" sz="3000" dirty="0">
                <a:sym typeface="+mn-ea"/>
              </a:rPr>
              <a:t>ecognition of CFL requires unbounded memory</a:t>
            </a:r>
            <a:r>
              <a:rPr lang="en-GB" altLang="en-US" sz="3000" dirty="0">
                <a:sym typeface="+mn-ea"/>
              </a:rPr>
              <a:t> as they are complex and involves recursive defination in the description</a:t>
            </a:r>
            <a:r>
              <a:rPr lang="en-US" sz="3000" dirty="0">
                <a:sym typeface="+mn-ea"/>
              </a:rPr>
              <a:t>. </a:t>
            </a:r>
          </a:p>
          <a:p>
            <a:pPr marL="457200" indent="-457200" algn="just">
              <a:buFont typeface="Arial" panose="020B0604020202020204" pitchFamily="34" charset="0"/>
              <a:buChar char="•"/>
            </a:pPr>
            <a:r>
              <a:rPr lang="en-US" sz="3000" dirty="0">
                <a:sym typeface="+mn-ea"/>
              </a:rPr>
              <a:t>In order to have this ability for FA, extra storage mechanism is provided and is called as STACK. </a:t>
            </a:r>
            <a:r>
              <a:rPr lang="en-US" sz="3000" dirty="0">
                <a:solidFill>
                  <a:schemeClr val="accent5"/>
                </a:solidFill>
                <a:sym typeface="+mn-ea"/>
              </a:rPr>
              <a:t>So, A F</a:t>
            </a:r>
            <a:r>
              <a:rPr lang="en-GB" altLang="en-US" sz="3000" dirty="0">
                <a:solidFill>
                  <a:schemeClr val="accent5"/>
                </a:solidFill>
                <a:sym typeface="+mn-ea"/>
              </a:rPr>
              <a:t>inite </a:t>
            </a:r>
            <a:r>
              <a:rPr lang="en-US" sz="3000" dirty="0">
                <a:solidFill>
                  <a:schemeClr val="accent5"/>
                </a:solidFill>
                <a:sym typeface="+mn-ea"/>
              </a:rPr>
              <a:t>A</a:t>
            </a:r>
            <a:r>
              <a:rPr lang="en-GB" altLang="en-US" sz="3000" dirty="0">
                <a:solidFill>
                  <a:schemeClr val="accent5"/>
                </a:solidFill>
                <a:sym typeface="+mn-ea"/>
              </a:rPr>
              <a:t>utomata</a:t>
            </a:r>
            <a:r>
              <a:rPr lang="en-US" sz="3000" dirty="0">
                <a:solidFill>
                  <a:schemeClr val="accent5"/>
                </a:solidFill>
                <a:sym typeface="+mn-ea"/>
              </a:rPr>
              <a:t> with stack as storage Mechanism is called Push down Automata</a:t>
            </a:r>
            <a:endParaRPr lang="en-US" sz="3000" dirty="0">
              <a:solidFill>
                <a:schemeClr val="accent5"/>
              </a:solidFill>
            </a:endParaRPr>
          </a:p>
          <a:p>
            <a:pPr algn="just"/>
            <a:endParaRPr lang="en-US" sz="3000" dirty="0"/>
          </a:p>
        </p:txBody>
      </p:sp>
      <p:sp>
        <p:nvSpPr>
          <p:cNvPr id="4" name="Text Box 3"/>
          <p:cNvSpPr txBox="1"/>
          <p:nvPr/>
        </p:nvSpPr>
        <p:spPr>
          <a:xfrm>
            <a:off x="132080" y="136525"/>
            <a:ext cx="11567795" cy="628650"/>
          </a:xfrm>
          <a:prstGeom prst="rect">
            <a:avLst/>
          </a:prstGeom>
          <a:noFill/>
        </p:spPr>
        <p:txBody>
          <a:bodyPr wrap="square" rtlCol="0" anchor="t">
            <a:noAutofit/>
          </a:bodyPr>
          <a:lstStyle/>
          <a:p>
            <a:pPr marL="322580" indent="-322580">
              <a:buFont typeface="+mj-lt"/>
              <a:buAutoNum type="arabicPeriod"/>
            </a:pPr>
            <a:r>
              <a:rPr lang="en-GB" altLang="en-US" sz="3600" b="1">
                <a:solidFill>
                  <a:srgbClr val="FF0000"/>
                </a:solidFill>
                <a:sym typeface="+mn-ea"/>
              </a:rPr>
              <a:t>  Pushdown Automata - PDA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39065" y="332105"/>
            <a:ext cx="11235055" cy="941705"/>
          </a:xfrm>
          <a:prstGeom prst="rect">
            <a:avLst/>
          </a:prstGeom>
          <a:noFill/>
        </p:spPr>
        <p:txBody>
          <a:bodyPr wrap="square" rtlCol="0">
            <a:noAutofit/>
          </a:bodyPr>
          <a:lstStyle/>
          <a:p>
            <a:r>
              <a:rPr lang="en-GB" altLang="en-IN" sz="2800" b="1" dirty="0">
                <a:solidFill>
                  <a:srgbClr val="002060"/>
                </a:solidFill>
                <a:sym typeface="+mn-ea"/>
              </a:rPr>
              <a:t>2. </a:t>
            </a:r>
            <a:r>
              <a:rPr lang="en-IN" altLang="en-US" sz="2800" b="1" dirty="0">
                <a:solidFill>
                  <a:srgbClr val="002060"/>
                </a:solidFill>
                <a:sym typeface="+mn-ea"/>
              </a:rPr>
              <a:t>Design a NPDA for</a:t>
            </a:r>
            <a:r>
              <a:rPr lang="en-US" sz="2800" dirty="0">
                <a:sym typeface="+mn-ea"/>
              </a:rPr>
              <a:t>L={w  |  w </a:t>
            </a:r>
            <a:r>
              <a:rPr lang="az-Cyrl-AZ" sz="2800" dirty="0">
                <a:sym typeface="+mn-ea"/>
              </a:rPr>
              <a:t>Є</a:t>
            </a:r>
            <a:r>
              <a:rPr lang="en-US" sz="2800" dirty="0">
                <a:sym typeface="+mn-ea"/>
              </a:rPr>
              <a:t> (</a:t>
            </a:r>
            <a:r>
              <a:rPr lang="en-US" sz="2800" dirty="0" err="1">
                <a:sym typeface="+mn-ea"/>
              </a:rPr>
              <a:t>a+b</a:t>
            </a:r>
            <a:r>
              <a:rPr lang="en-US" sz="2800" dirty="0">
                <a:sym typeface="+mn-ea"/>
              </a:rPr>
              <a:t>)* and </a:t>
            </a:r>
            <a:r>
              <a:rPr lang="en-US" sz="2800" dirty="0" err="1">
                <a:sym typeface="+mn-ea"/>
              </a:rPr>
              <a:t>n</a:t>
            </a:r>
            <a:r>
              <a:rPr lang="en-US" sz="2800" baseline="-25000" dirty="0" err="1">
                <a:sym typeface="+mn-ea"/>
              </a:rPr>
              <a:t>a</a:t>
            </a:r>
            <a:r>
              <a:rPr lang="en-US" sz="2800" dirty="0">
                <a:sym typeface="+mn-ea"/>
              </a:rPr>
              <a:t>(w)=</a:t>
            </a:r>
            <a:r>
              <a:rPr lang="en-US" sz="2800" dirty="0" err="1">
                <a:sym typeface="+mn-ea"/>
              </a:rPr>
              <a:t>n</a:t>
            </a:r>
            <a:r>
              <a:rPr lang="en-US" sz="2800" baseline="-25000" dirty="0" err="1">
                <a:sym typeface="+mn-ea"/>
              </a:rPr>
              <a:t>b</a:t>
            </a:r>
            <a:r>
              <a:rPr lang="en-US" sz="2800" dirty="0">
                <a:sym typeface="+mn-ea"/>
              </a:rPr>
              <a:t>(w) }</a:t>
            </a:r>
            <a:endParaRPr lang="en-US" sz="2800" dirty="0"/>
          </a:p>
          <a:p>
            <a:r>
              <a:rPr lang="en-GB" altLang="en-US" sz="2800" b="1" dirty="0">
                <a:solidFill>
                  <a:srgbClr val="002060"/>
                </a:solidFill>
                <a:sym typeface="+mn-ea"/>
              </a:rPr>
              <a:t>by Empty Stack</a:t>
            </a:r>
            <a:r>
              <a:rPr lang="en-GB" altLang="en-US" sz="2800" dirty="0">
                <a:sym typeface="+mn-ea"/>
              </a:rPr>
              <a:t> </a:t>
            </a:r>
          </a:p>
          <a:p>
            <a:r>
              <a:rPr lang="en-GB" altLang="en-US"/>
              <a:t> </a:t>
            </a:r>
          </a:p>
        </p:txBody>
      </p:sp>
      <p:sp>
        <p:nvSpPr>
          <p:cNvPr id="4" name="Text Box 3"/>
          <p:cNvSpPr txBox="1"/>
          <p:nvPr/>
        </p:nvSpPr>
        <p:spPr>
          <a:xfrm>
            <a:off x="311785" y="1416050"/>
            <a:ext cx="7182485" cy="1014730"/>
          </a:xfrm>
          <a:prstGeom prst="rect">
            <a:avLst/>
          </a:prstGeom>
          <a:noFill/>
        </p:spPr>
        <p:txBody>
          <a:bodyPr wrap="square" rtlCol="0">
            <a:noAutofit/>
          </a:bodyPr>
          <a:lstStyle/>
          <a:p>
            <a:r>
              <a:rPr lang="en-GB" altLang="en-US" sz="2800"/>
              <a:t>a. Grammar for the given Language :</a:t>
            </a:r>
          </a:p>
          <a:p>
            <a:r>
              <a:rPr lang="en-GB" altLang="en-US" sz="2800"/>
              <a:t>       S </a:t>
            </a:r>
            <a:r>
              <a:rPr lang="en-GB" altLang="en-US" sz="2800">
                <a:latin typeface="Arial" panose="020B0604020202020204" pitchFamily="34" charset="0"/>
                <a:cs typeface="Arial" panose="020B0604020202020204" pitchFamily="34" charset="0"/>
              </a:rPr>
              <a:t>→ SS </a:t>
            </a:r>
            <a:r>
              <a:rPr lang="en-GB" altLang="en-US" sz="2800">
                <a:latin typeface="Arial" panose="020B0604020202020204" pitchFamily="34" charset="0"/>
                <a:cs typeface="Arial" panose="020B0604020202020204" pitchFamily="34" charset="0"/>
                <a:sym typeface="+mn-ea"/>
              </a:rPr>
              <a:t> </a:t>
            </a:r>
            <a:r>
              <a:rPr lang="en-IN" altLang="en-US" sz="2800">
                <a:latin typeface="Arial" panose="020B0604020202020204" pitchFamily="34" charset="0"/>
                <a:cs typeface="Arial" panose="020B0604020202020204" pitchFamily="34" charset="0"/>
                <a:sym typeface="+mn-ea"/>
              </a:rPr>
              <a:t>|</a:t>
            </a:r>
            <a:r>
              <a:rPr lang="en-GB" altLang="en-IN" sz="2800">
                <a:latin typeface="Arial" panose="020B0604020202020204" pitchFamily="34" charset="0"/>
                <a:cs typeface="Arial" panose="020B0604020202020204" pitchFamily="34" charset="0"/>
                <a:sym typeface="+mn-ea"/>
              </a:rPr>
              <a:t> </a:t>
            </a:r>
            <a:r>
              <a:rPr lang="en-GB" altLang="en-US" sz="2800">
                <a:latin typeface="Arial" panose="020B0604020202020204" pitchFamily="34" charset="0"/>
                <a:cs typeface="Arial" panose="020B0604020202020204" pitchFamily="34" charset="0"/>
              </a:rPr>
              <a:t>aSb  </a:t>
            </a:r>
            <a:r>
              <a:rPr lang="en-IN" altLang="en-US" sz="2800">
                <a:latin typeface="Arial" panose="020B0604020202020204" pitchFamily="34" charset="0"/>
                <a:cs typeface="Arial" panose="020B0604020202020204" pitchFamily="34" charset="0"/>
              </a:rPr>
              <a:t>| </a:t>
            </a:r>
            <a:r>
              <a:rPr lang="en-GB" altLang="en-IN" sz="2800">
                <a:latin typeface="Arial" panose="020B0604020202020204" pitchFamily="34" charset="0"/>
                <a:cs typeface="Arial" panose="020B0604020202020204" pitchFamily="34" charset="0"/>
              </a:rPr>
              <a:t>b</a:t>
            </a:r>
            <a:r>
              <a:rPr lang="en-GB" altLang="en-US" sz="2800">
                <a:latin typeface="Arial" panose="020B0604020202020204" pitchFamily="34" charset="0"/>
                <a:cs typeface="Arial" panose="020B0604020202020204" pitchFamily="34" charset="0"/>
                <a:sym typeface="+mn-ea"/>
              </a:rPr>
              <a:t>Sa </a:t>
            </a:r>
            <a:r>
              <a:rPr lang="en-IN" altLang="en-US" sz="2800">
                <a:latin typeface="Arial" panose="020B0604020202020204" pitchFamily="34" charset="0"/>
                <a:cs typeface="Arial" panose="020B0604020202020204" pitchFamily="34" charset="0"/>
                <a:sym typeface="+mn-ea"/>
              </a:rPr>
              <a:t>|</a:t>
            </a:r>
            <a:r>
              <a:rPr lang="en-GB" altLang="en-IN" sz="2800">
                <a:latin typeface="Arial" panose="020B0604020202020204" pitchFamily="34" charset="0"/>
                <a:cs typeface="Arial" panose="020B0604020202020204" pitchFamily="34" charset="0"/>
                <a:sym typeface="+mn-ea"/>
              </a:rPr>
              <a:t> </a:t>
            </a:r>
            <a:r>
              <a:rPr lang="en-IN" altLang="en-US" sz="2800">
                <a:latin typeface="Arial" panose="020B0604020202020204" pitchFamily="34" charset="0"/>
                <a:cs typeface="Arial" panose="020B0604020202020204" pitchFamily="34" charset="0"/>
              </a:rPr>
              <a:t>Ԑ</a:t>
            </a:r>
            <a:endParaRPr lang="en-GB" altLang="en-US" sz="2800"/>
          </a:p>
          <a:p>
            <a:r>
              <a:rPr lang="en-GB" altLang="en-US"/>
              <a:t>   </a:t>
            </a:r>
          </a:p>
        </p:txBody>
      </p:sp>
      <p:sp>
        <p:nvSpPr>
          <p:cNvPr id="5" name="Text Box 4"/>
          <p:cNvSpPr txBox="1"/>
          <p:nvPr/>
        </p:nvSpPr>
        <p:spPr>
          <a:xfrm>
            <a:off x="307975" y="2741930"/>
            <a:ext cx="11510010" cy="2068830"/>
          </a:xfrm>
          <a:prstGeom prst="rect">
            <a:avLst/>
          </a:prstGeom>
          <a:noFill/>
        </p:spPr>
        <p:txBody>
          <a:bodyPr wrap="square" rtlCol="0">
            <a:noAutofit/>
          </a:bodyPr>
          <a:lstStyle/>
          <a:p>
            <a:r>
              <a:rPr lang="en-IN" altLang="en-US" sz="2800"/>
              <a:t>b. NPDA for the given Language :</a:t>
            </a:r>
          </a:p>
          <a:p>
            <a:r>
              <a:rPr lang="en-IN" altLang="en-US" sz="2800"/>
              <a:t>     i. For variable = {S}  </a:t>
            </a:r>
            <a:r>
              <a:rPr lang="en-IN" altLang="en-US" sz="2800">
                <a:latin typeface="Arial" panose="020B0604020202020204" pitchFamily="34" charset="0"/>
                <a:cs typeface="Arial" panose="020B0604020202020204" pitchFamily="34" charset="0"/>
              </a:rPr>
              <a:t>→</a:t>
            </a:r>
            <a:r>
              <a:rPr lang="en-IN" altLang="en-US" sz="2800"/>
              <a:t> </a:t>
            </a:r>
            <a:r>
              <a:rPr lang="el-GR" sz="2800" b="1" spc="-150" dirty="0">
                <a:sym typeface="+mn-ea"/>
              </a:rPr>
              <a:t>δ(q</a:t>
            </a:r>
            <a:r>
              <a:rPr lang="en-IN" altLang="el-GR" sz="2800" b="1" spc="-150" dirty="0">
                <a:sym typeface="+mn-ea"/>
              </a:rPr>
              <a:t>, </a:t>
            </a:r>
            <a:r>
              <a:rPr lang="el-GR" sz="2800" b="1" spc="-150" dirty="0">
                <a:sym typeface="+mn-ea"/>
              </a:rPr>
              <a:t> </a:t>
            </a:r>
            <a:r>
              <a:rPr lang="en-IN" altLang="en-US" sz="2800">
                <a:latin typeface="Arial" panose="020B0604020202020204" pitchFamily="34" charset="0"/>
                <a:cs typeface="Arial" panose="020B0604020202020204" pitchFamily="34" charset="0"/>
                <a:sym typeface="+mn-ea"/>
              </a:rPr>
              <a:t>Ԑ </a:t>
            </a:r>
            <a:r>
              <a:rPr lang="el-GR" sz="2800" b="1" spc="-150" dirty="0">
                <a:sym typeface="+mn-ea"/>
              </a:rPr>
              <a:t>,</a:t>
            </a:r>
            <a:r>
              <a:rPr lang="en-GB" altLang="el-GR" sz="2800" b="1" spc="-150" dirty="0">
                <a:sym typeface="+mn-ea"/>
              </a:rPr>
              <a:t> </a:t>
            </a:r>
            <a:r>
              <a:rPr lang="en-IN" altLang="en-GB" sz="2800" b="1" spc="-150" dirty="0">
                <a:solidFill>
                  <a:srgbClr val="00B0F0"/>
                </a:solidFill>
                <a:sym typeface="+mn-ea"/>
              </a:rPr>
              <a:t>S</a:t>
            </a:r>
            <a:r>
              <a:rPr lang="el-GR" sz="2800" b="1" spc="-150" dirty="0">
                <a:sym typeface="+mn-ea"/>
              </a:rPr>
              <a:t>)</a:t>
            </a:r>
            <a:r>
              <a:rPr lang="en-GB" altLang="el-GR" sz="2800" b="1" spc="-150" dirty="0">
                <a:sym typeface="+mn-ea"/>
              </a:rPr>
              <a:t> </a:t>
            </a:r>
            <a:r>
              <a:rPr lang="el-GR" sz="2800" b="1" spc="-150" dirty="0">
                <a:sym typeface="+mn-ea"/>
              </a:rPr>
              <a:t>=</a:t>
            </a:r>
            <a:r>
              <a:rPr lang="en-GB" altLang="el-GR" sz="2800" b="1" spc="-150" dirty="0">
                <a:sym typeface="+mn-ea"/>
              </a:rPr>
              <a:t>  {</a:t>
            </a:r>
            <a:r>
              <a:rPr lang="el-GR" sz="2800" b="1" spc="-150" dirty="0">
                <a:sym typeface="+mn-ea"/>
              </a:rPr>
              <a:t>(q</a:t>
            </a:r>
            <a:r>
              <a:rPr lang="en-IN" altLang="el-GR" sz="2800" b="1" spc="-150" dirty="0">
                <a:sym typeface="+mn-ea"/>
              </a:rPr>
              <a:t>, </a:t>
            </a:r>
            <a:r>
              <a:rPr lang="en-GB" altLang="en-IN" sz="2800" b="1" spc="-150" dirty="0">
                <a:solidFill>
                  <a:srgbClr val="00B0F0"/>
                </a:solidFill>
                <a:sym typeface="+mn-ea"/>
              </a:rPr>
              <a:t>SS</a:t>
            </a:r>
            <a:r>
              <a:rPr lang="en-IN" altLang="el-GR" sz="2800" b="1" spc="-150" dirty="0">
                <a:solidFill>
                  <a:srgbClr val="00B0F0"/>
                </a:solidFill>
                <a:sym typeface="+mn-ea"/>
              </a:rPr>
              <a:t> </a:t>
            </a:r>
            <a:r>
              <a:rPr lang="el-GR" sz="2800" b="1" spc="-150" dirty="0">
                <a:sym typeface="+mn-ea"/>
              </a:rPr>
              <a:t>)</a:t>
            </a:r>
            <a:r>
              <a:rPr lang="en-GB" altLang="el-GR" sz="2800" b="1" spc="-150" dirty="0">
                <a:sym typeface="+mn-ea"/>
              </a:rPr>
              <a:t>,</a:t>
            </a:r>
            <a:r>
              <a:rPr lang="el-GR" sz="2800" b="1" spc="-150" dirty="0">
                <a:sym typeface="+mn-ea"/>
              </a:rPr>
              <a:t>(q</a:t>
            </a:r>
            <a:r>
              <a:rPr lang="en-IN" altLang="el-GR" sz="2800" b="1" spc="-150" dirty="0">
                <a:sym typeface="+mn-ea"/>
              </a:rPr>
              <a:t>, </a:t>
            </a:r>
            <a:r>
              <a:rPr lang="en-GB" altLang="en-US" sz="2800">
                <a:solidFill>
                  <a:srgbClr val="00B0F0"/>
                </a:solidFill>
                <a:latin typeface="Arial" panose="020B0604020202020204" pitchFamily="34" charset="0"/>
                <a:cs typeface="Arial" panose="020B0604020202020204" pitchFamily="34" charset="0"/>
                <a:sym typeface="+mn-ea"/>
              </a:rPr>
              <a:t>aSb</a:t>
            </a:r>
            <a:r>
              <a:rPr lang="en-IN" altLang="el-GR" sz="2800" b="1" spc="-150" dirty="0">
                <a:sym typeface="+mn-ea"/>
              </a:rPr>
              <a:t> </a:t>
            </a:r>
            <a:r>
              <a:rPr lang="el-GR" sz="2800" b="1" spc="-150" dirty="0">
                <a:sym typeface="+mn-ea"/>
              </a:rPr>
              <a:t>)</a:t>
            </a:r>
            <a:r>
              <a:rPr lang="en-GB" altLang="el-GR" sz="2800" b="1" spc="-150" dirty="0">
                <a:sym typeface="+mn-ea"/>
              </a:rPr>
              <a:t> </a:t>
            </a:r>
            <a:r>
              <a:rPr lang="en-IN" altLang="en-GB" sz="2800" b="1" spc="-150" dirty="0">
                <a:sym typeface="+mn-ea"/>
              </a:rPr>
              <a:t>, </a:t>
            </a:r>
            <a:r>
              <a:rPr lang="el-GR" sz="2800" b="1" spc="-150" dirty="0">
                <a:sym typeface="+mn-ea"/>
              </a:rPr>
              <a:t>(q</a:t>
            </a:r>
            <a:r>
              <a:rPr lang="en-IN" altLang="el-GR" sz="2800" b="1" spc="-150" dirty="0">
                <a:sym typeface="+mn-ea"/>
              </a:rPr>
              <a:t>, </a:t>
            </a:r>
            <a:r>
              <a:rPr lang="en-GB" altLang="en-US" sz="2800">
                <a:solidFill>
                  <a:srgbClr val="00B0F0"/>
                </a:solidFill>
                <a:latin typeface="Arial" panose="020B0604020202020204" pitchFamily="34" charset="0"/>
                <a:cs typeface="Arial" panose="020B0604020202020204" pitchFamily="34" charset="0"/>
                <a:sym typeface="+mn-ea"/>
              </a:rPr>
              <a:t>bSa</a:t>
            </a:r>
            <a:r>
              <a:rPr lang="en-IN" altLang="el-GR" sz="2800" b="1" spc="-150" dirty="0">
                <a:sym typeface="+mn-ea"/>
              </a:rPr>
              <a:t> </a:t>
            </a:r>
            <a:r>
              <a:rPr lang="el-GR" sz="2800" b="1" spc="-150" dirty="0">
                <a:sym typeface="+mn-ea"/>
              </a:rPr>
              <a:t>)</a:t>
            </a:r>
            <a:r>
              <a:rPr lang="en-GB" altLang="el-GR" sz="2800" b="1" spc="-150" dirty="0">
                <a:sym typeface="+mn-ea"/>
              </a:rPr>
              <a:t> </a:t>
            </a:r>
            <a:r>
              <a:rPr lang="en-IN" altLang="en-GB" sz="2800" b="1" spc="-150" dirty="0">
                <a:sym typeface="+mn-ea"/>
              </a:rPr>
              <a:t>,</a:t>
            </a:r>
            <a:r>
              <a:rPr lang="en-GB" altLang="en-IN" sz="2800" b="1" spc="-150" dirty="0">
                <a:sym typeface="+mn-ea"/>
              </a:rPr>
              <a:t> </a:t>
            </a:r>
            <a:r>
              <a:rPr lang="en-IN" altLang="en-GB" sz="2800" b="1" spc="-150" dirty="0">
                <a:sym typeface="+mn-ea"/>
              </a:rPr>
              <a:t>(q, </a:t>
            </a:r>
            <a:r>
              <a:rPr lang="en-GB" altLang="en-US" sz="2800">
                <a:solidFill>
                  <a:srgbClr val="00B0F0"/>
                </a:solidFill>
                <a:latin typeface="Arial" panose="020B0604020202020204" pitchFamily="34" charset="0"/>
                <a:cs typeface="Arial" panose="020B0604020202020204" pitchFamily="34" charset="0"/>
                <a:sym typeface="+mn-ea"/>
              </a:rPr>
              <a:t>Ԑ)</a:t>
            </a:r>
            <a:r>
              <a:rPr lang="en-GB" altLang="en-IN" sz="2800" b="1" spc="-150" dirty="0">
                <a:latin typeface="Arial" panose="020B0604020202020204" pitchFamily="34" charset="0"/>
                <a:cs typeface="Arial" panose="020B0604020202020204" pitchFamily="34" charset="0"/>
                <a:sym typeface="+mn-ea"/>
              </a:rPr>
              <a:t> }</a:t>
            </a:r>
            <a:endParaRPr lang="en-IN" altLang="en-GB" sz="2800" b="1" spc="-150" dirty="0">
              <a:latin typeface="Arial" panose="020B0604020202020204" pitchFamily="34" charset="0"/>
              <a:cs typeface="Arial" panose="020B0604020202020204" pitchFamily="34" charset="0"/>
              <a:sym typeface="+mn-ea"/>
            </a:endParaRPr>
          </a:p>
          <a:p>
            <a:r>
              <a:rPr lang="en-IN" altLang="en-GB" sz="2800" b="1" spc="-150" dirty="0">
                <a:latin typeface="Arial" panose="020B0604020202020204" pitchFamily="34" charset="0"/>
                <a:cs typeface="Arial" panose="020B0604020202020204" pitchFamily="34" charset="0"/>
                <a:sym typeface="+mn-ea"/>
              </a:rPr>
              <a:t>  </a:t>
            </a:r>
            <a:r>
              <a:rPr lang="en-IN" altLang="en-US" sz="2800">
                <a:sym typeface="+mn-ea"/>
              </a:rPr>
              <a:t>  ii. For Terminals {a, b} </a:t>
            </a:r>
            <a:r>
              <a:rPr lang="en-IN" altLang="en-US" sz="2800">
                <a:latin typeface="Arial" panose="020B0604020202020204" pitchFamily="34" charset="0"/>
                <a:cs typeface="Arial" panose="020B0604020202020204" pitchFamily="34" charset="0"/>
                <a:sym typeface="+mn-ea"/>
              </a:rPr>
              <a:t>→ </a:t>
            </a:r>
            <a:r>
              <a:rPr lang="el-GR" sz="2800" b="1" spc="-150" dirty="0">
                <a:sym typeface="+mn-ea"/>
              </a:rPr>
              <a:t>δ(q</a:t>
            </a:r>
            <a:r>
              <a:rPr lang="en-IN" altLang="el-GR" sz="2800" b="1" spc="-150" dirty="0">
                <a:sym typeface="+mn-ea"/>
              </a:rPr>
              <a:t>, </a:t>
            </a:r>
            <a:r>
              <a:rPr lang="el-GR" sz="2800" b="1" spc="-150" dirty="0">
                <a:sym typeface="+mn-ea"/>
              </a:rPr>
              <a:t> </a:t>
            </a:r>
            <a:r>
              <a:rPr lang="en-IN" altLang="el-GR" sz="2800" b="1" spc="-150" dirty="0">
                <a:sym typeface="+mn-ea"/>
              </a:rPr>
              <a:t>a</a:t>
            </a:r>
            <a:r>
              <a:rPr lang="en-IN" altLang="en-US" sz="2800">
                <a:latin typeface="Arial" panose="020B0604020202020204" pitchFamily="34" charset="0"/>
                <a:cs typeface="Arial" panose="020B0604020202020204" pitchFamily="34" charset="0"/>
                <a:sym typeface="+mn-ea"/>
              </a:rPr>
              <a:t> </a:t>
            </a:r>
            <a:r>
              <a:rPr lang="el-GR" sz="2800" b="1" spc="-150" dirty="0">
                <a:sym typeface="+mn-ea"/>
              </a:rPr>
              <a:t>,</a:t>
            </a:r>
            <a:r>
              <a:rPr lang="en-GB" altLang="el-GR" sz="2800" b="1" spc="-150" dirty="0">
                <a:sym typeface="+mn-ea"/>
              </a:rPr>
              <a:t> </a:t>
            </a:r>
            <a:r>
              <a:rPr lang="en-IN" altLang="en-GB" sz="2800" b="1" spc="-150" dirty="0">
                <a:sym typeface="+mn-ea"/>
              </a:rPr>
              <a:t>a)</a:t>
            </a:r>
            <a:r>
              <a:rPr lang="en-GB" altLang="el-GR" sz="2800" b="1" spc="-150" dirty="0">
                <a:sym typeface="+mn-ea"/>
              </a:rPr>
              <a:t> </a:t>
            </a:r>
            <a:r>
              <a:rPr lang="en-IN" altLang="en-GB" sz="2800" b="1" spc="-150" dirty="0">
                <a:sym typeface="+mn-ea"/>
              </a:rPr>
              <a:t>= (q, </a:t>
            </a:r>
            <a:r>
              <a:rPr lang="en-IN" altLang="en-GB" sz="2800" b="1" spc="-150" dirty="0">
                <a:latin typeface="Arial" panose="020B0604020202020204" pitchFamily="34" charset="0"/>
                <a:cs typeface="Arial" panose="020B0604020202020204" pitchFamily="34" charset="0"/>
                <a:sym typeface="+mn-ea"/>
              </a:rPr>
              <a:t>Ԑ)</a:t>
            </a:r>
            <a:r>
              <a:rPr lang="en-IN" altLang="en-GB" sz="2800" b="1" spc="-150" dirty="0">
                <a:sym typeface="+mn-ea"/>
              </a:rPr>
              <a:t> </a:t>
            </a:r>
            <a:endParaRPr lang="en-IN" altLang="en-US" sz="2800" b="1" baseline="-25000" dirty="0">
              <a:solidFill>
                <a:srgbClr val="002060"/>
              </a:solidFill>
              <a:sym typeface="+mn-ea"/>
            </a:endParaRPr>
          </a:p>
          <a:p>
            <a:r>
              <a:rPr lang="en-IN" altLang="en-US" sz="2800" b="1" baseline="-25000" dirty="0">
                <a:solidFill>
                  <a:srgbClr val="002060"/>
                </a:solidFill>
                <a:sym typeface="+mn-ea"/>
              </a:rPr>
              <a:t>                                                                     </a:t>
            </a:r>
            <a:r>
              <a:rPr lang="en-GB" altLang="en-IN" sz="2800" b="1" baseline="-25000" dirty="0">
                <a:solidFill>
                  <a:srgbClr val="002060"/>
                </a:solidFill>
                <a:sym typeface="+mn-ea"/>
              </a:rPr>
              <a:t>  </a:t>
            </a:r>
            <a:r>
              <a:rPr lang="en-IN" altLang="en-US" sz="2800" b="1" baseline="-25000" dirty="0">
                <a:solidFill>
                  <a:srgbClr val="002060"/>
                </a:solidFill>
                <a:sym typeface="+mn-ea"/>
              </a:rPr>
              <a:t>     </a:t>
            </a:r>
            <a:r>
              <a:rPr lang="el-GR" sz="2800" b="1" spc="-150" dirty="0">
                <a:sym typeface="+mn-ea"/>
              </a:rPr>
              <a:t>δ(q</a:t>
            </a:r>
            <a:r>
              <a:rPr lang="en-IN" altLang="el-GR" sz="2800" b="1" spc="-150" dirty="0">
                <a:sym typeface="+mn-ea"/>
              </a:rPr>
              <a:t>, </a:t>
            </a:r>
            <a:r>
              <a:rPr lang="el-GR" sz="2800" b="1" spc="-150" dirty="0">
                <a:sym typeface="+mn-ea"/>
              </a:rPr>
              <a:t> </a:t>
            </a:r>
            <a:r>
              <a:rPr lang="en-IN" altLang="el-GR" sz="2800" b="1" spc="-150" dirty="0">
                <a:sym typeface="+mn-ea"/>
              </a:rPr>
              <a:t>b</a:t>
            </a:r>
            <a:r>
              <a:rPr lang="en-IN" altLang="en-US" sz="2800">
                <a:latin typeface="Arial" panose="020B0604020202020204" pitchFamily="34" charset="0"/>
                <a:cs typeface="Arial" panose="020B0604020202020204" pitchFamily="34" charset="0"/>
                <a:sym typeface="+mn-ea"/>
              </a:rPr>
              <a:t> </a:t>
            </a:r>
            <a:r>
              <a:rPr lang="el-GR" sz="2800" b="1" spc="-150" dirty="0">
                <a:sym typeface="+mn-ea"/>
              </a:rPr>
              <a:t>,</a:t>
            </a:r>
            <a:r>
              <a:rPr lang="en-GB" altLang="el-GR" sz="2800" b="1" spc="-150" dirty="0">
                <a:sym typeface="+mn-ea"/>
              </a:rPr>
              <a:t> </a:t>
            </a:r>
            <a:r>
              <a:rPr lang="en-IN" altLang="en-GB" sz="2800" b="1" spc="-150" dirty="0">
                <a:sym typeface="+mn-ea"/>
              </a:rPr>
              <a:t>b)</a:t>
            </a:r>
            <a:r>
              <a:rPr lang="en-GB" altLang="el-GR" sz="2800" b="1" spc="-150" dirty="0">
                <a:sym typeface="+mn-ea"/>
              </a:rPr>
              <a:t> </a:t>
            </a:r>
            <a:r>
              <a:rPr lang="en-IN" altLang="en-GB" sz="2800" b="1" spc="-150" dirty="0">
                <a:sym typeface="+mn-ea"/>
              </a:rPr>
              <a:t>= (q, </a:t>
            </a:r>
            <a:r>
              <a:rPr lang="en-IN" altLang="en-GB" sz="2800" b="1" spc="-150" dirty="0">
                <a:latin typeface="Arial" panose="020B0604020202020204" pitchFamily="34" charset="0"/>
                <a:cs typeface="Arial" panose="020B0604020202020204" pitchFamily="34" charset="0"/>
                <a:sym typeface="+mn-ea"/>
              </a:rPr>
              <a:t>Ԑ)</a:t>
            </a:r>
            <a:r>
              <a:rPr lang="en-IN" altLang="en-GB" sz="2800" b="1" spc="-150" dirty="0">
                <a:sym typeface="+mn-ea"/>
              </a:rPr>
              <a:t> </a:t>
            </a:r>
            <a:endParaRPr lang="en-IN" altLang="en-US" sz="2800" b="1" baseline="-25000" dirty="0">
              <a:solidFill>
                <a:srgbClr val="002060"/>
              </a:solidFill>
              <a:sym typeface="+mn-ea"/>
            </a:endParaRPr>
          </a:p>
          <a:p>
            <a:endParaRPr lang="en-IN" altLang="en-US" sz="2400" b="1" baseline="-25000" dirty="0">
              <a:solidFill>
                <a:srgbClr val="002060"/>
              </a:solidFill>
              <a:sym typeface="+mn-ea"/>
            </a:endParaRPr>
          </a:p>
          <a:p>
            <a:endParaRPr lang="en-IN" altLang="en-US" sz="2400" b="1" baseline="-25000" dirty="0">
              <a:solidFill>
                <a:srgbClr val="002060"/>
              </a:solidFill>
              <a:sym typeface="+mn-ea"/>
            </a:endParaRPr>
          </a:p>
          <a:p>
            <a:r>
              <a:rPr lang="en-GB" altLang="en-US" sz="2400" b="1">
                <a:solidFill>
                  <a:srgbClr val="002060"/>
                </a:solidFill>
                <a:sym typeface="+mn-ea"/>
              </a:rPr>
              <a:t> </a:t>
            </a:r>
            <a:r>
              <a:rPr lang="en-IN" altLang="en-US" sz="240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76225" y="77470"/>
            <a:ext cx="5852795" cy="3050540"/>
          </a:xfrm>
          <a:prstGeom prst="rect">
            <a:avLst/>
          </a:prstGeom>
          <a:noFill/>
        </p:spPr>
        <p:txBody>
          <a:bodyPr wrap="square" rtlCol="0">
            <a:noAutofit/>
          </a:bodyPr>
          <a:lstStyle/>
          <a:p>
            <a:r>
              <a:rPr lang="en-IN" altLang="en-GB" sz="2400"/>
              <a:t>C</a:t>
            </a:r>
            <a:r>
              <a:rPr lang="en-GB" altLang="en-US" sz="2400"/>
              <a:t>. </a:t>
            </a:r>
            <a:r>
              <a:rPr lang="en-IN" altLang="en-GB" sz="2400" b="1">
                <a:solidFill>
                  <a:srgbClr val="002060"/>
                </a:solidFill>
                <a:sym typeface="+mn-ea"/>
              </a:rPr>
              <a:t>Writing Instantaneous Desrciption</a:t>
            </a:r>
            <a:r>
              <a:rPr lang="en-GB" altLang="en-US" sz="2400" b="1">
                <a:solidFill>
                  <a:srgbClr val="002060"/>
                </a:solidFill>
                <a:sym typeface="+mn-ea"/>
              </a:rPr>
              <a:t> </a:t>
            </a:r>
            <a:r>
              <a:rPr lang="en-IN" altLang="en-GB" sz="2400" b="1">
                <a:solidFill>
                  <a:srgbClr val="002060"/>
                </a:solidFill>
                <a:sym typeface="+mn-ea"/>
              </a:rPr>
              <a:t>for Valid case :</a:t>
            </a:r>
            <a:r>
              <a:rPr lang="en-GB" altLang="en-US"/>
              <a:t>  </a:t>
            </a:r>
            <a:r>
              <a:rPr lang="en-IN" altLang="en-US" sz="2400"/>
              <a:t>  w = a</a:t>
            </a:r>
            <a:r>
              <a:rPr lang="en-GB" altLang="en-IN" sz="2400"/>
              <a:t>b</a:t>
            </a:r>
            <a:r>
              <a:rPr lang="en-IN" altLang="en-US" sz="2400"/>
              <a:t>a</a:t>
            </a:r>
            <a:r>
              <a:rPr lang="en-GB" altLang="en-IN" sz="2400"/>
              <a:t>a</a:t>
            </a:r>
            <a:r>
              <a:rPr lang="en-IN" altLang="en-US" sz="2400"/>
              <a:t>bb</a:t>
            </a:r>
          </a:p>
          <a:p>
            <a:r>
              <a:rPr lang="en-GB" altLang="en-US" sz="2400">
                <a:latin typeface="Arial" panose="020B0604020202020204" pitchFamily="34" charset="0"/>
                <a:cs typeface="Arial" panose="020B0604020202020204" pitchFamily="34" charset="0"/>
                <a:sym typeface="+mn-ea"/>
              </a:rPr>
              <a:t>S </a:t>
            </a:r>
            <a:r>
              <a:rPr lang="en-IN" altLang="en-GB" sz="2400">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b</a:t>
            </a:r>
            <a:r>
              <a:rPr lang="en-GB" altLang="en-IN" sz="2400">
                <a:latin typeface="Arial" panose="020B0604020202020204" pitchFamily="34" charset="0"/>
                <a:cs typeface="Arial" panose="020B0604020202020204" pitchFamily="34" charset="0"/>
                <a:sym typeface="Symbol" panose="05050102010706020507" pitchFamily="18" charset="2"/>
              </a:rPr>
              <a:t>             (</a:t>
            </a:r>
            <a:r>
              <a:rPr lang="en-GB" altLang="en-US" sz="2400">
                <a:sym typeface="+mn-ea"/>
              </a:rPr>
              <a:t>  S </a:t>
            </a:r>
            <a:r>
              <a:rPr lang="en-GB" altLang="en-US" sz="2400">
                <a:latin typeface="Arial" panose="020B0604020202020204" pitchFamily="34" charset="0"/>
                <a:cs typeface="Arial" panose="020B0604020202020204" pitchFamily="34" charset="0"/>
                <a:sym typeface="+mn-ea"/>
              </a:rPr>
              <a:t>→ aSb )  </a:t>
            </a:r>
            <a:endParaRPr lang="en-IN" altLang="en-GB"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Sb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SS ) </a:t>
            </a:r>
            <a:endParaRPr lang="en-GB" altLang="en-US"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ab</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aSb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bSa ) </a:t>
            </a:r>
            <a:endParaRPr lang="en-GB" altLang="en-US"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aba</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b</a:t>
            </a:r>
            <a:r>
              <a:rPr lang="en-GB" altLang="en-US" sz="2400" b="1">
                <a:solidFill>
                  <a:srgbClr val="00B0F0"/>
                </a:solidFill>
                <a:latin typeface="Arial" panose="020B0604020202020204" pitchFamily="34" charset="0"/>
                <a:cs typeface="Arial" panose="020B0604020202020204" pitchFamily="34" charset="0"/>
                <a:sym typeface="Symbol" panose="05050102010706020507" pitchFamily="18" charset="2"/>
              </a:rPr>
              <a:t>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Ԑ ) </a:t>
            </a:r>
            <a:endParaRPr lang="en-GB" altLang="en-US" sz="2400">
              <a:latin typeface="Arial" panose="020B0604020202020204" pitchFamily="34" charset="0"/>
              <a:cs typeface="Arial" panose="020B0604020202020204" pitchFamily="34" charset="0"/>
              <a:sym typeface="Symbol" panose="05050102010706020507" pitchFamily="18" charset="2"/>
            </a:endParaRPr>
          </a:p>
          <a:p>
            <a:r>
              <a:rPr lang="en-IN" altLang="en-GB" sz="2400">
                <a:latin typeface="Arial" panose="020B0604020202020204" pitchFamily="34" charset="0"/>
                <a:cs typeface="Arial" panose="020B0604020202020204" pitchFamily="34" charset="0"/>
                <a:sym typeface="Symbol" panose="05050102010706020507" pitchFamily="18" charset="2"/>
              </a:rPr>
              <a:t> </a:t>
            </a:r>
            <a:r>
              <a:rPr lang="en-GB" altLang="en-IN"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abaa</a:t>
            </a:r>
            <a:r>
              <a:rPr lang="en-GB" altLang="en-US" sz="2400" b="1" u="sng">
                <a:solidFill>
                  <a:srgbClr val="00B0F0"/>
                </a:solidFill>
                <a:latin typeface="Arial" panose="020B0604020202020204" pitchFamily="34" charset="0"/>
                <a:cs typeface="Arial" panose="020B0604020202020204" pitchFamily="34" charset="0"/>
                <a:sym typeface="Symbol" panose="05050102010706020507" pitchFamily="18" charset="2"/>
              </a:rPr>
              <a:t>S</a:t>
            </a:r>
            <a:r>
              <a:rPr lang="en-GB" altLang="en-US" sz="2400">
                <a:latin typeface="Arial" panose="020B0604020202020204" pitchFamily="34" charset="0"/>
                <a:cs typeface="Arial" panose="020B0604020202020204" pitchFamily="34" charset="0"/>
                <a:sym typeface="Symbol" panose="05050102010706020507" pitchFamily="18" charset="2"/>
              </a:rPr>
              <a:t>bb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→aSb )</a:t>
            </a:r>
            <a:endParaRPr lang="en-IN" altLang="en-GB" sz="2400">
              <a:latin typeface="Arial" panose="020B0604020202020204" pitchFamily="34" charset="0"/>
              <a:cs typeface="Arial" panose="020B0604020202020204" pitchFamily="34" charset="0"/>
              <a:sym typeface="Symbol" panose="05050102010706020507" pitchFamily="18" charset="2"/>
            </a:endParaRPr>
          </a:p>
          <a:p>
            <a:r>
              <a:rPr lang="en-GB" altLang="en-IN" sz="2400">
                <a:latin typeface="Arial" panose="020B0604020202020204" pitchFamily="34" charset="0"/>
                <a:cs typeface="Arial" panose="020B0604020202020204" pitchFamily="34" charset="0"/>
                <a:sym typeface="Symbol" panose="05050102010706020507" pitchFamily="18" charset="2"/>
              </a:rPr>
              <a:t>    </a:t>
            </a:r>
            <a:r>
              <a:rPr lang="en-GB" altLang="en-US" sz="2400">
                <a:latin typeface="Arial" panose="020B0604020202020204" pitchFamily="34" charset="0"/>
                <a:cs typeface="Arial" panose="020B0604020202020204" pitchFamily="34" charset="0"/>
                <a:sym typeface="Symbol" panose="05050102010706020507" pitchFamily="18" charset="2"/>
              </a:rPr>
              <a:t> abaabb        </a:t>
            </a:r>
            <a:r>
              <a:rPr lang="en-GB" altLang="en-IN" sz="2400">
                <a:latin typeface="Arial" panose="020B0604020202020204" pitchFamily="34" charset="0"/>
                <a:cs typeface="Arial" panose="020B0604020202020204" pitchFamily="34" charset="0"/>
                <a:sym typeface="Symbol" panose="05050102010706020507" pitchFamily="18" charset="2"/>
              </a:rPr>
              <a:t>(</a:t>
            </a:r>
            <a:r>
              <a:rPr lang="en-GB" altLang="en-US" sz="2400">
                <a:sym typeface="+mn-ea"/>
              </a:rPr>
              <a:t>  S </a:t>
            </a:r>
            <a:r>
              <a:rPr lang="en-GB" altLang="en-US" sz="2400">
                <a:latin typeface="Arial" panose="020B0604020202020204" pitchFamily="34" charset="0"/>
                <a:cs typeface="Arial" panose="020B0604020202020204" pitchFamily="34" charset="0"/>
                <a:sym typeface="+mn-ea"/>
              </a:rPr>
              <a:t>→ Ԑ )</a:t>
            </a:r>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a:p>
            <a:endParaRPr lang="en-IN" altLang="en-GB" sz="2400">
              <a:latin typeface="Arial" panose="020B0604020202020204" pitchFamily="34" charset="0"/>
              <a:cs typeface="Arial" panose="020B0604020202020204" pitchFamily="34" charset="0"/>
              <a:sym typeface="Symbol" panose="05050102010706020507" pitchFamily="18" charset="2"/>
            </a:endParaRPr>
          </a:p>
        </p:txBody>
      </p:sp>
      <p:sp>
        <p:nvSpPr>
          <p:cNvPr id="7" name="Text Box 6"/>
          <p:cNvSpPr txBox="1"/>
          <p:nvPr/>
        </p:nvSpPr>
        <p:spPr>
          <a:xfrm>
            <a:off x="6699885" y="1802130"/>
            <a:ext cx="4928235" cy="2886710"/>
          </a:xfrm>
          <a:prstGeom prst="rect">
            <a:avLst/>
          </a:prstGeom>
          <a:noFill/>
        </p:spPr>
        <p:txBody>
          <a:bodyPr wrap="square" rtlCol="0">
            <a:noAutofit/>
          </a:bodyPr>
          <a:lstStyle/>
          <a:p>
            <a:pPr algn="l">
              <a:buClrTx/>
              <a:buSzTx/>
              <a:buNone/>
            </a:pPr>
            <a:r>
              <a:rPr lang="en-IN" altLang="en-GB" sz="2400">
                <a:latin typeface="Arial" panose="020B0604020202020204" pitchFamily="34" charset="0"/>
                <a:cs typeface="Arial" panose="020B0604020202020204" pitchFamily="34" charset="0"/>
              </a:rPr>
              <a:t> </a:t>
            </a:r>
            <a:endParaRPr lang="en-IN" altLang="en-GB" sz="2400" b="1">
              <a:solidFill>
                <a:srgbClr val="00B0F0"/>
              </a:solidFill>
              <a:latin typeface="Arial" panose="020B0604020202020204" pitchFamily="34" charset="0"/>
              <a:cs typeface="Arial" panose="020B0604020202020204" pitchFamily="34" charset="0"/>
              <a:sym typeface="+mn-ea"/>
            </a:endParaRPr>
          </a:p>
        </p:txBody>
      </p:sp>
      <p:sp>
        <p:nvSpPr>
          <p:cNvPr id="2" name="Text Box 1"/>
          <p:cNvSpPr txBox="1"/>
          <p:nvPr/>
        </p:nvSpPr>
        <p:spPr>
          <a:xfrm>
            <a:off x="6153150" y="494665"/>
            <a:ext cx="5888990" cy="5092065"/>
          </a:xfrm>
          <a:prstGeom prst="rect">
            <a:avLst/>
          </a:prstGeom>
          <a:noFill/>
        </p:spPr>
        <p:txBody>
          <a:bodyPr wrap="square" rtlCol="0">
            <a:noAutofit/>
          </a:bodyPr>
          <a:lstStyle/>
          <a:p>
            <a:pPr algn="l">
              <a:buClrTx/>
              <a:buSzTx/>
              <a:buNone/>
            </a:pPr>
            <a:r>
              <a:rPr lang="en-GB" altLang="en-IN" sz="2400">
                <a:latin typeface="Arial" panose="020B0604020202020204" pitchFamily="34" charset="0"/>
                <a:cs typeface="Arial" panose="020B0604020202020204" pitchFamily="34" charset="0"/>
              </a:rPr>
              <a:t>(</a:t>
            </a:r>
            <a:r>
              <a:rPr lang="en-IN" altLang="en-GB" sz="2400">
                <a:latin typeface="Arial" panose="020B0604020202020204" pitchFamily="34" charset="0"/>
                <a:cs typeface="Arial" panose="020B0604020202020204" pitchFamily="34" charset="0"/>
              </a:rPr>
              <a:t>q,</a:t>
            </a:r>
            <a:r>
              <a:rPr lang="en-GB" altLang="en-IN" sz="2400">
                <a:latin typeface="Arial" panose="020B0604020202020204" pitchFamily="34" charset="0"/>
                <a:cs typeface="Arial" panose="020B0604020202020204" pitchFamily="34" charset="0"/>
              </a:rPr>
              <a:t> </a:t>
            </a:r>
            <a:r>
              <a:rPr lang="en-GB" altLang="en-IN" sz="2400" b="1" u="sng">
                <a:solidFill>
                  <a:srgbClr val="FF0000"/>
                </a:solidFill>
                <a:latin typeface="Arial" panose="020B0604020202020204" pitchFamily="34" charset="0"/>
                <a:cs typeface="Arial" panose="020B0604020202020204" pitchFamily="34" charset="0"/>
              </a:rPr>
              <a:t>a</a:t>
            </a:r>
            <a:r>
              <a:rPr lang="en-GB" altLang="en-IN" sz="2400">
                <a:latin typeface="Arial" panose="020B0604020202020204" pitchFamily="34" charset="0"/>
                <a:cs typeface="Arial" panose="020B0604020202020204" pitchFamily="34" charset="0"/>
              </a:rPr>
              <a:t>baabb</a:t>
            </a:r>
            <a:r>
              <a:rPr lang="en-IN" altLang="en-GB" sz="2400">
                <a:latin typeface="Arial" panose="020B0604020202020204" pitchFamily="34" charset="0"/>
                <a:cs typeface="Arial" panose="020B0604020202020204" pitchFamily="34" charset="0"/>
              </a:rPr>
              <a:t> , </a:t>
            </a:r>
            <a:r>
              <a:rPr lang="en-IN" altLang="en-GB" sz="2400">
                <a:solidFill>
                  <a:srgbClr val="00B0F0"/>
                </a:solidFill>
                <a:latin typeface="Arial" panose="020B0604020202020204" pitchFamily="34" charset="0"/>
                <a:cs typeface="Arial" panose="020B0604020202020204" pitchFamily="34" charset="0"/>
              </a:rPr>
              <a:t>S</a:t>
            </a:r>
            <a:r>
              <a:rPr lang="en-IN" altLang="en-GB" sz="2400">
                <a:latin typeface="Arial" panose="020B0604020202020204" pitchFamily="34" charset="0"/>
                <a:cs typeface="Arial" panose="020B0604020202020204" pitchFamily="34" charset="0"/>
              </a:rPr>
              <a:t>) |-  </a:t>
            </a:r>
            <a:r>
              <a:rPr lang="en-IN" altLang="en-GB" sz="2400">
                <a:latin typeface="Arial" panose="020B0604020202020204" pitchFamily="34" charset="0"/>
                <a:cs typeface="Arial" panose="020B0604020202020204" pitchFamily="34" charset="0"/>
                <a:sym typeface="+mn-ea"/>
              </a:rPr>
              <a:t>(q,</a:t>
            </a:r>
            <a:r>
              <a:rPr lang="en-GB" altLang="en-IN"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baabb</a:t>
            </a:r>
            <a:r>
              <a:rPr lang="en-IN" altLang="en-GB"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Sb</a:t>
            </a:r>
            <a:r>
              <a:rPr lang="en-IN" altLang="en-GB" sz="2400">
                <a:latin typeface="Arial" panose="020B0604020202020204" pitchFamily="34" charset="0"/>
                <a:cs typeface="Arial" panose="020B0604020202020204" pitchFamily="34" charset="0"/>
                <a:sym typeface="+mn-ea"/>
              </a:rPr>
              <a:t> ) </a:t>
            </a:r>
          </a:p>
          <a:p>
            <a:pPr algn="l">
              <a:buClrTx/>
              <a:buSzTx/>
              <a:buNone/>
            </a:pPr>
            <a:r>
              <a:rPr lang="en-IN" altLang="en-GB"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rPr>
              <a:t>  </a:t>
            </a:r>
            <a:r>
              <a:rPr lang="en-IN" altLang="en-GB" sz="2400">
                <a:latin typeface="Arial" panose="020B0604020202020204" pitchFamily="34" charset="0"/>
                <a:cs typeface="Arial" panose="020B0604020202020204" pitchFamily="34" charset="0"/>
                <a:sym typeface="+mn-ea"/>
              </a:rPr>
              <a:t>(q,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aabb</a:t>
            </a:r>
            <a:r>
              <a:rPr lang="en-IN" altLang="en-GB" sz="2400">
                <a:latin typeface="Arial" panose="020B0604020202020204" pitchFamily="34" charset="0"/>
                <a:cs typeface="Arial" panose="020B0604020202020204" pitchFamily="34" charset="0"/>
                <a:sym typeface="+mn-ea"/>
              </a:rPr>
              <a:t>, </a:t>
            </a:r>
            <a:r>
              <a:rPr lang="en-GB" altLang="en-IN" sz="2400" u="sng">
                <a:solidFill>
                  <a:srgbClr val="00B0F0"/>
                </a:solidFill>
                <a:latin typeface="Arial" panose="020B0604020202020204" pitchFamily="34" charset="0"/>
                <a:cs typeface="Arial" panose="020B0604020202020204" pitchFamily="34" charset="0"/>
                <a:sym typeface="+mn-ea"/>
              </a:rPr>
              <a:t>S</a:t>
            </a:r>
            <a:r>
              <a:rPr lang="en-GB" altLang="en-IN" sz="2400">
                <a:solidFill>
                  <a:schemeClr val="tx1"/>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aabb</a:t>
            </a:r>
            <a:r>
              <a:rPr lang="en-IN" altLang="en-GB" sz="2400">
                <a:latin typeface="Arial" panose="020B0604020202020204" pitchFamily="34" charset="0"/>
                <a:cs typeface="Arial" panose="020B0604020202020204" pitchFamily="34" charset="0"/>
                <a:sym typeface="+mn-ea"/>
              </a:rPr>
              <a:t>, </a:t>
            </a:r>
            <a:r>
              <a:rPr lang="en-GB" altLang="en-IN" sz="2400" u="sng">
                <a:solidFill>
                  <a:srgbClr val="00B0F0"/>
                </a:solidFill>
                <a:latin typeface="Arial" panose="020B0604020202020204" pitchFamily="34" charset="0"/>
                <a:cs typeface="Arial" panose="020B0604020202020204" pitchFamily="34" charset="0"/>
                <a:sym typeface="+mn-ea"/>
              </a:rPr>
              <a:t>S</a:t>
            </a:r>
            <a:r>
              <a:rPr lang="en-GB" altLang="en-IN" sz="2400">
                <a:latin typeface="Arial" panose="020B0604020202020204" pitchFamily="34" charset="0"/>
                <a:cs typeface="Arial" panose="020B0604020202020204" pitchFamily="34" charset="0"/>
                <a:sym typeface="+mn-ea"/>
              </a:rPr>
              <a:t>Sb</a:t>
            </a:r>
            <a:r>
              <a:rPr lang="en-IN" altLang="en-GB" sz="2400">
                <a:latin typeface="Arial" panose="020B0604020202020204" pitchFamily="34" charset="0"/>
                <a:cs typeface="Arial" panose="020B0604020202020204" pitchFamily="34" charset="0"/>
                <a:sym typeface="+mn-ea"/>
              </a:rPr>
              <a:t>)</a:t>
            </a: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aabb</a:t>
            </a:r>
            <a:r>
              <a:rPr lang="en-IN" altLang="en-GB"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SaSb</a:t>
            </a:r>
            <a:r>
              <a:rPr lang="en-IN" altLang="en-GB" sz="2400">
                <a:latin typeface="Arial" panose="020B0604020202020204" pitchFamily="34" charset="0"/>
                <a:cs typeface="Arial" panose="020B0604020202020204" pitchFamily="34" charset="0"/>
                <a:sym typeface="+mn-ea"/>
              </a:rPr>
              <a:t>)</a:t>
            </a:r>
          </a:p>
          <a:p>
            <a:pPr algn="l">
              <a:buClrTx/>
              <a:buSzTx/>
              <a:buNone/>
            </a:pPr>
            <a:r>
              <a:rPr lang="en-IN" altLang="en-GB" sz="2400">
                <a:latin typeface="Arial" panose="020B0604020202020204" pitchFamily="34" charset="0"/>
                <a:cs typeface="Arial" panose="020B0604020202020204" pitchFamily="34" charset="0"/>
                <a:sym typeface="+mn-ea"/>
              </a:rPr>
              <a:t>                        |-  (q, </a:t>
            </a:r>
            <a:r>
              <a:rPr lang="en-IN" altLang="en-GB"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 </a:t>
            </a:r>
            <a:r>
              <a:rPr lang="en-GB" altLang="en-IN" sz="2400" b="1" u="sng">
                <a:solidFill>
                  <a:srgbClr val="00B0F0"/>
                </a:solidFill>
                <a:latin typeface="Arial" panose="020B0604020202020204" pitchFamily="34" charset="0"/>
                <a:cs typeface="Arial" panose="020B0604020202020204" pitchFamily="34" charset="0"/>
                <a:sym typeface="+mn-ea"/>
              </a:rPr>
              <a:t>S</a:t>
            </a:r>
            <a:r>
              <a:rPr lang="en-GB" altLang="en-IN" sz="2400">
                <a:latin typeface="Arial" panose="020B0604020202020204" pitchFamily="34" charset="0"/>
                <a:cs typeface="Arial" panose="020B0604020202020204" pitchFamily="34" charset="0"/>
                <a:sym typeface="+mn-ea"/>
              </a:rPr>
              <a:t>aSb</a:t>
            </a:r>
            <a:r>
              <a:rPr lang="en-IN" altLang="en-GB" sz="2400">
                <a:latin typeface="Arial" panose="020B0604020202020204" pitchFamily="34" charset="0"/>
                <a:cs typeface="Arial" panose="020B0604020202020204" pitchFamily="34" charset="0"/>
                <a:sym typeface="+mn-ea"/>
              </a:rPr>
              <a:t>)</a:t>
            </a: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Sb</a:t>
            </a:r>
            <a:r>
              <a:rPr lang="en-IN" altLang="en-GB" sz="2400">
                <a:latin typeface="Arial" panose="020B0604020202020204" pitchFamily="34" charset="0"/>
                <a:cs typeface="Arial" panose="020B0604020202020204" pitchFamily="34" charset="0"/>
                <a:sym typeface="+mn-ea"/>
              </a:rPr>
              <a:t>)</a:t>
            </a: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a</a:t>
            </a:r>
            <a:r>
              <a:rPr lang="en-IN" altLang="en-GB" sz="2400">
                <a:latin typeface="Arial" panose="020B0604020202020204" pitchFamily="34" charset="0"/>
                <a:cs typeface="Arial" panose="020B0604020202020204" pitchFamily="34" charset="0"/>
                <a:sym typeface="+mn-ea"/>
              </a:rPr>
              <a:t>bb, </a:t>
            </a:r>
            <a:r>
              <a:rPr lang="en-GB" altLang="en-IN" sz="2400" b="1" u="sng">
                <a:solidFill>
                  <a:srgbClr val="00B0F0"/>
                </a:solidFill>
                <a:latin typeface="Arial" panose="020B0604020202020204" pitchFamily="34" charset="0"/>
                <a:cs typeface="Arial" panose="020B0604020202020204" pitchFamily="34" charset="0"/>
                <a:sym typeface="+mn-ea"/>
              </a:rPr>
              <a:t>S</a:t>
            </a:r>
            <a:r>
              <a:rPr lang="en-GB" altLang="en-IN" sz="2400">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  (q,</a:t>
            </a:r>
            <a:r>
              <a:rPr lang="en-GB" altLang="en-IN"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bb</a:t>
            </a:r>
            <a:r>
              <a:rPr lang="en-IN" altLang="en-GB"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a</a:t>
            </a:r>
            <a:r>
              <a:rPr lang="en-GB" altLang="en-IN" sz="2400">
                <a:latin typeface="Arial" panose="020B0604020202020204" pitchFamily="34" charset="0"/>
                <a:cs typeface="Arial" panose="020B0604020202020204" pitchFamily="34" charset="0"/>
                <a:sym typeface="+mn-ea"/>
              </a:rPr>
              <a:t>Sbb</a:t>
            </a:r>
            <a:r>
              <a:rPr lang="en-IN" altLang="en-GB" sz="2400">
                <a:latin typeface="Arial" panose="020B0604020202020204" pitchFamily="34" charset="0"/>
                <a:cs typeface="Arial" panose="020B0604020202020204" pitchFamily="34" charset="0"/>
                <a:sym typeface="+mn-ea"/>
              </a:rPr>
              <a:t>)</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n-IN" altLang="en-IN" sz="2400">
                <a:latin typeface="Arial" panose="020B0604020202020204" pitchFamily="34" charset="0"/>
                <a:cs typeface="Arial" panose="020B0604020202020204" pitchFamily="34" charset="0"/>
                <a:sym typeface="+mn-ea"/>
              </a:rPr>
              <a:t>|-  (q,</a:t>
            </a:r>
            <a:r>
              <a:rPr lang="en-IN" altLang="en-GB"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 </a:t>
            </a:r>
            <a:r>
              <a:rPr lang="en-GB" altLang="en-IN" sz="2400" b="1" u="sng">
                <a:solidFill>
                  <a:srgbClr val="00B0F0"/>
                </a:solidFill>
                <a:latin typeface="Arial" panose="020B0604020202020204" pitchFamily="34" charset="0"/>
                <a:cs typeface="Arial" panose="020B0604020202020204" pitchFamily="34" charset="0"/>
                <a:sym typeface="+mn-ea"/>
              </a:rPr>
              <a:t>S</a:t>
            </a:r>
            <a:r>
              <a:rPr lang="en-GB" altLang="en-IN" sz="2400">
                <a:latin typeface="Arial" panose="020B0604020202020204" pitchFamily="34" charset="0"/>
                <a:cs typeface="Arial" panose="020B0604020202020204" pitchFamily="34" charset="0"/>
                <a:sym typeface="+mn-ea"/>
              </a:rPr>
              <a:t>bb</a:t>
            </a:r>
            <a:r>
              <a:rPr lang="en-IN" altLang="en-GB" sz="2400">
                <a:latin typeface="Arial" panose="020B0604020202020204" pitchFamily="34" charset="0"/>
                <a:cs typeface="Arial" panose="020B0604020202020204" pitchFamily="34" charset="0"/>
                <a:sym typeface="+mn-ea"/>
              </a:rPr>
              <a:t>)</a:t>
            </a:r>
          </a:p>
          <a:p>
            <a:pPr algn="l">
              <a:buClrTx/>
              <a:buSzTx/>
              <a:buNone/>
            </a:pPr>
            <a:r>
              <a:rPr lang="en-IN" altLang="en-GB" sz="2400">
                <a:latin typeface="Arial" panose="020B0604020202020204" pitchFamily="34" charset="0"/>
                <a:cs typeface="Arial" panose="020B0604020202020204" pitchFamily="34" charset="0"/>
                <a:sym typeface="+mn-ea"/>
              </a:rPr>
              <a:t>                        |-  (q,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b,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sym typeface="+mn-ea"/>
              </a:rPr>
              <a:t> </a:t>
            </a:r>
          </a:p>
          <a:p>
            <a:pPr algn="l">
              <a:buClrTx/>
              <a:buSzTx/>
              <a:buNone/>
            </a:pPr>
            <a:r>
              <a:rPr lang="en-GB" altLang="en-IN"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sym typeface="+mn-ea"/>
              </a:rPr>
              <a:t>|-  (q, </a:t>
            </a:r>
            <a:r>
              <a:rPr lang="en-GB" altLang="en-IN" sz="2400" b="1" u="sng">
                <a:solidFill>
                  <a:srgbClr val="FF0000"/>
                </a:solidFill>
                <a:latin typeface="Arial" panose="020B0604020202020204" pitchFamily="34" charset="0"/>
                <a:cs typeface="Arial" panose="020B0604020202020204" pitchFamily="34" charset="0"/>
                <a:sym typeface="+mn-ea"/>
              </a:rPr>
              <a:t>b</a:t>
            </a:r>
            <a:r>
              <a:rPr lang="en-GB" altLang="en-IN" sz="2400">
                <a:latin typeface="Arial" panose="020B0604020202020204" pitchFamily="34" charset="0"/>
                <a:cs typeface="Arial" panose="020B0604020202020204" pitchFamily="34" charset="0"/>
                <a:sym typeface="+mn-ea"/>
              </a:rPr>
              <a:t>, </a:t>
            </a:r>
            <a:r>
              <a:rPr lang="en-GB" altLang="en-IN" sz="2400" b="1" u="sng">
                <a:solidFill>
                  <a:srgbClr val="FF0000"/>
                </a:solidFill>
                <a:latin typeface="Arial" panose="020B0604020202020204" pitchFamily="34" charset="0"/>
                <a:cs typeface="Arial" panose="020B0604020202020204" pitchFamily="34" charset="0"/>
                <a:sym typeface="+mn-ea"/>
              </a:rPr>
              <a:t>b</a:t>
            </a:r>
            <a:r>
              <a:rPr lang="en-IN" altLang="en-GB"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sym typeface="+mn-ea"/>
              </a:rPr>
              <a:t> </a:t>
            </a:r>
          </a:p>
          <a:p>
            <a:pPr algn="l">
              <a:buClrTx/>
              <a:buSzTx/>
              <a:buNone/>
            </a:pPr>
            <a:r>
              <a:rPr lang="en-GB" altLang="en-IN" sz="2400">
                <a:latin typeface="Arial" panose="020B0604020202020204" pitchFamily="34" charset="0"/>
                <a:cs typeface="Arial" panose="020B0604020202020204" pitchFamily="34" charset="0"/>
                <a:sym typeface="+mn-ea"/>
              </a:rPr>
              <a:t>                        </a:t>
            </a:r>
            <a:r>
              <a:rPr lang="en-IN" altLang="en-GB" sz="2400">
                <a:latin typeface="Arial" panose="020B0604020202020204" pitchFamily="34" charset="0"/>
                <a:cs typeface="Arial" panose="020B0604020202020204" pitchFamily="34" charset="0"/>
                <a:sym typeface="+mn-ea"/>
              </a:rPr>
              <a:t>|-  (q, </a:t>
            </a:r>
            <a:r>
              <a:rPr lang="en-IN" altLang="en-US" sz="24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mn-ea"/>
              </a:rPr>
              <a:t>, </a:t>
            </a:r>
            <a:r>
              <a:rPr lang="en-IN" altLang="en-US" sz="2400">
                <a:latin typeface="Arial" panose="020B0604020202020204" pitchFamily="34" charset="0"/>
                <a:cs typeface="Arial" panose="020B0604020202020204" pitchFamily="34" charset="0"/>
                <a:sym typeface="+mn-ea"/>
              </a:rPr>
              <a:t>Ԑ</a:t>
            </a:r>
            <a:r>
              <a:rPr lang="en-IN" altLang="en-GB"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sym typeface="+mn-ea"/>
              </a:rPr>
              <a:t>  </a:t>
            </a:r>
            <a:r>
              <a:rPr lang="en-GB" altLang="en-IN" sz="1600">
                <a:latin typeface="Arial" panose="020B0604020202020204" pitchFamily="34" charset="0"/>
                <a:cs typeface="Arial" panose="020B0604020202020204" pitchFamily="34" charset="0"/>
                <a:sym typeface="+mn-ea"/>
              </a:rPr>
              <a:t>                   </a:t>
            </a:r>
            <a:endParaRPr lang="en-IN" altLang="en-GB" sz="1600">
              <a:latin typeface="Arial" panose="020B0604020202020204" pitchFamily="34" charset="0"/>
              <a:cs typeface="Arial" panose="020B0604020202020204" pitchFamily="34" charset="0"/>
            </a:endParaRPr>
          </a:p>
          <a:p>
            <a:pPr algn="l">
              <a:buClrTx/>
              <a:buSzTx/>
              <a:buNone/>
            </a:pPr>
            <a:r>
              <a:rPr lang="en-GB" altLang="en-IN" sz="1600" b="1">
                <a:solidFill>
                  <a:srgbClr val="FF0000"/>
                </a:solidFill>
                <a:latin typeface="Arial" panose="020B0604020202020204" pitchFamily="34" charset="0"/>
                <a:cs typeface="Arial" panose="020B0604020202020204" pitchFamily="34" charset="0"/>
                <a:sym typeface="+mn-ea"/>
              </a:rPr>
              <a:t>                                                   </a:t>
            </a:r>
            <a:r>
              <a:rPr lang="en-IN" altLang="en-GB" sz="1600" b="1">
                <a:solidFill>
                  <a:srgbClr val="FF0000"/>
                </a:solidFill>
                <a:latin typeface="Arial" panose="020B0604020202020204" pitchFamily="34" charset="0"/>
                <a:cs typeface="Arial" panose="020B0604020202020204" pitchFamily="34" charset="0"/>
                <a:sym typeface="+mn-ea"/>
              </a:rPr>
              <a:t>STACK empty Hence Valid</a:t>
            </a:r>
            <a:r>
              <a:rPr lang="en-IN" altLang="en-GB" sz="1600">
                <a:latin typeface="Arial" panose="020B0604020202020204" pitchFamily="34" charset="0"/>
                <a:cs typeface="Arial" panose="020B0604020202020204" pitchFamily="34" charset="0"/>
                <a:sym typeface="+mn-ea"/>
              </a:rPr>
              <a:t> </a:t>
            </a:r>
            <a:endParaRPr lang="en-IN" altLang="en-GB" sz="16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endParaRPr lang="en-IN" altLang="en-GB" sz="2400">
              <a:latin typeface="Arial" panose="020B0604020202020204" pitchFamily="34" charset="0"/>
              <a:cs typeface="Arial" panose="020B0604020202020204" pitchFamily="34" charset="0"/>
            </a:endParaRPr>
          </a:p>
          <a:p>
            <a:pPr algn="l">
              <a:buClrTx/>
              <a:buSzTx/>
              <a:buNone/>
            </a:pPr>
            <a:r>
              <a:rPr lang="en-IN" altLang="en-GB" sz="2400">
                <a:latin typeface="Arial" panose="020B0604020202020204" pitchFamily="34" charset="0"/>
                <a:cs typeface="Arial" panose="020B0604020202020204" pitchFamily="34" charset="0"/>
                <a:sym typeface="+mn-ea"/>
              </a:rPr>
              <a:t>   </a:t>
            </a:r>
            <a:endParaRPr lang="en-IN" altLang="en-GB" sz="2400">
              <a:latin typeface="Arial" panose="020B0604020202020204" pitchFamily="34" charset="0"/>
              <a:cs typeface="Arial" panose="020B0604020202020204" pitchFamily="34" charset="0"/>
            </a:endParaRPr>
          </a:p>
          <a:p>
            <a:pPr algn="l">
              <a:buClrTx/>
              <a:buSzTx/>
              <a:buNone/>
            </a:pPr>
            <a:endParaRPr lang="en-IN" altLang="en-GB" sz="240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8333105" y="4959985"/>
            <a:ext cx="781050" cy="294005"/>
          </a:xfrm>
          <a:prstGeom prst="rect">
            <a:avLst/>
          </a:prstGeom>
        </p:spPr>
      </p:pic>
      <p:sp>
        <p:nvSpPr>
          <p:cNvPr id="4" name="Text Box 3"/>
          <p:cNvSpPr txBox="1"/>
          <p:nvPr/>
        </p:nvSpPr>
        <p:spPr>
          <a:xfrm>
            <a:off x="265430" y="3559175"/>
            <a:ext cx="5415915" cy="1401445"/>
          </a:xfrm>
          <a:prstGeom prst="rect">
            <a:avLst/>
          </a:prstGeom>
          <a:noFill/>
        </p:spPr>
        <p:txBody>
          <a:bodyPr wrap="square" rtlCol="0">
            <a:noAutofit/>
          </a:bodyPr>
          <a:lstStyle/>
          <a:p>
            <a:r>
              <a:rPr lang="en-IN" altLang="en-GB" sz="2400" b="1">
                <a:solidFill>
                  <a:srgbClr val="002060"/>
                </a:solidFill>
                <a:sym typeface="+mn-ea"/>
              </a:rPr>
              <a:t>D. Writing Instantaneous Desrciption for InValid case :    n=3 and w = ababbb</a:t>
            </a:r>
          </a:p>
          <a:p>
            <a:r>
              <a:rPr lang="en-IN" altLang="en-GB" sz="2400" b="1">
                <a:solidFill>
                  <a:srgbClr val="002060"/>
                </a:solidFill>
                <a:sym typeface="+mn-ea"/>
              </a:rPr>
              <a:t>   Student Home work</a:t>
            </a:r>
            <a:endParaRPr lang="en-IN" altLang="en-GB" sz="2400" b="1">
              <a:solidFill>
                <a:srgbClr val="002060"/>
              </a:solidFill>
            </a:endParaRPr>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33070" y="427355"/>
            <a:ext cx="9975215" cy="5236845"/>
          </a:xfrm>
          <a:prstGeom prst="rect">
            <a:avLst/>
          </a:prstGeom>
          <a:noFill/>
        </p:spPr>
        <p:txBody>
          <a:bodyPr wrap="square" rtlCol="0" anchor="t">
            <a:noAutofit/>
          </a:bodyPr>
          <a:lstStyle/>
          <a:p>
            <a:r>
              <a:rPr lang="en-GB" altLang="en-US" sz="2800" b="1" dirty="0">
                <a:solidFill>
                  <a:srgbClr val="FF0000"/>
                </a:solidFill>
                <a:sym typeface="+mn-ea"/>
              </a:rPr>
              <a:t>1.2.1. </a:t>
            </a:r>
            <a:r>
              <a:rPr lang="en-IN" altLang="en-GB" sz="2800" b="1" dirty="0">
                <a:solidFill>
                  <a:srgbClr val="FF0000"/>
                </a:solidFill>
                <a:sym typeface="+mn-ea"/>
              </a:rPr>
              <a:t>Exercise </a:t>
            </a:r>
            <a:r>
              <a:rPr lang="en-GB" altLang="en-US" sz="2800" b="1" dirty="0">
                <a:solidFill>
                  <a:srgbClr val="FF0000"/>
                </a:solidFill>
                <a:sym typeface="+mn-ea"/>
              </a:rPr>
              <a:t>Problems on Building N</a:t>
            </a:r>
            <a:r>
              <a:rPr lang="en-US" sz="2800" b="1" dirty="0">
                <a:solidFill>
                  <a:srgbClr val="FF0000"/>
                </a:solidFill>
                <a:sym typeface="+mn-ea"/>
              </a:rPr>
              <a:t>PDA for CFL</a:t>
            </a:r>
            <a:r>
              <a:rPr lang="en-GB" altLang="en-US" sz="2800" b="1" dirty="0">
                <a:solidFill>
                  <a:srgbClr val="FF0000"/>
                </a:solidFill>
                <a:sym typeface="+mn-ea"/>
              </a:rPr>
              <a:t> by </a:t>
            </a:r>
            <a:r>
              <a:rPr lang="en-IN" altLang="en-GB" sz="2800" b="1" dirty="0">
                <a:solidFill>
                  <a:srgbClr val="FF0000"/>
                </a:solidFill>
                <a:sym typeface="+mn-ea"/>
              </a:rPr>
              <a:t>empty STACK</a:t>
            </a:r>
            <a:endParaRPr lang="en-US" sz="2800" b="1" dirty="0">
              <a:solidFill>
                <a:srgbClr val="FF0000"/>
              </a:solidFill>
            </a:endParaRPr>
          </a:p>
          <a:p>
            <a:pPr>
              <a:buFont typeface="Arial" panose="020B0604020202020204" pitchFamily="34" charset="0"/>
              <a:buNone/>
            </a:pPr>
            <a:r>
              <a:rPr lang="en-US" sz="2800" dirty="0">
                <a:sym typeface="+mn-ea"/>
              </a:rPr>
              <a:t>    </a:t>
            </a:r>
            <a:r>
              <a:rPr lang="en-GB" altLang="en-US" sz="2800" dirty="0">
                <a:sym typeface="+mn-ea"/>
              </a:rPr>
              <a:t>1.</a:t>
            </a:r>
            <a:r>
              <a:rPr lang="en-US" sz="2800" dirty="0">
                <a:sym typeface="+mn-ea"/>
              </a:rPr>
              <a:t> </a:t>
            </a:r>
            <a:r>
              <a:rPr lang="en-GB" altLang="en-US" sz="2800" dirty="0">
                <a:sym typeface="+mn-ea"/>
              </a:rPr>
              <a:t> </a:t>
            </a:r>
            <a:r>
              <a:rPr lang="en-US" sz="2800" dirty="0">
                <a:sym typeface="+mn-ea"/>
              </a:rPr>
              <a:t>L={</a:t>
            </a:r>
            <a:r>
              <a:rPr lang="en-US" sz="2800" dirty="0" err="1">
                <a:sym typeface="+mn-ea"/>
              </a:rPr>
              <a:t>a</a:t>
            </a:r>
            <a:r>
              <a:rPr lang="en-US" sz="2800" baseline="30000" dirty="0" err="1">
                <a:sym typeface="+mn-ea"/>
              </a:rPr>
              <a:t>n</a:t>
            </a:r>
            <a:r>
              <a:rPr lang="en-US" sz="2800" dirty="0" err="1">
                <a:sym typeface="+mn-ea"/>
              </a:rPr>
              <a:t>b</a:t>
            </a:r>
            <a:r>
              <a:rPr lang="en-US" sz="2800" baseline="30000" dirty="0" err="1">
                <a:sym typeface="+mn-ea"/>
              </a:rPr>
              <a:t>n</a:t>
            </a:r>
            <a:r>
              <a:rPr lang="en-US" sz="2800" dirty="0">
                <a:sym typeface="+mn-ea"/>
              </a:rPr>
              <a:t>  | n&gt;=0}</a:t>
            </a:r>
            <a:endParaRPr lang="en-US" sz="2800" dirty="0"/>
          </a:p>
          <a:p>
            <a:pPr>
              <a:buFont typeface="Arial" panose="020B0604020202020204" pitchFamily="34" charset="0"/>
              <a:buNone/>
            </a:pPr>
            <a:r>
              <a:rPr lang="en-US" sz="2800" dirty="0">
                <a:sym typeface="+mn-ea"/>
              </a:rPr>
              <a:t>    </a:t>
            </a:r>
            <a:r>
              <a:rPr lang="en-GB" altLang="en-US" sz="2800" dirty="0">
                <a:sym typeface="+mn-ea"/>
              </a:rPr>
              <a:t>2.</a:t>
            </a:r>
            <a:r>
              <a:rPr lang="en-US" sz="2800" dirty="0">
                <a:sym typeface="+mn-ea"/>
              </a:rPr>
              <a:t> </a:t>
            </a:r>
            <a:r>
              <a:rPr lang="en-GB" altLang="en-US" sz="2800" dirty="0">
                <a:sym typeface="+mn-ea"/>
              </a:rPr>
              <a:t> </a:t>
            </a:r>
            <a:r>
              <a:rPr lang="en-US" sz="2800" dirty="0">
                <a:sym typeface="+mn-ea"/>
              </a:rPr>
              <a:t>L={a</a:t>
            </a:r>
            <a:r>
              <a:rPr lang="en-US" sz="2800" baseline="30000" dirty="0">
                <a:sym typeface="+mn-ea"/>
              </a:rPr>
              <a:t>n</a:t>
            </a:r>
            <a:r>
              <a:rPr lang="en-US" sz="2800" dirty="0">
                <a:sym typeface="+mn-ea"/>
              </a:rPr>
              <a:t>b</a:t>
            </a:r>
            <a:r>
              <a:rPr lang="en-US" sz="2800" baseline="30000" dirty="0">
                <a:sym typeface="+mn-ea"/>
              </a:rPr>
              <a:t>2n</a:t>
            </a:r>
            <a:r>
              <a:rPr lang="en-US" sz="2800" dirty="0">
                <a:sym typeface="+mn-ea"/>
              </a:rPr>
              <a:t>  | n&gt;=0}</a:t>
            </a:r>
            <a:endParaRPr lang="en-US" sz="2800" dirty="0"/>
          </a:p>
          <a:p>
            <a:pPr>
              <a:buFont typeface="Arial" panose="020B0604020202020204" pitchFamily="34" charset="0"/>
              <a:buNone/>
            </a:pPr>
            <a:r>
              <a:rPr lang="en-US" sz="2800" dirty="0">
                <a:sym typeface="+mn-ea"/>
              </a:rPr>
              <a:t>    </a:t>
            </a:r>
            <a:r>
              <a:rPr lang="en-GB" altLang="en-US" sz="2800" dirty="0">
                <a:sym typeface="+mn-ea"/>
              </a:rPr>
              <a:t>3.</a:t>
            </a:r>
            <a:r>
              <a:rPr lang="en-US" sz="2800" dirty="0">
                <a:sym typeface="+mn-ea"/>
              </a:rPr>
              <a:t> </a:t>
            </a:r>
            <a:r>
              <a:rPr lang="en-GB" altLang="en-US" sz="2800" dirty="0">
                <a:sym typeface="+mn-ea"/>
              </a:rPr>
              <a:t> </a:t>
            </a:r>
            <a:r>
              <a:rPr lang="en-US" sz="2800" dirty="0">
                <a:sym typeface="+mn-ea"/>
              </a:rPr>
              <a:t>L={w  |  w </a:t>
            </a:r>
            <a:r>
              <a:rPr lang="az-Cyrl-AZ" sz="2800" dirty="0">
                <a:sym typeface="+mn-ea"/>
              </a:rPr>
              <a:t>Є</a:t>
            </a:r>
            <a:r>
              <a:rPr lang="en-US" sz="2800" dirty="0">
                <a:sym typeface="+mn-ea"/>
              </a:rPr>
              <a:t> (</a:t>
            </a:r>
            <a:r>
              <a:rPr lang="en-US" sz="2800" dirty="0" err="1">
                <a:sym typeface="+mn-ea"/>
              </a:rPr>
              <a:t>a+b</a:t>
            </a:r>
            <a:r>
              <a:rPr lang="en-US" sz="2800" dirty="0">
                <a:sym typeface="+mn-ea"/>
              </a:rPr>
              <a:t>)* and </a:t>
            </a:r>
            <a:r>
              <a:rPr lang="en-US" sz="2800" dirty="0" err="1">
                <a:sym typeface="+mn-ea"/>
              </a:rPr>
              <a:t>n</a:t>
            </a:r>
            <a:r>
              <a:rPr lang="en-US" sz="2800" baseline="-25000" dirty="0" err="1">
                <a:sym typeface="+mn-ea"/>
              </a:rPr>
              <a:t>a</a:t>
            </a:r>
            <a:r>
              <a:rPr lang="en-US" sz="2800" dirty="0">
                <a:sym typeface="+mn-ea"/>
              </a:rPr>
              <a:t>(w)=</a:t>
            </a:r>
            <a:r>
              <a:rPr lang="en-US" sz="2800" dirty="0" err="1">
                <a:sym typeface="+mn-ea"/>
              </a:rPr>
              <a:t>n</a:t>
            </a:r>
            <a:r>
              <a:rPr lang="en-US" sz="2800" baseline="-25000" dirty="0" err="1">
                <a:sym typeface="+mn-ea"/>
              </a:rPr>
              <a:t>b</a:t>
            </a:r>
            <a:r>
              <a:rPr lang="en-US" sz="2800" dirty="0">
                <a:sym typeface="+mn-ea"/>
              </a:rPr>
              <a:t>(w) }</a:t>
            </a:r>
            <a:endParaRPr lang="en-US" sz="2800" dirty="0"/>
          </a:p>
          <a:p>
            <a:pPr>
              <a:buFont typeface="Arial" panose="020B0604020202020204" pitchFamily="34" charset="0"/>
              <a:buNone/>
            </a:pPr>
            <a:r>
              <a:rPr lang="en-US" sz="2800" dirty="0">
                <a:sym typeface="+mn-ea"/>
              </a:rPr>
              <a:t>    </a:t>
            </a:r>
            <a:r>
              <a:rPr lang="en-GB" altLang="en-US" sz="2800" dirty="0">
                <a:sym typeface="+mn-ea"/>
              </a:rPr>
              <a:t>4.</a:t>
            </a:r>
            <a:r>
              <a:rPr lang="en-US" sz="2800" dirty="0">
                <a:sym typeface="+mn-ea"/>
              </a:rPr>
              <a:t>  L={w  |  w </a:t>
            </a:r>
            <a:r>
              <a:rPr lang="az-Cyrl-AZ" sz="2800" dirty="0">
                <a:sym typeface="+mn-ea"/>
              </a:rPr>
              <a:t>Є</a:t>
            </a:r>
            <a:r>
              <a:rPr lang="en-US" sz="2800" dirty="0">
                <a:sym typeface="+mn-ea"/>
              </a:rPr>
              <a:t> (</a:t>
            </a:r>
            <a:r>
              <a:rPr lang="en-US" sz="2800" dirty="0" err="1">
                <a:sym typeface="+mn-ea"/>
              </a:rPr>
              <a:t>a+b</a:t>
            </a:r>
            <a:r>
              <a:rPr lang="en-US" sz="2800" dirty="0">
                <a:sym typeface="+mn-ea"/>
              </a:rPr>
              <a:t>)* and </a:t>
            </a:r>
            <a:r>
              <a:rPr lang="en-US" sz="2800" dirty="0" err="1">
                <a:sym typeface="+mn-ea"/>
              </a:rPr>
              <a:t>n</a:t>
            </a:r>
            <a:r>
              <a:rPr lang="en-US" sz="2800" baseline="-25000" dirty="0" err="1">
                <a:sym typeface="+mn-ea"/>
              </a:rPr>
              <a:t>a</a:t>
            </a:r>
            <a:r>
              <a:rPr lang="en-US" sz="2800" dirty="0">
                <a:sym typeface="+mn-ea"/>
              </a:rPr>
              <a:t>(w)&gt;</a:t>
            </a:r>
            <a:r>
              <a:rPr lang="en-US" sz="2800" dirty="0" err="1">
                <a:sym typeface="+mn-ea"/>
              </a:rPr>
              <a:t>n</a:t>
            </a:r>
            <a:r>
              <a:rPr lang="en-US" sz="2800" baseline="-25000" dirty="0" err="1">
                <a:sym typeface="+mn-ea"/>
              </a:rPr>
              <a:t>b</a:t>
            </a:r>
            <a:r>
              <a:rPr lang="en-US" sz="2800" dirty="0">
                <a:sym typeface="+mn-ea"/>
              </a:rPr>
              <a:t>(w) }</a:t>
            </a:r>
            <a:endParaRPr lang="en-US" sz="2800" dirty="0"/>
          </a:p>
          <a:p>
            <a:pPr>
              <a:buFont typeface="Arial" panose="020B0604020202020204" pitchFamily="34" charset="0"/>
              <a:buNone/>
            </a:pPr>
            <a:r>
              <a:rPr lang="en-US" sz="2800" dirty="0">
                <a:sym typeface="+mn-ea"/>
              </a:rPr>
              <a:t>    </a:t>
            </a:r>
            <a:r>
              <a:rPr lang="en-GB" altLang="en-US" sz="2800" dirty="0">
                <a:sym typeface="+mn-ea"/>
              </a:rPr>
              <a:t>5.</a:t>
            </a:r>
            <a:r>
              <a:rPr lang="en-US" sz="2800" dirty="0">
                <a:sym typeface="+mn-ea"/>
              </a:rPr>
              <a:t>  L={w  |  w </a:t>
            </a:r>
            <a:r>
              <a:rPr lang="az-Cyrl-AZ" sz="2800" dirty="0">
                <a:sym typeface="+mn-ea"/>
              </a:rPr>
              <a:t>Є</a:t>
            </a:r>
            <a:r>
              <a:rPr lang="en-US" sz="2800" dirty="0">
                <a:sym typeface="+mn-ea"/>
              </a:rPr>
              <a:t> (</a:t>
            </a:r>
            <a:r>
              <a:rPr lang="en-US" sz="2800" dirty="0" err="1">
                <a:sym typeface="+mn-ea"/>
              </a:rPr>
              <a:t>a+b</a:t>
            </a:r>
            <a:r>
              <a:rPr lang="en-US" sz="2800" dirty="0">
                <a:sym typeface="+mn-ea"/>
              </a:rPr>
              <a:t>)* and </a:t>
            </a:r>
            <a:r>
              <a:rPr lang="en-US" sz="2800" dirty="0" err="1">
                <a:sym typeface="+mn-ea"/>
              </a:rPr>
              <a:t>n</a:t>
            </a:r>
            <a:r>
              <a:rPr lang="en-US" sz="2800" baseline="-25000" dirty="0" err="1">
                <a:sym typeface="+mn-ea"/>
              </a:rPr>
              <a:t>a</a:t>
            </a:r>
            <a:r>
              <a:rPr lang="en-US" sz="2800" dirty="0">
                <a:sym typeface="+mn-ea"/>
              </a:rPr>
              <a:t>(w)&lt;</a:t>
            </a:r>
            <a:r>
              <a:rPr lang="en-US" sz="2800" dirty="0" err="1">
                <a:sym typeface="+mn-ea"/>
              </a:rPr>
              <a:t>n</a:t>
            </a:r>
            <a:r>
              <a:rPr lang="en-US" sz="2800" baseline="-25000" dirty="0" err="1">
                <a:sym typeface="+mn-ea"/>
              </a:rPr>
              <a:t>b</a:t>
            </a:r>
            <a:r>
              <a:rPr lang="en-US" sz="2800" dirty="0">
                <a:sym typeface="+mn-ea"/>
              </a:rPr>
              <a:t>(w) }</a:t>
            </a:r>
            <a:endParaRPr lang="en-US" sz="2800" dirty="0"/>
          </a:p>
          <a:p>
            <a:pPr>
              <a:buFont typeface="Arial" panose="020B0604020202020204" pitchFamily="34" charset="0"/>
              <a:buNone/>
            </a:pPr>
            <a:r>
              <a:rPr lang="en-US" sz="2800" dirty="0">
                <a:sym typeface="+mn-ea"/>
              </a:rPr>
              <a:t>    </a:t>
            </a:r>
            <a:r>
              <a:rPr lang="en-GB" altLang="en-US" sz="2800" dirty="0">
                <a:sym typeface="+mn-ea"/>
              </a:rPr>
              <a:t>6.</a:t>
            </a:r>
            <a:r>
              <a:rPr lang="en-US" sz="2800" dirty="0">
                <a:sym typeface="+mn-ea"/>
              </a:rPr>
              <a:t>  L={</a:t>
            </a:r>
            <a:r>
              <a:rPr lang="en-US" sz="2800" dirty="0" err="1">
                <a:sym typeface="+mn-ea"/>
              </a:rPr>
              <a:t>a</a:t>
            </a:r>
            <a:r>
              <a:rPr lang="en-US" sz="2800" baseline="30000" dirty="0" err="1">
                <a:sym typeface="+mn-ea"/>
              </a:rPr>
              <a:t>n</a:t>
            </a:r>
            <a:r>
              <a:rPr lang="en-US" sz="2800" dirty="0" err="1">
                <a:sym typeface="+mn-ea"/>
              </a:rPr>
              <a:t>b</a:t>
            </a:r>
            <a:r>
              <a:rPr lang="en-US" sz="2800" baseline="30000" dirty="0" err="1">
                <a:sym typeface="+mn-ea"/>
              </a:rPr>
              <a:t>m</a:t>
            </a:r>
            <a:r>
              <a:rPr lang="en-US" sz="2800" dirty="0">
                <a:sym typeface="+mn-ea"/>
              </a:rPr>
              <a:t> c</a:t>
            </a:r>
            <a:r>
              <a:rPr lang="en-US" sz="2800" baseline="30000" dirty="0">
                <a:sym typeface="+mn-ea"/>
              </a:rPr>
              <a:t>(</a:t>
            </a:r>
            <a:r>
              <a:rPr lang="en-US" sz="2800" baseline="30000" dirty="0" err="1">
                <a:sym typeface="+mn-ea"/>
              </a:rPr>
              <a:t>n+m</a:t>
            </a:r>
            <a:r>
              <a:rPr lang="en-US" sz="2800" baseline="30000" dirty="0">
                <a:sym typeface="+mn-ea"/>
              </a:rPr>
              <a:t>)</a:t>
            </a:r>
            <a:r>
              <a:rPr lang="en-US" sz="2800" dirty="0">
                <a:sym typeface="+mn-ea"/>
              </a:rPr>
              <a:t> | n&gt;=0}</a:t>
            </a:r>
            <a:endParaRPr lang="en-US" sz="2800" dirty="0"/>
          </a:p>
          <a:p>
            <a:pPr>
              <a:buFont typeface="Arial" panose="020B0604020202020204" pitchFamily="34" charset="0"/>
              <a:buNone/>
            </a:pPr>
            <a:r>
              <a:rPr lang="en-US" sz="2800" dirty="0">
                <a:sym typeface="+mn-ea"/>
              </a:rPr>
              <a:t>    </a:t>
            </a:r>
            <a:r>
              <a:rPr lang="en-GB" altLang="en-US" sz="2800" dirty="0">
                <a:sym typeface="+mn-ea"/>
              </a:rPr>
              <a:t>7. </a:t>
            </a:r>
            <a:r>
              <a:rPr lang="en-US" sz="2800" dirty="0">
                <a:sym typeface="+mn-ea"/>
              </a:rPr>
              <a:t> L={a</a:t>
            </a:r>
            <a:r>
              <a:rPr lang="en-US" sz="2800" baseline="30000" dirty="0">
                <a:sym typeface="+mn-ea"/>
              </a:rPr>
              <a:t>2n</a:t>
            </a:r>
            <a:r>
              <a:rPr lang="en-US" sz="2800" dirty="0">
                <a:sym typeface="+mn-ea"/>
              </a:rPr>
              <a:t>b</a:t>
            </a:r>
            <a:r>
              <a:rPr lang="en-US" sz="2800" baseline="30000" dirty="0">
                <a:sym typeface="+mn-ea"/>
              </a:rPr>
              <a:t>n</a:t>
            </a:r>
            <a:r>
              <a:rPr lang="en-US" sz="2800" dirty="0">
                <a:sym typeface="+mn-ea"/>
              </a:rPr>
              <a:t>  | n&gt;=0}</a:t>
            </a:r>
          </a:p>
          <a:p>
            <a:pPr>
              <a:buFont typeface="Arial" panose="020B0604020202020204" pitchFamily="34" charset="0"/>
              <a:buNone/>
            </a:pPr>
            <a:r>
              <a:rPr lang="en-US" sz="2800" dirty="0">
                <a:sym typeface="+mn-ea"/>
              </a:rPr>
              <a:t> </a:t>
            </a:r>
            <a:r>
              <a:rPr lang="en-GB" altLang="en-US" sz="2800" dirty="0">
                <a:sym typeface="+mn-ea"/>
              </a:rPr>
              <a:t>   8.  </a:t>
            </a:r>
            <a:r>
              <a:rPr lang="en-US" sz="2800" dirty="0">
                <a:sym typeface="+mn-ea"/>
              </a:rPr>
              <a:t>L={</a:t>
            </a:r>
            <a:r>
              <a:rPr lang="en-US" sz="2800" dirty="0" err="1">
                <a:sym typeface="+mn-ea"/>
              </a:rPr>
              <a:t>a</a:t>
            </a:r>
            <a:r>
              <a:rPr lang="en-GB" altLang="en-US" sz="2800" baseline="30000" dirty="0" err="1">
                <a:sym typeface="+mn-ea"/>
              </a:rPr>
              <a:t>i</a:t>
            </a:r>
            <a:r>
              <a:rPr lang="en-US" sz="2800" dirty="0" err="1">
                <a:sym typeface="+mn-ea"/>
              </a:rPr>
              <a:t>b</a:t>
            </a:r>
            <a:r>
              <a:rPr lang="en-GB" altLang="en-US" sz="2800" baseline="30000" dirty="0" err="1">
                <a:sym typeface="+mn-ea"/>
              </a:rPr>
              <a:t>j</a:t>
            </a:r>
            <a:r>
              <a:rPr lang="en-US" sz="2800" dirty="0">
                <a:sym typeface="+mn-ea"/>
              </a:rPr>
              <a:t> </a:t>
            </a:r>
            <a:r>
              <a:rPr lang="en-GB" altLang="en-US" sz="2800" dirty="0">
                <a:sym typeface="+mn-ea"/>
              </a:rPr>
              <a:t>c</a:t>
            </a:r>
            <a:r>
              <a:rPr lang="en-GB" altLang="en-US" sz="2800" baseline="30000" dirty="0">
                <a:sym typeface="+mn-ea"/>
              </a:rPr>
              <a:t>k</a:t>
            </a:r>
            <a:r>
              <a:rPr lang="en-US" sz="2800" dirty="0">
                <a:sym typeface="+mn-ea"/>
              </a:rPr>
              <a:t>| </a:t>
            </a:r>
            <a:r>
              <a:rPr lang="en-GB" altLang="en-US" sz="2800" dirty="0">
                <a:sym typeface="+mn-ea"/>
              </a:rPr>
              <a:t>j=i+k, i, </a:t>
            </a:r>
            <a:r>
              <a:rPr lang="en-IN" altLang="en-GB" sz="2800" dirty="0">
                <a:sym typeface="+mn-ea"/>
              </a:rPr>
              <a:t>k</a:t>
            </a:r>
            <a:r>
              <a:rPr lang="en-US" sz="2800" dirty="0">
                <a:sym typeface="+mn-ea"/>
              </a:rPr>
              <a:t>&gt;=0}</a:t>
            </a:r>
          </a:p>
          <a:p>
            <a:pPr>
              <a:buFont typeface="Arial" panose="020B0604020202020204" pitchFamily="34" charset="0"/>
              <a:buNone/>
            </a:pPr>
            <a:r>
              <a:rPr lang="en-US" sz="2800" dirty="0">
                <a:sym typeface="+mn-ea"/>
              </a:rPr>
              <a:t> </a:t>
            </a:r>
            <a:r>
              <a:rPr lang="en-GB" altLang="en-US" sz="2800" dirty="0">
                <a:sym typeface="+mn-ea"/>
              </a:rPr>
              <a:t>   9.  </a:t>
            </a:r>
            <a:r>
              <a:rPr lang="en-US" sz="2800" dirty="0">
                <a:sym typeface="+mn-ea"/>
              </a:rPr>
              <a:t>L={</a:t>
            </a:r>
            <a:r>
              <a:rPr lang="en-US" sz="2800" dirty="0" err="1">
                <a:sym typeface="+mn-ea"/>
              </a:rPr>
              <a:t>a</a:t>
            </a:r>
            <a:r>
              <a:rPr lang="en-GB" altLang="en-US" sz="2800" baseline="30000" dirty="0" err="1">
                <a:sym typeface="+mn-ea"/>
              </a:rPr>
              <a:t>i</a:t>
            </a:r>
            <a:r>
              <a:rPr lang="en-US" sz="2800" dirty="0" err="1">
                <a:sym typeface="+mn-ea"/>
              </a:rPr>
              <a:t>b</a:t>
            </a:r>
            <a:r>
              <a:rPr lang="en-GB" altLang="en-US" sz="2800" baseline="30000" dirty="0" err="1">
                <a:sym typeface="+mn-ea"/>
              </a:rPr>
              <a:t>j</a:t>
            </a:r>
            <a:r>
              <a:rPr lang="en-US" sz="2800" dirty="0">
                <a:sym typeface="+mn-ea"/>
              </a:rPr>
              <a:t> </a:t>
            </a:r>
            <a:r>
              <a:rPr lang="en-GB" altLang="en-US" sz="2800" dirty="0">
                <a:sym typeface="+mn-ea"/>
              </a:rPr>
              <a:t>c</a:t>
            </a:r>
            <a:r>
              <a:rPr lang="en-GB" altLang="en-US" sz="2800" baseline="30000" dirty="0">
                <a:sym typeface="+mn-ea"/>
              </a:rPr>
              <a:t>k</a:t>
            </a:r>
            <a:r>
              <a:rPr lang="en-US" sz="2800" dirty="0">
                <a:sym typeface="+mn-ea"/>
              </a:rPr>
              <a:t>| </a:t>
            </a:r>
            <a:r>
              <a:rPr lang="en-GB" altLang="en-US" sz="2800" dirty="0">
                <a:sym typeface="+mn-ea"/>
              </a:rPr>
              <a:t>i=j+k, j, k</a:t>
            </a:r>
            <a:r>
              <a:rPr lang="en-US" sz="2800" dirty="0">
                <a:sym typeface="+mn-ea"/>
              </a:rPr>
              <a:t>&gt;=0}</a:t>
            </a:r>
          </a:p>
          <a:p>
            <a:pPr>
              <a:buFont typeface="Arial" panose="020B0604020202020204" pitchFamily="34" charset="0"/>
              <a:buNone/>
            </a:pPr>
            <a:r>
              <a:rPr lang="en-US" sz="2800" dirty="0">
                <a:sym typeface="+mn-ea"/>
              </a:rPr>
              <a:t> </a:t>
            </a:r>
            <a:r>
              <a:rPr lang="en-IN" altLang="en-US" sz="2800" dirty="0">
                <a:sym typeface="+mn-ea"/>
              </a:rPr>
              <a:t>  10.</a:t>
            </a:r>
            <a:r>
              <a:rPr lang="en-GB" altLang="en-US" sz="2800" dirty="0">
                <a:sym typeface="+mn-ea"/>
              </a:rPr>
              <a:t> </a:t>
            </a:r>
            <a:r>
              <a:rPr lang="en-US" sz="2800" dirty="0">
                <a:sym typeface="+mn-ea"/>
              </a:rPr>
              <a:t>L={</a:t>
            </a:r>
            <a:r>
              <a:rPr lang="en-IN" altLang="en-US" sz="2400" dirty="0">
                <a:sym typeface="+mn-ea"/>
              </a:rPr>
              <a:t>W</a:t>
            </a:r>
            <a:r>
              <a:rPr lang="en-US" sz="3200" dirty="0">
                <a:sym typeface="+mn-ea"/>
              </a:rPr>
              <a:t>w</a:t>
            </a:r>
            <a:r>
              <a:rPr lang="en-IN" altLang="en-US" sz="2400" baseline="30000" dirty="0">
                <a:sym typeface="+mn-ea"/>
              </a:rPr>
              <a:t>R</a:t>
            </a:r>
            <a:r>
              <a:rPr lang="en-US" sz="2800" dirty="0">
                <a:sym typeface="+mn-ea"/>
              </a:rPr>
              <a:t> |  w </a:t>
            </a:r>
            <a:r>
              <a:rPr lang="az-Cyrl-AZ" sz="2800" dirty="0">
                <a:sym typeface="+mn-ea"/>
              </a:rPr>
              <a:t>Є</a:t>
            </a:r>
            <a:r>
              <a:rPr lang="en-US" sz="2800" dirty="0">
                <a:sym typeface="+mn-ea"/>
              </a:rPr>
              <a:t> (</a:t>
            </a:r>
            <a:r>
              <a:rPr lang="en-US" sz="2800" dirty="0" err="1">
                <a:sym typeface="+mn-ea"/>
              </a:rPr>
              <a:t>a+b</a:t>
            </a:r>
            <a:r>
              <a:rPr lang="en-US" sz="2800" dirty="0">
                <a:sym typeface="+mn-ea"/>
              </a:rPr>
              <a:t>)* }</a:t>
            </a:r>
            <a:endParaRPr lang="en-US" sz="2800" dirty="0"/>
          </a:p>
          <a:p>
            <a:pPr>
              <a:buFont typeface="Arial" panose="020B0604020202020204" pitchFamily="34" charset="0"/>
              <a:buNone/>
            </a:pPr>
            <a:endParaRPr lang="en-US" sz="2800" dirty="0">
              <a:sym typeface="+mn-ea"/>
            </a:endParaRPr>
          </a:p>
          <a:p>
            <a:pPr>
              <a:buFont typeface="Arial" panose="020B0604020202020204" pitchFamily="34" charset="0"/>
              <a:buNone/>
            </a:pPr>
            <a:r>
              <a:rPr lang="en-GB" altLang="en-US" sz="2800" dirty="0"/>
              <a:t> </a:t>
            </a:r>
            <a:endParaRPr lang="en-US" sz="2800" dirty="0"/>
          </a:p>
          <a:p>
            <a:pPr>
              <a:buFont typeface="Arial" panose="020B0604020202020204" pitchFamily="34" charset="0"/>
              <a:buNone/>
            </a:pP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2080" y="136525"/>
            <a:ext cx="11567795" cy="628650"/>
          </a:xfrm>
          <a:prstGeom prst="rect">
            <a:avLst/>
          </a:prstGeom>
          <a:noFill/>
        </p:spPr>
        <p:txBody>
          <a:bodyPr wrap="square" rtlCol="0" anchor="t">
            <a:noAutofit/>
          </a:bodyPr>
          <a:lstStyle/>
          <a:p>
            <a:pPr indent="0">
              <a:buFont typeface="+mj-lt"/>
              <a:buNone/>
            </a:pPr>
            <a:r>
              <a:rPr lang="en-IN" altLang="en-GB" sz="3600" b="1">
                <a:solidFill>
                  <a:srgbClr val="FF0000"/>
                </a:solidFill>
                <a:sym typeface="+mn-ea"/>
              </a:rPr>
              <a:t>2. TURING Machine </a:t>
            </a:r>
            <a:r>
              <a:rPr lang="en-GB" altLang="en-US" sz="3600" b="1">
                <a:solidFill>
                  <a:srgbClr val="FF0000"/>
                </a:solidFill>
                <a:sym typeface="+mn-ea"/>
              </a:rPr>
              <a:t>- </a:t>
            </a:r>
            <a:r>
              <a:rPr lang="en-IN" altLang="en-GB" sz="3600" b="1">
                <a:solidFill>
                  <a:srgbClr val="FF0000"/>
                </a:solidFill>
                <a:sym typeface="+mn-ea"/>
              </a:rPr>
              <a:t>TM</a:t>
            </a:r>
          </a:p>
        </p:txBody>
      </p:sp>
      <p:sp>
        <p:nvSpPr>
          <p:cNvPr id="3" name="Text Box 2"/>
          <p:cNvSpPr txBox="1"/>
          <p:nvPr/>
        </p:nvSpPr>
        <p:spPr>
          <a:xfrm>
            <a:off x="60960" y="704850"/>
            <a:ext cx="7306310" cy="591820"/>
          </a:xfrm>
          <a:prstGeom prst="rect">
            <a:avLst/>
          </a:prstGeom>
          <a:noFill/>
        </p:spPr>
        <p:txBody>
          <a:bodyPr wrap="square" rtlCol="0" anchor="t">
            <a:noAutofit/>
          </a:bodyPr>
          <a:lstStyle/>
          <a:p>
            <a:pPr marL="823595" lvl="1" indent="-823595">
              <a:buFont typeface="Arial" panose="020B0604020202020204" pitchFamily="34" charset="0"/>
              <a:buNone/>
            </a:pPr>
            <a:r>
              <a:rPr lang="en-GB" altLang="en-US" sz="2800" b="1">
                <a:solidFill>
                  <a:srgbClr val="00B0F0"/>
                </a:solidFill>
                <a:sym typeface="+mn-ea"/>
              </a:rPr>
              <a:t>2.1. Introduction and Turing machine Model </a:t>
            </a:r>
          </a:p>
        </p:txBody>
      </p:sp>
      <p:pic>
        <p:nvPicPr>
          <p:cNvPr id="43012" name="Picture 4" descr="Turing"/>
          <p:cNvPicPr>
            <a:picLocks noChangeAspect="1" noChangeArrowheads="1"/>
          </p:cNvPicPr>
          <p:nvPr/>
        </p:nvPicPr>
        <p:blipFill>
          <a:blip r:embed="rId2" cstate="print"/>
          <a:srcRect/>
          <a:stretch>
            <a:fillRect/>
          </a:stretch>
        </p:blipFill>
        <p:spPr bwMode="auto">
          <a:xfrm>
            <a:off x="8771890" y="54610"/>
            <a:ext cx="2139950" cy="2447290"/>
          </a:xfrm>
          <a:prstGeom prst="rect">
            <a:avLst/>
          </a:prstGeom>
          <a:noFill/>
          <a:ln w="9525">
            <a:noFill/>
            <a:miter lim="800000"/>
            <a:headEnd/>
            <a:tailEnd/>
          </a:ln>
        </p:spPr>
      </p:pic>
      <p:sp>
        <p:nvSpPr>
          <p:cNvPr id="2051" name="Rectangle 3"/>
          <p:cNvSpPr>
            <a:spLocks noGrp="1" noChangeArrowheads="1"/>
          </p:cNvSpPr>
          <p:nvPr>
            <p:ph type="subTitle" idx="1"/>
          </p:nvPr>
        </p:nvSpPr>
        <p:spPr>
          <a:xfrm>
            <a:off x="360045" y="1186180"/>
            <a:ext cx="4380865" cy="708025"/>
          </a:xfrm>
        </p:spPr>
        <p:txBody>
          <a:bodyPr/>
          <a:lstStyle/>
          <a:p>
            <a:pPr>
              <a:defRPr/>
            </a:pPr>
            <a:r>
              <a:rPr lang="en-GB" altLang="en-US"/>
              <a:t> </a:t>
            </a:r>
            <a:r>
              <a:rPr lang="en-US"/>
              <a:t>(At last!)</a:t>
            </a:r>
          </a:p>
        </p:txBody>
      </p:sp>
      <p:sp>
        <p:nvSpPr>
          <p:cNvPr id="6" name="Text Box 5"/>
          <p:cNvSpPr txBox="1"/>
          <p:nvPr/>
        </p:nvSpPr>
        <p:spPr>
          <a:xfrm>
            <a:off x="368300" y="1798955"/>
            <a:ext cx="6167120" cy="4962525"/>
          </a:xfrm>
          <a:prstGeom prst="rect">
            <a:avLst/>
          </a:prstGeom>
          <a:noFill/>
        </p:spPr>
        <p:txBody>
          <a:bodyPr wrap="square" rtlCol="0">
            <a:noAutofit/>
          </a:bodyPr>
          <a:lstStyle/>
          <a:p>
            <a:pPr marL="342900" indent="-342900" algn="just">
              <a:buFont typeface="Arial" panose="020B0604020202020204" pitchFamily="34" charset="0"/>
              <a:buChar char="•"/>
              <a:defRPr/>
            </a:pPr>
            <a:r>
              <a:rPr lang="en-US" sz="2400" dirty="0">
                <a:sym typeface="+mn-ea"/>
              </a:rPr>
              <a:t>Turing Machine is modified version of PDA and it is more powerful than PDA. Instead of stack it uses the Tape to store the input symbols.</a:t>
            </a:r>
            <a:r>
              <a:rPr lang="en-IN" altLang="en-US" sz="2400" dirty="0">
                <a:sym typeface="+mn-ea"/>
              </a:rPr>
              <a:t> </a:t>
            </a:r>
          </a:p>
          <a:p>
            <a:pPr marL="342900" indent="-342900" algn="just">
              <a:buFont typeface="Arial" panose="020B0604020202020204" pitchFamily="34" charset="0"/>
              <a:buChar char="•"/>
              <a:defRPr/>
            </a:pPr>
            <a:r>
              <a:rPr lang="en-US" sz="2400" dirty="0">
                <a:sym typeface="+mn-ea"/>
              </a:rPr>
              <a:t>Turing Machine is going to accept all types of languages ( regular (Type-3), context free (type-2)</a:t>
            </a:r>
            <a:r>
              <a:rPr lang="en-GB" altLang="en-US" sz="2400" dirty="0">
                <a:sym typeface="+mn-ea"/>
              </a:rPr>
              <a:t>,</a:t>
            </a:r>
            <a:r>
              <a:rPr lang="en-US" sz="2400" dirty="0">
                <a:sym typeface="+mn-ea"/>
              </a:rPr>
              <a:t> context sensitive languages(type-1)</a:t>
            </a:r>
            <a:r>
              <a:rPr lang="en-GB" altLang="en-US" sz="2400" dirty="0">
                <a:sym typeface="+mn-ea"/>
              </a:rPr>
              <a:t>, and recursively enumerated Laguages (Type-0)</a:t>
            </a:r>
            <a:r>
              <a:rPr lang="en-US" sz="2400" dirty="0">
                <a:sym typeface="+mn-ea"/>
              </a:rPr>
              <a:t>)</a:t>
            </a:r>
            <a:r>
              <a:rPr lang="en-GB" altLang="en-US" sz="2400" dirty="0">
                <a:sym typeface="+mn-ea"/>
              </a:rPr>
              <a:t>.</a:t>
            </a:r>
            <a:r>
              <a:rPr lang="en-US" sz="2400" dirty="0">
                <a:sym typeface="+mn-ea"/>
              </a:rPr>
              <a:t> </a:t>
            </a:r>
          </a:p>
          <a:p>
            <a:pPr marL="342900" indent="-342900" algn="just">
              <a:buFont typeface="Arial" panose="020B0604020202020204" pitchFamily="34" charset="0"/>
              <a:buChar char="•"/>
              <a:defRPr/>
            </a:pPr>
            <a:r>
              <a:rPr lang="en-US" sz="2400" dirty="0">
                <a:sym typeface="+mn-ea"/>
              </a:rPr>
              <a:t>Apart from these languages it can also accept Type-0 languages generated by unrestricted grammar. Hence it is called as generalized finite automata.</a:t>
            </a:r>
            <a:endParaRPr lang="en-US" sz="2400" dirty="0"/>
          </a:p>
          <a:p>
            <a:pPr algn="just"/>
            <a:endParaRPr lang="en-US" sz="2400" dirty="0"/>
          </a:p>
        </p:txBody>
      </p:sp>
      <p:sp>
        <p:nvSpPr>
          <p:cNvPr id="8" name="Text Box 7"/>
          <p:cNvSpPr txBox="1"/>
          <p:nvPr/>
        </p:nvSpPr>
        <p:spPr>
          <a:xfrm>
            <a:off x="7301230" y="2550795"/>
            <a:ext cx="4780915" cy="4211320"/>
          </a:xfrm>
          <a:prstGeom prst="rect">
            <a:avLst/>
          </a:prstGeom>
          <a:noFill/>
        </p:spPr>
        <p:txBody>
          <a:bodyPr wrap="square" rtlCol="0">
            <a:noAutofit/>
          </a:bodyPr>
          <a:lstStyle/>
          <a:p>
            <a:pPr marL="285750" indent="-285750" algn="just">
              <a:buFont typeface="Arial" panose="020B0604020202020204" pitchFamily="34" charset="0"/>
              <a:buChar char="•"/>
            </a:pPr>
            <a:r>
              <a:rPr lang="en-US"/>
              <a:t>Alan Mathison Turing OBE FRS was an English mathematician, computer scientist, logician, cryptanalyst, philosopher and theoretical biologist.</a:t>
            </a:r>
          </a:p>
          <a:p>
            <a:pPr marL="285750" indent="-285750" algn="just">
              <a:buFont typeface="Arial" panose="020B0604020202020204" pitchFamily="34" charset="0"/>
              <a:buChar char="•"/>
            </a:pPr>
            <a:r>
              <a:rPr lang="en-IN" altLang="en-US"/>
              <a:t>Because of his tremendous Contribution in the field of CS, he is been named as FATHER of Computer Science</a:t>
            </a:r>
          </a:p>
          <a:p>
            <a:pPr marL="285750" indent="-285750" algn="just">
              <a:buFont typeface="Arial" panose="020B0604020202020204" pitchFamily="34" charset="0"/>
              <a:buChar char="•"/>
            </a:pPr>
            <a:r>
              <a:rPr lang="en-US"/>
              <a:t>In 1936, Alan Turing conceptualized a universal computing machine that could do all kinds of computations. Modern-day digital computers are built on this model</a:t>
            </a:r>
          </a:p>
          <a:p>
            <a:pPr marL="285750" indent="-285750" algn="just">
              <a:buFont typeface="Arial" panose="020B0604020202020204" pitchFamily="34" charset="0"/>
              <a:buChar char="•"/>
            </a:pPr>
            <a:r>
              <a:rPr lang="en-US"/>
              <a:t>Born: 23 June 1912, Maida Vale, London, United Kingdom</a:t>
            </a:r>
          </a:p>
          <a:p>
            <a:pPr marL="285750" indent="-285750" algn="just">
              <a:buFont typeface="Arial" panose="020B0604020202020204" pitchFamily="34" charset="0"/>
              <a:buChar char="•"/>
            </a:pPr>
            <a:r>
              <a:rPr lang="en-US"/>
              <a:t>Died: 7 June 1954 (age 41 years), Wilmslow, United Kingdom</a:t>
            </a:r>
          </a:p>
        </p:txBody>
      </p:sp>
      <p:sp>
        <p:nvSpPr>
          <p:cNvPr id="9" name="Text Box 8"/>
          <p:cNvSpPr txBox="1"/>
          <p:nvPr/>
        </p:nvSpPr>
        <p:spPr>
          <a:xfrm>
            <a:off x="7683500" y="639445"/>
            <a:ext cx="1614805" cy="410845"/>
          </a:xfrm>
          <a:prstGeom prst="rect">
            <a:avLst/>
          </a:prstGeom>
          <a:noFill/>
        </p:spPr>
        <p:txBody>
          <a:bodyPr wrap="square" rtlCol="0">
            <a:noAutofit/>
          </a:bodyPr>
          <a:lstStyle/>
          <a:p>
            <a:r>
              <a:rPr lang="en-IN" altLang="en-US"/>
              <a:t>    ALAN Turing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1645" y="1113155"/>
            <a:ext cx="11092815" cy="5019675"/>
          </a:xfrm>
        </p:spPr>
        <p:txBody>
          <a:bodyPr>
            <a:normAutofit lnSpcReduction="20000"/>
          </a:bodyPr>
          <a:lstStyle/>
          <a:p>
            <a:pPr>
              <a:buFont typeface="Arial" panose="020B0604020202020204" pitchFamily="34" charset="0"/>
              <a:buNone/>
              <a:defRPr/>
            </a:pPr>
            <a:r>
              <a:rPr lang="en-US" dirty="0"/>
              <a:t> The Turing</a:t>
            </a:r>
            <a:r>
              <a:rPr lang="en-IN" altLang="en-US" dirty="0"/>
              <a:t> machine is defined to be 7-tuple :</a:t>
            </a:r>
          </a:p>
          <a:p>
            <a:pPr>
              <a:buFont typeface="Arial" panose="020B0604020202020204" pitchFamily="34" charset="0"/>
              <a:buNone/>
              <a:defRPr/>
            </a:pPr>
            <a:r>
              <a:rPr lang="en-IN" altLang="en-US" dirty="0"/>
              <a:t> </a:t>
            </a:r>
            <a:r>
              <a:rPr lang="en-US" dirty="0"/>
              <a:t> M = (Q,∑,</a:t>
            </a:r>
            <a:r>
              <a:rPr lang="az-Cyrl-AZ" dirty="0"/>
              <a:t>Г</a:t>
            </a:r>
            <a:r>
              <a:rPr lang="en-US" dirty="0"/>
              <a:t>,</a:t>
            </a:r>
            <a:r>
              <a:rPr lang="el-GR" dirty="0"/>
              <a:t>δ</a:t>
            </a:r>
            <a:r>
              <a:rPr lang="en-US" dirty="0"/>
              <a:t>,q</a:t>
            </a:r>
            <a:r>
              <a:rPr lang="en-US" baseline="-25000" dirty="0"/>
              <a:t>0</a:t>
            </a:r>
            <a:r>
              <a:rPr lang="en-US" dirty="0"/>
              <a:t>,B,F) </a:t>
            </a:r>
          </a:p>
          <a:p>
            <a:pPr>
              <a:buFont typeface="Arial" panose="020B0604020202020204" pitchFamily="34" charset="0"/>
              <a:buNone/>
              <a:defRPr/>
            </a:pPr>
            <a:r>
              <a:rPr lang="en-US" dirty="0"/>
              <a:t> </a:t>
            </a:r>
            <a:r>
              <a:rPr lang="en-IN" altLang="en-US" dirty="0"/>
              <a:t> </a:t>
            </a:r>
            <a:r>
              <a:rPr lang="en-US" dirty="0"/>
              <a:t>where</a:t>
            </a:r>
          </a:p>
          <a:p>
            <a:pPr lvl="2">
              <a:buFont typeface="Arial" panose="020B0604020202020204" pitchFamily="34" charset="0"/>
              <a:buNone/>
              <a:defRPr/>
            </a:pPr>
            <a:r>
              <a:rPr lang="en-US" dirty="0"/>
              <a:t>     </a:t>
            </a:r>
            <a:r>
              <a:rPr lang="en-IN" altLang="en-US" dirty="0"/>
              <a:t>   </a:t>
            </a:r>
            <a:r>
              <a:rPr lang="en-US" sz="3600" dirty="0"/>
              <a:t>Q = Finite set of internal states    </a:t>
            </a:r>
          </a:p>
          <a:p>
            <a:pPr lvl="2">
              <a:buFont typeface="Arial" panose="020B0604020202020204" pitchFamily="34" charset="0"/>
              <a:buNone/>
              <a:defRPr/>
            </a:pPr>
            <a:r>
              <a:rPr lang="en-US" sz="3600" baseline="30000" dirty="0"/>
              <a:t>        </a:t>
            </a:r>
            <a:r>
              <a:rPr lang="en-US" sz="3600" dirty="0"/>
              <a:t>∑ = Finite set of input alphabets</a:t>
            </a:r>
          </a:p>
          <a:p>
            <a:pPr lvl="2">
              <a:buFont typeface="Arial" panose="020B0604020202020204" pitchFamily="34" charset="0"/>
              <a:buNone/>
              <a:defRPr/>
            </a:pPr>
            <a:r>
              <a:rPr lang="en-US" sz="3600" dirty="0"/>
              <a:t>      </a:t>
            </a:r>
            <a:r>
              <a:rPr lang="az-Cyrl-AZ" sz="3600" dirty="0"/>
              <a:t>Г</a:t>
            </a:r>
            <a:r>
              <a:rPr lang="en-US" sz="3600" dirty="0"/>
              <a:t> = Finite set of Tape alphabets</a:t>
            </a:r>
          </a:p>
          <a:p>
            <a:pPr lvl="2">
              <a:buFont typeface="Arial" panose="020B0604020202020204" pitchFamily="34" charset="0"/>
              <a:buNone/>
              <a:defRPr/>
            </a:pPr>
            <a:r>
              <a:rPr lang="en-US" sz="3600" dirty="0"/>
              <a:t>     </a:t>
            </a:r>
            <a:r>
              <a:rPr lang="el-GR" sz="3600" dirty="0"/>
              <a:t>δ</a:t>
            </a:r>
            <a:r>
              <a:rPr lang="en-US" sz="3600" dirty="0"/>
              <a:t>  = Transition Function </a:t>
            </a:r>
            <a:r>
              <a:rPr lang="el-GR" sz="3600" dirty="0"/>
              <a:t>δ</a:t>
            </a:r>
            <a:r>
              <a:rPr lang="en-US" sz="3600" dirty="0"/>
              <a:t> :</a:t>
            </a:r>
            <a:r>
              <a:rPr lang="en-IN" altLang="en-US" sz="3600" dirty="0"/>
              <a:t> </a:t>
            </a:r>
            <a:r>
              <a:rPr lang="en-US" sz="3600" dirty="0"/>
              <a:t>(Q,</a:t>
            </a:r>
            <a:r>
              <a:rPr lang="en-IN" altLang="en-US" sz="3600" dirty="0"/>
              <a:t> </a:t>
            </a:r>
            <a:r>
              <a:rPr lang="az-Cyrl-AZ" sz="3600" dirty="0"/>
              <a:t>Г</a:t>
            </a:r>
            <a:r>
              <a:rPr lang="en-US" sz="3600" dirty="0"/>
              <a:t>)</a:t>
            </a:r>
            <a:r>
              <a:rPr lang="en-US" sz="3600" dirty="0">
                <a:latin typeface="Arial" panose="020B0604020202020204" pitchFamily="34" charset="0"/>
                <a:cs typeface="Arial" panose="020B0604020202020204" pitchFamily="34" charset="0"/>
              </a:rPr>
              <a:t>→</a:t>
            </a:r>
            <a:r>
              <a:rPr lang="en-US" sz="3600" dirty="0"/>
              <a:t>Q x </a:t>
            </a:r>
            <a:r>
              <a:rPr lang="az-Cyrl-AZ" sz="3600" dirty="0"/>
              <a:t>Г</a:t>
            </a:r>
            <a:r>
              <a:rPr lang="en-US" sz="3600" dirty="0"/>
              <a:t> x (R,</a:t>
            </a:r>
            <a:r>
              <a:rPr lang="en-IN" altLang="en-US" sz="3600" dirty="0"/>
              <a:t> </a:t>
            </a:r>
            <a:r>
              <a:rPr lang="en-US" sz="3600" dirty="0"/>
              <a:t>L)</a:t>
            </a:r>
          </a:p>
          <a:p>
            <a:pPr lvl="2">
              <a:buFont typeface="Arial" panose="020B0604020202020204" pitchFamily="34" charset="0"/>
              <a:buNone/>
              <a:defRPr/>
            </a:pPr>
            <a:r>
              <a:rPr lang="en-US" sz="3600" dirty="0"/>
              <a:t>     q</a:t>
            </a:r>
            <a:r>
              <a:rPr lang="en-US" sz="3600" baseline="-25000" dirty="0"/>
              <a:t>0</a:t>
            </a:r>
            <a:r>
              <a:rPr lang="en-US" sz="3600" dirty="0"/>
              <a:t> = Start state belongs to Q</a:t>
            </a:r>
          </a:p>
          <a:p>
            <a:pPr lvl="2">
              <a:buFont typeface="Arial" panose="020B0604020202020204" pitchFamily="34" charset="0"/>
              <a:buNone/>
              <a:defRPr/>
            </a:pPr>
            <a:r>
              <a:rPr lang="en-US" sz="3600" dirty="0"/>
              <a:t>     B  = A special symbol indicating Blank Character</a:t>
            </a:r>
          </a:p>
          <a:p>
            <a:pPr lvl="2">
              <a:buFont typeface="Arial" panose="020B0604020202020204" pitchFamily="34" charset="0"/>
              <a:buNone/>
              <a:defRPr/>
            </a:pPr>
            <a:r>
              <a:rPr lang="en-US" sz="3600" dirty="0"/>
              <a:t>      F =Set of final states and is subset of Q</a:t>
            </a:r>
          </a:p>
          <a:p>
            <a:pPr lvl="2">
              <a:buFont typeface="Arial" panose="020B0604020202020204" pitchFamily="34" charset="0"/>
              <a:buNone/>
              <a:defRPr/>
            </a:pPr>
            <a:endParaRPr lang="en-US" sz="3600" baseline="30000" dirty="0"/>
          </a:p>
          <a:p>
            <a:pPr>
              <a:buFont typeface="Arial" panose="020B0604020202020204" pitchFamily="34" charset="0"/>
              <a:buNone/>
              <a:defRPr/>
            </a:pPr>
            <a:endParaRPr lang="en-US" sz="3600" baseline="30000" dirty="0"/>
          </a:p>
        </p:txBody>
      </p:sp>
      <p:sp>
        <p:nvSpPr>
          <p:cNvPr id="5" name="Text Box 4"/>
          <p:cNvSpPr txBox="1"/>
          <p:nvPr/>
        </p:nvSpPr>
        <p:spPr>
          <a:xfrm>
            <a:off x="278130" y="498475"/>
            <a:ext cx="11318240" cy="521970"/>
          </a:xfrm>
          <a:prstGeom prst="rect">
            <a:avLst/>
          </a:prstGeom>
          <a:noFill/>
        </p:spPr>
        <p:txBody>
          <a:bodyPr wrap="square" rtlCol="0">
            <a:spAutoFit/>
          </a:bodyPr>
          <a:lstStyle/>
          <a:p>
            <a:r>
              <a:rPr lang="en-IN" altLang="en-US" sz="2800" b="1" dirty="0">
                <a:solidFill>
                  <a:srgbClr val="00B0F0"/>
                </a:solidFill>
                <a:sym typeface="+mn-ea"/>
              </a:rPr>
              <a:t>2.1.1. Formal Defination of Turning Machine.</a:t>
            </a:r>
            <a:endParaRPr lang="en-US" sz="2800" b="1" dirty="0">
              <a:solidFill>
                <a:srgbClr val="00B0F0"/>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1900"/>
            <a:ext cx="5638165" cy="5383530"/>
          </a:xfrm>
        </p:spPr>
        <p:txBody>
          <a:bodyPr>
            <a:normAutofit lnSpcReduction="10000"/>
          </a:bodyPr>
          <a:lstStyle/>
          <a:p>
            <a:pPr>
              <a:buFont typeface="Arial" panose="020B0604020202020204" pitchFamily="34" charset="0"/>
              <a:buNone/>
              <a:defRPr/>
            </a:pPr>
            <a:endParaRPr lang="en-US" dirty="0"/>
          </a:p>
          <a:p>
            <a:pPr>
              <a:buFont typeface="Arial" panose="020B0604020202020204" pitchFamily="34" charset="0"/>
              <a:buNone/>
              <a:defRPr/>
            </a:pPr>
            <a:endParaRPr lang="en-US" dirty="0"/>
          </a:p>
          <a:p>
            <a:pPr>
              <a:buFont typeface="Arial" panose="020B0604020202020204" pitchFamily="34" charset="0"/>
              <a:buNone/>
              <a:defRPr/>
            </a:pPr>
            <a:r>
              <a:rPr lang="en-US" dirty="0"/>
              <a:t>       </a:t>
            </a:r>
          </a:p>
          <a:p>
            <a:pPr>
              <a:buFont typeface="Arial" panose="020B0604020202020204" pitchFamily="34" charset="0"/>
              <a:buNone/>
              <a:defRPr/>
            </a:pPr>
            <a:endParaRPr lang="en-US" dirty="0"/>
          </a:p>
          <a:p>
            <a:pPr>
              <a:buFont typeface="Arial" panose="020B0604020202020204" pitchFamily="34" charset="0"/>
              <a:buNone/>
              <a:defRPr/>
            </a:pPr>
            <a:endParaRPr lang="en-US" dirty="0"/>
          </a:p>
          <a:p>
            <a:pPr>
              <a:buFont typeface="Arial" panose="020B0604020202020204" pitchFamily="34" charset="0"/>
              <a:buNone/>
              <a:defRPr/>
            </a:pPr>
            <a:endParaRPr lang="en-US" dirty="0"/>
          </a:p>
          <a:p>
            <a:pPr>
              <a:buFont typeface="Arial" panose="020B0604020202020204" pitchFamily="34" charset="0"/>
              <a:buNone/>
              <a:defRPr/>
            </a:pPr>
            <a:r>
              <a:rPr lang="en-IN" altLang="en-US" dirty="0"/>
              <a:t> 	</a:t>
            </a:r>
            <a:r>
              <a:rPr lang="en-US" dirty="0"/>
              <a:t> </a:t>
            </a:r>
          </a:p>
          <a:p>
            <a:pPr algn="just">
              <a:buFont typeface="Arial" panose="020B0604020202020204" pitchFamily="34" charset="0"/>
              <a:buNone/>
              <a:defRPr/>
            </a:pPr>
            <a:r>
              <a:rPr lang="en-US" dirty="0"/>
              <a:t> </a:t>
            </a:r>
            <a:r>
              <a:rPr lang="en-IN" altLang="en-US" dirty="0"/>
              <a:t>       </a:t>
            </a:r>
            <a:r>
              <a:rPr lang="en-US" dirty="0"/>
              <a:t>It is generalized finite automata and has three main components, namely</a:t>
            </a:r>
            <a:r>
              <a:rPr lang="en-IN" altLang="en-US" dirty="0"/>
              <a:t>, </a:t>
            </a:r>
            <a:r>
              <a:rPr lang="en-IN" altLang="en-US" b="1" dirty="0">
                <a:solidFill>
                  <a:srgbClr val="FF0000"/>
                </a:solidFill>
              </a:rPr>
              <a:t>1. </a:t>
            </a:r>
            <a:r>
              <a:rPr lang="en-US" b="1" dirty="0">
                <a:solidFill>
                  <a:srgbClr val="FF0000"/>
                </a:solidFill>
              </a:rPr>
              <a:t>Tape</a:t>
            </a:r>
            <a:r>
              <a:rPr lang="en-IN" altLang="en-US" b="1" dirty="0">
                <a:solidFill>
                  <a:srgbClr val="FF0000"/>
                </a:solidFill>
              </a:rPr>
              <a:t>  2. </a:t>
            </a:r>
            <a:r>
              <a:rPr lang="en-US" b="1" dirty="0">
                <a:solidFill>
                  <a:srgbClr val="FF0000"/>
                </a:solidFill>
              </a:rPr>
              <a:t>Read-write head and </a:t>
            </a:r>
            <a:r>
              <a:rPr lang="en-IN" altLang="en-US" b="1" dirty="0">
                <a:solidFill>
                  <a:srgbClr val="FF0000"/>
                </a:solidFill>
              </a:rPr>
              <a:t> 3. </a:t>
            </a:r>
            <a:r>
              <a:rPr lang="en-US" b="1" dirty="0">
                <a:solidFill>
                  <a:srgbClr val="FF0000"/>
                </a:solidFill>
              </a:rPr>
              <a:t>control unit</a:t>
            </a:r>
          </a:p>
          <a:p>
            <a:pPr>
              <a:buFont typeface="Arial" panose="020B0604020202020204" pitchFamily="34" charset="0"/>
              <a:buNone/>
              <a:defRPr/>
            </a:pPr>
            <a:endParaRPr lang="en-US" b="1" dirty="0">
              <a:solidFill>
                <a:srgbClr val="FF0000"/>
              </a:solidFill>
            </a:endParaRPr>
          </a:p>
        </p:txBody>
      </p:sp>
      <p:pic>
        <p:nvPicPr>
          <p:cNvPr id="46084" name="Picture 2"/>
          <p:cNvPicPr>
            <a:picLocks noChangeAspect="1" noChangeArrowheads="1"/>
          </p:cNvPicPr>
          <p:nvPr/>
        </p:nvPicPr>
        <p:blipFill>
          <a:blip r:embed="rId2" cstate="print"/>
          <a:srcRect/>
          <a:stretch>
            <a:fillRect/>
          </a:stretch>
        </p:blipFill>
        <p:spPr bwMode="auto">
          <a:xfrm>
            <a:off x="958850" y="1624965"/>
            <a:ext cx="4305300" cy="2314575"/>
          </a:xfrm>
          <a:prstGeom prst="rect">
            <a:avLst/>
          </a:prstGeom>
          <a:noFill/>
          <a:ln w="9525">
            <a:noFill/>
            <a:miter lim="800000"/>
            <a:headEnd/>
            <a:tailEnd/>
          </a:ln>
        </p:spPr>
      </p:pic>
      <p:sp>
        <p:nvSpPr>
          <p:cNvPr id="2" name="Text Box 1"/>
          <p:cNvSpPr txBox="1"/>
          <p:nvPr/>
        </p:nvSpPr>
        <p:spPr>
          <a:xfrm>
            <a:off x="278130" y="498475"/>
            <a:ext cx="11318240" cy="521970"/>
          </a:xfrm>
          <a:prstGeom prst="rect">
            <a:avLst/>
          </a:prstGeom>
          <a:noFill/>
        </p:spPr>
        <p:txBody>
          <a:bodyPr wrap="square" rtlCol="0">
            <a:spAutoFit/>
          </a:bodyPr>
          <a:lstStyle/>
          <a:p>
            <a:r>
              <a:rPr lang="en-IN" altLang="en-US" sz="2800" b="1" dirty="0">
                <a:solidFill>
                  <a:srgbClr val="00B0F0"/>
                </a:solidFill>
                <a:sym typeface="+mn-ea"/>
              </a:rPr>
              <a:t>2.1.2. </a:t>
            </a:r>
            <a:r>
              <a:rPr lang="en-US" sz="2800" b="1" dirty="0">
                <a:solidFill>
                  <a:srgbClr val="00B0F0"/>
                </a:solidFill>
                <a:sym typeface="+mn-ea"/>
              </a:rPr>
              <a:t>Schematic </a:t>
            </a:r>
            <a:r>
              <a:rPr lang="en-IN" altLang="en-US" sz="2800" b="1" dirty="0">
                <a:solidFill>
                  <a:srgbClr val="00B0F0"/>
                </a:solidFill>
                <a:sym typeface="+mn-ea"/>
              </a:rPr>
              <a:t>Model </a:t>
            </a:r>
            <a:r>
              <a:rPr lang="en-US" sz="2800" b="1" dirty="0">
                <a:solidFill>
                  <a:srgbClr val="00B0F0"/>
                </a:solidFill>
                <a:sym typeface="+mn-ea"/>
              </a:rPr>
              <a:t>representation of  Turing Machine and its working</a:t>
            </a:r>
          </a:p>
        </p:txBody>
      </p:sp>
      <p:sp>
        <p:nvSpPr>
          <p:cNvPr id="4" name="Text Box 3"/>
          <p:cNvSpPr txBox="1"/>
          <p:nvPr/>
        </p:nvSpPr>
        <p:spPr>
          <a:xfrm>
            <a:off x="6203315" y="1247140"/>
            <a:ext cx="5330190" cy="5107940"/>
          </a:xfrm>
          <a:prstGeom prst="rect">
            <a:avLst/>
          </a:prstGeom>
          <a:noFill/>
        </p:spPr>
        <p:txBody>
          <a:bodyPr wrap="square" rtlCol="0">
            <a:spAutoFit/>
          </a:bodyPr>
          <a:lstStyle/>
          <a:p>
            <a:r>
              <a:rPr lang="en-US" sz="2800" b="1" dirty="0">
                <a:solidFill>
                  <a:srgbClr val="FF0000"/>
                </a:solidFill>
                <a:sym typeface="+mn-ea"/>
              </a:rPr>
              <a:t>1. Tape</a:t>
            </a:r>
            <a:r>
              <a:rPr lang="en-US" sz="2800" dirty="0">
                <a:sym typeface="+mn-ea"/>
              </a:rPr>
              <a:t> :</a:t>
            </a:r>
          </a:p>
          <a:p>
            <a:pPr marL="457200" indent="-457200" algn="just">
              <a:buFont typeface="Arial" panose="020B0604020202020204" pitchFamily="34" charset="0"/>
              <a:buChar char="•"/>
            </a:pPr>
            <a:r>
              <a:rPr lang="en-US" sz="2800" dirty="0">
                <a:sym typeface="+mn-ea"/>
              </a:rPr>
              <a:t>It is a storage device of infinite length and is divided into n number cells. </a:t>
            </a:r>
          </a:p>
          <a:p>
            <a:pPr marL="457200" indent="-457200" algn="just">
              <a:buFont typeface="Arial" panose="020B0604020202020204" pitchFamily="34" charset="0"/>
              <a:buChar char="•"/>
            </a:pPr>
            <a:r>
              <a:rPr lang="en-US" sz="2800" dirty="0">
                <a:sym typeface="+mn-ea"/>
              </a:rPr>
              <a:t>Each cell is capable of holding a single character. The string to be processed is stored and read from left to right. Before and after the strings the blank character</a:t>
            </a:r>
            <a:r>
              <a:rPr lang="en-IN" altLang="en-US" sz="2800" dirty="0">
                <a:sym typeface="+mn-ea"/>
              </a:rPr>
              <a:t>s</a:t>
            </a:r>
            <a:r>
              <a:rPr lang="en-US" sz="2800" dirty="0">
                <a:sym typeface="+mn-ea"/>
              </a:rPr>
              <a:t> are </a:t>
            </a:r>
            <a:r>
              <a:rPr lang="en-IN" altLang="en-US" sz="2800" dirty="0">
                <a:sym typeface="+mn-ea"/>
              </a:rPr>
              <a:t>assumed to be </a:t>
            </a:r>
            <a:r>
              <a:rPr lang="en-US" sz="2800" dirty="0">
                <a:sym typeface="+mn-ea"/>
              </a:rPr>
              <a:t>stored</a:t>
            </a:r>
            <a:endParaRPr lang="en-US" sz="2800" dirty="0"/>
          </a:p>
          <a:p>
            <a:pPr algn="just"/>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74345" y="12065"/>
            <a:ext cx="5264150" cy="3895725"/>
          </a:xfrm>
          <a:prstGeom prst="rect">
            <a:avLst/>
          </a:prstGeom>
          <a:noFill/>
        </p:spPr>
        <p:txBody>
          <a:bodyPr wrap="square" rtlCol="0" anchor="t">
            <a:noAutofit/>
          </a:bodyPr>
          <a:lstStyle/>
          <a:p>
            <a:pPr>
              <a:buFont typeface="Arial" panose="020B0604020202020204" pitchFamily="34" charset="0"/>
              <a:buNone/>
              <a:defRPr/>
            </a:pPr>
            <a:r>
              <a:rPr lang="en-US" sz="2800" b="1" dirty="0">
                <a:solidFill>
                  <a:srgbClr val="FF0000"/>
                </a:solidFill>
                <a:sym typeface="+mn-ea"/>
              </a:rPr>
              <a:t>2. Read-write Head</a:t>
            </a:r>
            <a:endParaRPr lang="en-US" sz="2800" b="1" dirty="0">
              <a:solidFill>
                <a:srgbClr val="FF0000"/>
              </a:solidFill>
            </a:endParaRPr>
          </a:p>
          <a:p>
            <a:pPr marL="285750" indent="-285750" algn="just">
              <a:buFont typeface="Arial" panose="020B0604020202020204" pitchFamily="34" charset="0"/>
              <a:buChar char="•"/>
              <a:defRPr/>
            </a:pPr>
            <a:r>
              <a:rPr lang="en-US" sz="2800" dirty="0">
                <a:sym typeface="+mn-ea"/>
              </a:rPr>
              <a:t>It is a</a:t>
            </a:r>
            <a:r>
              <a:rPr lang="en-IN" altLang="en-US" sz="2800" dirty="0">
                <a:sym typeface="+mn-ea"/>
              </a:rPr>
              <a:t> mechanism to read and write an information/symbol from where it is pointing in the magnetic Tape</a:t>
            </a:r>
            <a:r>
              <a:rPr lang="en-US" sz="2800" dirty="0">
                <a:sym typeface="+mn-ea"/>
              </a:rPr>
              <a:t> </a:t>
            </a:r>
          </a:p>
          <a:p>
            <a:pPr marL="285750" indent="-285750" algn="just">
              <a:buFont typeface="Arial" panose="020B0604020202020204" pitchFamily="34" charset="0"/>
              <a:buChar char="•"/>
              <a:defRPr/>
            </a:pPr>
            <a:r>
              <a:rPr lang="en-US" sz="2800" dirty="0">
                <a:sym typeface="+mn-ea"/>
              </a:rPr>
              <a:t>The reading/writing </a:t>
            </a:r>
            <a:r>
              <a:rPr lang="en-IN" altLang="en-US" sz="2800" dirty="0">
                <a:sym typeface="+mn-ea"/>
              </a:rPr>
              <a:t>operation along with its </a:t>
            </a:r>
            <a:r>
              <a:rPr lang="en-US" sz="2800" dirty="0">
                <a:sym typeface="+mn-ea"/>
              </a:rPr>
              <a:t> movement of read-write head is controlled by control unit</a:t>
            </a:r>
            <a:endParaRPr lang="en-US" sz="2800" dirty="0"/>
          </a:p>
          <a:p>
            <a:pPr>
              <a:buFont typeface="Arial" panose="020B0604020202020204" pitchFamily="34" charset="0"/>
              <a:buNone/>
              <a:defRPr/>
            </a:pPr>
            <a:endParaRPr lang="en-IN" altLang="en-US" sz="2800" dirty="0">
              <a:sym typeface="+mn-ea"/>
            </a:endParaRPr>
          </a:p>
        </p:txBody>
      </p:sp>
      <p:sp>
        <p:nvSpPr>
          <p:cNvPr id="4" name="Text Box 3"/>
          <p:cNvSpPr txBox="1"/>
          <p:nvPr/>
        </p:nvSpPr>
        <p:spPr>
          <a:xfrm>
            <a:off x="6036310" y="80010"/>
            <a:ext cx="5930265" cy="6181090"/>
          </a:xfrm>
          <a:prstGeom prst="rect">
            <a:avLst/>
          </a:prstGeom>
          <a:noFill/>
        </p:spPr>
        <p:txBody>
          <a:bodyPr wrap="square" rtlCol="0">
            <a:noAutofit/>
          </a:bodyPr>
          <a:lstStyle/>
          <a:p>
            <a:pPr marL="457200" indent="-457200" algn="just">
              <a:buFont typeface="Arial" panose="020B0604020202020204" pitchFamily="34" charset="0"/>
              <a:buChar char="•"/>
              <a:defRPr/>
            </a:pPr>
            <a:r>
              <a:rPr lang="en-US" sz="2800" dirty="0">
                <a:sym typeface="+mn-ea"/>
              </a:rPr>
              <a:t>At any given instance of time TM is assumed to be in some </a:t>
            </a:r>
            <a:r>
              <a:rPr lang="en-US" sz="2800" b="1" dirty="0">
                <a:solidFill>
                  <a:srgbClr val="FF0000"/>
                </a:solidFill>
                <a:sym typeface="+mn-ea"/>
              </a:rPr>
              <a:t>state(Initially start state)</a:t>
            </a:r>
            <a:r>
              <a:rPr lang="en-US" sz="2800" dirty="0">
                <a:sym typeface="+mn-ea"/>
              </a:rPr>
              <a:t> and the </a:t>
            </a:r>
            <a:r>
              <a:rPr lang="en-US" sz="2800" b="1" dirty="0">
                <a:solidFill>
                  <a:srgbClr val="FF0000"/>
                </a:solidFill>
                <a:sym typeface="+mn-ea"/>
              </a:rPr>
              <a:t>read/write </a:t>
            </a:r>
            <a:r>
              <a:rPr lang="en-US" sz="2800" b="1">
                <a:solidFill>
                  <a:srgbClr val="FF0000"/>
                </a:solidFill>
                <a:sym typeface="+mn-ea"/>
              </a:rPr>
              <a:t>head</a:t>
            </a:r>
            <a:r>
              <a:rPr lang="en-US" sz="2800">
                <a:sym typeface="+mn-ea"/>
              </a:rPr>
              <a:t> is </a:t>
            </a:r>
            <a:r>
              <a:rPr lang="en-US" sz="2800" dirty="0">
                <a:sym typeface="+mn-ea"/>
              </a:rPr>
              <a:t>pointing to some </a:t>
            </a:r>
            <a:r>
              <a:rPr lang="en-US" sz="2800" b="1" dirty="0">
                <a:solidFill>
                  <a:srgbClr val="FF0000"/>
                </a:solidFill>
                <a:sym typeface="+mn-ea"/>
              </a:rPr>
              <a:t>symbol in the tape</a:t>
            </a:r>
            <a:r>
              <a:rPr lang="en-US" sz="2800" dirty="0">
                <a:sym typeface="+mn-ea"/>
              </a:rPr>
              <a:t>, the </a:t>
            </a:r>
            <a:r>
              <a:rPr lang="en-US" sz="2800" b="1" dirty="0">
                <a:solidFill>
                  <a:srgbClr val="FF0000"/>
                </a:solidFill>
                <a:sym typeface="+mn-ea"/>
              </a:rPr>
              <a:t>next state, read / write operations</a:t>
            </a:r>
            <a:r>
              <a:rPr lang="en-US" sz="2800" dirty="0">
                <a:sym typeface="+mn-ea"/>
              </a:rPr>
              <a:t> and </a:t>
            </a:r>
            <a:r>
              <a:rPr lang="en-US" sz="2800" b="1" dirty="0">
                <a:solidFill>
                  <a:srgbClr val="FF0000"/>
                </a:solidFill>
                <a:sym typeface="+mn-ea"/>
              </a:rPr>
              <a:t>movement of read/write head</a:t>
            </a:r>
            <a:r>
              <a:rPr lang="en-US" sz="2800" dirty="0">
                <a:sym typeface="+mn-ea"/>
              </a:rPr>
              <a:t> is decided by the </a:t>
            </a:r>
            <a:r>
              <a:rPr lang="en-US" sz="2800" b="1" dirty="0">
                <a:solidFill>
                  <a:srgbClr val="FF0000"/>
                </a:solidFill>
                <a:sym typeface="+mn-ea"/>
              </a:rPr>
              <a:t>transition function δ</a:t>
            </a:r>
            <a:r>
              <a:rPr lang="en-US" sz="2800" dirty="0">
                <a:sym typeface="+mn-ea"/>
              </a:rPr>
              <a:t> and is as follows:</a:t>
            </a:r>
            <a:endParaRPr lang="en-US" sz="2800" dirty="0"/>
          </a:p>
          <a:p>
            <a:pPr marL="457200" indent="-457200" algn="just">
              <a:buFont typeface="Arial" panose="020B0604020202020204" pitchFamily="34" charset="0"/>
              <a:buChar char="•"/>
              <a:defRPr/>
            </a:pPr>
            <a:endParaRPr lang="en-IN" altLang="en-US" sz="2800" dirty="0"/>
          </a:p>
        </p:txBody>
      </p:sp>
      <p:sp>
        <p:nvSpPr>
          <p:cNvPr id="5" name="Text Box 4"/>
          <p:cNvSpPr txBox="1"/>
          <p:nvPr/>
        </p:nvSpPr>
        <p:spPr>
          <a:xfrm>
            <a:off x="370205" y="3806190"/>
            <a:ext cx="5437505" cy="3117850"/>
          </a:xfrm>
          <a:prstGeom prst="rect">
            <a:avLst/>
          </a:prstGeom>
          <a:noFill/>
        </p:spPr>
        <p:txBody>
          <a:bodyPr wrap="square" rtlCol="0">
            <a:noAutofit/>
          </a:bodyPr>
          <a:lstStyle/>
          <a:p>
            <a:pPr>
              <a:buFont typeface="Arial" panose="020B0604020202020204" pitchFamily="34" charset="0"/>
              <a:buNone/>
              <a:defRPr/>
            </a:pPr>
            <a:r>
              <a:rPr lang="en-US" sz="2800" b="1" dirty="0">
                <a:solidFill>
                  <a:srgbClr val="FF0000"/>
                </a:solidFill>
                <a:sym typeface="+mn-ea"/>
              </a:rPr>
              <a:t>3. Control unit: </a:t>
            </a:r>
          </a:p>
          <a:p>
            <a:pPr marL="294005" indent="-294005" algn="just">
              <a:buFont typeface="Arial" panose="020B0604020202020204" pitchFamily="34" charset="0"/>
              <a:buChar char="•"/>
              <a:defRPr/>
            </a:pPr>
            <a:r>
              <a:rPr lang="en-IN" altLang="en-US" sz="2800" dirty="0">
                <a:sym typeface="+mn-ea"/>
              </a:rPr>
              <a:t>This component drives the working  of Turing Machine.</a:t>
            </a:r>
          </a:p>
          <a:p>
            <a:pPr marL="294005" indent="-294005" algn="just">
              <a:buFont typeface="Arial" panose="020B0604020202020204" pitchFamily="34" charset="0"/>
              <a:buChar char="•"/>
              <a:defRPr/>
            </a:pPr>
            <a:r>
              <a:rPr lang="en-IN" altLang="en-US" sz="2800" dirty="0">
                <a:sym typeface="+mn-ea"/>
              </a:rPr>
              <a:t>It controls reading/writing  operations onto Tape where it is pointing and movement of read-write head towards right or Left.</a:t>
            </a:r>
          </a:p>
        </p:txBody>
      </p:sp>
      <p:pic>
        <p:nvPicPr>
          <p:cNvPr id="6" name="Picture 5"/>
          <p:cNvPicPr>
            <a:picLocks noChangeAspect="1"/>
          </p:cNvPicPr>
          <p:nvPr/>
        </p:nvPicPr>
        <p:blipFill>
          <a:blip r:embed="rId2"/>
          <a:stretch>
            <a:fillRect/>
          </a:stretch>
        </p:blipFill>
        <p:spPr>
          <a:xfrm>
            <a:off x="6336665" y="4052570"/>
            <a:ext cx="5629275" cy="268351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4130" y="41275"/>
            <a:ext cx="11318240" cy="657860"/>
          </a:xfrm>
          <a:prstGeom prst="rect">
            <a:avLst/>
          </a:prstGeom>
          <a:noFill/>
        </p:spPr>
        <p:txBody>
          <a:bodyPr wrap="square" rtlCol="0">
            <a:noAutofit/>
          </a:bodyPr>
          <a:lstStyle/>
          <a:p>
            <a:pPr marL="0" lvl="2"/>
            <a:r>
              <a:rPr lang="en-IN" altLang="en-US" sz="2800" b="1" dirty="0">
                <a:solidFill>
                  <a:srgbClr val="00B0F0"/>
                </a:solidFill>
                <a:sym typeface="+mn-ea"/>
              </a:rPr>
              <a:t>2.1.3. </a:t>
            </a:r>
            <a:r>
              <a:rPr lang="en-GB" altLang="en-US" sz="2800" b="1">
                <a:solidFill>
                  <a:srgbClr val="00B0F0"/>
                </a:solidFill>
                <a:sym typeface="+mn-ea"/>
              </a:rPr>
              <a:t> Instantaneous Description and Moves</a:t>
            </a:r>
            <a:r>
              <a:rPr lang="en-IN" altLang="en-GB" sz="2800" b="1">
                <a:solidFill>
                  <a:srgbClr val="00B0F0"/>
                </a:solidFill>
                <a:sym typeface="+mn-ea"/>
              </a:rPr>
              <a:t>.</a:t>
            </a:r>
            <a:endParaRPr lang="en-GB" altLang="en-US" sz="2800" b="1">
              <a:solidFill>
                <a:srgbClr val="00B0F0"/>
              </a:solidFill>
            </a:endParaRPr>
          </a:p>
          <a:p>
            <a:endParaRPr lang="en-US" sz="2800" b="1" dirty="0">
              <a:solidFill>
                <a:srgbClr val="00B0F0"/>
              </a:solidFill>
              <a:sym typeface="+mn-ea"/>
            </a:endParaRPr>
          </a:p>
        </p:txBody>
      </p:sp>
      <p:sp>
        <p:nvSpPr>
          <p:cNvPr id="4" name="Text Box 3"/>
          <p:cNvSpPr txBox="1"/>
          <p:nvPr/>
        </p:nvSpPr>
        <p:spPr>
          <a:xfrm>
            <a:off x="254000" y="672465"/>
            <a:ext cx="5974080" cy="4959985"/>
          </a:xfrm>
          <a:prstGeom prst="rect">
            <a:avLst/>
          </a:prstGeom>
          <a:noFill/>
        </p:spPr>
        <p:txBody>
          <a:bodyPr wrap="square" rtlCol="0" anchor="t">
            <a:noAutofit/>
          </a:bodyPr>
          <a:lstStyle/>
          <a:p>
            <a:pPr>
              <a:buFont typeface="Arial" panose="020B0604020202020204" pitchFamily="34" charset="0"/>
              <a:buNone/>
            </a:pPr>
            <a:r>
              <a:rPr lang="en-US" sz="2800">
                <a:sym typeface="+mn-ea"/>
              </a:rPr>
              <a:t>Instantaneous Description (ID) of TM :</a:t>
            </a:r>
            <a:endParaRPr lang="en-US" sz="2800"/>
          </a:p>
          <a:p>
            <a:pPr marL="457200" indent="-457200" algn="just">
              <a:buFont typeface="Arial" panose="020B0604020202020204" pitchFamily="34" charset="0"/>
              <a:buChar char="•"/>
            </a:pPr>
            <a:r>
              <a:rPr lang="en-US" sz="2800">
                <a:sym typeface="+mn-ea"/>
              </a:rPr>
              <a:t>While processing the </a:t>
            </a:r>
            <a:r>
              <a:rPr lang="en-US" sz="2800" b="1">
                <a:solidFill>
                  <a:srgbClr val="FF0000"/>
                </a:solidFill>
                <a:sym typeface="+mn-ea"/>
              </a:rPr>
              <a:t>string W</a:t>
            </a:r>
            <a:r>
              <a:rPr lang="en-US" sz="2800">
                <a:sym typeface="+mn-ea"/>
              </a:rPr>
              <a:t> the </a:t>
            </a:r>
            <a:r>
              <a:rPr lang="en-US" sz="2800" b="1">
                <a:sym typeface="+mn-ea"/>
              </a:rPr>
              <a:t>current</a:t>
            </a:r>
            <a:r>
              <a:rPr lang="en-US" sz="2800">
                <a:sym typeface="+mn-ea"/>
              </a:rPr>
              <a:t> and </a:t>
            </a:r>
            <a:r>
              <a:rPr lang="en-US" sz="2800" b="1">
                <a:sym typeface="+mn-ea"/>
              </a:rPr>
              <a:t>successive configuration</a:t>
            </a:r>
            <a:r>
              <a:rPr lang="en-IN" altLang="en-US" sz="2800" b="1">
                <a:sym typeface="+mn-ea"/>
              </a:rPr>
              <a:t>s</a:t>
            </a:r>
            <a:r>
              <a:rPr lang="en-US" sz="2800" b="1">
                <a:sym typeface="+mn-ea"/>
              </a:rPr>
              <a:t> </a:t>
            </a:r>
            <a:r>
              <a:rPr lang="en-US" sz="2800">
                <a:sym typeface="+mn-ea"/>
              </a:rPr>
              <a:t>of the TM is described by the term </a:t>
            </a:r>
            <a:r>
              <a:rPr lang="en-US" sz="2800" b="1">
                <a:solidFill>
                  <a:srgbClr val="FF0000"/>
                </a:solidFill>
                <a:sym typeface="+mn-ea"/>
              </a:rPr>
              <a:t>Instantaneous Description (ID). </a:t>
            </a:r>
          </a:p>
          <a:p>
            <a:pPr marL="457200" indent="-457200" algn="just">
              <a:buFont typeface="Arial" panose="020B0604020202020204" pitchFamily="34" charset="0"/>
              <a:buChar char="•"/>
            </a:pPr>
            <a:r>
              <a:rPr lang="en-IN" altLang="en-US" sz="2800" b="1">
                <a:solidFill>
                  <a:srgbClr val="FF0000"/>
                </a:solidFill>
                <a:sym typeface="+mn-ea"/>
              </a:rPr>
              <a:t>ID</a:t>
            </a:r>
            <a:r>
              <a:rPr lang="en-IN" altLang="en-US" sz="2800">
                <a:sym typeface="+mn-ea"/>
              </a:rPr>
              <a:t> </a:t>
            </a:r>
            <a:r>
              <a:rPr lang="en-US" sz="2800">
                <a:sym typeface="+mn-ea"/>
              </a:rPr>
              <a:t>it is defined on the </a:t>
            </a:r>
            <a:r>
              <a:rPr lang="en-US" sz="2800" b="1">
                <a:solidFill>
                  <a:srgbClr val="FF0000"/>
                </a:solidFill>
                <a:sym typeface="+mn-ea"/>
              </a:rPr>
              <a:t>whole string</a:t>
            </a:r>
            <a:r>
              <a:rPr lang="en-IN" altLang="en-US" sz="2800" b="1">
                <a:solidFill>
                  <a:srgbClr val="FF0000"/>
                </a:solidFill>
                <a:sym typeface="+mn-ea"/>
              </a:rPr>
              <a:t> W</a:t>
            </a:r>
            <a:r>
              <a:rPr lang="en-US" sz="2800" b="1">
                <a:solidFill>
                  <a:srgbClr val="FF0000"/>
                </a:solidFill>
                <a:sym typeface="+mn-ea"/>
              </a:rPr>
              <a:t> </a:t>
            </a:r>
            <a:r>
              <a:rPr lang="en-US" sz="2800">
                <a:sym typeface="+mn-ea"/>
              </a:rPr>
              <a:t>and (not on the string that is to</a:t>
            </a:r>
            <a:r>
              <a:rPr lang="en-IN" altLang="en-US" sz="2800">
                <a:sym typeface="+mn-ea"/>
              </a:rPr>
              <a:t> be</a:t>
            </a:r>
            <a:r>
              <a:rPr lang="en-US" sz="2800">
                <a:sym typeface="+mn-ea"/>
              </a:rPr>
              <a:t> processed) the </a:t>
            </a:r>
            <a:r>
              <a:rPr lang="en-US" sz="2800" b="1">
                <a:solidFill>
                  <a:srgbClr val="FF0000"/>
                </a:solidFill>
                <a:sym typeface="+mn-ea"/>
              </a:rPr>
              <a:t>current state of the Machine</a:t>
            </a:r>
            <a:r>
              <a:rPr lang="en-US" sz="2800">
                <a:sym typeface="+mn-ea"/>
              </a:rPr>
              <a:t> and formally it is defined as follows</a:t>
            </a:r>
            <a:r>
              <a:rPr lang="en-IN" altLang="en-US" sz="2800">
                <a:sym typeface="+mn-ea"/>
              </a:rPr>
              <a:t>: </a:t>
            </a:r>
          </a:p>
          <a:p>
            <a:pPr indent="0" algn="just">
              <a:buFont typeface="Arial" panose="020B0604020202020204" pitchFamily="34" charset="0"/>
              <a:buNone/>
            </a:pPr>
            <a:r>
              <a:rPr lang="en-US" sz="2800" dirty="0">
                <a:sym typeface="+mn-ea"/>
              </a:rPr>
              <a:t> </a:t>
            </a:r>
            <a:endParaRPr lang="en-IN" altLang="en-US" sz="2800">
              <a:sym typeface="+mn-ea"/>
            </a:endParaRPr>
          </a:p>
        </p:txBody>
      </p:sp>
      <p:sp>
        <p:nvSpPr>
          <p:cNvPr id="5" name="Text Box 4"/>
          <p:cNvSpPr txBox="1"/>
          <p:nvPr/>
        </p:nvSpPr>
        <p:spPr>
          <a:xfrm>
            <a:off x="6597015" y="480060"/>
            <a:ext cx="5447665" cy="6285865"/>
          </a:xfrm>
          <a:prstGeom prst="rect">
            <a:avLst/>
          </a:prstGeom>
          <a:noFill/>
        </p:spPr>
        <p:txBody>
          <a:bodyPr wrap="square" rtlCol="0">
            <a:noAutofit/>
          </a:bodyPr>
          <a:lstStyle/>
          <a:p>
            <a:pPr indent="0" algn="just" fontAlgn="auto"/>
            <a:r>
              <a:rPr lang="en-US" sz="2800">
                <a:sym typeface="+mn-ea"/>
              </a:rPr>
              <a:t>An </a:t>
            </a:r>
            <a:r>
              <a:rPr lang="en-US" sz="2800" b="1">
                <a:solidFill>
                  <a:srgbClr val="FF0000"/>
                </a:solidFill>
                <a:sym typeface="+mn-ea"/>
              </a:rPr>
              <a:t>ID of Turing machine</a:t>
            </a:r>
            <a:r>
              <a:rPr lang="en-US" sz="2800">
                <a:sym typeface="+mn-ea"/>
              </a:rPr>
              <a:t> is </a:t>
            </a:r>
            <a:r>
              <a:rPr lang="en-IN" altLang="en-US" sz="2800">
                <a:sym typeface="+mn-ea"/>
              </a:rPr>
              <a:t>defined to be </a:t>
            </a:r>
            <a:r>
              <a:rPr lang="en-US" sz="2800">
                <a:sym typeface="+mn-ea"/>
              </a:rPr>
              <a:t>a string in </a:t>
            </a:r>
            <a:r>
              <a:rPr lang="en-US" sz="3600" b="1">
                <a:solidFill>
                  <a:srgbClr val="FF0000"/>
                </a:solidFill>
                <a:sym typeface="+mn-ea"/>
              </a:rPr>
              <a:t>α</a:t>
            </a:r>
            <a:r>
              <a:rPr lang="en-US" sz="3600" b="1">
                <a:solidFill>
                  <a:srgbClr val="00B0F0"/>
                </a:solidFill>
                <a:sym typeface="+mn-ea"/>
              </a:rPr>
              <a:t>q</a:t>
            </a:r>
            <a:r>
              <a:rPr lang="en-US" sz="3600" b="1">
                <a:solidFill>
                  <a:srgbClr val="FF0000"/>
                </a:solidFill>
                <a:sym typeface="+mn-ea"/>
              </a:rPr>
              <a:t>β</a:t>
            </a:r>
            <a:r>
              <a:rPr lang="en-US" sz="2800">
                <a:sym typeface="+mn-ea"/>
              </a:rPr>
              <a:t>, where </a:t>
            </a:r>
            <a:r>
              <a:rPr lang="en-US" sz="2800" b="1">
                <a:solidFill>
                  <a:srgbClr val="00B0F0"/>
                </a:solidFill>
                <a:sym typeface="+mn-ea"/>
              </a:rPr>
              <a:t>q</a:t>
            </a:r>
            <a:r>
              <a:rPr lang="en-US" sz="2800" b="1">
                <a:solidFill>
                  <a:srgbClr val="FF0000"/>
                </a:solidFill>
                <a:sym typeface="+mn-ea"/>
              </a:rPr>
              <a:t> is the current state</a:t>
            </a:r>
            <a:r>
              <a:rPr lang="en-US" sz="2800">
                <a:sym typeface="+mn-ea"/>
              </a:rPr>
              <a:t>, </a:t>
            </a:r>
            <a:r>
              <a:rPr lang="en-US" sz="2800" b="1">
                <a:solidFill>
                  <a:srgbClr val="FF0000"/>
                </a:solidFill>
                <a:sym typeface="+mn-ea"/>
              </a:rPr>
              <a:t>αβ is string </a:t>
            </a:r>
            <a:r>
              <a:rPr lang="en-US" sz="2800" b="1">
                <a:solidFill>
                  <a:schemeClr val="tx1"/>
                </a:solidFill>
                <a:sym typeface="+mn-ea"/>
              </a:rPr>
              <a:t>made from</a:t>
            </a:r>
            <a:r>
              <a:rPr lang="en-US" sz="2800" b="1">
                <a:solidFill>
                  <a:srgbClr val="FF0000"/>
                </a:solidFill>
                <a:sym typeface="+mn-ea"/>
              </a:rPr>
              <a:t> Tape symbols</a:t>
            </a:r>
            <a:r>
              <a:rPr lang="en-US" sz="2800">
                <a:sym typeface="+mn-ea"/>
              </a:rPr>
              <a:t>. The </a:t>
            </a:r>
            <a:r>
              <a:rPr lang="en-US" sz="2800" b="1">
                <a:solidFill>
                  <a:srgbClr val="FF0000"/>
                </a:solidFill>
                <a:sym typeface="+mn-ea"/>
              </a:rPr>
              <a:t>read/write head</a:t>
            </a:r>
            <a:r>
              <a:rPr lang="en-US" sz="2800">
                <a:sym typeface="+mn-ea"/>
              </a:rPr>
              <a:t> is pointing to the</a:t>
            </a:r>
            <a:r>
              <a:rPr lang="en-US" sz="2800" b="1">
                <a:solidFill>
                  <a:srgbClr val="FF0000"/>
                </a:solidFill>
                <a:sym typeface="+mn-ea"/>
              </a:rPr>
              <a:t> first character of the string β</a:t>
            </a:r>
          </a:p>
          <a:p>
            <a:pPr algn="just"/>
            <a:r>
              <a:rPr lang="en-US" sz="2800" dirty="0">
                <a:sym typeface="+mn-ea"/>
              </a:rPr>
              <a:t>The </a:t>
            </a:r>
            <a:r>
              <a:rPr lang="en-US" sz="2800" b="1" dirty="0">
                <a:sym typeface="+mn-ea"/>
              </a:rPr>
              <a:t>initial ID</a:t>
            </a:r>
            <a:r>
              <a:rPr lang="en-US" sz="2800" dirty="0">
                <a:sym typeface="+mn-ea"/>
              </a:rPr>
              <a:t> is denoted by  </a:t>
            </a:r>
            <a:r>
              <a:rPr lang="en-US" sz="2800" b="1" dirty="0">
                <a:solidFill>
                  <a:srgbClr val="00B0F0"/>
                </a:solidFill>
                <a:sym typeface="+mn-ea"/>
              </a:rPr>
              <a:t>q</a:t>
            </a:r>
            <a:r>
              <a:rPr lang="en-US" sz="2800" b="1" baseline="-25000" dirty="0">
                <a:solidFill>
                  <a:srgbClr val="00B0F0"/>
                </a:solidFill>
                <a:sym typeface="+mn-ea"/>
              </a:rPr>
              <a:t>0</a:t>
            </a:r>
            <a:r>
              <a:rPr lang="el-GR" sz="2800" b="1" dirty="0">
                <a:solidFill>
                  <a:srgbClr val="FF0000"/>
                </a:solidFill>
                <a:sym typeface="+mn-ea"/>
              </a:rPr>
              <a:t>αβ</a:t>
            </a:r>
            <a:r>
              <a:rPr lang="en-US" sz="2800" dirty="0">
                <a:sym typeface="+mn-ea"/>
              </a:rPr>
              <a:t> where </a:t>
            </a:r>
            <a:r>
              <a:rPr lang="en-US" sz="2800" b="1" dirty="0">
                <a:solidFill>
                  <a:srgbClr val="00B0F0"/>
                </a:solidFill>
                <a:sym typeface="+mn-ea"/>
              </a:rPr>
              <a:t>q</a:t>
            </a:r>
            <a:r>
              <a:rPr lang="en-US" sz="2800" b="1" baseline="-25000" dirty="0">
                <a:solidFill>
                  <a:srgbClr val="00B0F0"/>
                </a:solidFill>
                <a:sym typeface="+mn-ea"/>
              </a:rPr>
              <a:t>0</a:t>
            </a:r>
            <a:r>
              <a:rPr lang="en-US" sz="2800" dirty="0">
                <a:sym typeface="+mn-ea"/>
              </a:rPr>
              <a:t> is the </a:t>
            </a:r>
            <a:r>
              <a:rPr lang="en-US" sz="2800" b="1" dirty="0">
                <a:solidFill>
                  <a:srgbClr val="00B0F0"/>
                </a:solidFill>
                <a:sym typeface="+mn-ea"/>
              </a:rPr>
              <a:t>start state</a:t>
            </a:r>
            <a:r>
              <a:rPr lang="en-US" sz="2800" dirty="0">
                <a:sym typeface="+mn-ea"/>
              </a:rPr>
              <a:t> and </a:t>
            </a:r>
            <a:r>
              <a:rPr lang="en-US" sz="2800" b="1" dirty="0">
                <a:solidFill>
                  <a:srgbClr val="FF0000"/>
                </a:solidFill>
                <a:sym typeface="+mn-ea"/>
              </a:rPr>
              <a:t>the read/write </a:t>
            </a:r>
            <a:r>
              <a:rPr lang="en-US" sz="2800" dirty="0">
                <a:sym typeface="+mn-ea"/>
              </a:rPr>
              <a:t>is pointing to the</a:t>
            </a:r>
            <a:r>
              <a:rPr lang="en-US" sz="2800" b="1" dirty="0">
                <a:solidFill>
                  <a:srgbClr val="FF0000"/>
                </a:solidFill>
                <a:sym typeface="+mn-ea"/>
              </a:rPr>
              <a:t> first character of </a:t>
            </a:r>
            <a:r>
              <a:rPr lang="el-GR" sz="2800" b="1" dirty="0">
                <a:solidFill>
                  <a:srgbClr val="FF0000"/>
                </a:solidFill>
                <a:sym typeface="+mn-ea"/>
              </a:rPr>
              <a:t>α</a:t>
            </a:r>
            <a:r>
              <a:rPr lang="en-US" sz="2800" dirty="0">
                <a:sym typeface="+mn-ea"/>
              </a:rPr>
              <a:t> from </a:t>
            </a:r>
            <a:r>
              <a:rPr lang="en-US" sz="2800" b="1" dirty="0">
                <a:solidFill>
                  <a:srgbClr val="FF0000"/>
                </a:solidFill>
                <a:sym typeface="+mn-ea"/>
              </a:rPr>
              <a:t>left</a:t>
            </a:r>
            <a:endParaRPr lang="en-US" sz="2800" b="1" dirty="0">
              <a:solidFill>
                <a:srgbClr val="FF0000"/>
              </a:solidFill>
            </a:endParaRPr>
          </a:p>
          <a:p>
            <a:pPr algn="just"/>
            <a:r>
              <a:rPr lang="en-US" sz="2800" dirty="0">
                <a:sym typeface="+mn-ea"/>
              </a:rPr>
              <a:t>The </a:t>
            </a:r>
            <a:r>
              <a:rPr lang="en-US" sz="2800" b="1" dirty="0">
                <a:sym typeface="+mn-ea"/>
              </a:rPr>
              <a:t>final ID</a:t>
            </a:r>
            <a:r>
              <a:rPr lang="en-US" sz="2800" dirty="0">
                <a:sym typeface="+mn-ea"/>
              </a:rPr>
              <a:t> is denoted as </a:t>
            </a:r>
            <a:r>
              <a:rPr lang="el-GR" sz="2800" b="1" dirty="0">
                <a:solidFill>
                  <a:srgbClr val="FF0000"/>
                </a:solidFill>
                <a:sym typeface="+mn-ea"/>
              </a:rPr>
              <a:t>αβ</a:t>
            </a:r>
            <a:r>
              <a:rPr lang="en-US" sz="2800" b="1" dirty="0">
                <a:solidFill>
                  <a:srgbClr val="00B0F0"/>
                </a:solidFill>
                <a:sym typeface="+mn-ea"/>
              </a:rPr>
              <a:t>q</a:t>
            </a:r>
            <a:r>
              <a:rPr lang="en-IN" altLang="en-US" sz="2800" b="1" baseline="-25000" dirty="0">
                <a:solidFill>
                  <a:srgbClr val="00B0F0"/>
                </a:solidFill>
                <a:sym typeface="+mn-ea"/>
              </a:rPr>
              <a:t>f</a:t>
            </a:r>
            <a:r>
              <a:rPr lang="en-US" sz="2800" b="1" dirty="0" err="1">
                <a:solidFill>
                  <a:srgbClr val="FF0000"/>
                </a:solidFill>
                <a:sym typeface="+mn-ea"/>
              </a:rPr>
              <a:t>B</a:t>
            </a:r>
            <a:r>
              <a:rPr lang="en-US" sz="2800" dirty="0">
                <a:sym typeface="+mn-ea"/>
              </a:rPr>
              <a:t> where </a:t>
            </a:r>
            <a:r>
              <a:rPr lang="en-US" sz="2800" b="1" dirty="0">
                <a:solidFill>
                  <a:srgbClr val="00B0F0"/>
                </a:solidFill>
                <a:sym typeface="+mn-ea"/>
              </a:rPr>
              <a:t>q</a:t>
            </a:r>
            <a:r>
              <a:rPr lang="en-IN" altLang="en-US" sz="2800" b="1" baseline="-25000" dirty="0">
                <a:solidFill>
                  <a:srgbClr val="00B0F0"/>
                </a:solidFill>
                <a:sym typeface="+mn-ea"/>
              </a:rPr>
              <a:t>f</a:t>
            </a:r>
            <a:r>
              <a:rPr lang="en-US" sz="2800" b="1" dirty="0">
                <a:solidFill>
                  <a:srgbClr val="00B0F0"/>
                </a:solidFill>
                <a:sym typeface="+mn-ea"/>
              </a:rPr>
              <a:t>ЄF</a:t>
            </a:r>
            <a:r>
              <a:rPr lang="en-US" sz="2800" dirty="0">
                <a:sym typeface="+mn-ea"/>
              </a:rPr>
              <a:t> is the </a:t>
            </a:r>
            <a:r>
              <a:rPr lang="en-US" sz="2800" b="1" dirty="0">
                <a:solidFill>
                  <a:srgbClr val="00B0F0"/>
                </a:solidFill>
                <a:sym typeface="+mn-ea"/>
              </a:rPr>
              <a:t>final state</a:t>
            </a:r>
            <a:r>
              <a:rPr lang="en-US" sz="2800" dirty="0">
                <a:sym typeface="+mn-ea"/>
              </a:rPr>
              <a:t> and the </a:t>
            </a:r>
            <a:r>
              <a:rPr lang="en-US" sz="2800" b="1" dirty="0">
                <a:solidFill>
                  <a:srgbClr val="FF0000"/>
                </a:solidFill>
                <a:sym typeface="+mn-ea"/>
              </a:rPr>
              <a:t>read/write head</a:t>
            </a:r>
            <a:r>
              <a:rPr lang="en-US" sz="2800" dirty="0">
                <a:sym typeface="+mn-ea"/>
              </a:rPr>
              <a:t> is pointing to the </a:t>
            </a:r>
            <a:r>
              <a:rPr lang="en-US" sz="2800" b="1" dirty="0">
                <a:solidFill>
                  <a:srgbClr val="FF0000"/>
                </a:solidFill>
                <a:sym typeface="+mn-ea"/>
              </a:rPr>
              <a:t>blank character denoted by B</a:t>
            </a:r>
            <a:endParaRPr lang="en-US" sz="2800" b="1" dirty="0">
              <a:solidFill>
                <a:srgbClr val="FF0000"/>
              </a:solidFill>
            </a:endParaRPr>
          </a:p>
          <a:p>
            <a:pPr algn="just"/>
            <a:endParaRPr lang="en-US" sz="2800" b="1">
              <a:solidFill>
                <a:srgbClr val="FF0000"/>
              </a:solidFill>
              <a:sym typeface="+mn-ea"/>
            </a:endParaRPr>
          </a:p>
          <a:p>
            <a:pPr algn="just"/>
            <a:endParaRPr lang="en-US" sz="2800" b="1">
              <a:solidFill>
                <a:srgbClr val="FF0000"/>
              </a:solidFill>
              <a:sym typeface="+mn-ea"/>
            </a:endParaRPr>
          </a:p>
          <a:p>
            <a:pPr algn="just"/>
            <a:endParaRPr lang="en-US" sz="2800" b="1">
              <a:solidFill>
                <a:srgbClr val="FF0000"/>
              </a:solidFill>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11760" y="635635"/>
            <a:ext cx="6664960" cy="4355465"/>
          </a:xfrm>
          <a:prstGeom prst="rect">
            <a:avLst/>
          </a:prstGeom>
          <a:noFill/>
        </p:spPr>
        <p:txBody>
          <a:bodyPr wrap="square" rtlCol="0" anchor="t">
            <a:noAutofit/>
          </a:bodyPr>
          <a:lstStyle/>
          <a:p>
            <a:pPr>
              <a:buFont typeface="Arial" panose="020B0604020202020204" pitchFamily="34" charset="0"/>
              <a:buNone/>
            </a:pPr>
            <a:r>
              <a:rPr lang="en-US" sz="2400">
                <a:sym typeface="+mn-ea"/>
              </a:rPr>
              <a:t>Example :  </a:t>
            </a:r>
            <a:r>
              <a:rPr lang="en-IN" altLang="en-US" sz="2400">
                <a:sym typeface="+mn-ea"/>
              </a:rPr>
              <a:t> Let the </a:t>
            </a:r>
            <a:r>
              <a:rPr lang="en-US" sz="2400">
                <a:sym typeface="+mn-ea"/>
              </a:rPr>
              <a:t> Initial ID of TM is </a:t>
            </a:r>
            <a:endParaRPr lang="en-US" sz="2400"/>
          </a:p>
          <a:p>
            <a:pPr>
              <a:buFont typeface="Arial" panose="020B0604020202020204" pitchFamily="34" charset="0"/>
              <a:buNone/>
            </a:pPr>
            <a:r>
              <a:rPr lang="en-US" sz="2400">
                <a:sym typeface="+mn-ea"/>
              </a:rPr>
              <a:t>  </a:t>
            </a:r>
            <a:r>
              <a:rPr lang="en-US" sz="2800">
                <a:sym typeface="+mn-ea"/>
              </a:rPr>
              <a:t>……BBBBa</a:t>
            </a:r>
            <a:r>
              <a:rPr lang="en-US" sz="2800" baseline="-25000">
                <a:sym typeface="+mn-ea"/>
              </a:rPr>
              <a:t>1</a:t>
            </a:r>
            <a:r>
              <a:rPr lang="en-US" sz="2800">
                <a:sym typeface="+mn-ea"/>
              </a:rPr>
              <a:t>a</a:t>
            </a:r>
            <a:r>
              <a:rPr lang="en-US" sz="2800" baseline="-25000">
                <a:sym typeface="+mn-ea"/>
              </a:rPr>
              <a:t>2</a:t>
            </a:r>
            <a:r>
              <a:rPr lang="en-US" sz="2800">
                <a:sym typeface="+mn-ea"/>
              </a:rPr>
              <a:t>a</a:t>
            </a:r>
            <a:r>
              <a:rPr lang="en-US" sz="2800" baseline="-25000">
                <a:sym typeface="+mn-ea"/>
              </a:rPr>
              <a:t>3</a:t>
            </a:r>
            <a:r>
              <a:rPr lang="en-US" sz="2800">
                <a:sym typeface="+mn-ea"/>
              </a:rPr>
              <a:t>a</a:t>
            </a:r>
            <a:r>
              <a:rPr lang="en-US" sz="2800" baseline="-25000">
                <a:sym typeface="+mn-ea"/>
              </a:rPr>
              <a:t>4</a:t>
            </a:r>
            <a:r>
              <a:rPr lang="en-US" sz="2800" b="1">
                <a:solidFill>
                  <a:srgbClr val="00B0F0"/>
                </a:solidFill>
                <a:sym typeface="+mn-ea"/>
              </a:rPr>
              <a:t>q</a:t>
            </a:r>
            <a:r>
              <a:rPr lang="en-US" sz="2800" b="1" u="sng">
                <a:solidFill>
                  <a:srgbClr val="FF0000"/>
                </a:solidFill>
                <a:sym typeface="+mn-ea"/>
              </a:rPr>
              <a:t>a</a:t>
            </a:r>
            <a:r>
              <a:rPr lang="en-US" sz="2800" b="1" u="sng" baseline="-25000">
                <a:solidFill>
                  <a:srgbClr val="FF0000"/>
                </a:solidFill>
                <a:sym typeface="+mn-ea"/>
              </a:rPr>
              <a:t>5</a:t>
            </a:r>
            <a:r>
              <a:rPr lang="en-US" sz="2800">
                <a:sym typeface="+mn-ea"/>
              </a:rPr>
              <a:t>a</a:t>
            </a:r>
            <a:r>
              <a:rPr lang="en-US" sz="2800" baseline="-25000">
                <a:sym typeface="+mn-ea"/>
              </a:rPr>
              <a:t>6</a:t>
            </a:r>
            <a:r>
              <a:rPr lang="en-US" sz="2800">
                <a:sym typeface="+mn-ea"/>
              </a:rPr>
              <a:t>a</a:t>
            </a:r>
            <a:r>
              <a:rPr lang="en-US" sz="2800" baseline="-25000">
                <a:sym typeface="+mn-ea"/>
              </a:rPr>
              <a:t>7</a:t>
            </a:r>
            <a:r>
              <a:rPr lang="en-US" sz="2800">
                <a:sym typeface="+mn-ea"/>
              </a:rPr>
              <a:t>a</a:t>
            </a:r>
            <a:r>
              <a:rPr lang="en-US" sz="2800" baseline="-25000">
                <a:sym typeface="+mn-ea"/>
              </a:rPr>
              <a:t>8</a:t>
            </a:r>
            <a:r>
              <a:rPr lang="en-US" sz="2800">
                <a:sym typeface="+mn-ea"/>
              </a:rPr>
              <a:t>a</a:t>
            </a:r>
            <a:r>
              <a:rPr lang="en-US" sz="2800" baseline="-25000">
                <a:sym typeface="+mn-ea"/>
              </a:rPr>
              <a:t>9</a:t>
            </a:r>
            <a:r>
              <a:rPr lang="en-US" sz="2800">
                <a:sym typeface="+mn-ea"/>
              </a:rPr>
              <a:t>BBBB….</a:t>
            </a:r>
            <a:endParaRPr lang="en-US" sz="2800"/>
          </a:p>
          <a:p>
            <a:pPr>
              <a:buFont typeface="Arial" panose="020B0604020202020204" pitchFamily="34" charset="0"/>
              <a:buNone/>
            </a:pPr>
            <a:r>
              <a:rPr lang="en-US" sz="2400">
                <a:sym typeface="+mn-ea"/>
              </a:rPr>
              <a:t>               </a:t>
            </a:r>
            <a:r>
              <a:rPr lang="en-IN" altLang="en-US" sz="2400">
                <a:sym typeface="+mn-ea"/>
              </a:rPr>
              <a:t>     </a:t>
            </a:r>
            <a:r>
              <a:rPr lang="en-US" sz="2400">
                <a:sym typeface="+mn-ea"/>
              </a:rPr>
              <a:t>    </a:t>
            </a:r>
            <a:r>
              <a:rPr lang="en-US" sz="2400">
                <a:sym typeface="Wingdings" panose="05000000000000000000" pitchFamily="2" charset="2"/>
              </a:rPr>
              <a:t></a:t>
            </a:r>
            <a:r>
              <a:rPr lang="en-US" sz="2400">
                <a:sym typeface="+mn-ea"/>
              </a:rPr>
              <a:t> </a:t>
            </a:r>
            <a:r>
              <a:rPr lang="el-GR" sz="2400">
                <a:sym typeface="+mn-ea"/>
              </a:rPr>
              <a:t>α</a:t>
            </a:r>
            <a:r>
              <a:rPr lang="en-US" sz="2400">
                <a:sym typeface="+mn-ea"/>
              </a:rPr>
              <a:t> </a:t>
            </a:r>
            <a:r>
              <a:rPr lang="en-US" sz="2400">
                <a:sym typeface="Wingdings" panose="05000000000000000000" pitchFamily="2" charset="2"/>
              </a:rPr>
              <a:t></a:t>
            </a:r>
            <a:r>
              <a:rPr lang="en-US" sz="2400">
                <a:sym typeface="+mn-ea"/>
              </a:rPr>
              <a:t>  </a:t>
            </a:r>
            <a:r>
              <a:rPr lang="en-US" sz="2400" b="1">
                <a:solidFill>
                  <a:srgbClr val="FF0000"/>
                </a:solidFill>
                <a:sym typeface="+mn-ea"/>
              </a:rPr>
              <a:t>↑</a:t>
            </a:r>
            <a:r>
              <a:rPr lang="en-IN" altLang="en-US" sz="2400">
                <a:sym typeface="+mn-ea"/>
              </a:rPr>
              <a:t> </a:t>
            </a:r>
            <a:r>
              <a:rPr lang="en-US" sz="2400">
                <a:sym typeface="Wingdings" panose="05000000000000000000" pitchFamily="2" charset="2"/>
              </a:rPr>
              <a:t></a:t>
            </a:r>
            <a:r>
              <a:rPr lang="en-US" sz="2400">
                <a:sym typeface="+mn-ea"/>
              </a:rPr>
              <a:t> </a:t>
            </a:r>
            <a:r>
              <a:rPr lang="el-GR" sz="2400">
                <a:sym typeface="+mn-ea"/>
              </a:rPr>
              <a:t>β</a:t>
            </a:r>
            <a:r>
              <a:rPr lang="en-US" sz="2400">
                <a:sym typeface="+mn-ea"/>
              </a:rPr>
              <a:t> </a:t>
            </a:r>
            <a:r>
              <a:rPr lang="en-US" sz="2400">
                <a:sym typeface="Wingdings" panose="05000000000000000000" pitchFamily="2" charset="2"/>
              </a:rPr>
              <a:t></a:t>
            </a:r>
            <a:r>
              <a:rPr lang="en-US" sz="2400">
                <a:sym typeface="+mn-ea"/>
              </a:rPr>
              <a:t> </a:t>
            </a:r>
            <a:endParaRPr lang="en-US" sz="2400"/>
          </a:p>
          <a:p>
            <a:pPr marL="203200" indent="-203200">
              <a:buFont typeface="Arial" panose="020B0604020202020204" pitchFamily="34" charset="0"/>
              <a:buChar char="•"/>
            </a:pPr>
            <a:r>
              <a:rPr lang="en-US" sz="2400">
                <a:sym typeface="+mn-ea"/>
              </a:rPr>
              <a:t>If the Transition function </a:t>
            </a:r>
            <a:r>
              <a:rPr lang="el-GR" sz="2400" b="1">
                <a:sym typeface="+mn-ea"/>
              </a:rPr>
              <a:t>δ</a:t>
            </a:r>
            <a:r>
              <a:rPr lang="en-US" sz="2400" b="1">
                <a:sym typeface="+mn-ea"/>
              </a:rPr>
              <a:t>(</a:t>
            </a:r>
            <a:r>
              <a:rPr lang="en-US" sz="2400" b="1">
                <a:solidFill>
                  <a:srgbClr val="00B0F0"/>
                </a:solidFill>
                <a:sym typeface="+mn-ea"/>
              </a:rPr>
              <a:t>q</a:t>
            </a:r>
            <a:r>
              <a:rPr lang="en-US" sz="2400" b="1">
                <a:sym typeface="+mn-ea"/>
              </a:rPr>
              <a:t>,</a:t>
            </a:r>
            <a:r>
              <a:rPr lang="en-IN" altLang="en-US" sz="2400" b="1">
                <a:sym typeface="+mn-ea"/>
              </a:rPr>
              <a:t> </a:t>
            </a:r>
            <a:r>
              <a:rPr lang="en-US" sz="2800" b="1">
                <a:solidFill>
                  <a:srgbClr val="FF0000"/>
                </a:solidFill>
                <a:sym typeface="+mn-ea"/>
              </a:rPr>
              <a:t>a</a:t>
            </a:r>
            <a:r>
              <a:rPr lang="en-US" sz="2800" b="1" baseline="-25000">
                <a:solidFill>
                  <a:srgbClr val="FF0000"/>
                </a:solidFill>
                <a:sym typeface="+mn-ea"/>
              </a:rPr>
              <a:t>5</a:t>
            </a:r>
            <a:r>
              <a:rPr lang="en-US" sz="2400" b="1">
                <a:sym typeface="+mn-ea"/>
              </a:rPr>
              <a:t>)=(</a:t>
            </a:r>
            <a:r>
              <a:rPr lang="en-US" sz="2400" b="1">
                <a:solidFill>
                  <a:srgbClr val="00B0F0"/>
                </a:solidFill>
                <a:sym typeface="+mn-ea"/>
              </a:rPr>
              <a:t>p</a:t>
            </a:r>
            <a:r>
              <a:rPr lang="en-US" sz="2400" b="1">
                <a:sym typeface="+mn-ea"/>
              </a:rPr>
              <a:t>,</a:t>
            </a:r>
            <a:r>
              <a:rPr lang="en-IN" altLang="en-US" sz="2400" b="1">
                <a:sym typeface="+mn-ea"/>
              </a:rPr>
              <a:t> </a:t>
            </a:r>
            <a:r>
              <a:rPr lang="en-US" sz="2400" b="1">
                <a:solidFill>
                  <a:srgbClr val="FF0000"/>
                </a:solidFill>
                <a:sym typeface="+mn-ea"/>
              </a:rPr>
              <a:t>b</a:t>
            </a:r>
            <a:r>
              <a:rPr lang="en-US" sz="2400" b="1" baseline="-25000">
                <a:solidFill>
                  <a:srgbClr val="FF0000"/>
                </a:solidFill>
                <a:sym typeface="+mn-ea"/>
              </a:rPr>
              <a:t>5</a:t>
            </a:r>
            <a:r>
              <a:rPr lang="en-US" sz="2400" b="1">
                <a:sym typeface="+mn-ea"/>
              </a:rPr>
              <a:t>,</a:t>
            </a:r>
            <a:r>
              <a:rPr lang="en-IN" altLang="en-US" sz="2400" b="1">
                <a:sym typeface="+mn-ea"/>
              </a:rPr>
              <a:t> </a:t>
            </a:r>
            <a:r>
              <a:rPr lang="en-US" sz="2400" b="1">
                <a:sym typeface="+mn-ea"/>
              </a:rPr>
              <a:t>R)</a:t>
            </a:r>
            <a:r>
              <a:rPr lang="en-US" sz="2400">
                <a:sym typeface="+mn-ea"/>
              </a:rPr>
              <a:t> then Next ID is defined as follows</a:t>
            </a:r>
            <a:r>
              <a:rPr lang="en-IN" altLang="en-US" sz="2400">
                <a:sym typeface="+mn-ea"/>
              </a:rPr>
              <a:t> : </a:t>
            </a:r>
            <a:endParaRPr lang="en-US" sz="2400"/>
          </a:p>
          <a:p>
            <a:pPr>
              <a:buFont typeface="Arial" panose="020B0604020202020204" pitchFamily="34" charset="0"/>
              <a:buNone/>
            </a:pPr>
            <a:r>
              <a:rPr lang="en-IN" altLang="en-US" sz="2400">
                <a:sym typeface="+mn-ea"/>
              </a:rPr>
              <a:t>  </a:t>
            </a:r>
            <a:r>
              <a:rPr lang="en-IN" altLang="en-US" sz="2800">
                <a:sym typeface="+mn-ea"/>
              </a:rPr>
              <a:t> </a:t>
            </a:r>
            <a:r>
              <a:rPr lang="en-US" sz="2800">
                <a:sym typeface="+mn-ea"/>
              </a:rPr>
              <a:t>a</a:t>
            </a:r>
            <a:r>
              <a:rPr lang="en-US" sz="2800" baseline="-25000">
                <a:sym typeface="+mn-ea"/>
              </a:rPr>
              <a:t>1</a:t>
            </a:r>
            <a:r>
              <a:rPr lang="en-US" sz="2800">
                <a:sym typeface="+mn-ea"/>
              </a:rPr>
              <a:t>a</a:t>
            </a:r>
            <a:r>
              <a:rPr lang="en-US" sz="2800" baseline="-25000">
                <a:sym typeface="+mn-ea"/>
              </a:rPr>
              <a:t>2</a:t>
            </a:r>
            <a:r>
              <a:rPr lang="en-US" sz="2800">
                <a:sym typeface="+mn-ea"/>
              </a:rPr>
              <a:t>a</a:t>
            </a:r>
            <a:r>
              <a:rPr lang="en-US" sz="2800" baseline="-25000">
                <a:sym typeface="+mn-ea"/>
              </a:rPr>
              <a:t>3</a:t>
            </a:r>
            <a:r>
              <a:rPr lang="en-US" sz="2800">
                <a:sym typeface="+mn-ea"/>
              </a:rPr>
              <a:t>a</a:t>
            </a:r>
            <a:r>
              <a:rPr lang="en-US" sz="2800" baseline="-25000">
                <a:sym typeface="+mn-ea"/>
              </a:rPr>
              <a:t>4</a:t>
            </a:r>
            <a:r>
              <a:rPr lang="en-US" sz="2800" b="1">
                <a:solidFill>
                  <a:srgbClr val="00B0F0"/>
                </a:solidFill>
                <a:sym typeface="+mn-ea"/>
              </a:rPr>
              <a:t>q</a:t>
            </a:r>
            <a:r>
              <a:rPr lang="en-US" sz="2800" b="1" u="sng">
                <a:solidFill>
                  <a:srgbClr val="FF0000"/>
                </a:solidFill>
                <a:sym typeface="+mn-ea"/>
              </a:rPr>
              <a:t>a</a:t>
            </a:r>
            <a:r>
              <a:rPr lang="en-US" sz="2800" b="1" u="sng" baseline="-25000">
                <a:solidFill>
                  <a:srgbClr val="FF0000"/>
                </a:solidFill>
                <a:sym typeface="+mn-ea"/>
              </a:rPr>
              <a:t>5</a:t>
            </a:r>
            <a:r>
              <a:rPr lang="en-US" sz="2800">
                <a:sym typeface="+mn-ea"/>
              </a:rPr>
              <a:t>a</a:t>
            </a:r>
            <a:r>
              <a:rPr lang="en-US" sz="2800" baseline="-25000">
                <a:sym typeface="+mn-ea"/>
              </a:rPr>
              <a:t>6</a:t>
            </a:r>
            <a:r>
              <a:rPr lang="en-US" sz="2800">
                <a:sym typeface="+mn-ea"/>
              </a:rPr>
              <a:t>a</a:t>
            </a:r>
            <a:r>
              <a:rPr lang="en-US" sz="2800" baseline="-25000">
                <a:sym typeface="+mn-ea"/>
              </a:rPr>
              <a:t>7</a:t>
            </a:r>
            <a:r>
              <a:rPr lang="en-US" sz="2800">
                <a:sym typeface="+mn-ea"/>
              </a:rPr>
              <a:t>a</a:t>
            </a:r>
            <a:r>
              <a:rPr lang="en-US" sz="2800" baseline="-25000">
                <a:sym typeface="+mn-ea"/>
              </a:rPr>
              <a:t>8</a:t>
            </a:r>
            <a:r>
              <a:rPr lang="en-US" sz="2800">
                <a:sym typeface="+mn-ea"/>
              </a:rPr>
              <a:t>a</a:t>
            </a:r>
            <a:r>
              <a:rPr lang="en-US" sz="2800" baseline="-25000">
                <a:sym typeface="+mn-ea"/>
              </a:rPr>
              <a:t>9</a:t>
            </a:r>
            <a:r>
              <a:rPr lang="en-US" sz="2800">
                <a:sym typeface="+mn-ea"/>
              </a:rPr>
              <a:t>  |- a</a:t>
            </a:r>
            <a:r>
              <a:rPr lang="en-US" sz="2800" baseline="-25000">
                <a:sym typeface="+mn-ea"/>
              </a:rPr>
              <a:t>1</a:t>
            </a:r>
            <a:r>
              <a:rPr lang="en-US" sz="2800">
                <a:sym typeface="+mn-ea"/>
              </a:rPr>
              <a:t>a</a:t>
            </a:r>
            <a:r>
              <a:rPr lang="en-US" sz="2800" baseline="-25000">
                <a:sym typeface="+mn-ea"/>
              </a:rPr>
              <a:t>2</a:t>
            </a:r>
            <a:r>
              <a:rPr lang="en-US" sz="2800">
                <a:sym typeface="+mn-ea"/>
              </a:rPr>
              <a:t>a</a:t>
            </a:r>
            <a:r>
              <a:rPr lang="en-US" sz="2800" baseline="-25000">
                <a:sym typeface="+mn-ea"/>
              </a:rPr>
              <a:t>3</a:t>
            </a:r>
            <a:r>
              <a:rPr lang="en-US" sz="2800">
                <a:sym typeface="+mn-ea"/>
              </a:rPr>
              <a:t>a</a:t>
            </a:r>
            <a:r>
              <a:rPr lang="en-US" sz="2800" baseline="-25000">
                <a:sym typeface="+mn-ea"/>
              </a:rPr>
              <a:t>4</a:t>
            </a:r>
            <a:r>
              <a:rPr lang="en-US" sz="2800" b="1" u="sng">
                <a:solidFill>
                  <a:srgbClr val="FF0000"/>
                </a:solidFill>
                <a:sym typeface="+mn-ea"/>
              </a:rPr>
              <a:t>b</a:t>
            </a:r>
            <a:r>
              <a:rPr lang="en-US" sz="2800" u="sng" baseline="-25000">
                <a:solidFill>
                  <a:srgbClr val="FF0000"/>
                </a:solidFill>
                <a:sym typeface="+mn-ea"/>
              </a:rPr>
              <a:t>5</a:t>
            </a:r>
            <a:r>
              <a:rPr lang="en-US" sz="2800" b="1">
                <a:solidFill>
                  <a:srgbClr val="00B0F0"/>
                </a:solidFill>
                <a:sym typeface="+mn-ea"/>
              </a:rPr>
              <a:t>p</a:t>
            </a:r>
            <a:r>
              <a:rPr lang="en-US" sz="2800">
                <a:sym typeface="+mn-ea"/>
              </a:rPr>
              <a:t>a</a:t>
            </a:r>
            <a:r>
              <a:rPr lang="en-US" sz="2800" baseline="-25000">
                <a:sym typeface="+mn-ea"/>
              </a:rPr>
              <a:t>6</a:t>
            </a:r>
            <a:r>
              <a:rPr lang="en-US" sz="2800">
                <a:sym typeface="+mn-ea"/>
              </a:rPr>
              <a:t>a</a:t>
            </a:r>
            <a:r>
              <a:rPr lang="en-US" sz="2800" baseline="-25000">
                <a:sym typeface="+mn-ea"/>
              </a:rPr>
              <a:t>7</a:t>
            </a:r>
            <a:r>
              <a:rPr lang="en-US" sz="2800">
                <a:sym typeface="+mn-ea"/>
              </a:rPr>
              <a:t>a</a:t>
            </a:r>
            <a:r>
              <a:rPr lang="en-US" sz="2800" baseline="-25000">
                <a:sym typeface="+mn-ea"/>
              </a:rPr>
              <a:t>8</a:t>
            </a:r>
            <a:r>
              <a:rPr lang="en-US" sz="2800">
                <a:sym typeface="+mn-ea"/>
              </a:rPr>
              <a:t>a</a:t>
            </a:r>
            <a:r>
              <a:rPr lang="en-US" sz="2800" baseline="-25000">
                <a:sym typeface="+mn-ea"/>
              </a:rPr>
              <a:t>9</a:t>
            </a:r>
          </a:p>
          <a:p>
            <a:pPr>
              <a:buFont typeface="Arial" panose="020B0604020202020204" pitchFamily="34" charset="0"/>
              <a:buNone/>
            </a:pPr>
            <a:endParaRPr lang="en-US" sz="2800" baseline="-25000">
              <a:sym typeface="+mn-ea"/>
            </a:endParaRPr>
          </a:p>
          <a:p>
            <a:pPr marL="223520" indent="-223520">
              <a:buFont typeface="Arial" panose="020B0604020202020204" pitchFamily="34" charset="0"/>
              <a:buChar char="•"/>
            </a:pPr>
            <a:r>
              <a:rPr lang="en-US" sz="2400">
                <a:sym typeface="+mn-ea"/>
              </a:rPr>
              <a:t>If the Transition function δ(q,</a:t>
            </a:r>
            <a:r>
              <a:rPr lang="en-US" sz="2400" b="1">
                <a:solidFill>
                  <a:srgbClr val="FF0000"/>
                </a:solidFill>
                <a:sym typeface="+mn-ea"/>
              </a:rPr>
              <a:t>a</a:t>
            </a:r>
            <a:r>
              <a:rPr lang="en-US" sz="2400" b="1" baseline="-25000">
                <a:solidFill>
                  <a:srgbClr val="FF0000"/>
                </a:solidFill>
                <a:sym typeface="+mn-ea"/>
              </a:rPr>
              <a:t>5</a:t>
            </a:r>
            <a:r>
              <a:rPr lang="en-US" sz="2400">
                <a:sym typeface="+mn-ea"/>
              </a:rPr>
              <a:t>)=(p,</a:t>
            </a:r>
            <a:r>
              <a:rPr lang="en-US" sz="2400" b="1">
                <a:solidFill>
                  <a:srgbClr val="FF0000"/>
                </a:solidFill>
                <a:sym typeface="+mn-ea"/>
              </a:rPr>
              <a:t>c</a:t>
            </a:r>
            <a:r>
              <a:rPr lang="en-US" sz="2400" b="1" baseline="-25000">
                <a:solidFill>
                  <a:srgbClr val="FF0000"/>
                </a:solidFill>
                <a:sym typeface="+mn-ea"/>
              </a:rPr>
              <a:t>5</a:t>
            </a:r>
            <a:r>
              <a:rPr lang="en-US" sz="2400">
                <a:sym typeface="+mn-ea"/>
              </a:rPr>
              <a:t>,</a:t>
            </a:r>
            <a:r>
              <a:rPr lang="en-GB" altLang="en-US" sz="2400">
                <a:sym typeface="+mn-ea"/>
              </a:rPr>
              <a:t> </a:t>
            </a:r>
            <a:r>
              <a:rPr lang="en-US" sz="2400" b="1">
                <a:sym typeface="+mn-ea"/>
              </a:rPr>
              <a:t>L</a:t>
            </a:r>
            <a:r>
              <a:rPr lang="en-US" sz="2400">
                <a:sym typeface="+mn-ea"/>
              </a:rPr>
              <a:t>) then Next ID is defined as follows</a:t>
            </a:r>
            <a:endParaRPr lang="en-US" sz="2400"/>
          </a:p>
          <a:p>
            <a:pPr>
              <a:buFont typeface="Arial" panose="020B0604020202020204" pitchFamily="34" charset="0"/>
              <a:buNone/>
            </a:pPr>
            <a:r>
              <a:rPr lang="en-IN" altLang="en-US" sz="2800">
                <a:sym typeface="+mn-ea"/>
              </a:rPr>
              <a:t>   </a:t>
            </a:r>
            <a:r>
              <a:rPr lang="en-US" sz="2800">
                <a:sym typeface="+mn-ea"/>
              </a:rPr>
              <a:t>a</a:t>
            </a:r>
            <a:r>
              <a:rPr lang="en-US" sz="2800" baseline="-25000">
                <a:sym typeface="+mn-ea"/>
              </a:rPr>
              <a:t>1</a:t>
            </a:r>
            <a:r>
              <a:rPr lang="en-US" sz="2800">
                <a:sym typeface="+mn-ea"/>
              </a:rPr>
              <a:t>a</a:t>
            </a:r>
            <a:r>
              <a:rPr lang="en-US" sz="2800" baseline="-25000">
                <a:sym typeface="+mn-ea"/>
              </a:rPr>
              <a:t>2</a:t>
            </a:r>
            <a:r>
              <a:rPr lang="en-US" sz="2800">
                <a:sym typeface="+mn-ea"/>
              </a:rPr>
              <a:t>a</a:t>
            </a:r>
            <a:r>
              <a:rPr lang="en-US" sz="2800" baseline="-25000">
                <a:sym typeface="+mn-ea"/>
              </a:rPr>
              <a:t>3</a:t>
            </a:r>
            <a:r>
              <a:rPr lang="en-US" sz="2800">
                <a:sym typeface="+mn-ea"/>
              </a:rPr>
              <a:t>a</a:t>
            </a:r>
            <a:r>
              <a:rPr lang="en-US" sz="2800" baseline="-25000">
                <a:sym typeface="+mn-ea"/>
              </a:rPr>
              <a:t>4</a:t>
            </a:r>
            <a:r>
              <a:rPr lang="en-US" sz="2800" b="1">
                <a:solidFill>
                  <a:srgbClr val="00B0F0"/>
                </a:solidFill>
                <a:sym typeface="+mn-ea"/>
              </a:rPr>
              <a:t>q</a:t>
            </a:r>
            <a:r>
              <a:rPr lang="en-US" sz="2800" b="1" u="sng">
                <a:solidFill>
                  <a:srgbClr val="FF0000"/>
                </a:solidFill>
                <a:sym typeface="+mn-ea"/>
              </a:rPr>
              <a:t>a</a:t>
            </a:r>
            <a:r>
              <a:rPr lang="en-US" sz="2800" b="1" u="sng" baseline="-25000">
                <a:solidFill>
                  <a:srgbClr val="FF0000"/>
                </a:solidFill>
                <a:sym typeface="+mn-ea"/>
              </a:rPr>
              <a:t>5</a:t>
            </a:r>
            <a:r>
              <a:rPr lang="en-US" sz="2800">
                <a:sym typeface="+mn-ea"/>
              </a:rPr>
              <a:t>a</a:t>
            </a:r>
            <a:r>
              <a:rPr lang="en-US" sz="2800" baseline="-25000">
                <a:sym typeface="+mn-ea"/>
              </a:rPr>
              <a:t>6</a:t>
            </a:r>
            <a:r>
              <a:rPr lang="en-US" sz="2800">
                <a:sym typeface="+mn-ea"/>
              </a:rPr>
              <a:t>a</a:t>
            </a:r>
            <a:r>
              <a:rPr lang="en-US" sz="2800" baseline="-25000">
                <a:sym typeface="+mn-ea"/>
              </a:rPr>
              <a:t>7</a:t>
            </a:r>
            <a:r>
              <a:rPr lang="en-US" sz="2800">
                <a:sym typeface="+mn-ea"/>
              </a:rPr>
              <a:t>a</a:t>
            </a:r>
            <a:r>
              <a:rPr lang="en-US" sz="2800" baseline="-25000">
                <a:sym typeface="+mn-ea"/>
              </a:rPr>
              <a:t>8</a:t>
            </a:r>
            <a:r>
              <a:rPr lang="en-US" sz="2800">
                <a:sym typeface="+mn-ea"/>
              </a:rPr>
              <a:t>a</a:t>
            </a:r>
            <a:r>
              <a:rPr lang="en-US" sz="2800" baseline="-25000">
                <a:sym typeface="+mn-ea"/>
              </a:rPr>
              <a:t>9</a:t>
            </a:r>
            <a:r>
              <a:rPr lang="en-US" sz="2800">
                <a:sym typeface="+mn-ea"/>
              </a:rPr>
              <a:t>  |- a</a:t>
            </a:r>
            <a:r>
              <a:rPr lang="en-US" sz="2800" baseline="-25000">
                <a:sym typeface="+mn-ea"/>
              </a:rPr>
              <a:t>1</a:t>
            </a:r>
            <a:r>
              <a:rPr lang="en-US" sz="2800">
                <a:sym typeface="+mn-ea"/>
              </a:rPr>
              <a:t>a</a:t>
            </a:r>
            <a:r>
              <a:rPr lang="en-US" sz="2800" baseline="-25000">
                <a:sym typeface="+mn-ea"/>
              </a:rPr>
              <a:t>2</a:t>
            </a:r>
            <a:r>
              <a:rPr lang="en-US" sz="2800">
                <a:sym typeface="+mn-ea"/>
              </a:rPr>
              <a:t>a</a:t>
            </a:r>
            <a:r>
              <a:rPr lang="en-US" sz="2800" baseline="-25000">
                <a:sym typeface="+mn-ea"/>
              </a:rPr>
              <a:t>3</a:t>
            </a:r>
            <a:r>
              <a:rPr lang="en-US" sz="2800" b="1">
                <a:solidFill>
                  <a:srgbClr val="00B0F0"/>
                </a:solidFill>
                <a:sym typeface="+mn-ea"/>
              </a:rPr>
              <a:t>p</a:t>
            </a:r>
            <a:r>
              <a:rPr lang="en-US" sz="2800">
                <a:sym typeface="+mn-ea"/>
              </a:rPr>
              <a:t>a</a:t>
            </a:r>
            <a:r>
              <a:rPr lang="en-US" sz="2800" baseline="-25000">
                <a:sym typeface="+mn-ea"/>
              </a:rPr>
              <a:t>4  </a:t>
            </a:r>
            <a:r>
              <a:rPr lang="en-US" sz="2800" b="1" u="sng">
                <a:solidFill>
                  <a:srgbClr val="FF0000"/>
                </a:solidFill>
                <a:sym typeface="+mn-ea"/>
              </a:rPr>
              <a:t>c</a:t>
            </a:r>
            <a:r>
              <a:rPr lang="en-US" sz="2800" b="1" u="sng" baseline="-25000">
                <a:solidFill>
                  <a:srgbClr val="FF0000"/>
                </a:solidFill>
                <a:sym typeface="+mn-ea"/>
              </a:rPr>
              <a:t> 5</a:t>
            </a:r>
            <a:r>
              <a:rPr lang="en-US" sz="2800">
                <a:sym typeface="+mn-ea"/>
              </a:rPr>
              <a:t>a</a:t>
            </a:r>
            <a:r>
              <a:rPr lang="en-US" sz="2800" baseline="-25000">
                <a:sym typeface="+mn-ea"/>
              </a:rPr>
              <a:t>6</a:t>
            </a:r>
            <a:r>
              <a:rPr lang="en-US" sz="2800">
                <a:sym typeface="+mn-ea"/>
              </a:rPr>
              <a:t>a</a:t>
            </a:r>
            <a:r>
              <a:rPr lang="en-US" sz="2800" baseline="-25000">
                <a:sym typeface="+mn-ea"/>
              </a:rPr>
              <a:t>7</a:t>
            </a:r>
            <a:r>
              <a:rPr lang="en-US" sz="2800">
                <a:sym typeface="+mn-ea"/>
              </a:rPr>
              <a:t>a</a:t>
            </a:r>
            <a:r>
              <a:rPr lang="en-US" sz="2800" baseline="-25000">
                <a:sym typeface="+mn-ea"/>
              </a:rPr>
              <a:t>8</a:t>
            </a:r>
            <a:r>
              <a:rPr lang="en-US" sz="2800">
                <a:sym typeface="+mn-ea"/>
              </a:rPr>
              <a:t>a</a:t>
            </a:r>
            <a:r>
              <a:rPr lang="en-US" sz="2800" baseline="-25000">
                <a:sym typeface="+mn-ea"/>
              </a:rPr>
              <a:t>9</a:t>
            </a:r>
            <a:endParaRPr lang="en-US" sz="2800"/>
          </a:p>
          <a:p>
            <a:pPr>
              <a:buFont typeface="Arial" panose="020B0604020202020204" pitchFamily="34" charset="0"/>
              <a:buNone/>
            </a:pPr>
            <a:endParaRPr lang="en-US" sz="2800"/>
          </a:p>
          <a:p>
            <a:pPr>
              <a:buFont typeface="Arial" panose="020B0604020202020204" pitchFamily="34" charset="0"/>
              <a:buNone/>
            </a:pPr>
            <a:endParaRPr lang="en-US" sz="2800"/>
          </a:p>
        </p:txBody>
      </p:sp>
      <p:sp>
        <p:nvSpPr>
          <p:cNvPr id="4" name="Text Box 3"/>
          <p:cNvSpPr txBox="1"/>
          <p:nvPr/>
        </p:nvSpPr>
        <p:spPr>
          <a:xfrm>
            <a:off x="7054850" y="883285"/>
            <a:ext cx="4847590" cy="4939030"/>
          </a:xfrm>
          <a:prstGeom prst="rect">
            <a:avLst/>
          </a:prstGeom>
          <a:noFill/>
        </p:spPr>
        <p:txBody>
          <a:bodyPr wrap="square" rtlCol="0">
            <a:noAutofit/>
          </a:bodyPr>
          <a:lstStyle/>
          <a:p>
            <a:pPr marL="0" lvl="1">
              <a:buFont typeface="Arial" panose="020B0604020202020204" pitchFamily="34" charset="0"/>
              <a:buNone/>
              <a:defRPr/>
            </a:pPr>
            <a:r>
              <a:rPr lang="en-GB" altLang="en-US" sz="2400" b="1">
                <a:solidFill>
                  <a:srgbClr val="00B0F0"/>
                </a:solidFill>
                <a:sym typeface="+mn-ea"/>
              </a:rPr>
              <a:t>2.2.  Languanage recognition by Turing Machine</a:t>
            </a:r>
            <a:endParaRPr lang="en-GB" altLang="en-US" sz="2400" b="1">
              <a:solidFill>
                <a:srgbClr val="00B0F0"/>
              </a:solidFill>
            </a:endParaRPr>
          </a:p>
          <a:p>
            <a:pPr>
              <a:buFont typeface="Arial" panose="020B0604020202020204" pitchFamily="34" charset="0"/>
              <a:buNone/>
              <a:defRPr/>
            </a:pPr>
            <a:r>
              <a:rPr lang="en-US" sz="2400" dirty="0">
                <a:sym typeface="+mn-ea"/>
              </a:rPr>
              <a:t>       After  processing  the entire string the machine has to stay in final state and read/write head should point to blank Character. Formally it is defined as follows</a:t>
            </a:r>
            <a:endParaRPr lang="en-US" sz="2400" dirty="0"/>
          </a:p>
          <a:p>
            <a:pPr>
              <a:buFont typeface="Arial" panose="020B0604020202020204" pitchFamily="34" charset="0"/>
              <a:buNone/>
              <a:defRPr/>
            </a:pPr>
            <a:r>
              <a:rPr lang="en-US" sz="2400" dirty="0">
                <a:sym typeface="+mn-ea"/>
              </a:rPr>
              <a:t>      Let M = (Q,∑,</a:t>
            </a:r>
            <a:r>
              <a:rPr lang="az-Cyrl-AZ" sz="2400" dirty="0">
                <a:sym typeface="+mn-ea"/>
              </a:rPr>
              <a:t>Г</a:t>
            </a:r>
            <a:r>
              <a:rPr lang="en-US" sz="2400" dirty="0">
                <a:sym typeface="+mn-ea"/>
              </a:rPr>
              <a:t>,</a:t>
            </a:r>
            <a:r>
              <a:rPr lang="el-GR" sz="2400" dirty="0">
                <a:sym typeface="+mn-ea"/>
              </a:rPr>
              <a:t>δ</a:t>
            </a:r>
            <a:r>
              <a:rPr lang="en-US" sz="2400" dirty="0">
                <a:sym typeface="+mn-ea"/>
              </a:rPr>
              <a:t>,q</a:t>
            </a:r>
            <a:r>
              <a:rPr lang="en-US" sz="2400" baseline="-25000" dirty="0">
                <a:sym typeface="+mn-ea"/>
              </a:rPr>
              <a:t>0</a:t>
            </a:r>
            <a:r>
              <a:rPr lang="en-US" sz="2400" dirty="0">
                <a:sym typeface="+mn-ea"/>
              </a:rPr>
              <a:t>,B,F) be the Turing Machine. </a:t>
            </a:r>
          </a:p>
          <a:p>
            <a:pPr>
              <a:buFont typeface="Arial" panose="020B0604020202020204" pitchFamily="34" charset="0"/>
              <a:buNone/>
              <a:defRPr/>
            </a:pPr>
            <a:r>
              <a:rPr lang="en-US" sz="2400" dirty="0">
                <a:sym typeface="+mn-ea"/>
              </a:rPr>
              <a:t>The language accepted by M is defined as </a:t>
            </a:r>
            <a:endParaRPr lang="en-US" sz="2400" dirty="0"/>
          </a:p>
          <a:p>
            <a:pPr>
              <a:buFont typeface="Arial" panose="020B0604020202020204" pitchFamily="34" charset="0"/>
              <a:buNone/>
              <a:defRPr/>
            </a:pPr>
            <a:r>
              <a:rPr lang="en-US" sz="2400" dirty="0">
                <a:sym typeface="+mn-ea"/>
              </a:rPr>
              <a:t>       L(M) = {W |q0 w |- </a:t>
            </a:r>
            <a:r>
              <a:rPr lang="el-GR" sz="2400" dirty="0">
                <a:sym typeface="+mn-ea"/>
              </a:rPr>
              <a:t>α</a:t>
            </a:r>
            <a:r>
              <a:rPr lang="en-US" sz="2400" dirty="0">
                <a:sym typeface="+mn-ea"/>
              </a:rPr>
              <a:t>1p</a:t>
            </a:r>
            <a:r>
              <a:rPr lang="el-GR" sz="2400" dirty="0">
                <a:sym typeface="+mn-ea"/>
              </a:rPr>
              <a:t>α</a:t>
            </a:r>
            <a:r>
              <a:rPr lang="en-US" sz="2400" dirty="0">
                <a:sym typeface="+mn-ea"/>
              </a:rPr>
              <a:t>2,  where  w</a:t>
            </a:r>
            <a:r>
              <a:rPr lang="az-Cyrl-AZ" sz="2400" dirty="0">
                <a:sym typeface="+mn-ea"/>
              </a:rPr>
              <a:t>Є∑</a:t>
            </a:r>
            <a:r>
              <a:rPr lang="en-US" sz="2400" dirty="0">
                <a:sym typeface="+mn-ea"/>
              </a:rPr>
              <a:t>*, p</a:t>
            </a:r>
            <a:r>
              <a:rPr lang="az-Cyrl-AZ" sz="2400" dirty="0">
                <a:sym typeface="+mn-ea"/>
              </a:rPr>
              <a:t>Є</a:t>
            </a:r>
            <a:r>
              <a:rPr lang="en-US" sz="2400" dirty="0">
                <a:sym typeface="+mn-ea"/>
              </a:rPr>
              <a:t>F</a:t>
            </a:r>
            <a:r>
              <a:rPr lang="en-IN" altLang="en-US" sz="2400" dirty="0">
                <a:sym typeface="+mn-ea"/>
              </a:rPr>
              <a:t> </a:t>
            </a:r>
            <a:r>
              <a:rPr lang="en-US" sz="2400" dirty="0">
                <a:sym typeface="+mn-ea"/>
              </a:rPr>
              <a:t>and  </a:t>
            </a:r>
            <a:r>
              <a:rPr lang="el-GR" sz="2400" dirty="0">
                <a:sym typeface="+mn-ea"/>
              </a:rPr>
              <a:t>α</a:t>
            </a:r>
            <a:r>
              <a:rPr lang="en-US" sz="2400" dirty="0">
                <a:sym typeface="+mn-ea"/>
              </a:rPr>
              <a:t>1,</a:t>
            </a:r>
            <a:r>
              <a:rPr lang="el-GR" sz="2400" dirty="0">
                <a:sym typeface="+mn-ea"/>
              </a:rPr>
              <a:t>α</a:t>
            </a:r>
            <a:r>
              <a:rPr lang="en-US" sz="2400" dirty="0">
                <a:sym typeface="+mn-ea"/>
              </a:rPr>
              <a:t>2 </a:t>
            </a:r>
            <a:r>
              <a:rPr lang="az-Cyrl-AZ" sz="2400" dirty="0">
                <a:sym typeface="+mn-ea"/>
              </a:rPr>
              <a:t>Є</a:t>
            </a:r>
            <a:r>
              <a:rPr lang="en-US" sz="2400" dirty="0">
                <a:sym typeface="+mn-ea"/>
              </a:rPr>
              <a:t> </a:t>
            </a:r>
            <a:r>
              <a:rPr lang="az-Cyrl-AZ" sz="2400" dirty="0">
                <a:sym typeface="+mn-ea"/>
              </a:rPr>
              <a:t>Г</a:t>
            </a:r>
            <a:r>
              <a:rPr lang="en-US" sz="2400">
                <a:sym typeface="+mn-ea"/>
              </a:rPr>
              <a:t>*   }</a:t>
            </a:r>
            <a:endParaRPr lang="en-US" sz="2400" dirty="0"/>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2550" y="151765"/>
            <a:ext cx="10356850" cy="481965"/>
          </a:xfrm>
          <a:prstGeom prst="rect">
            <a:avLst/>
          </a:prstGeom>
          <a:noFill/>
        </p:spPr>
        <p:txBody>
          <a:bodyPr wrap="square" rtlCol="0">
            <a:noAutofit/>
          </a:bodyPr>
          <a:lstStyle/>
          <a:p>
            <a:pPr marL="0" lvl="1"/>
            <a:r>
              <a:rPr lang="en-IN" altLang="en-US" sz="2800" b="1" dirty="0">
                <a:solidFill>
                  <a:srgbClr val="00B0F0"/>
                </a:solidFill>
                <a:sym typeface="+mn-ea"/>
              </a:rPr>
              <a:t>2.3. </a:t>
            </a:r>
            <a:r>
              <a:rPr lang="en-GB" altLang="en-US" sz="2800" b="1">
                <a:solidFill>
                  <a:srgbClr val="00B0F0"/>
                </a:solidFill>
                <a:sym typeface="+mn-ea"/>
              </a:rPr>
              <a:t>Programming </a:t>
            </a:r>
            <a:r>
              <a:rPr lang="en-IN" altLang="en-GB" sz="2800" b="1">
                <a:solidFill>
                  <a:srgbClr val="00B0F0"/>
                </a:solidFill>
                <a:sym typeface="+mn-ea"/>
              </a:rPr>
              <a:t>Examples of </a:t>
            </a:r>
            <a:r>
              <a:rPr lang="en-GB" altLang="en-US" sz="2800" b="1">
                <a:solidFill>
                  <a:srgbClr val="00B0F0"/>
                </a:solidFill>
                <a:sym typeface="+mn-ea"/>
              </a:rPr>
              <a:t>Turing Machine.</a:t>
            </a:r>
          </a:p>
          <a:p>
            <a:endParaRPr lang="en-US" sz="2800" b="1" dirty="0">
              <a:solidFill>
                <a:srgbClr val="00B0F0"/>
              </a:solidFill>
              <a:sym typeface="+mn-ea"/>
            </a:endParaRPr>
          </a:p>
        </p:txBody>
      </p:sp>
      <p:sp>
        <p:nvSpPr>
          <p:cNvPr id="4" name="Text Box 3"/>
          <p:cNvSpPr txBox="1"/>
          <p:nvPr/>
        </p:nvSpPr>
        <p:spPr>
          <a:xfrm>
            <a:off x="733425" y="605790"/>
            <a:ext cx="11124565" cy="488315"/>
          </a:xfrm>
          <a:prstGeom prst="rect">
            <a:avLst/>
          </a:prstGeom>
          <a:noFill/>
        </p:spPr>
        <p:txBody>
          <a:bodyPr wrap="square" rtlCol="0">
            <a:noAutofit/>
          </a:bodyPr>
          <a:lstStyle/>
          <a:p>
            <a:r>
              <a:rPr lang="en-IN" altLang="en-US" sz="2400"/>
              <a:t>Example - 1   Design a Turning Machine to  accept the Language -</a:t>
            </a:r>
            <a:r>
              <a:rPr lang="en-GB" altLang="en-US" sz="2400" dirty="0">
                <a:sym typeface="+mn-ea"/>
              </a:rPr>
              <a:t> </a:t>
            </a:r>
            <a:r>
              <a:rPr lang="en-US" sz="2400" dirty="0">
                <a:sym typeface="+mn-ea"/>
              </a:rPr>
              <a:t>L={</a:t>
            </a:r>
            <a:r>
              <a:rPr lang="en-US" sz="2400" dirty="0" err="1">
                <a:sym typeface="+mn-ea"/>
              </a:rPr>
              <a:t>a</a:t>
            </a:r>
            <a:r>
              <a:rPr lang="en-US" sz="2400" baseline="30000" dirty="0" err="1">
                <a:sym typeface="+mn-ea"/>
              </a:rPr>
              <a:t>n</a:t>
            </a:r>
            <a:r>
              <a:rPr lang="en-US" sz="2400" dirty="0" err="1">
                <a:sym typeface="+mn-ea"/>
              </a:rPr>
              <a:t>b</a:t>
            </a:r>
            <a:r>
              <a:rPr lang="en-US" sz="2400" baseline="30000" dirty="0" err="1">
                <a:sym typeface="+mn-ea"/>
              </a:rPr>
              <a:t>n</a:t>
            </a:r>
            <a:r>
              <a:rPr lang="en-US" sz="2400" dirty="0">
                <a:sym typeface="+mn-ea"/>
              </a:rPr>
              <a:t>  | n&gt;=0}</a:t>
            </a:r>
            <a:endParaRPr lang="en-US" sz="2400" dirty="0"/>
          </a:p>
          <a:p>
            <a:r>
              <a:rPr lang="en-IN" altLang="en-US"/>
              <a:t>. </a:t>
            </a:r>
          </a:p>
        </p:txBody>
      </p:sp>
      <p:sp>
        <p:nvSpPr>
          <p:cNvPr id="5" name="Text Box 4"/>
          <p:cNvSpPr txBox="1"/>
          <p:nvPr/>
        </p:nvSpPr>
        <p:spPr>
          <a:xfrm>
            <a:off x="858520" y="1012825"/>
            <a:ext cx="11028045" cy="5845175"/>
          </a:xfrm>
          <a:prstGeom prst="rect">
            <a:avLst/>
          </a:prstGeom>
          <a:noFill/>
        </p:spPr>
        <p:txBody>
          <a:bodyPr wrap="square" rtlCol="0">
            <a:noAutofit/>
          </a:bodyPr>
          <a:lstStyle/>
          <a:p>
            <a:pPr algn="just"/>
            <a:r>
              <a:rPr lang="en-IN" altLang="en-US" sz="2400"/>
              <a:t>A. Methgodlogy : </a:t>
            </a:r>
          </a:p>
          <a:p>
            <a:pPr marL="285750" indent="-285750" algn="just">
              <a:buFont typeface="Arial" panose="020B0604020202020204" pitchFamily="34" charset="0"/>
              <a:buChar char="•"/>
            </a:pPr>
            <a:r>
              <a:rPr lang="en-IN" altLang="en-US" sz="2400"/>
              <a:t>A String ‘w’ is stored in the tape and  Let q0 be the start state and read/write head is pointing to the first symbol of the string being scanned. </a:t>
            </a:r>
          </a:p>
          <a:p>
            <a:pPr marL="285750" indent="-285750" algn="just">
              <a:buFont typeface="Arial" panose="020B0604020202020204" pitchFamily="34" charset="0"/>
              <a:buChar char="•"/>
            </a:pPr>
            <a:r>
              <a:rPr lang="en-IN" altLang="en-US" sz="2400"/>
              <a:t>Following are steps to be followed to count ‘n’ number of a’s followed by ‘n’ number of b’s.</a:t>
            </a:r>
          </a:p>
          <a:p>
            <a:pPr marL="270510" indent="0" algn="just" defTabSz="914400">
              <a:tabLst>
                <a:tab pos="447675" algn="l"/>
              </a:tabLst>
            </a:pPr>
            <a:r>
              <a:rPr lang="en-IN" altLang="en-US" sz="2400" b="1"/>
              <a:t>Note : Counting of </a:t>
            </a:r>
            <a:r>
              <a:rPr lang="en-IN" altLang="en-US" sz="3200" b="1">
                <a:solidFill>
                  <a:srgbClr val="FF0000"/>
                </a:solidFill>
              </a:rPr>
              <a:t>a’s</a:t>
            </a:r>
            <a:r>
              <a:rPr lang="en-IN" altLang="en-US" sz="2400" b="1"/>
              <a:t> and </a:t>
            </a:r>
            <a:r>
              <a:rPr lang="en-IN" altLang="en-US" sz="2800" b="1">
                <a:solidFill>
                  <a:srgbClr val="00B0F0"/>
                </a:solidFill>
              </a:rPr>
              <a:t>b’s</a:t>
            </a:r>
            <a:r>
              <a:rPr lang="en-IN" altLang="en-US" sz="2400" b="1"/>
              <a:t> present in the tape is achieved by replacing any suitable symbol in the Tape itself. To count symbol</a:t>
            </a:r>
            <a:r>
              <a:rPr lang="en-IN" altLang="en-US" sz="3200" b="1">
                <a:solidFill>
                  <a:srgbClr val="FF0000"/>
                </a:solidFill>
              </a:rPr>
              <a:t> ‘a’ </a:t>
            </a:r>
            <a:r>
              <a:rPr lang="en-IN" altLang="en-US" sz="2400" b="1"/>
              <a:t>, Symbol  </a:t>
            </a:r>
            <a:r>
              <a:rPr lang="en-IN" altLang="en-US" sz="2800" b="1">
                <a:solidFill>
                  <a:srgbClr val="FF0000"/>
                </a:solidFill>
              </a:rPr>
              <a:t>‘X ‘</a:t>
            </a:r>
            <a:r>
              <a:rPr lang="en-IN" altLang="en-US" sz="2400" b="1"/>
              <a:t> is replaced and to count symbol</a:t>
            </a:r>
            <a:r>
              <a:rPr lang="en-IN" altLang="en-US" sz="2800" b="1">
                <a:solidFill>
                  <a:srgbClr val="00B0F0"/>
                </a:solidFill>
              </a:rPr>
              <a:t> ‘b’</a:t>
            </a:r>
            <a:r>
              <a:rPr lang="en-IN" altLang="en-US" sz="2400" b="1"/>
              <a:t> , Symbol </a:t>
            </a:r>
            <a:r>
              <a:rPr lang="en-IN" altLang="en-US" sz="2800" b="1">
                <a:solidFill>
                  <a:srgbClr val="00B0F0"/>
                </a:solidFill>
              </a:rPr>
              <a:t>‘Y’</a:t>
            </a:r>
            <a:r>
              <a:rPr lang="en-IN" altLang="en-US" sz="2400" b="1"/>
              <a:t> is replaced in the tape.</a:t>
            </a:r>
          </a:p>
          <a:p>
            <a:pPr indent="457200" algn="just"/>
            <a:r>
              <a:rPr lang="en-IN" altLang="en-US" sz="2400" b="1">
                <a:solidFill>
                  <a:srgbClr val="002060"/>
                </a:solidFill>
              </a:rPr>
              <a:t>Step-1  :</a:t>
            </a:r>
            <a:r>
              <a:rPr lang="en-IN" altLang="en-US" sz="2400"/>
              <a:t> Replace the leftmost symbol </a:t>
            </a:r>
            <a:r>
              <a:rPr lang="en-IN" altLang="en-US" sz="3200" b="1">
                <a:solidFill>
                  <a:srgbClr val="FF0000"/>
                </a:solidFill>
              </a:rPr>
              <a:t>‘a’</a:t>
            </a:r>
            <a:r>
              <a:rPr lang="en-IN" altLang="en-US" sz="2400"/>
              <a:t> by symbol </a:t>
            </a:r>
            <a:r>
              <a:rPr lang="en-IN" altLang="en-US" sz="2800" b="1">
                <a:solidFill>
                  <a:srgbClr val="FF0000"/>
                </a:solidFill>
              </a:rPr>
              <a:t>‘X’. </a:t>
            </a:r>
            <a:r>
              <a:rPr lang="en-IN" altLang="en-US" sz="2400"/>
              <a:t>Later move the read/write </a:t>
            </a:r>
          </a:p>
          <a:p>
            <a:pPr indent="457200" algn="just"/>
            <a:r>
              <a:rPr lang="en-IN" altLang="en-US" sz="2400"/>
              <a:t>                head towards right to search for next leftmost symbol </a:t>
            </a:r>
            <a:r>
              <a:rPr lang="en-IN" altLang="en-US" sz="2400" b="1">
                <a:solidFill>
                  <a:srgbClr val="00B0F0"/>
                </a:solidFill>
              </a:rPr>
              <a:t>‘</a:t>
            </a:r>
            <a:r>
              <a:rPr lang="en-IN" altLang="en-US" sz="2800" b="1">
                <a:solidFill>
                  <a:srgbClr val="00B0F0"/>
                </a:solidFill>
              </a:rPr>
              <a:t>b’.</a:t>
            </a:r>
            <a:r>
              <a:rPr lang="en-IN" altLang="en-US" sz="2400"/>
              <a:t> </a:t>
            </a:r>
          </a:p>
          <a:p>
            <a:pPr indent="457200" algn="just"/>
            <a:r>
              <a:rPr lang="en-IN" altLang="en-US" sz="2400" b="1">
                <a:solidFill>
                  <a:srgbClr val="002060"/>
                </a:solidFill>
              </a:rPr>
              <a:t>Step -2 :</a:t>
            </a:r>
            <a:r>
              <a:rPr lang="en-IN" altLang="en-US" sz="2400"/>
              <a:t> Search for the  leftmost symbol </a:t>
            </a:r>
            <a:r>
              <a:rPr lang="en-IN" altLang="en-US" sz="2800" b="1">
                <a:solidFill>
                  <a:srgbClr val="00B0F0"/>
                </a:solidFill>
              </a:rPr>
              <a:t>‘b’</a:t>
            </a:r>
            <a:r>
              <a:rPr lang="en-IN" altLang="en-US" sz="2400"/>
              <a:t> and replace it by symbol </a:t>
            </a:r>
            <a:r>
              <a:rPr lang="en-IN" altLang="en-US" sz="2800" b="1">
                <a:solidFill>
                  <a:srgbClr val="00B0F0"/>
                </a:solidFill>
              </a:rPr>
              <a:t>‘Y’</a:t>
            </a:r>
            <a:r>
              <a:rPr lang="en-IN" altLang="en-US" sz="2400"/>
              <a:t>  and </a:t>
            </a:r>
          </a:p>
          <a:p>
            <a:pPr indent="457200" algn="just"/>
            <a:r>
              <a:rPr lang="en-IN" altLang="en-US" sz="2400"/>
              <a:t>                Later move the read/write head towards left to obtain next leftmost </a:t>
            </a:r>
            <a:r>
              <a:rPr lang="en-IN" altLang="en-US" sz="3200" b="1">
                <a:solidFill>
                  <a:srgbClr val="FF0000"/>
                </a:solidFill>
              </a:rPr>
              <a:t>‘a’</a:t>
            </a:r>
            <a:r>
              <a:rPr lang="en-IN" altLang="en-US" sz="2400"/>
              <a:t>  </a:t>
            </a:r>
          </a:p>
          <a:p>
            <a:pPr indent="457200" algn="just"/>
            <a:r>
              <a:rPr lang="en-IN" altLang="en-US" sz="2400"/>
              <a:t>                again.</a:t>
            </a:r>
          </a:p>
          <a:p>
            <a:pPr indent="457200" algn="just"/>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9440" y="1315720"/>
            <a:ext cx="9218930" cy="4831080"/>
          </a:xfrm>
          <a:prstGeom prst="rect">
            <a:avLst/>
          </a:prstGeom>
          <a:noFill/>
        </p:spPr>
        <p:txBody>
          <a:bodyPr wrap="square" rtlCol="0" anchor="t">
            <a:spAutoFit/>
          </a:bodyPr>
          <a:lstStyle/>
          <a:p>
            <a:pPr eaLnBrk="1" hangingPunct="1">
              <a:buFont typeface="Arial" panose="020B0604020202020204" pitchFamily="34" charset="0"/>
              <a:buNone/>
              <a:defRPr/>
            </a:pPr>
            <a:r>
              <a:rPr lang="en-US" sz="2800" dirty="0">
                <a:sym typeface="+mn-ea"/>
              </a:rPr>
              <a:t>A Non deterministic PDA(NPDA) is defined as a 7-tuple</a:t>
            </a:r>
            <a:r>
              <a:rPr lang="en-GB" altLang="en-US" sz="2800" dirty="0">
                <a:sym typeface="+mn-ea"/>
              </a:rPr>
              <a:t>:</a:t>
            </a:r>
          </a:p>
          <a:p>
            <a:pPr eaLnBrk="1" hangingPunct="1">
              <a:buFont typeface="Arial" panose="020B0604020202020204" pitchFamily="34" charset="0"/>
              <a:buNone/>
              <a:defRPr/>
            </a:pPr>
            <a:r>
              <a:rPr lang="en-GB" altLang="en-US" sz="2800" dirty="0">
                <a:sym typeface="+mn-ea"/>
              </a:rPr>
              <a:t>     </a:t>
            </a:r>
            <a:r>
              <a:rPr lang="en-US" sz="2800" dirty="0">
                <a:sym typeface="+mn-ea"/>
              </a:rPr>
              <a:t>M=(Q,</a:t>
            </a:r>
            <a:r>
              <a:rPr lang="en-GB" altLang="en-US" sz="2800" dirty="0">
                <a:sym typeface="+mn-ea"/>
              </a:rPr>
              <a:t> </a:t>
            </a:r>
            <a:r>
              <a:rPr lang="en-US" sz="2800" dirty="0">
                <a:sym typeface="+mn-ea"/>
              </a:rPr>
              <a:t>∑,</a:t>
            </a:r>
            <a:r>
              <a:rPr lang="en-GB" altLang="en-US" sz="2800" dirty="0">
                <a:sym typeface="+mn-ea"/>
              </a:rPr>
              <a:t> </a:t>
            </a:r>
            <a:r>
              <a:rPr lang="az-Cyrl-AZ" sz="2800" dirty="0">
                <a:sym typeface="+mn-ea"/>
              </a:rPr>
              <a:t>Г</a:t>
            </a:r>
            <a:r>
              <a:rPr lang="en-US" sz="2800" dirty="0">
                <a:sym typeface="+mn-ea"/>
              </a:rPr>
              <a:t>,</a:t>
            </a:r>
            <a:r>
              <a:rPr lang="en-GB" altLang="en-US" sz="2800" dirty="0">
                <a:sym typeface="+mn-ea"/>
              </a:rPr>
              <a:t> </a:t>
            </a:r>
            <a:r>
              <a:rPr lang="el-GR" sz="2800" dirty="0">
                <a:sym typeface="+mn-ea"/>
              </a:rPr>
              <a:t>δ</a:t>
            </a:r>
            <a:r>
              <a:rPr lang="en-US" sz="2800" dirty="0">
                <a:sym typeface="+mn-ea"/>
              </a:rPr>
              <a:t>,</a:t>
            </a:r>
            <a:r>
              <a:rPr lang="en-GB" altLang="en-US" sz="2800" dirty="0">
                <a:sym typeface="+mn-ea"/>
              </a:rPr>
              <a:t> </a:t>
            </a:r>
            <a:r>
              <a:rPr lang="en-US" sz="2800" dirty="0">
                <a:sym typeface="+mn-ea"/>
              </a:rPr>
              <a:t>q</a:t>
            </a:r>
            <a:r>
              <a:rPr lang="en-US" sz="2800" baseline="-25000" dirty="0">
                <a:sym typeface="+mn-ea"/>
              </a:rPr>
              <a:t>0</a:t>
            </a:r>
            <a:r>
              <a:rPr lang="en-US" sz="2800" dirty="0">
                <a:sym typeface="+mn-ea"/>
              </a:rPr>
              <a:t>,</a:t>
            </a:r>
            <a:r>
              <a:rPr lang="en-GB" altLang="en-US" sz="2800" dirty="0">
                <a:sym typeface="+mn-ea"/>
              </a:rPr>
              <a:t> </a:t>
            </a:r>
            <a:r>
              <a:rPr lang="en-US" sz="2800" dirty="0">
                <a:sym typeface="+mn-ea"/>
              </a:rPr>
              <a:t>Z,</a:t>
            </a:r>
            <a:r>
              <a:rPr lang="en-GB" altLang="en-US" sz="2800" dirty="0">
                <a:sym typeface="+mn-ea"/>
              </a:rPr>
              <a:t> </a:t>
            </a:r>
            <a:r>
              <a:rPr lang="en-US" sz="2800" dirty="0">
                <a:sym typeface="+mn-ea"/>
              </a:rPr>
              <a:t>F)</a:t>
            </a:r>
            <a:endParaRPr lang="en-US" sz="2800" dirty="0"/>
          </a:p>
          <a:p>
            <a:pPr eaLnBrk="1" hangingPunct="1">
              <a:buFont typeface="Arial" panose="020B0604020202020204" pitchFamily="34" charset="0"/>
              <a:buNone/>
              <a:defRPr/>
            </a:pPr>
            <a:r>
              <a:rPr lang="en-US" sz="2800" dirty="0">
                <a:sym typeface="+mn-ea"/>
              </a:rPr>
              <a:t>    </a:t>
            </a:r>
            <a:r>
              <a:rPr lang="en-GB" altLang="en-US" sz="2800" dirty="0">
                <a:sym typeface="+mn-ea"/>
              </a:rPr>
              <a:t>W</a:t>
            </a:r>
            <a:r>
              <a:rPr lang="en-US" sz="2800" dirty="0">
                <a:sym typeface="+mn-ea"/>
              </a:rPr>
              <a:t>here  </a:t>
            </a:r>
          </a:p>
          <a:p>
            <a:pPr marL="457200" lvl="1" indent="457200" eaLnBrk="1" hangingPunct="1">
              <a:buFont typeface="Arial" panose="020B0604020202020204" pitchFamily="34" charset="0"/>
              <a:buNone/>
              <a:defRPr/>
            </a:pPr>
            <a:r>
              <a:rPr lang="en-US" sz="2800" spc="-150" dirty="0">
                <a:sym typeface="+mn-ea"/>
              </a:rPr>
              <a:t>Q= Finite set of internal states </a:t>
            </a:r>
            <a:endParaRPr lang="en-US" sz="2800" spc="-150" dirty="0"/>
          </a:p>
          <a:p>
            <a:pPr eaLnBrk="1" hangingPunct="1">
              <a:buFont typeface="Arial" panose="020B0604020202020204" pitchFamily="34" charset="0"/>
              <a:buNone/>
              <a:defRPr/>
            </a:pPr>
            <a:r>
              <a:rPr lang="en-US" sz="2800" spc="-150" dirty="0">
                <a:sym typeface="+mn-ea"/>
              </a:rPr>
              <a:t>           </a:t>
            </a:r>
            <a:r>
              <a:rPr lang="en-GB" altLang="en-US" sz="2800" spc="-150" dirty="0">
                <a:sym typeface="+mn-ea"/>
              </a:rPr>
              <a:t>	</a:t>
            </a:r>
            <a:r>
              <a:rPr lang="en-US" sz="2800" spc="-150" dirty="0">
                <a:sym typeface="+mn-ea"/>
              </a:rPr>
              <a:t>∑= Input symbols called input  Alphabet (</a:t>
            </a:r>
            <a:r>
              <a:rPr lang="en-US" sz="2400" spc="-150" dirty="0">
                <a:sym typeface="+mn-ea"/>
              </a:rPr>
              <a:t>In lower case    letters)   </a:t>
            </a:r>
            <a:endParaRPr lang="en-US" sz="2400" spc="-150" dirty="0"/>
          </a:p>
          <a:p>
            <a:pPr eaLnBrk="1" hangingPunct="1">
              <a:buFont typeface="Arial" panose="020B0604020202020204" pitchFamily="34" charset="0"/>
              <a:buNone/>
              <a:defRPr/>
            </a:pPr>
            <a:r>
              <a:rPr lang="en-US" sz="2800" spc="-150" dirty="0">
                <a:sym typeface="+mn-ea"/>
              </a:rPr>
              <a:t>         </a:t>
            </a:r>
            <a:r>
              <a:rPr lang="en-GB" altLang="en-US" sz="2800" spc="-150" dirty="0">
                <a:sym typeface="+mn-ea"/>
              </a:rPr>
              <a:t>	</a:t>
            </a:r>
            <a:r>
              <a:rPr lang="az-Cyrl-AZ" sz="2800" spc="-150" dirty="0">
                <a:sym typeface="+mn-ea"/>
              </a:rPr>
              <a:t>Г</a:t>
            </a:r>
            <a:r>
              <a:rPr lang="en-US" sz="2800" spc="-150" dirty="0">
                <a:sym typeface="+mn-ea"/>
              </a:rPr>
              <a:t>= stack symbols called as stack Alphabet </a:t>
            </a:r>
            <a:r>
              <a:rPr lang="en-US" sz="2400" spc="-150" dirty="0">
                <a:sym typeface="+mn-ea"/>
              </a:rPr>
              <a:t>(  In capital letters )    </a:t>
            </a:r>
            <a:endParaRPr lang="en-US" sz="2400" spc="-150" dirty="0"/>
          </a:p>
          <a:p>
            <a:pPr eaLnBrk="1" hangingPunct="1">
              <a:buFont typeface="Arial" panose="020B0604020202020204" pitchFamily="34" charset="0"/>
              <a:buNone/>
              <a:defRPr/>
            </a:pPr>
            <a:r>
              <a:rPr lang="en-US" sz="2800" spc="-150" dirty="0">
                <a:sym typeface="+mn-ea"/>
              </a:rPr>
              <a:t>         </a:t>
            </a:r>
            <a:r>
              <a:rPr lang="en-GB" altLang="en-US" sz="2800" spc="-150" dirty="0">
                <a:sym typeface="+mn-ea"/>
              </a:rPr>
              <a:t>	</a:t>
            </a:r>
            <a:r>
              <a:rPr lang="el-GR" sz="2800" spc="-150" dirty="0">
                <a:sym typeface="+mn-ea"/>
              </a:rPr>
              <a:t>δ</a:t>
            </a:r>
            <a:r>
              <a:rPr lang="en-US" sz="2800" spc="-150" dirty="0">
                <a:sym typeface="+mn-ea"/>
              </a:rPr>
              <a:t> = A transition function</a:t>
            </a:r>
            <a:endParaRPr lang="en-US" sz="2800" spc="-150" dirty="0"/>
          </a:p>
          <a:p>
            <a:pPr eaLnBrk="1" hangingPunct="1">
              <a:buFont typeface="Arial" panose="020B0604020202020204" pitchFamily="34" charset="0"/>
              <a:buNone/>
              <a:defRPr/>
            </a:pPr>
            <a:r>
              <a:rPr lang="en-US" sz="2800" spc="-150" dirty="0">
                <a:sym typeface="+mn-ea"/>
              </a:rPr>
              <a:t>        </a:t>
            </a:r>
            <a:r>
              <a:rPr lang="en-GB" altLang="en-US" sz="2800" spc="-150" dirty="0">
                <a:sym typeface="+mn-ea"/>
              </a:rPr>
              <a:t>	</a:t>
            </a:r>
            <a:r>
              <a:rPr lang="en-US" sz="2800" spc="-150" dirty="0">
                <a:sym typeface="+mn-ea"/>
              </a:rPr>
              <a:t>q</a:t>
            </a:r>
            <a:r>
              <a:rPr lang="en-US" sz="2800" spc="-150" baseline="-25000" dirty="0">
                <a:sym typeface="+mn-ea"/>
              </a:rPr>
              <a:t>0</a:t>
            </a:r>
            <a:r>
              <a:rPr lang="en-US" sz="2800" spc="-150" dirty="0">
                <a:sym typeface="+mn-ea"/>
              </a:rPr>
              <a:t>= A start state</a:t>
            </a:r>
            <a:endParaRPr lang="en-US" sz="2800" spc="-150" dirty="0"/>
          </a:p>
          <a:p>
            <a:pPr eaLnBrk="1" hangingPunct="1">
              <a:buFont typeface="Arial" panose="020B0604020202020204" pitchFamily="34" charset="0"/>
              <a:buNone/>
              <a:defRPr/>
            </a:pPr>
            <a:r>
              <a:rPr lang="en-US" sz="2800" spc="-150" dirty="0">
                <a:sym typeface="+mn-ea"/>
              </a:rPr>
              <a:t>        </a:t>
            </a:r>
            <a:r>
              <a:rPr lang="en-GB" altLang="en-US" sz="2800" spc="-150" dirty="0">
                <a:sym typeface="+mn-ea"/>
              </a:rPr>
              <a:t>	</a:t>
            </a:r>
            <a:r>
              <a:rPr lang="en-US" sz="2800" spc="-150" dirty="0">
                <a:sym typeface="+mn-ea"/>
              </a:rPr>
              <a:t>Z  = A symbol on the stack indicates bottom of the stack</a:t>
            </a:r>
            <a:endParaRPr lang="en-US" sz="2800" spc="-150" dirty="0"/>
          </a:p>
          <a:p>
            <a:pPr eaLnBrk="1" hangingPunct="1">
              <a:buFont typeface="Arial" panose="020B0604020202020204" pitchFamily="34" charset="0"/>
              <a:buNone/>
              <a:defRPr/>
            </a:pPr>
            <a:r>
              <a:rPr lang="en-US" sz="2800" spc="-150" dirty="0">
                <a:sym typeface="+mn-ea"/>
              </a:rPr>
              <a:t>         </a:t>
            </a:r>
            <a:r>
              <a:rPr lang="en-GB" altLang="en-US" sz="2800" spc="-150" dirty="0">
                <a:sym typeface="+mn-ea"/>
              </a:rPr>
              <a:t>	</a:t>
            </a:r>
            <a:r>
              <a:rPr lang="en-US" sz="2800" spc="-150" dirty="0">
                <a:sym typeface="+mn-ea"/>
              </a:rPr>
              <a:t>F= A finite set of final states</a:t>
            </a:r>
            <a:endParaRPr lang="en-US" sz="2800" spc="-150" dirty="0"/>
          </a:p>
          <a:p>
            <a:pPr eaLnBrk="1" hangingPunct="1">
              <a:buFont typeface="Arial" panose="020B0604020202020204" pitchFamily="34" charset="0"/>
              <a:buNone/>
              <a:defRPr/>
            </a:pPr>
            <a:endParaRPr lang="en-US" sz="2800" spc="-150" dirty="0"/>
          </a:p>
        </p:txBody>
      </p:sp>
      <p:sp>
        <p:nvSpPr>
          <p:cNvPr id="4" name="Text Box 3"/>
          <p:cNvSpPr txBox="1"/>
          <p:nvPr/>
        </p:nvSpPr>
        <p:spPr>
          <a:xfrm>
            <a:off x="514985" y="421640"/>
            <a:ext cx="4064000" cy="645160"/>
          </a:xfrm>
          <a:prstGeom prst="rect">
            <a:avLst/>
          </a:prstGeom>
          <a:noFill/>
        </p:spPr>
        <p:txBody>
          <a:bodyPr wrap="square" rtlCol="0">
            <a:spAutoFit/>
          </a:bodyPr>
          <a:lstStyle/>
          <a:p>
            <a:r>
              <a:rPr lang="en-GB" altLang="en-US" sz="3600" b="1">
                <a:solidFill>
                  <a:srgbClr val="FF0000"/>
                </a:solidFill>
              </a:rPr>
              <a:t>Formal Defination :</a:t>
            </a:r>
            <a:r>
              <a:rPr lang="en-GB" altLang="en-US" b="1">
                <a:solidFill>
                  <a:srgbClr val="FF0000"/>
                </a:solid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71500" y="27940"/>
            <a:ext cx="10911840" cy="1753235"/>
          </a:xfrm>
          <a:prstGeom prst="rect">
            <a:avLst/>
          </a:prstGeom>
          <a:noFill/>
        </p:spPr>
        <p:txBody>
          <a:bodyPr wrap="square" rtlCol="0" anchor="t">
            <a:spAutoFit/>
          </a:bodyPr>
          <a:lstStyle/>
          <a:p>
            <a:pPr indent="457200"/>
            <a:r>
              <a:rPr lang="en-IN" altLang="en-US" sz="2400">
                <a:sym typeface="+mn-ea"/>
              </a:rPr>
              <a:t>   </a:t>
            </a:r>
            <a:r>
              <a:rPr lang="en-IN" altLang="en-US" sz="2400" b="1">
                <a:solidFill>
                  <a:srgbClr val="002060"/>
                </a:solidFill>
                <a:sym typeface="+mn-ea"/>
              </a:rPr>
              <a:t> Step -3 :</a:t>
            </a:r>
            <a:r>
              <a:rPr lang="en-IN" altLang="en-US" sz="2400">
                <a:sym typeface="+mn-ea"/>
              </a:rPr>
              <a:t> Step-1 and Step-2 are repeated until all </a:t>
            </a:r>
            <a:r>
              <a:rPr lang="en-IN" altLang="en-US" sz="3200" b="1">
                <a:solidFill>
                  <a:srgbClr val="FF0000"/>
                </a:solidFill>
                <a:sym typeface="+mn-ea"/>
              </a:rPr>
              <a:t>a’s</a:t>
            </a:r>
            <a:r>
              <a:rPr lang="en-IN" altLang="en-US" sz="2400">
                <a:sym typeface="+mn-ea"/>
              </a:rPr>
              <a:t> are replaced by </a:t>
            </a:r>
            <a:r>
              <a:rPr lang="en-IN" altLang="en-US" sz="3200" b="1">
                <a:solidFill>
                  <a:srgbClr val="FF0000"/>
                </a:solidFill>
                <a:sym typeface="+mn-ea"/>
              </a:rPr>
              <a:t>‘X’</a:t>
            </a:r>
            <a:r>
              <a:rPr lang="en-IN" altLang="en-US" sz="2400">
                <a:sym typeface="+mn-ea"/>
              </a:rPr>
              <a:t> and </a:t>
            </a:r>
          </a:p>
          <a:p>
            <a:pPr indent="457200"/>
            <a:r>
              <a:rPr lang="en-IN" altLang="en-US" sz="2400">
                <a:sym typeface="+mn-ea"/>
              </a:rPr>
              <a:t>                    corresponding to all </a:t>
            </a:r>
            <a:r>
              <a:rPr lang="en-IN" altLang="en-US" sz="2800" b="1">
                <a:solidFill>
                  <a:srgbClr val="0070C0"/>
                </a:solidFill>
                <a:sym typeface="+mn-ea"/>
              </a:rPr>
              <a:t>b</a:t>
            </a:r>
            <a:r>
              <a:rPr lang="en-IN" altLang="en-US" sz="2800" b="1">
                <a:solidFill>
                  <a:srgbClr val="00B0F0"/>
                </a:solidFill>
                <a:sym typeface="+mn-ea"/>
              </a:rPr>
              <a:t>’s</a:t>
            </a:r>
            <a:r>
              <a:rPr lang="en-IN" altLang="en-US" sz="2400">
                <a:sym typeface="+mn-ea"/>
              </a:rPr>
              <a:t> are replaced by </a:t>
            </a:r>
            <a:r>
              <a:rPr lang="en-IN" altLang="en-US" sz="2800" b="1">
                <a:solidFill>
                  <a:srgbClr val="00B0F0"/>
                </a:solidFill>
                <a:sym typeface="+mn-ea"/>
              </a:rPr>
              <a:t>‘Y’</a:t>
            </a:r>
            <a:endParaRPr lang="en-IN" altLang="en-US" sz="2400"/>
          </a:p>
          <a:p>
            <a:pPr indent="457200"/>
            <a:r>
              <a:rPr lang="en-IN" altLang="en-US" sz="2400">
                <a:sym typeface="+mn-ea"/>
              </a:rPr>
              <a:t>    </a:t>
            </a:r>
            <a:r>
              <a:rPr lang="en-IN" altLang="en-US" sz="2400" b="1">
                <a:solidFill>
                  <a:srgbClr val="002060"/>
                </a:solidFill>
                <a:sym typeface="+mn-ea"/>
              </a:rPr>
              <a:t>Step -4 :</a:t>
            </a:r>
            <a:r>
              <a:rPr lang="en-IN" altLang="en-US" sz="2400">
                <a:sym typeface="+mn-ea"/>
              </a:rPr>
              <a:t> String ‘w’ is accepted only if Turing machine stays in final state -q</a:t>
            </a:r>
            <a:r>
              <a:rPr lang="en-IN" altLang="en-US" sz="2400" baseline="-25000">
                <a:sym typeface="+mn-ea"/>
              </a:rPr>
              <a:t>f</a:t>
            </a:r>
            <a:r>
              <a:rPr lang="en-IN" altLang="en-US" sz="2400">
                <a:sym typeface="+mn-ea"/>
              </a:rPr>
              <a:t> and </a:t>
            </a:r>
          </a:p>
          <a:p>
            <a:pPr indent="457200"/>
            <a:r>
              <a:rPr lang="en-IN" altLang="en-US" sz="2400">
                <a:sym typeface="+mn-ea"/>
              </a:rPr>
              <a:t>                    Read/write head is pointing to BLANK  Symbol.</a:t>
            </a:r>
          </a:p>
        </p:txBody>
      </p:sp>
      <p:sp>
        <p:nvSpPr>
          <p:cNvPr id="4" name="Text Box 3"/>
          <p:cNvSpPr txBox="1"/>
          <p:nvPr/>
        </p:nvSpPr>
        <p:spPr>
          <a:xfrm>
            <a:off x="463550" y="1767840"/>
            <a:ext cx="11076940" cy="4768850"/>
          </a:xfrm>
          <a:prstGeom prst="rect">
            <a:avLst/>
          </a:prstGeom>
          <a:noFill/>
        </p:spPr>
        <p:txBody>
          <a:bodyPr wrap="square" rtlCol="0">
            <a:noAutofit/>
          </a:bodyPr>
          <a:lstStyle/>
          <a:p>
            <a:r>
              <a:rPr lang="en-IN" altLang="en-US" sz="2400" b="1">
                <a:solidFill>
                  <a:srgbClr val="00B0F0"/>
                </a:solidFill>
              </a:rPr>
              <a:t>q0</a:t>
            </a:r>
            <a:r>
              <a:rPr lang="en-IN" altLang="en-US" sz="2400"/>
              <a:t> </a:t>
            </a:r>
            <a:r>
              <a:rPr lang="en-IN" altLang="en-US" sz="2000"/>
              <a:t> </a:t>
            </a:r>
            <a:r>
              <a:rPr lang="en-IN" altLang="en-US" sz="2000">
                <a:latin typeface="Arial" panose="020B0604020202020204" pitchFamily="34" charset="0"/>
                <a:cs typeface="Arial" panose="020B0604020202020204" pitchFamily="34" charset="0"/>
              </a:rPr>
              <a:t>→ </a:t>
            </a:r>
            <a:r>
              <a:rPr lang="en-IN" altLang="en-US" sz="2000" b="1">
                <a:solidFill>
                  <a:srgbClr val="FF0000"/>
                </a:solidFill>
                <a:latin typeface="Arial" panose="020B0604020202020204" pitchFamily="34" charset="0"/>
                <a:cs typeface="Arial" panose="020B0604020202020204" pitchFamily="34" charset="0"/>
              </a:rPr>
              <a:t>‘a’</a:t>
            </a:r>
            <a:r>
              <a:rPr lang="en-IN" altLang="en-US" sz="2000">
                <a:latin typeface="Arial" panose="020B0604020202020204" pitchFamily="34" charset="0"/>
                <a:cs typeface="Arial" panose="020B0604020202020204" pitchFamily="34" charset="0"/>
              </a:rPr>
              <a:t> is replaced by </a:t>
            </a:r>
            <a:r>
              <a:rPr lang="en-IN" altLang="en-US" sz="2000" b="1">
                <a:solidFill>
                  <a:srgbClr val="0070C0"/>
                </a:solidFill>
                <a:latin typeface="Arial" panose="020B0604020202020204" pitchFamily="34" charset="0"/>
                <a:cs typeface="Arial" panose="020B0604020202020204" pitchFamily="34" charset="0"/>
              </a:rPr>
              <a:t>‘X”</a:t>
            </a:r>
            <a:r>
              <a:rPr lang="en-IN" altLang="en-US" sz="2000">
                <a:latin typeface="Arial" panose="020B0604020202020204" pitchFamily="34" charset="0"/>
                <a:cs typeface="Arial" panose="020B0604020202020204" pitchFamily="34" charset="0"/>
              </a:rPr>
              <a:t> and change the state to next state - q1. if symbol </a:t>
            </a:r>
            <a:r>
              <a:rPr lang="en-IN" altLang="en-US" sz="2000" b="1">
                <a:solidFill>
                  <a:srgbClr val="0070C0"/>
                </a:solidFill>
                <a:latin typeface="Arial" panose="020B0604020202020204" pitchFamily="34" charset="0"/>
                <a:cs typeface="Arial" panose="020B0604020202020204" pitchFamily="34" charset="0"/>
              </a:rPr>
              <a:t>‘Y</a:t>
            </a:r>
            <a:r>
              <a:rPr lang="en-IN" altLang="en-US" sz="2000">
                <a:latin typeface="Arial" panose="020B0604020202020204" pitchFamily="34" charset="0"/>
                <a:cs typeface="Arial" panose="020B0604020202020204" pitchFamily="34" charset="0"/>
              </a:rPr>
              <a:t>’ then </a:t>
            </a:r>
          </a:p>
          <a:p>
            <a:r>
              <a:rPr lang="en-IN" altLang="en-US" sz="2000">
                <a:latin typeface="Arial" panose="020B0604020202020204" pitchFamily="34" charset="0"/>
                <a:cs typeface="Arial" panose="020B0604020202020204" pitchFamily="34" charset="0"/>
              </a:rPr>
              <a:t>           counting of symbol </a:t>
            </a:r>
            <a:r>
              <a:rPr lang="en-IN" altLang="en-US" sz="2000" b="1">
                <a:solidFill>
                  <a:srgbClr val="FF0000"/>
                </a:solidFill>
                <a:latin typeface="Arial" panose="020B0604020202020204" pitchFamily="34" charset="0"/>
                <a:cs typeface="Arial" panose="020B0604020202020204" pitchFamily="34" charset="0"/>
              </a:rPr>
              <a:t>‘a’</a:t>
            </a:r>
            <a:r>
              <a:rPr lang="en-IN" altLang="en-US" sz="2000">
                <a:latin typeface="Arial" panose="020B0604020202020204" pitchFamily="34" charset="0"/>
                <a:cs typeface="Arial" panose="020B0604020202020204" pitchFamily="34" charset="0"/>
              </a:rPr>
              <a:t> is completed. Change the  state to q3.</a:t>
            </a:r>
          </a:p>
          <a:p>
            <a:r>
              <a:rPr lang="en-IN" altLang="el-GR" sz="2000" b="1">
                <a:sym typeface="+mn-ea"/>
              </a:rPr>
              <a:t>                                 </a:t>
            </a:r>
          </a:p>
          <a:p>
            <a:r>
              <a:rPr lang="en-IN" altLang="el-GR" sz="2000" b="1">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0</a:t>
            </a:r>
            <a:r>
              <a:rPr lang="en-US" sz="2000" b="1">
                <a:sym typeface="+mn-ea"/>
              </a:rPr>
              <a:t>,</a:t>
            </a:r>
            <a:r>
              <a:rPr lang="en-IN" altLang="en-US" sz="2000" b="1">
                <a:sym typeface="+mn-ea"/>
              </a:rPr>
              <a:t> </a:t>
            </a:r>
            <a:r>
              <a:rPr lang="en-IN" altLang="en-US" sz="2000" b="1">
                <a:solidFill>
                  <a:srgbClr val="FF0000"/>
                </a:solidFill>
                <a:latin typeface="Arial" panose="020B0604020202020204" pitchFamily="34" charset="0"/>
                <a:cs typeface="Arial" panose="020B0604020202020204" pitchFamily="34" charset="0"/>
                <a:sym typeface="+mn-ea"/>
              </a:rPr>
              <a:t>a</a:t>
            </a:r>
            <a:r>
              <a:rPr lang="en-US" sz="2000" b="1">
                <a:sym typeface="+mn-ea"/>
              </a:rPr>
              <a:t>)=(</a:t>
            </a:r>
            <a:r>
              <a:rPr lang="en-IN" altLang="en-US" sz="2000" b="1">
                <a:solidFill>
                  <a:srgbClr val="00B0F0"/>
                </a:solidFill>
                <a:sym typeface="+mn-ea"/>
              </a:rPr>
              <a:t>q1</a:t>
            </a:r>
            <a:r>
              <a:rPr lang="en-US" sz="2000" b="1">
                <a:sym typeface="+mn-ea"/>
              </a:rPr>
              <a:t>,</a:t>
            </a:r>
            <a:r>
              <a:rPr lang="en-IN" altLang="en-US" sz="2000" b="1">
                <a:sym typeface="+mn-ea"/>
              </a:rPr>
              <a:t> </a:t>
            </a:r>
            <a:r>
              <a:rPr lang="en-IN" altLang="en-US" sz="2000" b="1">
                <a:solidFill>
                  <a:srgbClr val="0070C0"/>
                </a:solidFill>
                <a:sym typeface="+mn-ea"/>
              </a:rPr>
              <a:t>X</a:t>
            </a:r>
            <a:r>
              <a:rPr lang="en-US" sz="2000" b="1">
                <a:sym typeface="+mn-ea"/>
              </a:rPr>
              <a:t>,</a:t>
            </a:r>
            <a:r>
              <a:rPr lang="en-IN" altLang="en-US" sz="2000" b="1">
                <a:sym typeface="+mn-ea"/>
              </a:rPr>
              <a:t> </a:t>
            </a:r>
            <a:r>
              <a:rPr lang="en-US" sz="2000" b="1">
                <a:sym typeface="+mn-ea"/>
              </a:rPr>
              <a:t>R)</a:t>
            </a:r>
            <a:r>
              <a:rPr lang="en-US" sz="2000">
                <a:sym typeface="+mn-ea"/>
              </a:rPr>
              <a:t> </a:t>
            </a:r>
            <a:r>
              <a:rPr lang="en-IN" altLang="en-US" sz="2000">
                <a:sym typeface="+mn-ea"/>
              </a:rPr>
              <a:t>   </a:t>
            </a:r>
          </a:p>
          <a:p>
            <a:r>
              <a:rPr lang="en-IN" altLang="en-US" sz="2000">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0</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IN" altLang="en-US" sz="2000" b="1">
                <a:solidFill>
                  <a:srgbClr val="00B0F0"/>
                </a:solidFill>
                <a:sym typeface="+mn-ea"/>
              </a:rPr>
              <a:t>q3</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IN" altLang="en-US" sz="2000" b="1">
                <a:sym typeface="+mn-ea"/>
              </a:rPr>
              <a:t> </a:t>
            </a:r>
            <a:r>
              <a:rPr lang="en-US" sz="2000" b="1">
                <a:sym typeface="+mn-ea"/>
              </a:rPr>
              <a:t>R)</a:t>
            </a:r>
            <a:r>
              <a:rPr lang="en-US" sz="2000">
                <a:sym typeface="+mn-ea"/>
              </a:rPr>
              <a:t> </a:t>
            </a:r>
            <a:r>
              <a:rPr lang="en-IN" altLang="en-US" sz="2000">
                <a:sym typeface="+mn-ea"/>
              </a:rPr>
              <a:t>   </a:t>
            </a:r>
          </a:p>
          <a:p>
            <a:endParaRPr lang="en-IN" altLang="en-US" sz="2000">
              <a:latin typeface="Arial" panose="020B0604020202020204" pitchFamily="34" charset="0"/>
              <a:cs typeface="Arial" panose="020B0604020202020204" pitchFamily="34" charset="0"/>
            </a:endParaRPr>
          </a:p>
          <a:p>
            <a:r>
              <a:rPr lang="en-IN" altLang="en-US" sz="2000">
                <a:latin typeface="Arial" panose="020B0604020202020204" pitchFamily="34" charset="0"/>
                <a:cs typeface="Arial" panose="020B0604020202020204" pitchFamily="34" charset="0"/>
              </a:rPr>
              <a:t>             </a:t>
            </a:r>
          </a:p>
          <a:p>
            <a:r>
              <a:rPr lang="en-IN" altLang="en-US" sz="2400" b="1">
                <a:solidFill>
                  <a:srgbClr val="00B0F0"/>
                </a:solidFill>
              </a:rPr>
              <a:t>q1</a:t>
            </a:r>
            <a:r>
              <a:rPr lang="en-IN" altLang="en-US" sz="2000">
                <a:latin typeface="Arial" panose="020B0604020202020204" pitchFamily="34" charset="0"/>
                <a:cs typeface="Arial" panose="020B0604020202020204" pitchFamily="34" charset="0"/>
              </a:rPr>
              <a:t> →  Searching for next leftmost</a:t>
            </a:r>
            <a:r>
              <a:rPr lang="en-IN" altLang="en-US" sz="2000" b="1">
                <a:solidFill>
                  <a:srgbClr val="FF0000"/>
                </a:solidFill>
                <a:latin typeface="Arial" panose="020B0604020202020204" pitchFamily="34" charset="0"/>
                <a:cs typeface="Arial" panose="020B0604020202020204" pitchFamily="34" charset="0"/>
              </a:rPr>
              <a:t> ‘b’</a:t>
            </a:r>
            <a:r>
              <a:rPr lang="en-IN" altLang="en-US" sz="2000">
                <a:latin typeface="Arial" panose="020B0604020202020204" pitchFamily="34" charset="0"/>
                <a:cs typeface="Arial" panose="020B0604020202020204" pitchFamily="34" charset="0"/>
              </a:rPr>
              <a:t> to be counted. This is acomplished by moving </a:t>
            </a:r>
          </a:p>
          <a:p>
            <a:r>
              <a:rPr lang="en-IN" altLang="en-US" sz="2000">
                <a:latin typeface="Arial" panose="020B0604020202020204" pitchFamily="34" charset="0"/>
                <a:cs typeface="Arial" panose="020B0604020202020204" pitchFamily="34" charset="0"/>
              </a:rPr>
              <a:t>           read/write  towards left, without altering the encountered symbols. Possible symbols </a:t>
            </a:r>
          </a:p>
          <a:p>
            <a:r>
              <a:rPr lang="en-IN" altLang="en-US" sz="2000">
                <a:latin typeface="Arial" panose="020B0604020202020204" pitchFamily="34" charset="0"/>
                <a:cs typeface="Arial" panose="020B0604020202020204" pitchFamily="34" charset="0"/>
              </a:rPr>
              <a:t>           are </a:t>
            </a:r>
            <a:r>
              <a:rPr lang="en-IN" altLang="en-US" sz="2000" b="1">
                <a:solidFill>
                  <a:srgbClr val="FF0000"/>
                </a:solidFill>
                <a:latin typeface="Arial" panose="020B0604020202020204" pitchFamily="34" charset="0"/>
                <a:cs typeface="Arial" panose="020B0604020202020204" pitchFamily="34" charset="0"/>
              </a:rPr>
              <a:t>‘a</a:t>
            </a:r>
            <a:r>
              <a:rPr lang="en-IN" altLang="en-US" sz="2000">
                <a:latin typeface="Arial" panose="020B0604020202020204" pitchFamily="34" charset="0"/>
                <a:cs typeface="Arial" panose="020B0604020202020204" pitchFamily="34" charset="0"/>
              </a:rPr>
              <a:t>’ and </a:t>
            </a:r>
            <a:r>
              <a:rPr lang="en-IN" altLang="en-US" sz="2000" b="1">
                <a:solidFill>
                  <a:srgbClr val="0070C0"/>
                </a:solidFill>
                <a:latin typeface="Arial" panose="020B0604020202020204" pitchFamily="34" charset="0"/>
                <a:cs typeface="Arial" panose="020B0604020202020204" pitchFamily="34" charset="0"/>
              </a:rPr>
              <a:t>‘Y’.</a:t>
            </a:r>
            <a:r>
              <a:rPr lang="en-IN" altLang="en-US" sz="2000">
                <a:latin typeface="Arial" panose="020B0604020202020204" pitchFamily="34" charset="0"/>
                <a:cs typeface="Arial" panose="020B0604020202020204" pitchFamily="34" charset="0"/>
              </a:rPr>
              <a:t> Replace </a:t>
            </a:r>
            <a:r>
              <a:rPr lang="en-IN" altLang="en-US" sz="2000" b="1">
                <a:solidFill>
                  <a:srgbClr val="FF0000"/>
                </a:solidFill>
                <a:latin typeface="Arial" panose="020B0604020202020204" pitchFamily="34" charset="0"/>
                <a:cs typeface="Arial" panose="020B0604020202020204" pitchFamily="34" charset="0"/>
              </a:rPr>
              <a:t>‘b’</a:t>
            </a:r>
            <a:r>
              <a:rPr lang="en-IN" altLang="en-US" sz="2000">
                <a:latin typeface="Arial" panose="020B0604020202020204" pitchFamily="34" charset="0"/>
                <a:cs typeface="Arial" panose="020B0604020202020204" pitchFamily="34" charset="0"/>
              </a:rPr>
              <a:t> by ‘</a:t>
            </a:r>
            <a:r>
              <a:rPr lang="en-IN" altLang="en-US" sz="2000" b="1">
                <a:solidFill>
                  <a:srgbClr val="0070C0"/>
                </a:solidFill>
                <a:latin typeface="Arial" panose="020B0604020202020204" pitchFamily="34" charset="0"/>
                <a:cs typeface="Arial" panose="020B0604020202020204" pitchFamily="34" charset="0"/>
              </a:rPr>
              <a:t>Y’ </a:t>
            </a:r>
            <a:r>
              <a:rPr lang="en-IN" altLang="en-US" sz="2000">
                <a:latin typeface="Arial" panose="020B0604020202020204" pitchFamily="34" charset="0"/>
                <a:cs typeface="Arial" panose="020B0604020202020204" pitchFamily="34" charset="0"/>
              </a:rPr>
              <a:t>and change the state to q2.</a:t>
            </a:r>
          </a:p>
          <a:p>
            <a:endParaRPr lang="en-IN" altLang="en-US" sz="2000">
              <a:latin typeface="Arial" panose="020B0604020202020204" pitchFamily="34" charset="0"/>
              <a:cs typeface="Arial" panose="020B0604020202020204" pitchFamily="34" charset="0"/>
            </a:endParaRPr>
          </a:p>
          <a:p>
            <a:r>
              <a:rPr lang="en-IN" altLang="en-US" sz="2000">
                <a:latin typeface="Arial" panose="020B0604020202020204" pitchFamily="34" charset="0"/>
                <a:cs typeface="Arial" panose="020B0604020202020204" pitchFamily="34" charset="0"/>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1</a:t>
            </a:r>
            <a:r>
              <a:rPr lang="en-US" sz="2000" b="1">
                <a:sym typeface="+mn-ea"/>
              </a:rPr>
              <a:t>,</a:t>
            </a:r>
            <a:r>
              <a:rPr lang="en-IN" altLang="en-US" sz="2000" b="1">
                <a:solidFill>
                  <a:srgbClr val="FF0000"/>
                </a:solidFill>
                <a:latin typeface="Arial" panose="020B0604020202020204" pitchFamily="34" charset="0"/>
                <a:cs typeface="Arial" panose="020B0604020202020204" pitchFamily="34" charset="0"/>
                <a:sym typeface="+mn-ea"/>
              </a:rPr>
              <a:t> a</a:t>
            </a:r>
            <a:r>
              <a:rPr lang="en-US" sz="2000" b="1">
                <a:sym typeface="+mn-ea"/>
              </a:rPr>
              <a:t>)=(</a:t>
            </a:r>
            <a:r>
              <a:rPr lang="en-IN" altLang="en-US" sz="2000" b="1">
                <a:solidFill>
                  <a:srgbClr val="00B0F0"/>
                </a:solidFill>
                <a:sym typeface="+mn-ea"/>
              </a:rPr>
              <a:t>q1</a:t>
            </a:r>
            <a:r>
              <a:rPr lang="en-US" sz="2000" b="1">
                <a:sym typeface="+mn-ea"/>
              </a:rPr>
              <a:t>,</a:t>
            </a:r>
            <a:r>
              <a:rPr lang="en-IN" altLang="en-US" sz="2000" b="1">
                <a:sym typeface="+mn-ea"/>
              </a:rPr>
              <a:t> </a:t>
            </a:r>
            <a:r>
              <a:rPr lang="en-IN" altLang="en-US" sz="2000" b="1">
                <a:solidFill>
                  <a:srgbClr val="FF0000"/>
                </a:solidFill>
                <a:latin typeface="Arial" panose="020B0604020202020204" pitchFamily="34" charset="0"/>
                <a:cs typeface="Arial" panose="020B0604020202020204" pitchFamily="34" charset="0"/>
                <a:sym typeface="+mn-ea"/>
              </a:rPr>
              <a:t>a</a:t>
            </a:r>
            <a:r>
              <a:rPr lang="en-US" sz="2000" b="1">
                <a:sym typeface="+mn-ea"/>
              </a:rPr>
              <a:t>,</a:t>
            </a:r>
            <a:r>
              <a:rPr lang="en-IN" altLang="en-US" sz="2000" b="1">
                <a:sym typeface="+mn-ea"/>
              </a:rPr>
              <a:t> </a:t>
            </a:r>
            <a:r>
              <a:rPr lang="en-US" sz="2000" b="1">
                <a:sym typeface="+mn-ea"/>
              </a:rPr>
              <a:t>R)</a:t>
            </a:r>
            <a:r>
              <a:rPr lang="en-US" sz="2000">
                <a:sym typeface="+mn-ea"/>
              </a:rPr>
              <a:t> </a:t>
            </a:r>
            <a:r>
              <a:rPr lang="en-IN" altLang="en-US" sz="2000">
                <a:sym typeface="+mn-ea"/>
              </a:rPr>
              <a:t>   </a:t>
            </a:r>
          </a:p>
          <a:p>
            <a:r>
              <a:rPr lang="en-IN" altLang="el-GR" sz="2000" b="1">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1</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IN" altLang="en-US" sz="2000" b="1">
                <a:solidFill>
                  <a:srgbClr val="00B0F0"/>
                </a:solidFill>
                <a:sym typeface="+mn-ea"/>
              </a:rPr>
              <a:t>q1</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IN" altLang="en-US" sz="2000" b="1">
                <a:sym typeface="+mn-ea"/>
              </a:rPr>
              <a:t> </a:t>
            </a:r>
            <a:r>
              <a:rPr lang="en-US" sz="2000" b="1">
                <a:sym typeface="+mn-ea"/>
              </a:rPr>
              <a:t>R)</a:t>
            </a:r>
            <a:r>
              <a:rPr lang="en-US" sz="2000">
                <a:sym typeface="+mn-ea"/>
              </a:rPr>
              <a:t> </a:t>
            </a:r>
            <a:r>
              <a:rPr lang="en-IN" altLang="en-US" sz="2000">
                <a:sym typeface="+mn-ea"/>
              </a:rPr>
              <a:t>   </a:t>
            </a:r>
          </a:p>
          <a:p>
            <a:r>
              <a:rPr lang="en-IN" altLang="en-US" sz="2000">
                <a:latin typeface="Arial" panose="020B0604020202020204" pitchFamily="34" charset="0"/>
                <a:cs typeface="Arial" panose="020B0604020202020204" pitchFamily="34" charset="0"/>
              </a:rPr>
              <a:t>                           	 </a:t>
            </a:r>
            <a:r>
              <a:rPr lang="en-IN" altLang="el-GR" sz="2000" b="1">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1</a:t>
            </a:r>
            <a:r>
              <a:rPr lang="en-US" sz="2000" b="1">
                <a:sym typeface="+mn-ea"/>
              </a:rPr>
              <a:t>,</a:t>
            </a:r>
            <a:r>
              <a:rPr lang="en-IN" altLang="en-US" sz="2000" b="1">
                <a:sym typeface="+mn-ea"/>
              </a:rPr>
              <a:t> </a:t>
            </a:r>
            <a:r>
              <a:rPr lang="en-IN" altLang="en-US" sz="2000" b="1">
                <a:solidFill>
                  <a:srgbClr val="FF0000"/>
                </a:solidFill>
                <a:latin typeface="Arial" panose="020B0604020202020204" pitchFamily="34" charset="0"/>
                <a:cs typeface="Arial" panose="020B0604020202020204" pitchFamily="34" charset="0"/>
                <a:sym typeface="+mn-ea"/>
              </a:rPr>
              <a:t>b</a:t>
            </a:r>
            <a:r>
              <a:rPr lang="en-US" sz="2000" b="1">
                <a:sym typeface="+mn-ea"/>
              </a:rPr>
              <a:t>)=(</a:t>
            </a:r>
            <a:r>
              <a:rPr lang="en-IN" altLang="en-US" sz="2000" b="1">
                <a:solidFill>
                  <a:srgbClr val="00B0F0"/>
                </a:solidFill>
                <a:sym typeface="+mn-ea"/>
              </a:rPr>
              <a:t>q2</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IN" altLang="en-US" sz="2000" b="1">
                <a:sym typeface="+mn-ea"/>
              </a:rPr>
              <a:t> L</a:t>
            </a:r>
            <a:r>
              <a:rPr lang="en-US" sz="2000" b="1">
                <a:sym typeface="+mn-ea"/>
              </a:rPr>
              <a:t>)</a:t>
            </a:r>
            <a:endParaRPr lang="en-IN" altLang="en-US" sz="2000">
              <a:latin typeface="Arial" panose="020B0604020202020204" pitchFamily="34" charset="0"/>
              <a:cs typeface="Arial" panose="020B0604020202020204" pitchFamily="34" charset="0"/>
            </a:endParaRPr>
          </a:p>
          <a:p>
            <a:endParaRPr lang="en-IN" altLang="en-US" sz="2000">
              <a:latin typeface="Arial" panose="020B060402020202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63550" y="558800"/>
            <a:ext cx="11076940" cy="5815965"/>
          </a:xfrm>
          <a:prstGeom prst="rect">
            <a:avLst/>
          </a:prstGeom>
          <a:noFill/>
        </p:spPr>
        <p:txBody>
          <a:bodyPr wrap="square" rtlCol="0">
            <a:spAutoFit/>
          </a:bodyPr>
          <a:lstStyle/>
          <a:p>
            <a:r>
              <a:rPr lang="en-IN" altLang="en-US" sz="2400" b="1">
                <a:solidFill>
                  <a:srgbClr val="00B0F0"/>
                </a:solidFill>
              </a:rPr>
              <a:t>q2</a:t>
            </a:r>
            <a:r>
              <a:rPr lang="en-IN" altLang="en-US" sz="2000">
                <a:latin typeface="Arial" panose="020B0604020202020204" pitchFamily="34" charset="0"/>
                <a:cs typeface="Arial" panose="020B0604020202020204" pitchFamily="34" charset="0"/>
              </a:rPr>
              <a:t> →  Seraching for next leftmost </a:t>
            </a:r>
            <a:r>
              <a:rPr lang="en-IN" altLang="en-US" sz="2000" b="1">
                <a:solidFill>
                  <a:srgbClr val="FF0000"/>
                </a:solidFill>
                <a:latin typeface="Arial" panose="020B0604020202020204" pitchFamily="34" charset="0"/>
                <a:cs typeface="Arial" panose="020B0604020202020204" pitchFamily="34" charset="0"/>
              </a:rPr>
              <a:t>‘a’</a:t>
            </a:r>
            <a:r>
              <a:rPr lang="en-IN" altLang="en-US" sz="2000">
                <a:latin typeface="Arial" panose="020B0604020202020204" pitchFamily="34" charset="0"/>
                <a:cs typeface="Arial" panose="020B0604020202020204" pitchFamily="34" charset="0"/>
              </a:rPr>
              <a:t> again. This is accomplished by </a:t>
            </a:r>
            <a:r>
              <a:rPr lang="en-IN" altLang="en-US" sz="2000">
                <a:latin typeface="Arial" panose="020B0604020202020204" pitchFamily="34" charset="0"/>
                <a:cs typeface="Arial" panose="020B0604020202020204" pitchFamily="34" charset="0"/>
                <a:sym typeface="+mn-ea"/>
              </a:rPr>
              <a:t>finding rightmost</a:t>
            </a:r>
            <a:r>
              <a:rPr lang="en-IN" altLang="en-US" sz="2000" b="1">
                <a:solidFill>
                  <a:srgbClr val="0070C0"/>
                </a:solidFill>
                <a:latin typeface="Arial" panose="020B0604020202020204" pitchFamily="34" charset="0"/>
                <a:cs typeface="Arial" panose="020B0604020202020204" pitchFamily="34" charset="0"/>
                <a:sym typeface="+mn-ea"/>
              </a:rPr>
              <a:t> X </a:t>
            </a:r>
            <a:r>
              <a:rPr lang="en-IN" altLang="en-US" sz="2000">
                <a:latin typeface="Arial" panose="020B0604020202020204" pitchFamily="34" charset="0"/>
                <a:cs typeface="Arial" panose="020B0604020202020204" pitchFamily="34" charset="0"/>
                <a:sym typeface="+mn-ea"/>
              </a:rPr>
              <a:t>in </a:t>
            </a:r>
          </a:p>
          <a:p>
            <a:r>
              <a:rPr lang="en-IN" altLang="en-US" sz="2000">
                <a:latin typeface="Arial" panose="020B0604020202020204" pitchFamily="34" charset="0"/>
                <a:cs typeface="Arial" panose="020B0604020202020204" pitchFamily="34" charset="0"/>
                <a:sym typeface="+mn-ea"/>
              </a:rPr>
              <a:t>           the  sequence by moving read/write head towards left without altering the encounterd </a:t>
            </a:r>
          </a:p>
          <a:p>
            <a:r>
              <a:rPr lang="en-IN" altLang="en-US" sz="2000">
                <a:latin typeface="Arial" panose="020B0604020202020204" pitchFamily="34" charset="0"/>
                <a:cs typeface="Arial" panose="020B0604020202020204" pitchFamily="34" charset="0"/>
                <a:sym typeface="+mn-ea"/>
              </a:rPr>
              <a:t>           symbols. The possible symobls  are </a:t>
            </a:r>
            <a:r>
              <a:rPr lang="en-IN" altLang="en-US" sz="2000" b="1">
                <a:solidFill>
                  <a:srgbClr val="0070C0"/>
                </a:solidFill>
                <a:latin typeface="Arial" panose="020B0604020202020204" pitchFamily="34" charset="0"/>
                <a:cs typeface="Arial" panose="020B0604020202020204" pitchFamily="34" charset="0"/>
                <a:sym typeface="+mn-ea"/>
              </a:rPr>
              <a:t>‘Y</a:t>
            </a:r>
            <a:r>
              <a:rPr lang="en-IN" altLang="en-US" sz="2000">
                <a:latin typeface="Arial" panose="020B0604020202020204" pitchFamily="34" charset="0"/>
                <a:cs typeface="Arial" panose="020B0604020202020204" pitchFamily="34" charset="0"/>
                <a:sym typeface="+mn-ea"/>
              </a:rPr>
              <a:t>’ and </a:t>
            </a:r>
            <a:r>
              <a:rPr lang="en-IN" altLang="en-US" sz="2000" b="1">
                <a:solidFill>
                  <a:srgbClr val="FF0000"/>
                </a:solidFill>
                <a:latin typeface="Arial" panose="020B0604020202020204" pitchFamily="34" charset="0"/>
                <a:cs typeface="Arial" panose="020B0604020202020204" pitchFamily="34" charset="0"/>
                <a:sym typeface="+mn-ea"/>
              </a:rPr>
              <a:t>‘a’</a:t>
            </a:r>
            <a:r>
              <a:rPr lang="en-IN" altLang="en-US" sz="2000">
                <a:latin typeface="Arial" panose="020B0604020202020204" pitchFamily="34" charset="0"/>
                <a:cs typeface="Arial" panose="020B0604020202020204" pitchFamily="34" charset="0"/>
                <a:sym typeface="+mn-ea"/>
              </a:rPr>
              <a:t>. If Symbol X then move read/write head  </a:t>
            </a:r>
          </a:p>
          <a:p>
            <a:r>
              <a:rPr lang="en-IN" altLang="en-US" sz="2000">
                <a:latin typeface="Arial" panose="020B0604020202020204" pitchFamily="34" charset="0"/>
                <a:cs typeface="Arial" panose="020B0604020202020204" pitchFamily="34" charset="0"/>
                <a:sym typeface="+mn-ea"/>
              </a:rPr>
              <a:t>           right to point leftmost </a:t>
            </a:r>
            <a:r>
              <a:rPr lang="en-IN" altLang="en-US" sz="2000" b="1">
                <a:solidFill>
                  <a:srgbClr val="FF0000"/>
                </a:solidFill>
                <a:latin typeface="Arial" panose="020B0604020202020204" pitchFamily="34" charset="0"/>
                <a:cs typeface="Arial" panose="020B0604020202020204" pitchFamily="34" charset="0"/>
                <a:sym typeface="+mn-ea"/>
              </a:rPr>
              <a:t>‘a’</a:t>
            </a:r>
            <a:r>
              <a:rPr lang="en-IN" altLang="en-US" sz="2000">
                <a:latin typeface="Arial" panose="020B0604020202020204" pitchFamily="34" charset="0"/>
                <a:cs typeface="Arial" panose="020B0604020202020204" pitchFamily="34" charset="0"/>
                <a:sym typeface="+mn-ea"/>
              </a:rPr>
              <a:t> and change the state to q0.</a:t>
            </a:r>
          </a:p>
          <a:p>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r>
              <a:rPr lang="en-IN" altLang="el-GR" sz="2000" b="1">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2</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IN" altLang="en-US" sz="2000" b="1">
                <a:solidFill>
                  <a:srgbClr val="00B0F0"/>
                </a:solidFill>
                <a:sym typeface="+mn-ea"/>
              </a:rPr>
              <a:t>q2</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IN" altLang="en-US" sz="2000" b="1">
                <a:sym typeface="+mn-ea"/>
              </a:rPr>
              <a:t> L</a:t>
            </a:r>
            <a:r>
              <a:rPr lang="en-US" sz="2000" b="1">
                <a:sym typeface="+mn-ea"/>
              </a:rPr>
              <a:t>)</a:t>
            </a:r>
          </a:p>
          <a:p>
            <a:r>
              <a:rPr lang="en-US" sz="2000" b="1">
                <a:sym typeface="+mn-ea"/>
              </a:rPr>
              <a:t> </a:t>
            </a:r>
            <a:r>
              <a:rPr lang="en-IN" altLang="en-US" sz="2000" b="1">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2</a:t>
            </a:r>
            <a:r>
              <a:rPr lang="en-US" sz="2000" b="1">
                <a:sym typeface="+mn-ea"/>
              </a:rPr>
              <a:t>,</a:t>
            </a:r>
            <a:r>
              <a:rPr lang="en-IN" altLang="en-US" sz="2000" b="1">
                <a:solidFill>
                  <a:srgbClr val="FF0000"/>
                </a:solidFill>
                <a:sym typeface="+mn-ea"/>
              </a:rPr>
              <a:t> </a:t>
            </a:r>
            <a:r>
              <a:rPr lang="en-IN" altLang="en-US" sz="2000" b="1">
                <a:solidFill>
                  <a:srgbClr val="FF0000"/>
                </a:solidFill>
                <a:latin typeface="Arial" panose="020B0604020202020204" pitchFamily="34" charset="0"/>
                <a:cs typeface="Arial" panose="020B0604020202020204" pitchFamily="34" charset="0"/>
                <a:sym typeface="+mn-ea"/>
              </a:rPr>
              <a:t>a</a:t>
            </a:r>
            <a:r>
              <a:rPr lang="en-US" sz="2000" b="1">
                <a:sym typeface="+mn-ea"/>
              </a:rPr>
              <a:t>)=(</a:t>
            </a:r>
            <a:r>
              <a:rPr lang="en-IN" altLang="en-US" sz="2000" b="1">
                <a:solidFill>
                  <a:srgbClr val="00B0F0"/>
                </a:solidFill>
                <a:sym typeface="+mn-ea"/>
              </a:rPr>
              <a:t>q2</a:t>
            </a:r>
            <a:r>
              <a:rPr lang="en-US" sz="2000" b="1">
                <a:sym typeface="+mn-ea"/>
              </a:rPr>
              <a:t>,</a:t>
            </a:r>
            <a:r>
              <a:rPr lang="en-IN" altLang="en-US" sz="2000" b="1">
                <a:sym typeface="+mn-ea"/>
              </a:rPr>
              <a:t> </a:t>
            </a:r>
            <a:r>
              <a:rPr lang="en-IN" altLang="en-US" sz="2000" b="1">
                <a:solidFill>
                  <a:srgbClr val="FF0000"/>
                </a:solidFill>
                <a:latin typeface="Arial" panose="020B0604020202020204" pitchFamily="34" charset="0"/>
                <a:cs typeface="Arial" panose="020B0604020202020204" pitchFamily="34" charset="0"/>
                <a:sym typeface="+mn-ea"/>
              </a:rPr>
              <a:t>a</a:t>
            </a:r>
            <a:r>
              <a:rPr lang="en-US" sz="2000" b="1">
                <a:sym typeface="+mn-ea"/>
              </a:rPr>
              <a:t>,</a:t>
            </a:r>
            <a:r>
              <a:rPr lang="en-IN" altLang="en-US" sz="2000" b="1">
                <a:sym typeface="+mn-ea"/>
              </a:rPr>
              <a:t> L</a:t>
            </a:r>
            <a:r>
              <a:rPr lang="en-US" sz="2000" b="1">
                <a:sym typeface="+mn-ea"/>
              </a:rPr>
              <a:t>)</a:t>
            </a:r>
            <a:endParaRPr lang="en-IN" altLang="en-US" sz="2000">
              <a:latin typeface="Arial" panose="020B0604020202020204" pitchFamily="34" charset="0"/>
              <a:cs typeface="Arial" panose="020B0604020202020204" pitchFamily="34" charset="0"/>
              <a:sym typeface="+mn-ea"/>
            </a:endParaRPr>
          </a:p>
          <a:p>
            <a:r>
              <a:rPr lang="en-IN" altLang="en-US" sz="2000" b="1">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2</a:t>
            </a:r>
            <a:r>
              <a:rPr lang="en-US" sz="2000" b="1">
                <a:sym typeface="+mn-ea"/>
              </a:rPr>
              <a:t>,</a:t>
            </a:r>
            <a:r>
              <a:rPr lang="en-IN" altLang="en-US" sz="2000" b="1">
                <a:sym typeface="+mn-ea"/>
              </a:rPr>
              <a:t> </a:t>
            </a:r>
            <a:r>
              <a:rPr lang="en-IN" altLang="en-US" sz="2000" b="1">
                <a:solidFill>
                  <a:srgbClr val="0070C0"/>
                </a:solidFill>
                <a:sym typeface="+mn-ea"/>
              </a:rPr>
              <a:t>X</a:t>
            </a:r>
            <a:r>
              <a:rPr lang="en-US" sz="2000" b="1">
                <a:sym typeface="+mn-ea"/>
              </a:rPr>
              <a:t>)=(</a:t>
            </a:r>
            <a:r>
              <a:rPr lang="en-IN" altLang="en-US" sz="2000" b="1">
                <a:solidFill>
                  <a:srgbClr val="00B0F0"/>
                </a:solidFill>
                <a:sym typeface="+mn-ea"/>
              </a:rPr>
              <a:t>q0</a:t>
            </a:r>
            <a:r>
              <a:rPr lang="en-US" sz="2000" b="1">
                <a:sym typeface="+mn-ea"/>
              </a:rPr>
              <a:t>,</a:t>
            </a:r>
            <a:r>
              <a:rPr lang="en-IN" altLang="en-US" sz="2000" b="1">
                <a:sym typeface="+mn-ea"/>
              </a:rPr>
              <a:t> </a:t>
            </a:r>
            <a:r>
              <a:rPr lang="en-IN" altLang="en-US" sz="2000" b="1">
                <a:solidFill>
                  <a:srgbClr val="0070C0"/>
                </a:solidFill>
                <a:sym typeface="+mn-ea"/>
              </a:rPr>
              <a:t>X</a:t>
            </a:r>
            <a:r>
              <a:rPr lang="en-US" sz="2000" b="1">
                <a:sym typeface="+mn-ea"/>
              </a:rPr>
              <a:t>,</a:t>
            </a:r>
            <a:r>
              <a:rPr lang="en-IN" altLang="en-US" sz="2000" b="1">
                <a:sym typeface="+mn-ea"/>
              </a:rPr>
              <a:t> R</a:t>
            </a:r>
            <a:r>
              <a:rPr lang="en-US" sz="2000" b="1">
                <a:sym typeface="+mn-ea"/>
              </a:rPr>
              <a:t>)</a:t>
            </a:r>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sym typeface="+mn-ea"/>
            </a:endParaRPr>
          </a:p>
          <a:p>
            <a:r>
              <a:rPr lang="en-IN" altLang="en-US" sz="2400" b="1">
                <a:solidFill>
                  <a:srgbClr val="00B0F0"/>
                </a:solidFill>
                <a:sym typeface="+mn-ea"/>
              </a:rPr>
              <a:t>q3</a:t>
            </a:r>
            <a:r>
              <a:rPr lang="en-IN" altLang="en-US" sz="2000">
                <a:latin typeface="Arial" panose="020B0604020202020204" pitchFamily="34" charset="0"/>
                <a:cs typeface="Arial" panose="020B0604020202020204" pitchFamily="34" charset="0"/>
                <a:sym typeface="+mn-ea"/>
              </a:rPr>
              <a:t> →  Counting of symbol</a:t>
            </a:r>
            <a:r>
              <a:rPr lang="en-IN" altLang="en-US" sz="2000" b="1">
                <a:solidFill>
                  <a:srgbClr val="FF0000"/>
                </a:solidFill>
                <a:latin typeface="Arial" panose="020B0604020202020204" pitchFamily="34" charset="0"/>
                <a:cs typeface="Arial" panose="020B0604020202020204" pitchFamily="34" charset="0"/>
                <a:sym typeface="+mn-ea"/>
              </a:rPr>
              <a:t> ‘a’</a:t>
            </a:r>
            <a:r>
              <a:rPr lang="en-IN" altLang="en-US" sz="2000">
                <a:latin typeface="Arial" panose="020B0604020202020204" pitchFamily="34" charset="0"/>
                <a:cs typeface="Arial" panose="020B0604020202020204" pitchFamily="34" charset="0"/>
                <a:sym typeface="+mn-ea"/>
              </a:rPr>
              <a:t> is completed and check for completion of counting of symbol </a:t>
            </a:r>
          </a:p>
          <a:p>
            <a:r>
              <a:rPr lang="en-IN" altLang="en-US" sz="2000">
                <a:latin typeface="Arial" panose="020B0604020202020204" pitchFamily="34" charset="0"/>
                <a:cs typeface="Arial" panose="020B0604020202020204" pitchFamily="34" charset="0"/>
                <a:sym typeface="+mn-ea"/>
              </a:rPr>
              <a:t>          </a:t>
            </a:r>
            <a:r>
              <a:rPr lang="en-IN" altLang="en-US" sz="2000" b="1">
                <a:solidFill>
                  <a:srgbClr val="FF0000"/>
                </a:solidFill>
                <a:latin typeface="Arial" panose="020B0604020202020204" pitchFamily="34" charset="0"/>
                <a:cs typeface="Arial" panose="020B0604020202020204" pitchFamily="34" charset="0"/>
                <a:sym typeface="+mn-ea"/>
              </a:rPr>
              <a:t>‘b’</a:t>
            </a:r>
            <a:r>
              <a:rPr lang="en-IN" altLang="en-US" sz="2000">
                <a:latin typeface="Arial" panose="020B0604020202020204" pitchFamily="34" charset="0"/>
                <a:cs typeface="Arial" panose="020B0604020202020204" pitchFamily="34" charset="0"/>
                <a:sym typeface="+mn-ea"/>
              </a:rPr>
              <a:t> in  the sequence by moving Read/Write head towards right without altering the </a:t>
            </a:r>
          </a:p>
          <a:p>
            <a:r>
              <a:rPr lang="en-IN" altLang="en-US" sz="2000">
                <a:latin typeface="Arial" panose="020B0604020202020204" pitchFamily="34" charset="0"/>
                <a:cs typeface="Arial" panose="020B0604020202020204" pitchFamily="34" charset="0"/>
                <a:sym typeface="+mn-ea"/>
              </a:rPr>
              <a:t>           encounterd symbols.  If Blank symbol reached then we  have completed the  counting of </a:t>
            </a:r>
          </a:p>
          <a:p>
            <a:r>
              <a:rPr lang="en-IN" altLang="en-US" sz="2000">
                <a:latin typeface="Arial" panose="020B0604020202020204" pitchFamily="34" charset="0"/>
                <a:cs typeface="Arial" panose="020B0604020202020204" pitchFamily="34" charset="0"/>
                <a:sym typeface="+mn-ea"/>
              </a:rPr>
              <a:t>           ‘n’ number of </a:t>
            </a:r>
            <a:r>
              <a:rPr lang="en-IN" altLang="en-US" sz="2000" b="1">
                <a:solidFill>
                  <a:srgbClr val="FF0000"/>
                </a:solidFill>
                <a:latin typeface="Arial" panose="020B0604020202020204" pitchFamily="34" charset="0"/>
                <a:cs typeface="Arial" panose="020B0604020202020204" pitchFamily="34" charset="0"/>
                <a:sym typeface="+mn-ea"/>
              </a:rPr>
              <a:t>a’s</a:t>
            </a:r>
            <a:r>
              <a:rPr lang="en-IN" altLang="en-US" sz="2000">
                <a:latin typeface="Arial" panose="020B0604020202020204" pitchFamily="34" charset="0"/>
                <a:cs typeface="Arial" panose="020B0604020202020204" pitchFamily="34" charset="0"/>
                <a:sym typeface="+mn-ea"/>
              </a:rPr>
              <a:t> followed by ‘n’,  number of </a:t>
            </a:r>
            <a:r>
              <a:rPr lang="en-IN" altLang="en-US" sz="2000" b="1">
                <a:solidFill>
                  <a:srgbClr val="FF0000"/>
                </a:solidFill>
                <a:latin typeface="Arial" panose="020B0604020202020204" pitchFamily="34" charset="0"/>
                <a:cs typeface="Arial" panose="020B0604020202020204" pitchFamily="34" charset="0"/>
                <a:sym typeface="+mn-ea"/>
              </a:rPr>
              <a:t>b’s</a:t>
            </a:r>
            <a:r>
              <a:rPr lang="en-IN" altLang="en-US" sz="2000">
                <a:latin typeface="Arial" panose="020B0604020202020204" pitchFamily="34" charset="0"/>
                <a:cs typeface="Arial" panose="020B0604020202020204" pitchFamily="34" charset="0"/>
                <a:sym typeface="+mn-ea"/>
              </a:rPr>
              <a:t>. Change the state to final   state -qf .</a:t>
            </a:r>
          </a:p>
          <a:p>
            <a:r>
              <a:rPr lang="en-IN" altLang="en-US" sz="2000">
                <a:latin typeface="Arial" panose="020B0604020202020204" pitchFamily="34" charset="0"/>
                <a:cs typeface="Arial" panose="020B0604020202020204" pitchFamily="34" charset="0"/>
                <a:sym typeface="+mn-ea"/>
              </a:rPr>
              <a:t>                                           </a:t>
            </a:r>
            <a:r>
              <a:rPr lang="en-IN" altLang="en-US" sz="2000" b="1">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3</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US" sz="2000" b="1">
                <a:solidFill>
                  <a:srgbClr val="00B0F0"/>
                </a:solidFill>
                <a:sym typeface="+mn-ea"/>
              </a:rPr>
              <a:t>q3</a:t>
            </a:r>
            <a:r>
              <a:rPr lang="en-US" sz="2000" b="1">
                <a:sym typeface="+mn-ea"/>
              </a:rPr>
              <a:t>,</a:t>
            </a:r>
            <a:r>
              <a:rPr lang="en-IN" altLang="en-US" sz="2000" b="1">
                <a:sym typeface="+mn-ea"/>
              </a:rPr>
              <a:t> </a:t>
            </a:r>
            <a:r>
              <a:rPr lang="en-IN" altLang="en-US" sz="2000" b="1">
                <a:solidFill>
                  <a:srgbClr val="0070C0"/>
                </a:solidFill>
                <a:sym typeface="+mn-ea"/>
              </a:rPr>
              <a:t>Y</a:t>
            </a:r>
            <a:r>
              <a:rPr lang="en-US" sz="2000" b="1">
                <a:sym typeface="+mn-ea"/>
              </a:rPr>
              <a:t>,</a:t>
            </a:r>
            <a:r>
              <a:rPr lang="en-IN" altLang="en-US" sz="2000" b="1">
                <a:sym typeface="+mn-ea"/>
              </a:rPr>
              <a:t> R</a:t>
            </a:r>
            <a:r>
              <a:rPr lang="en-US" sz="2000" b="1">
                <a:sym typeface="+mn-ea"/>
              </a:rPr>
              <a:t>)</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r>
              <a:rPr lang="el-GR" sz="2000" b="1">
                <a:sym typeface="+mn-ea"/>
              </a:rPr>
              <a:t>δ</a:t>
            </a:r>
            <a:r>
              <a:rPr lang="en-US" sz="2000" b="1">
                <a:sym typeface="+mn-ea"/>
              </a:rPr>
              <a:t>(</a:t>
            </a:r>
            <a:r>
              <a:rPr lang="en-US" sz="2000" b="1">
                <a:solidFill>
                  <a:srgbClr val="00B0F0"/>
                </a:solidFill>
                <a:sym typeface="+mn-ea"/>
              </a:rPr>
              <a:t>q</a:t>
            </a:r>
            <a:r>
              <a:rPr lang="en-IN" altLang="en-US" sz="2000" b="1">
                <a:solidFill>
                  <a:srgbClr val="00B0F0"/>
                </a:solidFill>
                <a:sym typeface="+mn-ea"/>
              </a:rPr>
              <a:t>3</a:t>
            </a:r>
            <a:r>
              <a:rPr lang="en-US" sz="2000" b="1">
                <a:sym typeface="+mn-ea"/>
              </a:rPr>
              <a:t>,</a:t>
            </a:r>
            <a:r>
              <a:rPr lang="en-IN" altLang="en-US" sz="2000" b="1">
                <a:sym typeface="+mn-ea"/>
              </a:rPr>
              <a:t> B</a:t>
            </a:r>
            <a:r>
              <a:rPr lang="en-US" sz="2000" b="1">
                <a:sym typeface="+mn-ea"/>
              </a:rPr>
              <a:t>)=(</a:t>
            </a:r>
            <a:r>
              <a:rPr lang="en-IN" altLang="en-US" sz="2000" b="1">
                <a:solidFill>
                  <a:srgbClr val="00B050"/>
                </a:solidFill>
                <a:sym typeface="+mn-ea"/>
              </a:rPr>
              <a:t>qf</a:t>
            </a:r>
            <a:r>
              <a:rPr lang="en-US" sz="2000" b="1">
                <a:sym typeface="+mn-ea"/>
              </a:rPr>
              <a:t>,</a:t>
            </a:r>
            <a:r>
              <a:rPr lang="en-IN" altLang="en-US" sz="2000" b="1">
                <a:sym typeface="+mn-ea"/>
              </a:rPr>
              <a:t> B</a:t>
            </a:r>
            <a:r>
              <a:rPr lang="en-US" sz="2000" b="1">
                <a:sym typeface="+mn-ea"/>
              </a:rPr>
              <a:t>,</a:t>
            </a:r>
            <a:r>
              <a:rPr lang="en-IN" altLang="en-US" sz="2000" b="1">
                <a:sym typeface="+mn-ea"/>
              </a:rPr>
              <a:t> R</a:t>
            </a:r>
            <a:r>
              <a:rPr lang="en-US" sz="2000" b="1">
                <a:sym typeface="+mn-ea"/>
              </a:rPr>
              <a:t>)</a:t>
            </a:r>
            <a:endParaRPr lang="en-IN" altLang="en-US" sz="20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endParaRPr lang="en-IN" altLang="en-US" sz="2000" b="1">
              <a:solidFill>
                <a:srgbClr val="00B0F0"/>
              </a:solidFill>
              <a:sym typeface="+mn-ea"/>
            </a:endParaRPr>
          </a:p>
          <a:p>
            <a:r>
              <a:rPr lang="en-IN" altLang="en-US" sz="2400" b="1">
                <a:solidFill>
                  <a:srgbClr val="00B0F0"/>
                </a:solidFill>
                <a:sym typeface="+mn-ea"/>
              </a:rPr>
              <a:t>qf</a:t>
            </a:r>
            <a:r>
              <a:rPr lang="en-IN" altLang="en-US" sz="2000">
                <a:latin typeface="Arial" panose="020B0604020202020204" pitchFamily="34" charset="0"/>
                <a:cs typeface="Arial" panose="020B0604020202020204" pitchFamily="34" charset="0"/>
                <a:sym typeface="+mn-ea"/>
              </a:rPr>
              <a:t> →   It is final state the string ‘W’ is accepted   </a:t>
            </a:r>
            <a:endParaRPr lang="en-IN" altLang="en-US" sz="2000">
              <a:latin typeface="Arial" panose="020B0604020202020204" pitchFamily="34" charset="0"/>
              <a:cs typeface="Arial" panose="020B0604020202020204" pitchFamily="34" charset="0"/>
            </a:endParaRPr>
          </a:p>
          <a:p>
            <a:endParaRPr lang="en-IN" altLang="en-US" sz="2000">
              <a:latin typeface="Arial" panose="020B0604020202020204" pitchFamily="34" charset="0"/>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076960"/>
            <a:ext cx="11194415" cy="4885690"/>
          </a:xfrm>
        </p:spPr>
        <p:txBody>
          <a:bodyPr>
            <a:normAutofit fontScale="80000"/>
          </a:bodyPr>
          <a:lstStyle/>
          <a:p>
            <a:pPr>
              <a:buFont typeface="Arial" panose="020B0604020202020204" pitchFamily="34" charset="0"/>
              <a:buNone/>
              <a:defRPr/>
            </a:pPr>
            <a:endParaRPr lang="en-US" dirty="0"/>
          </a:p>
          <a:p>
            <a:pPr>
              <a:buFont typeface="Arial" panose="020B0604020202020204" pitchFamily="34" charset="0"/>
              <a:buNone/>
              <a:defRPr/>
            </a:pPr>
            <a:endParaRPr lang="en-US" dirty="0"/>
          </a:p>
          <a:p>
            <a:pPr>
              <a:buFont typeface="Arial" panose="020B0604020202020204" pitchFamily="34" charset="0"/>
              <a:buNone/>
              <a:defRPr/>
            </a:pPr>
            <a:r>
              <a:rPr lang="en-US" dirty="0"/>
              <a:t>  </a:t>
            </a:r>
            <a:r>
              <a:rPr lang="en-US" sz="2800" dirty="0"/>
              <a:t>  </a:t>
            </a:r>
            <a:r>
              <a:rPr lang="en-GB" altLang="en-US" sz="2800" dirty="0"/>
              <a:t>Turing Machines </a:t>
            </a:r>
            <a:r>
              <a:rPr lang="en-US" sz="2800" dirty="0"/>
              <a:t> are represented by Transition diagram and is as follows :</a:t>
            </a:r>
          </a:p>
          <a:p>
            <a:pPr marL="514350" indent="-514350">
              <a:buFont typeface="Arial" panose="020B0604020202020204" pitchFamily="34" charset="0"/>
              <a:buAutoNum type="arabicPeriod"/>
              <a:defRPr/>
            </a:pPr>
            <a:r>
              <a:rPr lang="en-US" sz="2800" dirty="0"/>
              <a:t>The nodes corresponds to the state of the </a:t>
            </a:r>
            <a:r>
              <a:rPr lang="en-GB" altLang="en-US" sz="2800" dirty="0"/>
              <a:t>TM</a:t>
            </a:r>
            <a:endParaRPr lang="en-US" sz="2800" dirty="0"/>
          </a:p>
          <a:p>
            <a:pPr marL="514350" indent="-514350">
              <a:buFont typeface="Arial" panose="020B0604020202020204" pitchFamily="34" charset="0"/>
              <a:buAutoNum type="arabicPeriod"/>
              <a:defRPr/>
            </a:pPr>
            <a:r>
              <a:rPr lang="en-US" sz="2800" dirty="0"/>
              <a:t>An arrow labeled start indicates the start state and doubly circled states are final states</a:t>
            </a:r>
          </a:p>
          <a:p>
            <a:pPr marL="514350" indent="-514350">
              <a:buFont typeface="Arial" panose="020B0604020202020204" pitchFamily="34" charset="0"/>
              <a:buAutoNum type="arabicPeriod"/>
              <a:defRPr/>
            </a:pPr>
            <a:r>
              <a:rPr lang="en-US" sz="2800" dirty="0"/>
              <a:t>If </a:t>
            </a:r>
            <a:r>
              <a:rPr lang="en-US" sz="2800" spc="-150" dirty="0"/>
              <a:t> </a:t>
            </a:r>
            <a:r>
              <a:rPr lang="el-GR" sz="2800" spc="-150" dirty="0"/>
              <a:t>δ</a:t>
            </a:r>
            <a:r>
              <a:rPr lang="en-US" sz="2800" spc="-150" dirty="0"/>
              <a:t>(q, a</a:t>
            </a:r>
            <a:r>
              <a:rPr lang="en-GB" altLang="en-US" sz="2800" spc="-150" dirty="0"/>
              <a:t>)</a:t>
            </a:r>
            <a:r>
              <a:rPr lang="en-US" sz="2800" spc="-150" dirty="0"/>
              <a:t> = (p, </a:t>
            </a:r>
            <a:r>
              <a:rPr lang="en-GB" altLang="en-US" sz="2800" spc="-150" dirty="0"/>
              <a:t>b,  R</a:t>
            </a:r>
            <a:r>
              <a:rPr lang="en-US" sz="2800" dirty="0"/>
              <a:t>) is a transition function then there is </a:t>
            </a:r>
            <a:r>
              <a:rPr lang="el-GR" sz="2800" dirty="0"/>
              <a:t> </a:t>
            </a:r>
            <a:r>
              <a:rPr lang="en-US" sz="2800" dirty="0"/>
              <a:t>an arrow labeled </a:t>
            </a:r>
            <a:r>
              <a:rPr lang="en-GB" altLang="en-US" sz="2800" dirty="0" err="1"/>
              <a:t> (a/b, R)</a:t>
            </a:r>
            <a:r>
              <a:rPr lang="en-US" sz="2800" dirty="0"/>
              <a:t> from state q to state p. </a:t>
            </a:r>
          </a:p>
          <a:p>
            <a:pPr>
              <a:buFont typeface="Arial" panose="020B0604020202020204" pitchFamily="34" charset="0"/>
              <a:buNone/>
              <a:defRPr/>
            </a:pPr>
            <a:r>
              <a:rPr lang="en-IN" altLang="en-US" sz="2800" dirty="0"/>
              <a:t>       </a:t>
            </a:r>
          </a:p>
          <a:p>
            <a:pPr>
              <a:buFont typeface="Arial" panose="020B0604020202020204" pitchFamily="34" charset="0"/>
              <a:buNone/>
              <a:defRPr/>
            </a:pPr>
            <a:r>
              <a:rPr lang="en-IN" altLang="en-US" sz="2800" dirty="0"/>
              <a:t>        Example :</a:t>
            </a:r>
            <a:endParaRPr lang="en-US" sz="2800" dirty="0"/>
          </a:p>
          <a:p>
            <a:pPr>
              <a:buFont typeface="Arial" panose="020B0604020202020204" pitchFamily="34" charset="0"/>
              <a:buNone/>
              <a:defRPr/>
            </a:pPr>
            <a:r>
              <a:rPr lang="en-US" sz="2800" dirty="0"/>
              <a:t>    </a:t>
            </a:r>
          </a:p>
          <a:p>
            <a:pPr>
              <a:buFont typeface="Arial" panose="020B0604020202020204" pitchFamily="34" charset="0"/>
              <a:buNone/>
              <a:defRPr/>
            </a:pPr>
            <a:r>
              <a:rPr lang="en-US" sz="2800" dirty="0"/>
              <a:t>      </a:t>
            </a:r>
          </a:p>
        </p:txBody>
      </p:sp>
      <p:sp>
        <p:nvSpPr>
          <p:cNvPr id="8" name="Text Box 7"/>
          <p:cNvSpPr txBox="1"/>
          <p:nvPr/>
        </p:nvSpPr>
        <p:spPr>
          <a:xfrm>
            <a:off x="283210" y="274320"/>
            <a:ext cx="10661650" cy="660400"/>
          </a:xfrm>
          <a:prstGeom prst="rect">
            <a:avLst/>
          </a:prstGeom>
          <a:noFill/>
        </p:spPr>
        <p:txBody>
          <a:bodyPr wrap="square" rtlCol="0" anchor="t">
            <a:noAutofit/>
          </a:bodyPr>
          <a:lstStyle/>
          <a:p>
            <a:r>
              <a:rPr lang="en-GB" altLang="en-IN" sz="3200" b="1">
                <a:solidFill>
                  <a:srgbClr val="00B0F0"/>
                </a:solidFill>
                <a:sym typeface="+mn-ea"/>
              </a:rPr>
              <a:t>1.</a:t>
            </a:r>
            <a:r>
              <a:rPr lang="en-IN" altLang="en-GB" sz="3200" b="1">
                <a:solidFill>
                  <a:srgbClr val="00B0F0"/>
                </a:solidFill>
                <a:sym typeface="+mn-ea"/>
              </a:rPr>
              <a:t>3</a:t>
            </a:r>
            <a:r>
              <a:rPr lang="en-GB" altLang="en-IN" sz="3200" b="1">
                <a:solidFill>
                  <a:srgbClr val="00B0F0"/>
                </a:solidFill>
                <a:sym typeface="+mn-ea"/>
              </a:rPr>
              <a:t>.</a:t>
            </a:r>
            <a:r>
              <a:rPr lang="en-IN" altLang="en-GB" sz="3200" b="1">
                <a:solidFill>
                  <a:srgbClr val="00B0F0"/>
                </a:solidFill>
                <a:sym typeface="+mn-ea"/>
              </a:rPr>
              <a:t> </a:t>
            </a:r>
            <a:r>
              <a:rPr lang="en-GB" altLang="en-IN" sz="3200" b="1">
                <a:solidFill>
                  <a:srgbClr val="00B0F0"/>
                </a:solidFill>
                <a:sym typeface="+mn-ea"/>
              </a:rPr>
              <a:t>Graphical Representations -(Transition Diagram) of  TM</a:t>
            </a:r>
            <a:endParaRPr lang="en-GB" altLang="en-IN" sz="3200" b="1">
              <a:solidFill>
                <a:srgbClr val="00B0F0"/>
              </a:solidFill>
            </a:endParaRPr>
          </a:p>
          <a:p>
            <a:r>
              <a:rPr lang="en-GB" altLang="en-IN" sz="3200" b="1">
                <a:solidFill>
                  <a:srgbClr val="00B0F0"/>
                </a:solidFill>
                <a:sym typeface="+mn-ea"/>
              </a:rPr>
              <a:t> </a:t>
            </a:r>
          </a:p>
        </p:txBody>
      </p:sp>
      <p:sp>
        <p:nvSpPr>
          <p:cNvPr id="2" name="Oval 1"/>
          <p:cNvSpPr/>
          <p:nvPr/>
        </p:nvSpPr>
        <p:spPr>
          <a:xfrm>
            <a:off x="2564130" y="4853305"/>
            <a:ext cx="600075" cy="6565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GB" altLang="en-US" sz="3200"/>
              <a:t>q</a:t>
            </a:r>
          </a:p>
        </p:txBody>
      </p:sp>
      <p:sp>
        <p:nvSpPr>
          <p:cNvPr id="5" name="Oval 4"/>
          <p:cNvSpPr/>
          <p:nvPr>
            <p:custDataLst>
              <p:tags r:id="rId1"/>
            </p:custDataLst>
          </p:nvPr>
        </p:nvSpPr>
        <p:spPr>
          <a:xfrm>
            <a:off x="4286250" y="4848225"/>
            <a:ext cx="600075" cy="6565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GB" altLang="en-US" sz="3200"/>
              <a:t>p</a:t>
            </a:r>
          </a:p>
        </p:txBody>
      </p:sp>
      <p:cxnSp>
        <p:nvCxnSpPr>
          <p:cNvPr id="6" name="Straight Arrow Connector 5"/>
          <p:cNvCxnSpPr>
            <a:stCxn id="2" idx="6"/>
            <a:endCxn id="5" idx="2"/>
          </p:cNvCxnSpPr>
          <p:nvPr/>
        </p:nvCxnSpPr>
        <p:spPr>
          <a:xfrm flipV="1">
            <a:off x="3164205" y="5176520"/>
            <a:ext cx="1122045" cy="50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Text Box 8"/>
          <p:cNvSpPr txBox="1"/>
          <p:nvPr>
            <p:custDataLst>
              <p:tags r:id="rId2"/>
            </p:custDataLst>
          </p:nvPr>
        </p:nvSpPr>
        <p:spPr>
          <a:xfrm>
            <a:off x="3084830" y="4616450"/>
            <a:ext cx="1083310" cy="460375"/>
          </a:xfrm>
          <a:prstGeom prst="rect">
            <a:avLst/>
          </a:prstGeom>
          <a:noFill/>
        </p:spPr>
        <p:txBody>
          <a:bodyPr wrap="square" rtlCol="0">
            <a:spAutoFit/>
          </a:bodyPr>
          <a:lstStyle/>
          <a:p>
            <a:r>
              <a:rPr lang="en-GB" altLang="en-US"/>
              <a:t>   </a:t>
            </a:r>
            <a:r>
              <a:rPr lang="en-GB" altLang="en-US" sz="2400"/>
              <a:t>a/b, 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6"/>
          <p:cNvPicPr>
            <a:picLocks noChangeAspect="1"/>
          </p:cNvPicPr>
          <p:nvPr/>
        </p:nvPicPr>
        <p:blipFill>
          <a:blip r:embed="rId3"/>
          <a:stretch>
            <a:fillRect/>
          </a:stretch>
        </p:blipFill>
        <p:spPr>
          <a:xfrm>
            <a:off x="6356985" y="2203450"/>
            <a:ext cx="4784725" cy="3746500"/>
          </a:xfrm>
          <a:prstGeom prst="rect">
            <a:avLst/>
          </a:prstGeom>
        </p:spPr>
      </p:pic>
      <p:sp>
        <p:nvSpPr>
          <p:cNvPr id="2" name="Text Box 1"/>
          <p:cNvSpPr txBox="1"/>
          <p:nvPr/>
        </p:nvSpPr>
        <p:spPr>
          <a:xfrm>
            <a:off x="447675" y="894080"/>
            <a:ext cx="11502390" cy="1353185"/>
          </a:xfrm>
          <a:prstGeom prst="rect">
            <a:avLst/>
          </a:prstGeom>
          <a:noFill/>
        </p:spPr>
        <p:txBody>
          <a:bodyPr wrap="square" rtlCol="0">
            <a:spAutoFit/>
          </a:bodyPr>
          <a:lstStyle/>
          <a:p>
            <a:r>
              <a:rPr lang="en-GB" altLang="en-US" sz="3200"/>
              <a:t>The transition diagram for the Language  L</a:t>
            </a:r>
            <a:r>
              <a:rPr lang="en-US" sz="3200" dirty="0">
                <a:sym typeface="+mn-ea"/>
              </a:rPr>
              <a:t>={</a:t>
            </a:r>
            <a:r>
              <a:rPr lang="en-US" sz="3200" dirty="0" err="1">
                <a:sym typeface="+mn-ea"/>
              </a:rPr>
              <a:t>a</a:t>
            </a:r>
            <a:r>
              <a:rPr lang="en-US" sz="3200" baseline="30000" dirty="0" err="1">
                <a:sym typeface="+mn-ea"/>
              </a:rPr>
              <a:t>n</a:t>
            </a:r>
            <a:r>
              <a:rPr lang="en-US" sz="3200" dirty="0" err="1">
                <a:sym typeface="+mn-ea"/>
              </a:rPr>
              <a:t>b</a:t>
            </a:r>
            <a:r>
              <a:rPr lang="en-US" sz="3200" baseline="30000" dirty="0" err="1">
                <a:sym typeface="+mn-ea"/>
              </a:rPr>
              <a:t>n</a:t>
            </a:r>
            <a:r>
              <a:rPr lang="en-US" sz="3200" dirty="0">
                <a:sym typeface="+mn-ea"/>
              </a:rPr>
              <a:t>  | n&gt;=0}</a:t>
            </a:r>
            <a:r>
              <a:rPr lang="en-GB" altLang="en-US" sz="3200" dirty="0">
                <a:sym typeface="+mn-ea"/>
              </a:rPr>
              <a:t> is as follows :</a:t>
            </a:r>
            <a:endParaRPr lang="en-US" sz="3200" dirty="0"/>
          </a:p>
          <a:p>
            <a:r>
              <a:rPr lang="en-GB" altLang="en-US"/>
              <a:t> </a:t>
            </a:r>
          </a:p>
        </p:txBody>
      </p:sp>
      <p:sp>
        <p:nvSpPr>
          <p:cNvPr id="4" name="Text Box 3"/>
          <p:cNvSpPr txBox="1"/>
          <p:nvPr/>
        </p:nvSpPr>
        <p:spPr>
          <a:xfrm>
            <a:off x="782955" y="2506345"/>
            <a:ext cx="2890520" cy="3446780"/>
          </a:xfrm>
          <a:prstGeom prst="rect">
            <a:avLst/>
          </a:prstGeom>
          <a:noFill/>
        </p:spPr>
        <p:txBody>
          <a:bodyPr wrap="square" rtlCol="0" anchor="t">
            <a:noAutofit/>
          </a:bodyPr>
          <a:lstStyle/>
          <a:p>
            <a:r>
              <a:rPr lang="en-IN" altLang="el-GR" sz="2000" b="1">
                <a:sym typeface="+mn-ea"/>
              </a:rPr>
              <a:t>   </a:t>
            </a:r>
            <a:r>
              <a:rPr lang="en-GB" altLang="en-IN" sz="20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0</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0070C0"/>
                </a:solidFill>
                <a:sym typeface="+mn-ea"/>
              </a:rPr>
              <a:t>X</a:t>
            </a:r>
            <a:r>
              <a:rPr lang="en-US" sz="2400" b="1">
                <a:sym typeface="+mn-ea"/>
              </a:rPr>
              <a:t>,</a:t>
            </a:r>
            <a:r>
              <a:rPr lang="en-IN" altLang="en-US" sz="2400" b="1">
                <a:sym typeface="+mn-ea"/>
              </a:rPr>
              <a:t> </a:t>
            </a:r>
            <a:r>
              <a:rPr lang="en-US" sz="2400" b="1">
                <a:sym typeface="+mn-ea"/>
              </a:rPr>
              <a:t>R)</a:t>
            </a:r>
            <a:r>
              <a:rPr lang="en-US" sz="2400">
                <a:sym typeface="+mn-ea"/>
              </a:rPr>
              <a:t> </a:t>
            </a:r>
            <a:r>
              <a:rPr lang="en-IN" altLang="en-US" sz="2400">
                <a:sym typeface="+mn-ea"/>
              </a:rPr>
              <a:t>   </a:t>
            </a:r>
          </a:p>
          <a:p>
            <a:r>
              <a:rPr lang="en-GB" altLang="en-IN" sz="2400">
                <a:sym typeface="+mn-ea"/>
              </a:rPr>
              <a:t> </a:t>
            </a:r>
            <a:r>
              <a:rPr lang="en-IN" altLang="en-US" sz="2400">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0</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olidFill>
                  <a:srgbClr val="00B0F0"/>
                </a:solidFill>
                <a:sym typeface="+mn-ea"/>
              </a:rPr>
              <a:t>q3</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a:t>
            </a:r>
            <a:r>
              <a:rPr lang="en-US" sz="2400" b="1">
                <a:sym typeface="+mn-ea"/>
              </a:rPr>
              <a:t>R)</a:t>
            </a:r>
          </a:p>
          <a:p>
            <a:r>
              <a:rPr lang="en-GB" altLang="el-GR"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1</a:t>
            </a:r>
            <a:r>
              <a:rPr lang="en-US" sz="2400" b="1">
                <a:sym typeface="+mn-ea"/>
              </a:rPr>
              <a:t>,</a:t>
            </a:r>
            <a:r>
              <a:rPr lang="en-IN" altLang="en-US" sz="2400" b="1">
                <a:solidFill>
                  <a:srgbClr val="FF0000"/>
                </a:solidFill>
                <a:latin typeface="Arial" panose="020B0604020202020204" pitchFamily="34" charset="0"/>
                <a:cs typeface="Arial" panose="020B0604020202020204" pitchFamily="34" charset="0"/>
                <a:sym typeface="+mn-ea"/>
              </a:rPr>
              <a:t> a</a:t>
            </a: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ym typeface="+mn-ea"/>
              </a:rPr>
              <a:t> </a:t>
            </a:r>
            <a:r>
              <a:rPr lang="en-US" sz="2400" b="1">
                <a:sym typeface="+mn-ea"/>
              </a:rPr>
              <a:t>R)</a:t>
            </a:r>
            <a:r>
              <a:rPr lang="en-US" sz="2400">
                <a:sym typeface="+mn-ea"/>
              </a:rPr>
              <a:t> </a:t>
            </a:r>
            <a:r>
              <a:rPr lang="en-IN" altLang="en-US" sz="2400">
                <a:sym typeface="+mn-ea"/>
              </a:rPr>
              <a:t>   </a:t>
            </a:r>
          </a:p>
          <a:p>
            <a:r>
              <a:rPr lang="en-IN" altLang="el-GR"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1</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a:t>
            </a:r>
            <a:r>
              <a:rPr lang="en-US" sz="2400" b="1">
                <a:sym typeface="+mn-ea"/>
              </a:rPr>
              <a:t>R)</a:t>
            </a:r>
            <a:r>
              <a:rPr lang="en-US" sz="2400">
                <a:sym typeface="+mn-ea"/>
              </a:rPr>
              <a:t> </a:t>
            </a:r>
            <a:r>
              <a:rPr lang="en-IN" altLang="en-US" sz="2400">
                <a:sym typeface="+mn-ea"/>
              </a:rPr>
              <a:t>   </a:t>
            </a:r>
          </a:p>
          <a:p>
            <a:r>
              <a:rPr lang="en-IN" altLang="en-US"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1</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b</a:t>
            </a: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L</a:t>
            </a:r>
            <a:r>
              <a:rPr lang="en-US" sz="2400" b="1">
                <a:sym typeface="+mn-ea"/>
              </a:rPr>
              <a:t>)</a:t>
            </a:r>
          </a:p>
          <a:p>
            <a:r>
              <a:rPr lang="en-IN" altLang="el-GR" sz="2400" b="1">
                <a:sym typeface="+mn-ea"/>
              </a:rPr>
              <a:t> </a:t>
            </a:r>
            <a:r>
              <a:rPr lang="en-GB" altLang="en-IN"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2</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L</a:t>
            </a:r>
            <a:r>
              <a:rPr lang="en-US" sz="2400" b="1">
                <a:sym typeface="+mn-ea"/>
              </a:rPr>
              <a:t>)</a:t>
            </a:r>
          </a:p>
          <a:p>
            <a:r>
              <a:rPr lang="en-US" sz="2400" b="1">
                <a:sym typeface="+mn-ea"/>
              </a:rPr>
              <a:t> </a:t>
            </a:r>
            <a:r>
              <a:rPr lang="en-IN" altLang="en-US"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2</a:t>
            </a:r>
            <a:r>
              <a:rPr lang="en-US" sz="2400" b="1">
                <a:sym typeface="+mn-ea"/>
              </a:rPr>
              <a:t>,</a:t>
            </a:r>
            <a:r>
              <a:rPr lang="en-IN" altLang="en-US" sz="2400" b="1">
                <a:solidFill>
                  <a:srgbClr val="FF0000"/>
                </a:solidFill>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ym typeface="+mn-ea"/>
              </a:rPr>
              <a:t> L</a:t>
            </a:r>
            <a:r>
              <a:rPr lang="en-US" sz="2400" b="1">
                <a:sym typeface="+mn-ea"/>
              </a:rPr>
              <a:t>)</a:t>
            </a:r>
            <a:endParaRPr lang="en-IN" altLang="en-US" sz="2400">
              <a:latin typeface="Arial" panose="020B0604020202020204" pitchFamily="34" charset="0"/>
              <a:cs typeface="Arial" panose="020B0604020202020204" pitchFamily="34" charset="0"/>
              <a:sym typeface="+mn-ea"/>
            </a:endParaRPr>
          </a:p>
          <a:p>
            <a:r>
              <a:rPr lang="en-IN" altLang="en-US" sz="2400" b="1">
                <a:sym typeface="+mn-ea"/>
              </a:rPr>
              <a:t> </a:t>
            </a:r>
            <a:r>
              <a:rPr lang="en-GB" altLang="en-IN" sz="2400" b="1">
                <a:sym typeface="+mn-ea"/>
              </a:rPr>
              <a:t> </a:t>
            </a:r>
            <a:r>
              <a:rPr lang="en-IN" altLang="en-US"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2</a:t>
            </a:r>
            <a:r>
              <a:rPr lang="en-US" sz="2400" b="1">
                <a:sym typeface="+mn-ea"/>
              </a:rPr>
              <a:t>,</a:t>
            </a:r>
            <a:r>
              <a:rPr lang="en-IN" altLang="en-US" sz="2400" b="1">
                <a:sym typeface="+mn-ea"/>
              </a:rPr>
              <a:t> </a:t>
            </a:r>
            <a:r>
              <a:rPr lang="en-IN" altLang="en-US" sz="2400" b="1">
                <a:solidFill>
                  <a:srgbClr val="0070C0"/>
                </a:solidFill>
                <a:sym typeface="+mn-ea"/>
              </a:rPr>
              <a:t>X</a:t>
            </a:r>
            <a:r>
              <a:rPr lang="en-US" sz="2400" b="1">
                <a:sym typeface="+mn-ea"/>
              </a:rPr>
              <a:t>)=(</a:t>
            </a:r>
            <a:r>
              <a:rPr lang="en-IN" altLang="en-US" sz="2400" b="1">
                <a:solidFill>
                  <a:srgbClr val="00B0F0"/>
                </a:solidFill>
                <a:sym typeface="+mn-ea"/>
              </a:rPr>
              <a:t>q0</a:t>
            </a:r>
            <a:r>
              <a:rPr lang="en-US" sz="2400" b="1">
                <a:sym typeface="+mn-ea"/>
              </a:rPr>
              <a:t>,</a:t>
            </a:r>
            <a:r>
              <a:rPr lang="en-IN" altLang="en-US" sz="2400" b="1">
                <a:sym typeface="+mn-ea"/>
              </a:rPr>
              <a:t> </a:t>
            </a:r>
            <a:r>
              <a:rPr lang="en-IN" altLang="en-US" sz="2400" b="1">
                <a:solidFill>
                  <a:srgbClr val="0070C0"/>
                </a:solidFill>
                <a:sym typeface="+mn-ea"/>
              </a:rPr>
              <a:t>X</a:t>
            </a:r>
            <a:r>
              <a:rPr lang="en-US" sz="2400" b="1">
                <a:sym typeface="+mn-ea"/>
              </a:rPr>
              <a:t>,</a:t>
            </a:r>
            <a:r>
              <a:rPr lang="en-IN" altLang="en-US" sz="2400" b="1">
                <a:sym typeface="+mn-ea"/>
              </a:rPr>
              <a:t> R</a:t>
            </a:r>
            <a:r>
              <a:rPr lang="en-US" sz="2400" b="1">
                <a:sym typeface="+mn-ea"/>
              </a:rPr>
              <a:t>)</a:t>
            </a:r>
          </a:p>
          <a:p>
            <a:r>
              <a:rPr lang="en-GB" altLang="el-GR"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3</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US" sz="2400" b="1">
                <a:solidFill>
                  <a:srgbClr val="00B0F0"/>
                </a:solidFill>
                <a:sym typeface="+mn-ea"/>
              </a:rPr>
              <a:t>q3</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R</a:t>
            </a:r>
            <a:r>
              <a:rPr lang="en-US" sz="2400" b="1">
                <a:sym typeface="+mn-ea"/>
              </a:rPr>
              <a:t>)</a:t>
            </a:r>
            <a:endParaRPr lang="en-IN" altLang="en-US" sz="2400">
              <a:latin typeface="Arial" panose="020B0604020202020204" pitchFamily="34" charset="0"/>
              <a:cs typeface="Arial" panose="020B0604020202020204" pitchFamily="34" charset="0"/>
              <a:sym typeface="+mn-ea"/>
            </a:endParaRPr>
          </a:p>
          <a:p>
            <a:r>
              <a:rPr lang="en-IN" altLang="en-US"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3</a:t>
            </a:r>
            <a:r>
              <a:rPr lang="en-US" sz="2400" b="1">
                <a:sym typeface="+mn-ea"/>
              </a:rPr>
              <a:t>,</a:t>
            </a:r>
            <a:r>
              <a:rPr lang="en-IN" altLang="en-US" sz="2400" b="1">
                <a:sym typeface="+mn-ea"/>
              </a:rPr>
              <a:t> B</a:t>
            </a:r>
            <a:r>
              <a:rPr lang="en-US" sz="2400" b="1">
                <a:sym typeface="+mn-ea"/>
              </a:rPr>
              <a:t>)=(</a:t>
            </a:r>
            <a:r>
              <a:rPr lang="en-IN" altLang="en-US" sz="2400" b="1">
                <a:solidFill>
                  <a:srgbClr val="00B050"/>
                </a:solidFill>
                <a:sym typeface="+mn-ea"/>
              </a:rPr>
              <a:t>qf</a:t>
            </a:r>
            <a:r>
              <a:rPr lang="en-US" sz="2400" b="1">
                <a:sym typeface="+mn-ea"/>
              </a:rPr>
              <a:t>,</a:t>
            </a:r>
            <a:r>
              <a:rPr lang="en-IN" altLang="en-US" sz="2400" b="1">
                <a:sym typeface="+mn-ea"/>
              </a:rPr>
              <a:t> B</a:t>
            </a:r>
            <a:r>
              <a:rPr lang="en-US" sz="2400" b="1">
                <a:sym typeface="+mn-ea"/>
              </a:rPr>
              <a:t>,</a:t>
            </a:r>
            <a:r>
              <a:rPr lang="en-IN" altLang="en-US" sz="2400" b="1">
                <a:sym typeface="+mn-ea"/>
              </a:rPr>
              <a:t> R</a:t>
            </a:r>
            <a:r>
              <a:rPr lang="en-US" sz="2400" b="1">
                <a:sym typeface="+mn-ea"/>
              </a:rPr>
              <a:t>)</a:t>
            </a:r>
            <a:endParaRPr lang="en-IN" altLang="en-US" sz="24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endParaRPr lang="en-IN" altLang="en-US" sz="2000" b="1">
              <a:solidFill>
                <a:srgbClr val="00B0F0"/>
              </a:solidFill>
              <a:sym typeface="+mn-ea"/>
            </a:endParaRPr>
          </a:p>
          <a:p>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endParaRPr>
          </a:p>
          <a:p>
            <a:r>
              <a:rPr lang="en-US" sz="2000">
                <a:sym typeface="+mn-ea"/>
              </a:rPr>
              <a:t> </a:t>
            </a:r>
            <a:r>
              <a:rPr lang="en-IN" altLang="en-US" sz="2000">
                <a:sym typeface="+mn-ea"/>
              </a:rPr>
              <a:t>   </a:t>
            </a:r>
          </a:p>
        </p:txBody>
      </p:sp>
      <p:pic>
        <p:nvPicPr>
          <p:cNvPr id="6" name="Picture 5"/>
          <p:cNvPicPr>
            <a:picLocks noChangeAspect="1"/>
          </p:cNvPicPr>
          <p:nvPr>
            <p:custDataLst>
              <p:tags r:id="rId1"/>
            </p:custDataLst>
          </p:nvPr>
        </p:nvPicPr>
        <p:blipFill>
          <a:blip r:embed="rId4"/>
          <a:stretch>
            <a:fillRect/>
          </a:stretch>
        </p:blipFill>
        <p:spPr>
          <a:xfrm>
            <a:off x="4515485" y="3275330"/>
            <a:ext cx="1147445" cy="97599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47675" y="894080"/>
            <a:ext cx="11502390" cy="860425"/>
          </a:xfrm>
          <a:prstGeom prst="rect">
            <a:avLst/>
          </a:prstGeom>
          <a:noFill/>
        </p:spPr>
        <p:txBody>
          <a:bodyPr wrap="square" rtlCol="0">
            <a:spAutoFit/>
          </a:bodyPr>
          <a:lstStyle/>
          <a:p>
            <a:r>
              <a:rPr lang="en-GB" altLang="en-US" sz="3200"/>
              <a:t>The transition </a:t>
            </a:r>
            <a:r>
              <a:rPr lang="en-IN" altLang="en-GB" sz="3200"/>
              <a:t>Table for the</a:t>
            </a:r>
            <a:r>
              <a:rPr lang="en-GB" altLang="en-US" sz="3200"/>
              <a:t> Language  L</a:t>
            </a:r>
            <a:r>
              <a:rPr lang="en-US" sz="3200" dirty="0">
                <a:sym typeface="+mn-ea"/>
              </a:rPr>
              <a:t>={</a:t>
            </a:r>
            <a:r>
              <a:rPr lang="en-US" sz="3200" dirty="0" err="1">
                <a:sym typeface="+mn-ea"/>
              </a:rPr>
              <a:t>a</a:t>
            </a:r>
            <a:r>
              <a:rPr lang="en-US" sz="3200" baseline="30000" dirty="0" err="1">
                <a:sym typeface="+mn-ea"/>
              </a:rPr>
              <a:t>n</a:t>
            </a:r>
            <a:r>
              <a:rPr lang="en-US" sz="3200" dirty="0" err="1">
                <a:sym typeface="+mn-ea"/>
              </a:rPr>
              <a:t>b</a:t>
            </a:r>
            <a:r>
              <a:rPr lang="en-US" sz="3200" baseline="30000" dirty="0" err="1">
                <a:sym typeface="+mn-ea"/>
              </a:rPr>
              <a:t>n</a:t>
            </a:r>
            <a:r>
              <a:rPr lang="en-US" sz="3200" dirty="0">
                <a:sym typeface="+mn-ea"/>
              </a:rPr>
              <a:t>  | n&gt;=0}</a:t>
            </a:r>
            <a:r>
              <a:rPr lang="en-GB" altLang="en-US" sz="3200" dirty="0">
                <a:sym typeface="+mn-ea"/>
              </a:rPr>
              <a:t> is as follows :</a:t>
            </a:r>
            <a:endParaRPr lang="en-US" sz="3200" dirty="0"/>
          </a:p>
          <a:p>
            <a:r>
              <a:rPr lang="en-GB" altLang="en-US"/>
              <a:t> </a:t>
            </a:r>
          </a:p>
        </p:txBody>
      </p:sp>
      <p:sp>
        <p:nvSpPr>
          <p:cNvPr id="4" name="Text Box 3"/>
          <p:cNvSpPr txBox="1"/>
          <p:nvPr/>
        </p:nvSpPr>
        <p:spPr>
          <a:xfrm>
            <a:off x="782955" y="2506345"/>
            <a:ext cx="2890520" cy="3786505"/>
          </a:xfrm>
          <a:prstGeom prst="rect">
            <a:avLst/>
          </a:prstGeom>
          <a:noFill/>
        </p:spPr>
        <p:txBody>
          <a:bodyPr wrap="square" rtlCol="0" anchor="t">
            <a:noAutofit/>
          </a:bodyPr>
          <a:lstStyle/>
          <a:p>
            <a:r>
              <a:rPr lang="en-IN" altLang="el-GR" sz="2000" b="1">
                <a:sym typeface="+mn-ea"/>
              </a:rPr>
              <a:t>   </a:t>
            </a:r>
            <a:r>
              <a:rPr lang="en-GB" altLang="en-IN" sz="20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0</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0070C0"/>
                </a:solidFill>
                <a:sym typeface="+mn-ea"/>
              </a:rPr>
              <a:t>X</a:t>
            </a:r>
            <a:r>
              <a:rPr lang="en-US" sz="2400" b="1">
                <a:sym typeface="+mn-ea"/>
              </a:rPr>
              <a:t>,</a:t>
            </a:r>
            <a:r>
              <a:rPr lang="en-IN" altLang="en-US" sz="2400" b="1">
                <a:sym typeface="+mn-ea"/>
              </a:rPr>
              <a:t> </a:t>
            </a:r>
            <a:r>
              <a:rPr lang="en-US" sz="2400" b="1">
                <a:sym typeface="+mn-ea"/>
              </a:rPr>
              <a:t>R)</a:t>
            </a:r>
            <a:r>
              <a:rPr lang="en-US" sz="2400">
                <a:sym typeface="+mn-ea"/>
              </a:rPr>
              <a:t> </a:t>
            </a:r>
            <a:r>
              <a:rPr lang="en-IN" altLang="en-US" sz="2400">
                <a:sym typeface="+mn-ea"/>
              </a:rPr>
              <a:t>   </a:t>
            </a:r>
          </a:p>
          <a:p>
            <a:r>
              <a:rPr lang="en-GB" altLang="en-IN" sz="2400">
                <a:sym typeface="+mn-ea"/>
              </a:rPr>
              <a:t> </a:t>
            </a:r>
            <a:r>
              <a:rPr lang="en-IN" altLang="en-US" sz="2400">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0</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olidFill>
                  <a:srgbClr val="00B0F0"/>
                </a:solidFill>
                <a:sym typeface="+mn-ea"/>
              </a:rPr>
              <a:t>q3</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a:t>
            </a:r>
            <a:r>
              <a:rPr lang="en-US" sz="2400" b="1">
                <a:sym typeface="+mn-ea"/>
              </a:rPr>
              <a:t>R)</a:t>
            </a:r>
          </a:p>
          <a:p>
            <a:r>
              <a:rPr lang="en-GB" altLang="el-GR"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1</a:t>
            </a:r>
            <a:r>
              <a:rPr lang="en-US" sz="2400" b="1">
                <a:sym typeface="+mn-ea"/>
              </a:rPr>
              <a:t>,</a:t>
            </a:r>
            <a:r>
              <a:rPr lang="en-IN" altLang="en-US" sz="2400" b="1">
                <a:solidFill>
                  <a:srgbClr val="FF0000"/>
                </a:solidFill>
                <a:latin typeface="Arial" panose="020B0604020202020204" pitchFamily="34" charset="0"/>
                <a:cs typeface="Arial" panose="020B0604020202020204" pitchFamily="34" charset="0"/>
                <a:sym typeface="+mn-ea"/>
              </a:rPr>
              <a:t> a</a:t>
            </a: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ym typeface="+mn-ea"/>
              </a:rPr>
              <a:t> </a:t>
            </a:r>
            <a:r>
              <a:rPr lang="en-US" sz="2400" b="1">
                <a:sym typeface="+mn-ea"/>
              </a:rPr>
              <a:t>R)</a:t>
            </a:r>
            <a:r>
              <a:rPr lang="en-US" sz="2400">
                <a:sym typeface="+mn-ea"/>
              </a:rPr>
              <a:t> </a:t>
            </a:r>
            <a:r>
              <a:rPr lang="en-IN" altLang="en-US" sz="2400">
                <a:sym typeface="+mn-ea"/>
              </a:rPr>
              <a:t>   </a:t>
            </a:r>
          </a:p>
          <a:p>
            <a:r>
              <a:rPr lang="en-IN" altLang="el-GR"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1</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a:t>
            </a:r>
            <a:r>
              <a:rPr lang="en-US" sz="2400" b="1">
                <a:sym typeface="+mn-ea"/>
              </a:rPr>
              <a:t>R)</a:t>
            </a:r>
            <a:r>
              <a:rPr lang="en-US" sz="2400">
                <a:sym typeface="+mn-ea"/>
              </a:rPr>
              <a:t> </a:t>
            </a:r>
            <a:r>
              <a:rPr lang="en-IN" altLang="en-US" sz="2400">
                <a:sym typeface="+mn-ea"/>
              </a:rPr>
              <a:t>   </a:t>
            </a:r>
          </a:p>
          <a:p>
            <a:r>
              <a:rPr lang="en-IN" altLang="en-US"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1</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b</a:t>
            </a: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L</a:t>
            </a:r>
            <a:r>
              <a:rPr lang="en-US" sz="2400" b="1">
                <a:sym typeface="+mn-ea"/>
              </a:rPr>
              <a:t>)</a:t>
            </a:r>
          </a:p>
          <a:p>
            <a:r>
              <a:rPr lang="en-IN" altLang="el-GR" sz="2400" b="1">
                <a:sym typeface="+mn-ea"/>
              </a:rPr>
              <a:t> </a:t>
            </a:r>
            <a:r>
              <a:rPr lang="en-GB" altLang="en-IN"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2</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L</a:t>
            </a:r>
            <a:r>
              <a:rPr lang="en-US" sz="2400" b="1">
                <a:sym typeface="+mn-ea"/>
              </a:rPr>
              <a:t>)</a:t>
            </a:r>
          </a:p>
          <a:p>
            <a:r>
              <a:rPr lang="en-US" sz="2400" b="1">
                <a:sym typeface="+mn-ea"/>
              </a:rPr>
              <a:t> </a:t>
            </a:r>
            <a:r>
              <a:rPr lang="en-IN" altLang="en-US"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2</a:t>
            </a:r>
            <a:r>
              <a:rPr lang="en-US" sz="2400" b="1">
                <a:sym typeface="+mn-ea"/>
              </a:rPr>
              <a:t>,</a:t>
            </a:r>
            <a:r>
              <a:rPr lang="en-IN" altLang="en-US" sz="2400" b="1">
                <a:solidFill>
                  <a:srgbClr val="FF0000"/>
                </a:solidFill>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ym typeface="+mn-ea"/>
              </a:rPr>
              <a:t> L</a:t>
            </a:r>
            <a:r>
              <a:rPr lang="en-US" sz="2400" b="1">
                <a:sym typeface="+mn-ea"/>
              </a:rPr>
              <a:t>)</a:t>
            </a:r>
            <a:endParaRPr lang="en-IN" altLang="en-US" sz="2400">
              <a:latin typeface="Arial" panose="020B0604020202020204" pitchFamily="34" charset="0"/>
              <a:cs typeface="Arial" panose="020B0604020202020204" pitchFamily="34" charset="0"/>
              <a:sym typeface="+mn-ea"/>
            </a:endParaRPr>
          </a:p>
          <a:p>
            <a:r>
              <a:rPr lang="en-IN" altLang="en-US" sz="2400" b="1">
                <a:sym typeface="+mn-ea"/>
              </a:rPr>
              <a:t> </a:t>
            </a:r>
            <a:r>
              <a:rPr lang="en-GB" altLang="en-IN" sz="2400" b="1">
                <a:sym typeface="+mn-ea"/>
              </a:rPr>
              <a:t> </a:t>
            </a:r>
            <a:r>
              <a:rPr lang="en-IN" altLang="en-US"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2</a:t>
            </a:r>
            <a:r>
              <a:rPr lang="en-US" sz="2400" b="1">
                <a:sym typeface="+mn-ea"/>
              </a:rPr>
              <a:t>,</a:t>
            </a:r>
            <a:r>
              <a:rPr lang="en-IN" altLang="en-US" sz="2400" b="1">
                <a:sym typeface="+mn-ea"/>
              </a:rPr>
              <a:t> </a:t>
            </a:r>
            <a:r>
              <a:rPr lang="en-IN" altLang="en-US" sz="2400" b="1">
                <a:solidFill>
                  <a:srgbClr val="0070C0"/>
                </a:solidFill>
                <a:sym typeface="+mn-ea"/>
              </a:rPr>
              <a:t>X</a:t>
            </a:r>
            <a:r>
              <a:rPr lang="en-US" sz="2400" b="1">
                <a:sym typeface="+mn-ea"/>
              </a:rPr>
              <a:t>)=(</a:t>
            </a:r>
            <a:r>
              <a:rPr lang="en-IN" altLang="en-US" sz="2400" b="1">
                <a:solidFill>
                  <a:srgbClr val="00B0F0"/>
                </a:solidFill>
                <a:sym typeface="+mn-ea"/>
              </a:rPr>
              <a:t>q0</a:t>
            </a:r>
            <a:r>
              <a:rPr lang="en-US" sz="2400" b="1">
                <a:sym typeface="+mn-ea"/>
              </a:rPr>
              <a:t>,</a:t>
            </a:r>
            <a:r>
              <a:rPr lang="en-IN" altLang="en-US" sz="2400" b="1">
                <a:sym typeface="+mn-ea"/>
              </a:rPr>
              <a:t> </a:t>
            </a:r>
            <a:r>
              <a:rPr lang="en-IN" altLang="en-US" sz="2400" b="1">
                <a:solidFill>
                  <a:srgbClr val="0070C0"/>
                </a:solidFill>
                <a:sym typeface="+mn-ea"/>
              </a:rPr>
              <a:t>X</a:t>
            </a:r>
            <a:r>
              <a:rPr lang="en-US" sz="2400" b="1">
                <a:sym typeface="+mn-ea"/>
              </a:rPr>
              <a:t>,</a:t>
            </a:r>
            <a:r>
              <a:rPr lang="en-IN" altLang="en-US" sz="2400" b="1">
                <a:sym typeface="+mn-ea"/>
              </a:rPr>
              <a:t> R</a:t>
            </a:r>
            <a:r>
              <a:rPr lang="en-US" sz="2400" b="1">
                <a:sym typeface="+mn-ea"/>
              </a:rPr>
              <a:t>)</a:t>
            </a:r>
          </a:p>
          <a:p>
            <a:r>
              <a:rPr lang="en-GB" altLang="el-GR" sz="2400" b="1">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3</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US" sz="2400" b="1">
                <a:solidFill>
                  <a:srgbClr val="00B0F0"/>
                </a:solidFill>
                <a:sym typeface="+mn-ea"/>
              </a:rPr>
              <a:t>q3</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R</a:t>
            </a:r>
            <a:r>
              <a:rPr lang="en-US" sz="2400" b="1">
                <a:sym typeface="+mn-ea"/>
              </a:rPr>
              <a:t>)</a:t>
            </a:r>
            <a:endParaRPr lang="en-IN" altLang="en-US" sz="2400">
              <a:latin typeface="Arial" panose="020B0604020202020204" pitchFamily="34" charset="0"/>
              <a:cs typeface="Arial" panose="020B0604020202020204" pitchFamily="34" charset="0"/>
              <a:sym typeface="+mn-ea"/>
            </a:endParaRPr>
          </a:p>
          <a:p>
            <a:r>
              <a:rPr lang="en-IN" altLang="en-US"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l-GR" sz="2400" b="1">
                <a:sym typeface="+mn-ea"/>
              </a:rPr>
              <a:t>δ</a:t>
            </a:r>
            <a:r>
              <a:rPr lang="en-US" sz="2400" b="1">
                <a:sym typeface="+mn-ea"/>
              </a:rPr>
              <a:t>(</a:t>
            </a:r>
            <a:r>
              <a:rPr lang="en-US" sz="2400" b="1">
                <a:solidFill>
                  <a:srgbClr val="00B0F0"/>
                </a:solidFill>
                <a:sym typeface="+mn-ea"/>
              </a:rPr>
              <a:t>q</a:t>
            </a:r>
            <a:r>
              <a:rPr lang="en-IN" altLang="en-US" sz="2400" b="1">
                <a:solidFill>
                  <a:srgbClr val="00B0F0"/>
                </a:solidFill>
                <a:sym typeface="+mn-ea"/>
              </a:rPr>
              <a:t>3</a:t>
            </a:r>
            <a:r>
              <a:rPr lang="en-US" sz="2400" b="1">
                <a:sym typeface="+mn-ea"/>
              </a:rPr>
              <a:t>,</a:t>
            </a:r>
            <a:r>
              <a:rPr lang="en-IN" altLang="en-US" sz="2400" b="1">
                <a:sym typeface="+mn-ea"/>
              </a:rPr>
              <a:t> B</a:t>
            </a:r>
            <a:r>
              <a:rPr lang="en-US" sz="2400" b="1">
                <a:sym typeface="+mn-ea"/>
              </a:rPr>
              <a:t>)=(</a:t>
            </a:r>
            <a:r>
              <a:rPr lang="en-IN" altLang="en-US" sz="2400" b="1">
                <a:solidFill>
                  <a:srgbClr val="00B050"/>
                </a:solidFill>
                <a:sym typeface="+mn-ea"/>
              </a:rPr>
              <a:t>qf</a:t>
            </a:r>
            <a:r>
              <a:rPr lang="en-US" sz="2400" b="1">
                <a:sym typeface="+mn-ea"/>
              </a:rPr>
              <a:t>,</a:t>
            </a:r>
            <a:r>
              <a:rPr lang="en-IN" altLang="en-US" sz="2400" b="1">
                <a:sym typeface="+mn-ea"/>
              </a:rPr>
              <a:t> B</a:t>
            </a:r>
            <a:r>
              <a:rPr lang="en-US" sz="2400" b="1">
                <a:sym typeface="+mn-ea"/>
              </a:rPr>
              <a:t>,</a:t>
            </a:r>
            <a:r>
              <a:rPr lang="en-IN" altLang="en-US" sz="2400" b="1">
                <a:sym typeface="+mn-ea"/>
              </a:rPr>
              <a:t> R</a:t>
            </a:r>
            <a:r>
              <a:rPr lang="en-US" sz="2400" b="1">
                <a:sym typeface="+mn-ea"/>
              </a:rPr>
              <a:t>)</a:t>
            </a:r>
            <a:endParaRPr lang="en-IN" altLang="en-US" sz="2400">
              <a:latin typeface="Arial" panose="020B0604020202020204" pitchFamily="34" charset="0"/>
              <a:cs typeface="Arial" panose="020B0604020202020204" pitchFamily="34" charset="0"/>
              <a:sym typeface="+mn-ea"/>
            </a:endParaRPr>
          </a:p>
          <a:p>
            <a:r>
              <a:rPr lang="en-IN" altLang="en-US" sz="2000">
                <a:latin typeface="Arial" panose="020B0604020202020204" pitchFamily="34" charset="0"/>
                <a:cs typeface="Arial" panose="020B0604020202020204" pitchFamily="34" charset="0"/>
                <a:sym typeface="+mn-ea"/>
              </a:rPr>
              <a:t>           </a:t>
            </a:r>
            <a:endParaRPr lang="en-IN" altLang="en-US" sz="2000" b="1">
              <a:solidFill>
                <a:srgbClr val="00B0F0"/>
              </a:solidFill>
              <a:sym typeface="+mn-ea"/>
            </a:endParaRPr>
          </a:p>
          <a:p>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sym typeface="+mn-ea"/>
            </a:endParaRPr>
          </a:p>
          <a:p>
            <a:endParaRPr lang="en-IN" altLang="en-US" sz="2000">
              <a:latin typeface="Arial" panose="020B0604020202020204" pitchFamily="34" charset="0"/>
              <a:cs typeface="Arial" panose="020B0604020202020204" pitchFamily="34" charset="0"/>
            </a:endParaRPr>
          </a:p>
          <a:p>
            <a:r>
              <a:rPr lang="en-US" sz="2000">
                <a:sym typeface="+mn-ea"/>
              </a:rPr>
              <a:t> </a:t>
            </a:r>
            <a:r>
              <a:rPr lang="en-IN" altLang="en-US" sz="2000">
                <a:sym typeface="+mn-ea"/>
              </a:rPr>
              <a:t>   </a:t>
            </a:r>
          </a:p>
        </p:txBody>
      </p:sp>
      <p:pic>
        <p:nvPicPr>
          <p:cNvPr id="6" name="Picture 5"/>
          <p:cNvPicPr>
            <a:picLocks noChangeAspect="1"/>
          </p:cNvPicPr>
          <p:nvPr>
            <p:custDataLst>
              <p:tags r:id="rId1"/>
            </p:custDataLst>
          </p:nvPr>
        </p:nvPicPr>
        <p:blipFill>
          <a:blip r:embed="rId4"/>
          <a:stretch>
            <a:fillRect/>
          </a:stretch>
        </p:blipFill>
        <p:spPr>
          <a:xfrm>
            <a:off x="3429635" y="3275330"/>
            <a:ext cx="1147445" cy="975995"/>
          </a:xfrm>
          <a:prstGeom prst="rect">
            <a:avLst/>
          </a:prstGeom>
        </p:spPr>
      </p:pic>
      <p:graphicFrame>
        <p:nvGraphicFramePr>
          <p:cNvPr id="7" name="Table 6"/>
          <p:cNvGraphicFramePr/>
          <p:nvPr>
            <p:custDataLst>
              <p:tags r:id="rId2"/>
            </p:custDataLst>
          </p:nvPr>
        </p:nvGraphicFramePr>
        <p:xfrm>
          <a:off x="4632960" y="2729230"/>
          <a:ext cx="7433310" cy="2369820"/>
        </p:xfrm>
        <a:graphic>
          <a:graphicData uri="http://schemas.openxmlformats.org/drawingml/2006/table">
            <a:tbl>
              <a:tblPr/>
              <a:tblGrid>
                <a:gridCol w="868680">
                  <a:extLst>
                    <a:ext uri="{9D8B030D-6E8A-4147-A177-3AD203B41FA5}">
                      <a16:colId xmlns:a16="http://schemas.microsoft.com/office/drawing/2014/main" val="20000"/>
                    </a:ext>
                  </a:extLst>
                </a:gridCol>
                <a:gridCol w="1326515">
                  <a:extLst>
                    <a:ext uri="{9D8B030D-6E8A-4147-A177-3AD203B41FA5}">
                      <a16:colId xmlns:a16="http://schemas.microsoft.com/office/drawing/2014/main" val="20001"/>
                    </a:ext>
                  </a:extLst>
                </a:gridCol>
                <a:gridCol w="1308100">
                  <a:extLst>
                    <a:ext uri="{9D8B030D-6E8A-4147-A177-3AD203B41FA5}">
                      <a16:colId xmlns:a16="http://schemas.microsoft.com/office/drawing/2014/main" val="20002"/>
                    </a:ext>
                  </a:extLst>
                </a:gridCol>
                <a:gridCol w="1328420">
                  <a:extLst>
                    <a:ext uri="{9D8B030D-6E8A-4147-A177-3AD203B41FA5}">
                      <a16:colId xmlns:a16="http://schemas.microsoft.com/office/drawing/2014/main" val="20003"/>
                    </a:ext>
                  </a:extLst>
                </a:gridCol>
                <a:gridCol w="1300480">
                  <a:extLst>
                    <a:ext uri="{9D8B030D-6E8A-4147-A177-3AD203B41FA5}">
                      <a16:colId xmlns:a16="http://schemas.microsoft.com/office/drawing/2014/main" val="20004"/>
                    </a:ext>
                  </a:extLst>
                </a:gridCol>
                <a:gridCol w="1301115">
                  <a:extLst>
                    <a:ext uri="{9D8B030D-6E8A-4147-A177-3AD203B41FA5}">
                      <a16:colId xmlns:a16="http://schemas.microsoft.com/office/drawing/2014/main" val="20005"/>
                    </a:ext>
                  </a:extLst>
                </a:gridCol>
              </a:tblGrid>
              <a:tr h="426720">
                <a:tc>
                  <a:txBody>
                    <a:bodyPr/>
                    <a:lstStyle/>
                    <a:p>
                      <a:pPr marL="0" indent="0">
                        <a:spcBef>
                          <a:spcPct val="0"/>
                        </a:spcBef>
                        <a:spcAft>
                          <a:spcPct val="0"/>
                        </a:spcAft>
                      </a:pPr>
                      <a:r>
                        <a:rPr sz="2400" b="1">
                          <a:latin typeface="Calibri" panose="020F0502020204030204"/>
                          <a:ea typeface="等线"/>
                        </a:rPr>
                        <a:t>δ</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400" b="1">
                          <a:latin typeface="Calibri" panose="020F0502020204030204"/>
                          <a:ea typeface="等线"/>
                        </a:rPr>
                        <a:t>a</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400" b="1">
                          <a:latin typeface="Calibri" panose="020F0502020204030204"/>
                          <a:ea typeface="等线"/>
                        </a:rPr>
                        <a:t>b</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400" b="1">
                          <a:latin typeface="Calibri" panose="020F0502020204030204"/>
                          <a:ea typeface="等线"/>
                        </a:rPr>
                        <a:t> </a:t>
                      </a:r>
                      <a:r>
                        <a:rPr lang="en-IN" sz="2400" b="1">
                          <a:latin typeface="Calibri" panose="020F0502020204030204"/>
                          <a:ea typeface="等线"/>
                        </a:rPr>
                        <a:t>X</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r>
                        <a:rPr lang="en-IN" altLang="en-US" sz="2400" b="1">
                          <a:latin typeface="Calibri" panose="020F0502020204030204"/>
                          <a:ea typeface="等线"/>
                        </a:rPr>
                        <a:t>Y</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r>
                        <a:rPr lang="en-IN" altLang="en-US" sz="2400" b="1">
                          <a:latin typeface="Calibri" panose="020F0502020204030204"/>
                          <a:ea typeface="等线"/>
                        </a:rPr>
                        <a:t> B</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381000">
                <a:tc>
                  <a:txBody>
                    <a:bodyPr/>
                    <a:lstStyle/>
                    <a:p>
                      <a:pPr marL="0" indent="0">
                        <a:spcBef>
                          <a:spcPct val="0"/>
                        </a:spcBef>
                        <a:spcAft>
                          <a:spcPct val="0"/>
                        </a:spcAft>
                      </a:pPr>
                      <a:r>
                        <a:rPr sz="2400" b="1">
                          <a:latin typeface="Arial" panose="020B0604020202020204"/>
                          <a:ea typeface="等线"/>
                        </a:rPr>
                        <a:t>→</a:t>
                      </a:r>
                      <a:r>
                        <a:rPr sz="2400" b="1">
                          <a:latin typeface="Calibri" panose="020F0502020204030204"/>
                          <a:ea typeface="等线"/>
                        </a:rPr>
                        <a:t>q0</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0070C0"/>
                          </a:solidFill>
                          <a:sym typeface="+mn-ea"/>
                        </a:rPr>
                        <a:t>X</a:t>
                      </a:r>
                      <a:r>
                        <a:rPr lang="en-US" sz="2400" b="1">
                          <a:sym typeface="+mn-ea"/>
                        </a:rPr>
                        <a:t>,</a:t>
                      </a:r>
                      <a:r>
                        <a:rPr lang="en-IN" altLang="en-US" sz="2400" b="1">
                          <a:sym typeface="+mn-ea"/>
                        </a:rPr>
                        <a:t> </a:t>
                      </a:r>
                      <a:r>
                        <a:rPr lang="en-US" sz="2400" b="1">
                          <a:sym typeface="+mn-ea"/>
                        </a:rPr>
                        <a:t>R)</a:t>
                      </a:r>
                      <a:r>
                        <a:rPr lang="en-US" sz="2400">
                          <a:sym typeface="+mn-ea"/>
                        </a:rPr>
                        <a:t> </a:t>
                      </a:r>
                      <a:endParaRPr lang="en-IN"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r>
                        <a:rPr lang="en-US" sz="2400" b="1">
                          <a:sym typeface="+mn-ea"/>
                        </a:rPr>
                        <a:t>(</a:t>
                      </a:r>
                      <a:r>
                        <a:rPr lang="en-IN" altLang="en-US" sz="2400" b="1">
                          <a:solidFill>
                            <a:srgbClr val="00B0F0"/>
                          </a:solidFill>
                          <a:sym typeface="+mn-ea"/>
                        </a:rPr>
                        <a:t>q3</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a:t>
                      </a:r>
                      <a:r>
                        <a:rPr lang="en-US" sz="2400" b="1">
                          <a:sym typeface="+mn-ea"/>
                        </a:rPr>
                        <a:t>R)</a:t>
                      </a:r>
                      <a:endParaRPr lang="en-IN" altLang="en-US"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endParaRPr lang="en-US"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464820">
                <a:tc>
                  <a:txBody>
                    <a:bodyPr/>
                    <a:lstStyle/>
                    <a:p>
                      <a:pPr marL="0" indent="0">
                        <a:spcBef>
                          <a:spcPct val="0"/>
                        </a:spcBef>
                        <a:spcAft>
                          <a:spcPct val="0"/>
                        </a:spcAft>
                      </a:pPr>
                      <a:r>
                        <a:rPr sz="2400" b="1">
                          <a:latin typeface="Calibri" panose="020F0502020204030204"/>
                          <a:ea typeface="等线"/>
                        </a:rPr>
                        <a:t>q1</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ym typeface="+mn-ea"/>
                        </a:rPr>
                        <a:t> </a:t>
                      </a:r>
                      <a:r>
                        <a:rPr lang="en-US" sz="2400" b="1">
                          <a:sym typeface="+mn-ea"/>
                        </a:rPr>
                        <a:t>R)</a:t>
                      </a:r>
                      <a:endParaRPr lang="en-IN"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L</a:t>
                      </a:r>
                      <a:r>
                        <a:rPr lang="en-US" sz="2400" b="1">
                          <a:sym typeface="+mn-ea"/>
                        </a:rPr>
                        <a:t>)</a:t>
                      </a: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r>
                        <a:rPr lang="en-US" sz="2400" b="1">
                          <a:sym typeface="+mn-ea"/>
                        </a:rPr>
                        <a:t>(</a:t>
                      </a:r>
                      <a:r>
                        <a:rPr lang="en-IN" altLang="en-US" sz="2400" b="1">
                          <a:solidFill>
                            <a:srgbClr val="00B0F0"/>
                          </a:solidFill>
                          <a:sym typeface="+mn-ea"/>
                        </a:rPr>
                        <a:t>q1</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a:t>
                      </a:r>
                      <a:r>
                        <a:rPr lang="en-US" sz="2400" b="1">
                          <a:sym typeface="+mn-ea"/>
                        </a:rPr>
                        <a:t>R)</a:t>
                      </a:r>
                      <a:endParaRPr lang="en-US"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endParaRPr lang="en-US"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311150">
                <a:tc>
                  <a:txBody>
                    <a:bodyPr/>
                    <a:lstStyle/>
                    <a:p>
                      <a:pPr marL="0" indent="0">
                        <a:spcBef>
                          <a:spcPct val="0"/>
                        </a:spcBef>
                        <a:spcAft>
                          <a:spcPct val="0"/>
                        </a:spcAft>
                      </a:pPr>
                      <a:r>
                        <a:rPr sz="2400" b="1">
                          <a:latin typeface="Calibri" panose="020F0502020204030204"/>
                          <a:ea typeface="等线"/>
                        </a:rPr>
                        <a:t>q2</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FF0000"/>
                          </a:solidFill>
                          <a:latin typeface="Arial" panose="020B0604020202020204" pitchFamily="34" charset="0"/>
                          <a:cs typeface="Arial" panose="020B0604020202020204" pitchFamily="34" charset="0"/>
                          <a:sym typeface="+mn-ea"/>
                        </a:rPr>
                        <a:t>a</a:t>
                      </a:r>
                      <a:r>
                        <a:rPr lang="en-US" sz="2400" b="1">
                          <a:sym typeface="+mn-ea"/>
                        </a:rPr>
                        <a:t>,</a:t>
                      </a:r>
                      <a:r>
                        <a:rPr lang="en-IN" altLang="en-US" sz="2400" b="1">
                          <a:sym typeface="+mn-ea"/>
                        </a:rPr>
                        <a:t> L</a:t>
                      </a:r>
                      <a:r>
                        <a:rPr lang="en-US" sz="2400" b="1">
                          <a:sym typeface="+mn-ea"/>
                        </a:rPr>
                        <a:t>)</a:t>
                      </a: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lang="en-US" sz="2400" b="1">
                          <a:sym typeface="+mn-ea"/>
                        </a:rPr>
                        <a:t>(</a:t>
                      </a:r>
                      <a:r>
                        <a:rPr lang="en-IN" altLang="en-US" sz="2400" b="1">
                          <a:solidFill>
                            <a:srgbClr val="00B0F0"/>
                          </a:solidFill>
                          <a:sym typeface="+mn-ea"/>
                        </a:rPr>
                        <a:t>q0</a:t>
                      </a:r>
                      <a:r>
                        <a:rPr lang="en-US" sz="2400" b="1">
                          <a:sym typeface="+mn-ea"/>
                        </a:rPr>
                        <a:t>,</a:t>
                      </a:r>
                      <a:r>
                        <a:rPr lang="en-IN" altLang="en-US" sz="2400" b="1">
                          <a:sym typeface="+mn-ea"/>
                        </a:rPr>
                        <a:t> </a:t>
                      </a:r>
                      <a:r>
                        <a:rPr lang="en-IN" altLang="en-US" sz="2400" b="1">
                          <a:solidFill>
                            <a:srgbClr val="0070C0"/>
                          </a:solidFill>
                          <a:sym typeface="+mn-ea"/>
                        </a:rPr>
                        <a:t>X</a:t>
                      </a:r>
                      <a:r>
                        <a:rPr lang="en-US" sz="2400" b="1">
                          <a:sym typeface="+mn-ea"/>
                        </a:rPr>
                        <a:t>,</a:t>
                      </a:r>
                      <a:r>
                        <a:rPr lang="en-IN" altLang="en-US" sz="2400" b="1">
                          <a:sym typeface="+mn-ea"/>
                        </a:rPr>
                        <a:t> R</a:t>
                      </a:r>
                      <a:r>
                        <a:rPr lang="en-US" sz="2400" b="1">
                          <a:sym typeface="+mn-ea"/>
                        </a:rPr>
                        <a:t>)</a:t>
                      </a: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r>
                        <a:rPr lang="en-US" sz="2400" b="1">
                          <a:sym typeface="+mn-ea"/>
                        </a:rPr>
                        <a:t>(</a:t>
                      </a:r>
                      <a:r>
                        <a:rPr lang="en-IN" altLang="en-US" sz="2400" b="1">
                          <a:solidFill>
                            <a:srgbClr val="00B0F0"/>
                          </a:solidFill>
                          <a:sym typeface="+mn-ea"/>
                        </a:rPr>
                        <a:t>q2</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L</a:t>
                      </a:r>
                      <a:r>
                        <a:rPr lang="en-US" sz="2400" b="1">
                          <a:sym typeface="+mn-ea"/>
                        </a:rPr>
                        <a:t>)</a:t>
                      </a:r>
                      <a:endParaRPr lang="en-US"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endParaRPr lang="en-US"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11785">
                <a:tc>
                  <a:txBody>
                    <a:bodyPr/>
                    <a:lstStyle/>
                    <a:p>
                      <a:pPr marL="0" indent="0">
                        <a:spcBef>
                          <a:spcPct val="0"/>
                        </a:spcBef>
                        <a:spcAft>
                          <a:spcPct val="0"/>
                        </a:spcAft>
                      </a:pPr>
                      <a:r>
                        <a:rPr sz="2400" b="1">
                          <a:latin typeface="Calibri" panose="020F0502020204030204"/>
                          <a:ea typeface="等线"/>
                        </a:rPr>
                        <a:t>*q3</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endParaRPr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r>
                        <a:rPr lang="en-US" sz="2400" b="1">
                          <a:sym typeface="+mn-ea"/>
                        </a:rPr>
                        <a:t>(</a:t>
                      </a:r>
                      <a:r>
                        <a:rPr lang="en-US" sz="2400" b="1">
                          <a:solidFill>
                            <a:srgbClr val="00B0F0"/>
                          </a:solidFill>
                          <a:sym typeface="+mn-ea"/>
                        </a:rPr>
                        <a:t>q3</a:t>
                      </a:r>
                      <a:r>
                        <a:rPr lang="en-US" sz="2400" b="1">
                          <a:sym typeface="+mn-ea"/>
                        </a:rPr>
                        <a:t>,</a:t>
                      </a:r>
                      <a:r>
                        <a:rPr lang="en-IN" altLang="en-US" sz="2400" b="1">
                          <a:sym typeface="+mn-ea"/>
                        </a:rPr>
                        <a:t> </a:t>
                      </a:r>
                      <a:r>
                        <a:rPr lang="en-IN" altLang="en-US" sz="2400" b="1">
                          <a:solidFill>
                            <a:srgbClr val="0070C0"/>
                          </a:solidFill>
                          <a:sym typeface="+mn-ea"/>
                        </a:rPr>
                        <a:t>Y</a:t>
                      </a:r>
                      <a:r>
                        <a:rPr lang="en-US" sz="2400" b="1">
                          <a:sym typeface="+mn-ea"/>
                        </a:rPr>
                        <a:t>,</a:t>
                      </a:r>
                      <a:r>
                        <a:rPr lang="en-IN" altLang="en-US" sz="2400" b="1">
                          <a:sym typeface="+mn-ea"/>
                        </a:rPr>
                        <a:t> R</a:t>
                      </a:r>
                      <a:r>
                        <a:rPr lang="en-US" sz="2400" b="1">
                          <a:sym typeface="+mn-ea"/>
                        </a:rPr>
                        <a:t>)</a:t>
                      </a:r>
                      <a:endParaRPr lang="en-US"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buNone/>
                      </a:pPr>
                      <a:r>
                        <a:rPr lang="en-US" sz="2400" b="1">
                          <a:sym typeface="+mn-ea"/>
                        </a:rPr>
                        <a:t>(</a:t>
                      </a:r>
                      <a:r>
                        <a:rPr lang="en-IN" altLang="en-US" sz="2400" b="1">
                          <a:solidFill>
                            <a:srgbClr val="00B050"/>
                          </a:solidFill>
                          <a:sym typeface="+mn-ea"/>
                        </a:rPr>
                        <a:t>qf</a:t>
                      </a:r>
                      <a:r>
                        <a:rPr lang="en-US" sz="2400" b="1">
                          <a:sym typeface="+mn-ea"/>
                        </a:rPr>
                        <a:t>,</a:t>
                      </a:r>
                      <a:r>
                        <a:rPr lang="en-IN" altLang="en-US" sz="2400" b="1">
                          <a:sym typeface="+mn-ea"/>
                        </a:rPr>
                        <a:t> B</a:t>
                      </a:r>
                      <a:r>
                        <a:rPr lang="en-US" sz="2400" b="1">
                          <a:sym typeface="+mn-ea"/>
                        </a:rPr>
                        <a:t>,</a:t>
                      </a:r>
                      <a:r>
                        <a:rPr lang="en-IN" altLang="en-US" sz="2400" b="1">
                          <a:sym typeface="+mn-ea"/>
                        </a:rPr>
                        <a:t> R</a:t>
                      </a:r>
                      <a:r>
                        <a:rPr lang="en-US" sz="2400" b="1">
                          <a:sym typeface="+mn-ea"/>
                        </a:rPr>
                        <a:t>)</a:t>
                      </a:r>
                      <a:endParaRPr lang="en-IN" altLang="en-US" sz="2400">
                        <a:latin typeface="Arial" panose="020B0604020202020204" pitchFamily="34" charset="0"/>
                        <a:cs typeface="Arial" panose="020B0604020202020204" pitchFamily="34" charset="0"/>
                        <a:sym typeface="+mn-ea"/>
                      </a:endParaRPr>
                    </a:p>
                    <a:p>
                      <a:pPr marL="0" indent="0">
                        <a:spcBef>
                          <a:spcPct val="0"/>
                        </a:spcBef>
                        <a:spcAft>
                          <a:spcPct val="0"/>
                        </a:spcAft>
                        <a:buNone/>
                      </a:pPr>
                      <a:endParaRPr lang="en-US" sz="2400" b="1">
                        <a:latin typeface="Calibri" panose="020F0502020204030204"/>
                        <a:ea typeface="等线"/>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91440" y="213360"/>
            <a:ext cx="11258550" cy="521970"/>
          </a:xfrm>
          <a:prstGeom prst="rect">
            <a:avLst/>
          </a:prstGeom>
          <a:noFill/>
        </p:spPr>
        <p:txBody>
          <a:bodyPr wrap="square" rtlCol="0">
            <a:spAutoFit/>
          </a:bodyPr>
          <a:lstStyle/>
          <a:p>
            <a:r>
              <a:rPr lang="en-GB" altLang="en-US" sz="2800"/>
              <a:t>Writing Instantaneous Description -ID for  Input string -  W = aaabbb</a:t>
            </a:r>
          </a:p>
        </p:txBody>
      </p:sp>
      <p:sp>
        <p:nvSpPr>
          <p:cNvPr id="4" name="Text Box 3"/>
          <p:cNvSpPr txBox="1"/>
          <p:nvPr/>
        </p:nvSpPr>
        <p:spPr>
          <a:xfrm>
            <a:off x="92075" y="733425"/>
            <a:ext cx="6952615" cy="6056630"/>
          </a:xfrm>
          <a:prstGeom prst="rect">
            <a:avLst/>
          </a:prstGeom>
          <a:noFill/>
        </p:spPr>
        <p:txBody>
          <a:bodyPr wrap="square" rtlCol="0">
            <a:noAutofit/>
          </a:bodyPr>
          <a:lstStyle/>
          <a:p>
            <a:r>
              <a:rPr lang="en-GB" altLang="en-US" sz="2400" b="1">
                <a:solidFill>
                  <a:srgbClr val="FF0000"/>
                </a:solidFill>
              </a:rPr>
              <a:t>qo</a:t>
            </a:r>
            <a:r>
              <a:rPr lang="en-GB" altLang="en-US" sz="2400"/>
              <a:t>aaabbb</a:t>
            </a:r>
            <a:r>
              <a:rPr lang="en-IN" altLang="en-GB" sz="2400"/>
              <a:t>BB</a:t>
            </a:r>
            <a:r>
              <a:rPr lang="en-GB" altLang="en-US" sz="2400"/>
              <a:t> </a:t>
            </a:r>
            <a:r>
              <a:rPr lang="en-IN" altLang="en-US" sz="2400"/>
              <a:t>|- </a:t>
            </a:r>
            <a:r>
              <a:rPr lang="en-IN" altLang="en-US" sz="2400" b="1">
                <a:solidFill>
                  <a:srgbClr val="00B0F0"/>
                </a:solidFill>
              </a:rPr>
              <a:t>X</a:t>
            </a:r>
            <a:r>
              <a:rPr lang="en-IN" altLang="en-US" sz="2400">
                <a:solidFill>
                  <a:srgbClr val="FF0000"/>
                </a:solidFill>
              </a:rPr>
              <a:t>q1</a:t>
            </a:r>
            <a:r>
              <a:rPr lang="en-IN" altLang="en-US" sz="2400"/>
              <a:t>aabbbBB  </a:t>
            </a:r>
            <a:r>
              <a:rPr lang="en-IN" altLang="en-US" sz="2400">
                <a:sym typeface="+mn-ea"/>
              </a:rPr>
              <a:t>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a:t>
            </a:r>
            <a:r>
              <a:rPr lang="en-IN" altLang="en-US" sz="2000"/>
              <a:t> </a:t>
            </a:r>
            <a:r>
              <a:rPr lang="en-IN" altLang="en-US" sz="1600">
                <a:latin typeface="Arial" panose="020B0604020202020204" pitchFamily="34" charset="0"/>
                <a:cs typeface="Arial" panose="020B0604020202020204" pitchFamily="34" charset="0"/>
              </a:rPr>
              <a:t>Leftmost ‘a’by X </a:t>
            </a:r>
            <a:endParaRPr lang="en-IN" altLang="en-US" sz="1600"/>
          </a:p>
          <a:p>
            <a:r>
              <a:rPr lang="en-IN" altLang="en-US" sz="2400"/>
              <a:t>                        </a:t>
            </a:r>
            <a:r>
              <a:rPr lang="en-IN" altLang="en-US" sz="2400">
                <a:sym typeface="+mn-ea"/>
              </a:rPr>
              <a:t>|- </a:t>
            </a:r>
            <a:r>
              <a:rPr lang="en-IN" altLang="en-US" sz="2400" b="1">
                <a:solidFill>
                  <a:srgbClr val="00B0F0"/>
                </a:solidFill>
                <a:sym typeface="+mn-ea"/>
              </a:rPr>
              <a:t>X</a:t>
            </a:r>
            <a:r>
              <a:rPr lang="en-IN" altLang="en-US" sz="2400">
                <a:sym typeface="+mn-ea"/>
              </a:rPr>
              <a:t>a</a:t>
            </a:r>
            <a:r>
              <a:rPr lang="en-IN" altLang="en-US" sz="2400">
                <a:solidFill>
                  <a:srgbClr val="FF0000"/>
                </a:solidFill>
                <a:sym typeface="+mn-ea"/>
              </a:rPr>
              <a:t>q1</a:t>
            </a:r>
            <a:r>
              <a:rPr lang="en-IN" altLang="en-US" sz="2400">
                <a:sym typeface="+mn-ea"/>
              </a:rPr>
              <a:t>abbbBB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Bypassing ‘a’ and ‘ Y”</a:t>
            </a:r>
            <a:endParaRPr lang="en-IN" altLang="en-US" sz="2400"/>
          </a:p>
          <a:p>
            <a:r>
              <a:rPr lang="en-IN" altLang="en-US" sz="2400">
                <a:sym typeface="+mn-ea"/>
              </a:rPr>
              <a:t>                        |- </a:t>
            </a:r>
            <a:r>
              <a:rPr lang="en-IN" altLang="en-US" sz="2400" b="1">
                <a:solidFill>
                  <a:srgbClr val="00B0F0"/>
                </a:solidFill>
                <a:sym typeface="+mn-ea"/>
              </a:rPr>
              <a:t>X</a:t>
            </a:r>
            <a:r>
              <a:rPr lang="en-IN" altLang="en-US" sz="2400">
                <a:sym typeface="+mn-ea"/>
              </a:rPr>
              <a:t>aa</a:t>
            </a:r>
            <a:r>
              <a:rPr lang="en-IN" altLang="en-US" sz="2400">
                <a:solidFill>
                  <a:srgbClr val="FF0000"/>
                </a:solidFill>
                <a:sym typeface="+mn-ea"/>
              </a:rPr>
              <a:t>q1</a:t>
            </a:r>
            <a:r>
              <a:rPr lang="en-IN" altLang="en-US" sz="2400">
                <a:sym typeface="+mn-ea"/>
              </a:rPr>
              <a:t>bbbBB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 Leftmost ‘b’ by Y</a:t>
            </a:r>
          </a:p>
          <a:p>
            <a:r>
              <a:rPr lang="en-IN" altLang="en-US" sz="2400"/>
              <a:t>                        </a:t>
            </a:r>
            <a:r>
              <a:rPr lang="en-IN" altLang="en-US" sz="2400">
                <a:sym typeface="+mn-ea"/>
              </a:rPr>
              <a:t>|- </a:t>
            </a:r>
            <a:r>
              <a:rPr lang="en-IN" altLang="en-US" sz="2400" b="1">
                <a:solidFill>
                  <a:srgbClr val="00B0F0"/>
                </a:solidFill>
                <a:sym typeface="+mn-ea"/>
              </a:rPr>
              <a:t>X</a:t>
            </a:r>
            <a:r>
              <a:rPr lang="en-IN" altLang="en-US" sz="2400">
                <a:sym typeface="+mn-ea"/>
              </a:rPr>
              <a:t>a</a:t>
            </a:r>
            <a:r>
              <a:rPr lang="en-IN" altLang="en-US" sz="2400">
                <a:solidFill>
                  <a:srgbClr val="FF0000"/>
                </a:solidFill>
                <a:sym typeface="+mn-ea"/>
              </a:rPr>
              <a:t>q2</a:t>
            </a:r>
            <a:r>
              <a:rPr lang="en-IN" altLang="en-US" sz="2400">
                <a:sym typeface="+mn-ea"/>
              </a:rPr>
              <a:t>a</a:t>
            </a:r>
            <a:r>
              <a:rPr lang="en-IN" altLang="en-US" sz="2400" b="1">
                <a:solidFill>
                  <a:srgbClr val="002060"/>
                </a:solidFill>
                <a:sym typeface="+mn-ea"/>
              </a:rPr>
              <a:t>Y</a:t>
            </a:r>
            <a:r>
              <a:rPr lang="en-IN" altLang="en-US" sz="2400">
                <a:sym typeface="+mn-ea"/>
              </a:rPr>
              <a:t>bbBB </a:t>
            </a:r>
            <a:endParaRPr lang="en-IN" altLang="en-US" sz="2400"/>
          </a:p>
          <a:p>
            <a:r>
              <a:rPr lang="en-IN" altLang="en-US" sz="2400">
                <a:sym typeface="+mn-ea"/>
              </a:rPr>
              <a:t>                        |- </a:t>
            </a:r>
            <a:r>
              <a:rPr lang="en-IN" altLang="en-US" sz="2400" b="1">
                <a:solidFill>
                  <a:srgbClr val="00B0F0"/>
                </a:solidFill>
                <a:sym typeface="+mn-ea"/>
              </a:rPr>
              <a:t>X</a:t>
            </a:r>
            <a:r>
              <a:rPr lang="en-IN" altLang="en-US" sz="2400">
                <a:solidFill>
                  <a:srgbClr val="FF0000"/>
                </a:solidFill>
                <a:sym typeface="+mn-ea"/>
              </a:rPr>
              <a:t>q2</a:t>
            </a:r>
            <a:r>
              <a:rPr lang="en-IN" altLang="en-US" sz="2400">
                <a:sym typeface="+mn-ea"/>
              </a:rPr>
              <a:t>aa</a:t>
            </a:r>
            <a:r>
              <a:rPr lang="en-IN" altLang="en-US" sz="2400" b="1">
                <a:solidFill>
                  <a:srgbClr val="002060"/>
                </a:solidFill>
                <a:sym typeface="+mn-ea"/>
              </a:rPr>
              <a:t>Y</a:t>
            </a:r>
            <a:r>
              <a:rPr lang="en-IN" altLang="en-US" sz="2400">
                <a:sym typeface="+mn-ea"/>
              </a:rPr>
              <a:t>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By passing  ‘a’, ‘Y’ and </a:t>
            </a:r>
          </a:p>
          <a:p>
            <a:r>
              <a:rPr lang="en-IN" altLang="en-US" sz="2400">
                <a:sym typeface="+mn-ea"/>
              </a:rPr>
              <a:t>                        |- </a:t>
            </a:r>
            <a:r>
              <a:rPr lang="en-IN" altLang="en-US" sz="2400">
                <a:solidFill>
                  <a:srgbClr val="FF0000"/>
                </a:solidFill>
                <a:sym typeface="+mn-ea"/>
              </a:rPr>
              <a:t>q2</a:t>
            </a:r>
            <a:r>
              <a:rPr lang="en-IN" altLang="en-US" sz="2400" b="1">
                <a:solidFill>
                  <a:srgbClr val="00B0F0"/>
                </a:solidFill>
                <a:sym typeface="+mn-ea"/>
              </a:rPr>
              <a:t>X</a:t>
            </a:r>
            <a:r>
              <a:rPr lang="en-IN" altLang="en-US" sz="2400">
                <a:sym typeface="+mn-ea"/>
              </a:rPr>
              <a:t>aa</a:t>
            </a:r>
            <a:r>
              <a:rPr lang="en-IN" altLang="en-US" sz="2400" b="1">
                <a:solidFill>
                  <a:srgbClr val="002060"/>
                </a:solidFill>
                <a:sym typeface="+mn-ea"/>
              </a:rPr>
              <a:t>Y</a:t>
            </a:r>
            <a:r>
              <a:rPr lang="en-IN" altLang="en-US" sz="2400">
                <a:sym typeface="+mn-ea"/>
              </a:rPr>
              <a:t>bbBB           </a:t>
            </a:r>
            <a:r>
              <a:rPr lang="en-IN" altLang="en-US" sz="1600">
                <a:latin typeface="Arial" panose="020B0604020202020204" pitchFamily="34" charset="0"/>
                <a:cs typeface="Arial" panose="020B0604020202020204" pitchFamily="34" charset="0"/>
                <a:sym typeface="+mn-ea"/>
              </a:rPr>
              <a:t>Rightmost ‘X</a:t>
            </a:r>
            <a:endParaRPr lang="en-IN" altLang="en-US" sz="2400"/>
          </a:p>
          <a:p>
            <a:r>
              <a:rPr lang="en-IN" altLang="en-US" sz="2400">
                <a:sym typeface="+mn-ea"/>
              </a:rPr>
              <a:t>                        |- </a:t>
            </a:r>
            <a:r>
              <a:rPr lang="en-IN" altLang="en-US" sz="2400" b="1">
                <a:solidFill>
                  <a:srgbClr val="00B0F0"/>
                </a:solidFill>
                <a:sym typeface="+mn-ea"/>
              </a:rPr>
              <a:t>X</a:t>
            </a:r>
            <a:r>
              <a:rPr lang="en-IN" altLang="en-US" sz="2400">
                <a:solidFill>
                  <a:srgbClr val="FF0000"/>
                </a:solidFill>
                <a:sym typeface="+mn-ea"/>
              </a:rPr>
              <a:t>q0</a:t>
            </a:r>
            <a:r>
              <a:rPr lang="en-IN" altLang="en-US" sz="2400">
                <a:sym typeface="+mn-ea"/>
              </a:rPr>
              <a:t>aa</a:t>
            </a:r>
            <a:r>
              <a:rPr lang="en-IN" altLang="en-US" sz="2400" b="1">
                <a:solidFill>
                  <a:srgbClr val="002060"/>
                </a:solidFill>
                <a:sym typeface="+mn-ea"/>
              </a:rPr>
              <a:t>Y</a:t>
            </a:r>
            <a:r>
              <a:rPr lang="en-IN" altLang="en-US" sz="2400">
                <a:sym typeface="+mn-ea"/>
              </a:rPr>
              <a:t>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 Leftmost ‘a’ by X </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a:t>
            </a:r>
            <a:r>
              <a:rPr lang="en-IN" altLang="en-US" sz="2400">
                <a:solidFill>
                  <a:srgbClr val="FF0000"/>
                </a:solidFill>
                <a:sym typeface="+mn-ea"/>
              </a:rPr>
              <a:t>q1</a:t>
            </a:r>
            <a:r>
              <a:rPr lang="en-IN" altLang="en-US" sz="2400">
                <a:sym typeface="+mn-ea"/>
              </a:rPr>
              <a:t>a</a:t>
            </a:r>
            <a:r>
              <a:rPr lang="en-IN" altLang="en-US" sz="2400" b="1">
                <a:solidFill>
                  <a:srgbClr val="002060"/>
                </a:solidFill>
                <a:sym typeface="+mn-ea"/>
              </a:rPr>
              <a:t>Y</a:t>
            </a:r>
            <a:r>
              <a:rPr lang="en-IN" altLang="en-US" sz="2400">
                <a:sym typeface="+mn-ea"/>
              </a:rPr>
              <a:t>bbBB       </a:t>
            </a:r>
            <a:r>
              <a:rPr lang="en-IN" altLang="en-US" sz="2400">
                <a:latin typeface="Arial" panose="020B0604020202020204" pitchFamily="34" charset="0"/>
                <a:cs typeface="Arial" panose="020B0604020202020204" pitchFamily="34" charset="0"/>
                <a:sym typeface="+mn-ea"/>
              </a:rPr>
              <a:t>→</a:t>
            </a:r>
            <a:r>
              <a:rPr lang="en-IN" altLang="en-US" sz="1600">
                <a:latin typeface="Arial" panose="020B0604020202020204" pitchFamily="34" charset="0"/>
                <a:cs typeface="Arial" panose="020B0604020202020204" pitchFamily="34" charset="0"/>
                <a:sym typeface="+mn-ea"/>
              </a:rPr>
              <a:t>Bypassing ‘a’ and ‘ Y”</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a:t>
            </a:r>
            <a:r>
              <a:rPr lang="en-IN" altLang="en-US" sz="2400">
                <a:sym typeface="+mn-ea"/>
              </a:rPr>
              <a:t>a</a:t>
            </a:r>
            <a:r>
              <a:rPr lang="en-IN" altLang="en-US" sz="2400">
                <a:solidFill>
                  <a:srgbClr val="FF0000"/>
                </a:solidFill>
                <a:sym typeface="+mn-ea"/>
              </a:rPr>
              <a:t>q1</a:t>
            </a:r>
            <a:r>
              <a:rPr lang="en-IN" altLang="en-US" sz="2400" b="1">
                <a:solidFill>
                  <a:srgbClr val="002060"/>
                </a:solidFill>
                <a:sym typeface="+mn-ea"/>
              </a:rPr>
              <a:t>Y</a:t>
            </a:r>
            <a:r>
              <a:rPr lang="en-IN" altLang="en-US" sz="2400">
                <a:sym typeface="+mn-ea"/>
              </a:rPr>
              <a:t>bbBB</a:t>
            </a:r>
            <a:endParaRPr lang="en-IN" altLang="en-US" sz="2400"/>
          </a:p>
          <a:p>
            <a:r>
              <a:rPr lang="en-IN" altLang="en-US" sz="2400">
                <a:sym typeface="+mn-ea"/>
              </a:rPr>
              <a:t>                        |- </a:t>
            </a:r>
            <a:r>
              <a:rPr lang="en-IN" altLang="en-US" sz="2400" b="1">
                <a:solidFill>
                  <a:srgbClr val="00B0F0"/>
                </a:solidFill>
                <a:sym typeface="+mn-ea"/>
              </a:rPr>
              <a:t>XX</a:t>
            </a:r>
            <a:r>
              <a:rPr lang="en-IN" altLang="en-US" sz="2400">
                <a:sym typeface="+mn-ea"/>
              </a:rPr>
              <a:t>a</a:t>
            </a:r>
            <a:r>
              <a:rPr lang="en-IN" altLang="en-US" sz="2400" b="1">
                <a:solidFill>
                  <a:srgbClr val="002060"/>
                </a:solidFill>
                <a:sym typeface="+mn-ea"/>
              </a:rPr>
              <a:t>Y</a:t>
            </a:r>
            <a:r>
              <a:rPr lang="en-IN" altLang="en-US" sz="2400">
                <a:solidFill>
                  <a:srgbClr val="FF0000"/>
                </a:solidFill>
                <a:sym typeface="+mn-ea"/>
              </a:rPr>
              <a:t>q1</a:t>
            </a:r>
            <a:r>
              <a:rPr lang="en-IN" altLang="en-US" sz="2400">
                <a:sym typeface="+mn-ea"/>
              </a:rPr>
              <a:t>bbBB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 Leftmost ‘b’ by Y</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a:t>
            </a:r>
            <a:r>
              <a:rPr lang="en-IN" altLang="en-US" sz="2400">
                <a:sym typeface="+mn-ea"/>
              </a:rPr>
              <a:t>a</a:t>
            </a:r>
            <a:r>
              <a:rPr lang="en-IN" altLang="en-US" sz="2400">
                <a:solidFill>
                  <a:srgbClr val="FF0000"/>
                </a:solidFill>
                <a:sym typeface="+mn-ea"/>
              </a:rPr>
              <a:t>q2</a:t>
            </a:r>
            <a:r>
              <a:rPr lang="en-IN" altLang="en-US" sz="2400" b="1">
                <a:solidFill>
                  <a:srgbClr val="002060"/>
                </a:solidFill>
                <a:sym typeface="+mn-ea"/>
              </a:rPr>
              <a:t>YY</a:t>
            </a:r>
            <a:r>
              <a:rPr lang="en-IN" altLang="en-US" sz="2400">
                <a:sym typeface="+mn-ea"/>
              </a:rPr>
              <a:t>bBB</a:t>
            </a:r>
          </a:p>
          <a:p>
            <a:r>
              <a:rPr lang="en-IN" altLang="en-US" sz="2400"/>
              <a:t>                    </a:t>
            </a:r>
            <a:r>
              <a:rPr lang="en-IN" altLang="en-US" sz="2400">
                <a:sym typeface="+mn-ea"/>
              </a:rPr>
              <a:t>    |- </a:t>
            </a:r>
            <a:r>
              <a:rPr lang="en-IN" altLang="en-US" sz="2400" b="1">
                <a:solidFill>
                  <a:srgbClr val="00B0F0"/>
                </a:solidFill>
                <a:sym typeface="+mn-ea"/>
              </a:rPr>
              <a:t>XX</a:t>
            </a:r>
            <a:r>
              <a:rPr lang="en-IN" altLang="en-US" sz="2400">
                <a:solidFill>
                  <a:srgbClr val="FF0000"/>
                </a:solidFill>
                <a:sym typeface="+mn-ea"/>
              </a:rPr>
              <a:t>q2</a:t>
            </a:r>
            <a:r>
              <a:rPr lang="en-IN" altLang="en-US" sz="2400">
                <a:sym typeface="+mn-ea"/>
              </a:rPr>
              <a:t>a</a:t>
            </a:r>
            <a:r>
              <a:rPr lang="en-IN" altLang="en-US" sz="2400" b="1">
                <a:solidFill>
                  <a:srgbClr val="002060"/>
                </a:solidFill>
                <a:sym typeface="+mn-ea"/>
              </a:rPr>
              <a:t>YY</a:t>
            </a:r>
            <a:r>
              <a:rPr lang="en-IN" altLang="en-US" sz="2400">
                <a:sym typeface="+mn-ea"/>
              </a:rPr>
              <a:t>bBB     </a:t>
            </a:r>
            <a:r>
              <a:rPr lang="en-IN" altLang="en-US" sz="2400">
                <a:latin typeface="Arial" panose="020B0604020202020204" pitchFamily="34" charset="0"/>
                <a:cs typeface="Arial" panose="020B0604020202020204" pitchFamily="34" charset="0"/>
                <a:sym typeface="+mn-ea"/>
              </a:rPr>
              <a:t>→</a:t>
            </a:r>
            <a:r>
              <a:rPr lang="en-IN" altLang="en-US" sz="1600">
                <a:latin typeface="Arial" panose="020B0604020202020204" pitchFamily="34" charset="0"/>
                <a:cs typeface="Arial" panose="020B0604020202020204" pitchFamily="34" charset="0"/>
                <a:sym typeface="+mn-ea"/>
              </a:rPr>
              <a:t> Bypassing ‘a’ ‘Y and and</a:t>
            </a:r>
            <a:endParaRPr lang="en-IN" altLang="en-US" sz="1600">
              <a:latin typeface="Arial" panose="020B0604020202020204" pitchFamily="34" charset="0"/>
              <a:cs typeface="Arial" panose="020B0604020202020204" pitchFamily="34" charset="0"/>
            </a:endParaRPr>
          </a:p>
          <a:p>
            <a:r>
              <a:rPr lang="en-IN" altLang="en-US" sz="2400"/>
              <a:t>                        </a:t>
            </a:r>
            <a:r>
              <a:rPr lang="en-IN" altLang="en-US" sz="2400">
                <a:sym typeface="+mn-ea"/>
              </a:rPr>
              <a:t>|- </a:t>
            </a:r>
            <a:r>
              <a:rPr lang="en-IN" altLang="en-US" sz="2400" b="1">
                <a:solidFill>
                  <a:srgbClr val="00B0F0"/>
                </a:solidFill>
                <a:sym typeface="+mn-ea"/>
              </a:rPr>
              <a:t>X</a:t>
            </a:r>
            <a:r>
              <a:rPr lang="en-IN" altLang="en-US" sz="2400">
                <a:solidFill>
                  <a:srgbClr val="FF0000"/>
                </a:solidFill>
                <a:sym typeface="+mn-ea"/>
              </a:rPr>
              <a:t>q2</a:t>
            </a:r>
            <a:r>
              <a:rPr lang="en-IN" altLang="en-US" sz="2400" b="1">
                <a:solidFill>
                  <a:srgbClr val="00B0F0"/>
                </a:solidFill>
                <a:sym typeface="+mn-ea"/>
              </a:rPr>
              <a:t>X</a:t>
            </a:r>
            <a:r>
              <a:rPr lang="en-IN" altLang="en-US" sz="2400">
                <a:sym typeface="+mn-ea"/>
              </a:rPr>
              <a:t>a</a:t>
            </a:r>
            <a:r>
              <a:rPr lang="en-IN" altLang="en-US" sz="2400" b="1">
                <a:solidFill>
                  <a:srgbClr val="002060"/>
                </a:solidFill>
                <a:sym typeface="+mn-ea"/>
              </a:rPr>
              <a:t>YY</a:t>
            </a:r>
            <a:r>
              <a:rPr lang="en-IN" altLang="en-US" sz="2400">
                <a:sym typeface="+mn-ea"/>
              </a:rPr>
              <a:t>bBB          </a:t>
            </a:r>
            <a:r>
              <a:rPr lang="en-IN" altLang="en-US" sz="1600">
                <a:latin typeface="Arial" panose="020B0604020202020204" pitchFamily="34" charset="0"/>
                <a:cs typeface="Arial" panose="020B0604020202020204" pitchFamily="34" charset="0"/>
                <a:sym typeface="+mn-ea"/>
              </a:rPr>
              <a:t>Rightmost ‘X’</a:t>
            </a:r>
            <a:endParaRPr lang="en-IN" altLang="en-US" sz="1600">
              <a:latin typeface="Arial" panose="020B0604020202020204" pitchFamily="34" charset="0"/>
              <a:cs typeface="Arial" panose="020B0604020202020204" pitchFamily="34" charset="0"/>
            </a:endParaRPr>
          </a:p>
          <a:p>
            <a:r>
              <a:rPr lang="en-IN" altLang="en-US" sz="2400"/>
              <a:t>                        </a:t>
            </a:r>
            <a:r>
              <a:rPr lang="en-IN" altLang="en-US" sz="2400">
                <a:sym typeface="+mn-ea"/>
              </a:rPr>
              <a:t>|- </a:t>
            </a:r>
            <a:r>
              <a:rPr lang="en-IN" altLang="en-US" sz="2400" b="1">
                <a:solidFill>
                  <a:srgbClr val="00B0F0"/>
                </a:solidFill>
                <a:sym typeface="+mn-ea"/>
              </a:rPr>
              <a:t>XX</a:t>
            </a:r>
            <a:r>
              <a:rPr lang="en-IN" altLang="en-US" sz="2400">
                <a:solidFill>
                  <a:srgbClr val="FF0000"/>
                </a:solidFill>
                <a:sym typeface="+mn-ea"/>
              </a:rPr>
              <a:t>q0</a:t>
            </a:r>
            <a:r>
              <a:rPr lang="en-IN" altLang="en-US" sz="2400">
                <a:sym typeface="+mn-ea"/>
              </a:rPr>
              <a:t>a</a:t>
            </a:r>
            <a:r>
              <a:rPr lang="en-IN" altLang="en-US" sz="2400" b="1">
                <a:solidFill>
                  <a:srgbClr val="002060"/>
                </a:solidFill>
                <a:sym typeface="+mn-ea"/>
              </a:rPr>
              <a:t>YY</a:t>
            </a:r>
            <a:r>
              <a:rPr lang="en-IN" altLang="en-US" sz="2400">
                <a:sym typeface="+mn-ea"/>
              </a:rPr>
              <a:t>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 Replacing Leftmost ‘a’ by X </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XXX</a:t>
            </a:r>
            <a:r>
              <a:rPr lang="en-IN" altLang="en-US" sz="2400">
                <a:solidFill>
                  <a:srgbClr val="FF0000"/>
                </a:solidFill>
                <a:sym typeface="+mn-ea"/>
              </a:rPr>
              <a:t>q1</a:t>
            </a:r>
            <a:r>
              <a:rPr lang="en-IN" altLang="en-US" sz="2400" b="1">
                <a:solidFill>
                  <a:srgbClr val="002060"/>
                </a:solidFill>
                <a:sym typeface="+mn-ea"/>
              </a:rPr>
              <a:t>YY</a:t>
            </a:r>
            <a:r>
              <a:rPr lang="en-IN" altLang="en-US" sz="2400">
                <a:sym typeface="+mn-ea"/>
              </a:rPr>
              <a:t>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Bypassing ‘a’ and ‘ Y”</a:t>
            </a:r>
            <a:endParaRPr lang="en-IN" altLang="en-US" sz="1600">
              <a:latin typeface="Arial" panose="020B0604020202020204" pitchFamily="34" charset="0"/>
              <a:cs typeface="Arial" panose="020B0604020202020204" pitchFamily="34" charset="0"/>
            </a:endParaRPr>
          </a:p>
          <a:p>
            <a:r>
              <a:rPr lang="en-IN" altLang="en-US" sz="2400">
                <a:sym typeface="+mn-ea"/>
              </a:rPr>
              <a:t>                        |- </a:t>
            </a:r>
            <a:r>
              <a:rPr lang="en-IN" altLang="en-US" sz="2400" b="1">
                <a:solidFill>
                  <a:srgbClr val="00B0F0"/>
                </a:solidFill>
                <a:sym typeface="+mn-ea"/>
              </a:rPr>
              <a:t>XXX</a:t>
            </a:r>
            <a:r>
              <a:rPr lang="en-IN" altLang="en-US" sz="2400" b="1">
                <a:solidFill>
                  <a:srgbClr val="002060"/>
                </a:solidFill>
                <a:sym typeface="+mn-ea"/>
              </a:rPr>
              <a:t>Y</a:t>
            </a:r>
            <a:r>
              <a:rPr lang="en-IN" altLang="en-US" sz="2400">
                <a:solidFill>
                  <a:srgbClr val="FF0000"/>
                </a:solidFill>
                <a:sym typeface="+mn-ea"/>
              </a:rPr>
              <a:t>q1</a:t>
            </a:r>
            <a:r>
              <a:rPr lang="en-IN" altLang="en-US" sz="2400" b="1">
                <a:solidFill>
                  <a:srgbClr val="002060"/>
                </a:solidFill>
                <a:sym typeface="+mn-ea"/>
              </a:rPr>
              <a:t>Y</a:t>
            </a:r>
            <a:r>
              <a:rPr lang="en-IN" altLang="en-US" sz="2400">
                <a:sym typeface="+mn-ea"/>
              </a:rPr>
              <a:t>bBB </a:t>
            </a:r>
            <a:endParaRPr lang="en-IN" altLang="en-US" sz="2400"/>
          </a:p>
          <a:p>
            <a:endParaRPr lang="en-IN" altLang="en-US" sz="2400"/>
          </a:p>
        </p:txBody>
      </p:sp>
      <p:sp>
        <p:nvSpPr>
          <p:cNvPr id="6" name="Text Box 5"/>
          <p:cNvSpPr txBox="1"/>
          <p:nvPr/>
        </p:nvSpPr>
        <p:spPr>
          <a:xfrm>
            <a:off x="7146290" y="1087755"/>
            <a:ext cx="5046345" cy="4618355"/>
          </a:xfrm>
          <a:prstGeom prst="rect">
            <a:avLst/>
          </a:prstGeom>
          <a:noFill/>
        </p:spPr>
        <p:txBody>
          <a:bodyPr wrap="square" rtlCol="0">
            <a:noAutofit/>
          </a:bodyPr>
          <a:lstStyle/>
          <a:p>
            <a:endParaRPr lang="en-IN" altLang="en-US" sz="2400"/>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YY</a:t>
            </a:r>
            <a:r>
              <a:rPr lang="en-IN" altLang="en-US" sz="2400">
                <a:solidFill>
                  <a:srgbClr val="FF0000"/>
                </a:solidFill>
                <a:sym typeface="+mn-ea"/>
              </a:rPr>
              <a:t>q1</a:t>
            </a:r>
            <a:r>
              <a:rPr lang="en-IN" altLang="en-US" sz="2400">
                <a:sym typeface="+mn-ea"/>
              </a:rPr>
              <a:t>bBB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Replacing Leftmost ‘b’ by Y</a:t>
            </a:r>
            <a:endParaRPr lang="en-IN" altLang="en-US" sz="1600">
              <a:latin typeface="Arial" panose="020B0604020202020204" pitchFamily="34" charset="0"/>
              <a:cs typeface="Arial" panose="020B0604020202020204" pitchFamily="34" charset="0"/>
            </a:endParaRPr>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a:t>
            </a:r>
            <a:r>
              <a:rPr lang="en-IN" altLang="en-US" sz="2400">
                <a:solidFill>
                  <a:srgbClr val="FF0000"/>
                </a:solidFill>
                <a:sym typeface="+mn-ea"/>
              </a:rPr>
              <a:t>q2</a:t>
            </a:r>
            <a:r>
              <a:rPr lang="en-IN" altLang="en-US" sz="2400" b="1">
                <a:solidFill>
                  <a:srgbClr val="002060"/>
                </a:solidFill>
                <a:sym typeface="+mn-ea"/>
              </a:rPr>
              <a:t>YY</a:t>
            </a:r>
            <a:r>
              <a:rPr lang="en-IN" altLang="en-US" sz="2400">
                <a:sym typeface="+mn-ea"/>
              </a:rPr>
              <a:t>BB</a:t>
            </a:r>
          </a:p>
          <a:p>
            <a:r>
              <a:rPr lang="en-IN" altLang="en-US" sz="2400">
                <a:sym typeface="+mn-ea"/>
              </a:rPr>
              <a:t>|- </a:t>
            </a:r>
            <a:r>
              <a:rPr lang="en-IN" altLang="en-US" sz="2400" b="1">
                <a:solidFill>
                  <a:srgbClr val="00B0F0"/>
                </a:solidFill>
                <a:sym typeface="+mn-ea"/>
              </a:rPr>
              <a:t>XXX</a:t>
            </a:r>
            <a:r>
              <a:rPr lang="en-IN" altLang="en-US" sz="2400">
                <a:solidFill>
                  <a:srgbClr val="FF0000"/>
                </a:solidFill>
                <a:sym typeface="+mn-ea"/>
              </a:rPr>
              <a:t>q2</a:t>
            </a:r>
            <a:r>
              <a:rPr lang="en-IN" altLang="en-US" sz="2400" b="1">
                <a:solidFill>
                  <a:srgbClr val="002060"/>
                </a:solidFill>
                <a:sym typeface="+mn-ea"/>
              </a:rPr>
              <a:t>YYY</a:t>
            </a:r>
            <a:r>
              <a:rPr lang="en-IN" altLang="en-US" sz="2400">
                <a:sym typeface="+mn-ea"/>
              </a:rPr>
              <a:t>BB        </a:t>
            </a:r>
            <a:r>
              <a:rPr lang="en-IN" altLang="en-US" sz="1600">
                <a:latin typeface="Arial" panose="020B0604020202020204" pitchFamily="34" charset="0"/>
                <a:cs typeface="Arial" panose="020B0604020202020204" pitchFamily="34" charset="0"/>
                <a:sym typeface="+mn-ea"/>
              </a:rPr>
              <a:t>Bypassing ‘a’, ‘Y’  and</a:t>
            </a:r>
            <a:endParaRPr lang="en-IN" altLang="en-US" sz="2400"/>
          </a:p>
          <a:p>
            <a:r>
              <a:rPr lang="en-IN" altLang="en-US" sz="2400">
                <a:sym typeface="+mn-ea"/>
              </a:rPr>
              <a:t>|- </a:t>
            </a:r>
            <a:r>
              <a:rPr lang="en-IN" altLang="en-US" sz="2400" b="1">
                <a:solidFill>
                  <a:srgbClr val="00B0F0"/>
                </a:solidFill>
                <a:sym typeface="+mn-ea"/>
              </a:rPr>
              <a:t>XX</a:t>
            </a:r>
            <a:r>
              <a:rPr lang="en-IN" altLang="en-US" sz="2400">
                <a:solidFill>
                  <a:srgbClr val="FF0000"/>
                </a:solidFill>
                <a:sym typeface="+mn-ea"/>
              </a:rPr>
              <a:t>q2</a:t>
            </a:r>
            <a:r>
              <a:rPr lang="en-IN" altLang="en-US" sz="2400" b="1">
                <a:solidFill>
                  <a:srgbClr val="00B0F0"/>
                </a:solidFill>
                <a:sym typeface="+mn-ea"/>
              </a:rPr>
              <a:t>X</a:t>
            </a:r>
            <a:r>
              <a:rPr lang="en-IN" altLang="en-US" sz="2400" b="1">
                <a:solidFill>
                  <a:srgbClr val="002060"/>
                </a:solidFill>
                <a:sym typeface="+mn-ea"/>
              </a:rPr>
              <a:t>YYY</a:t>
            </a:r>
            <a:r>
              <a:rPr lang="en-IN" altLang="en-US" sz="2400">
                <a:sym typeface="+mn-ea"/>
              </a:rPr>
              <a:t>BB        </a:t>
            </a:r>
            <a:r>
              <a:rPr lang="en-IN" altLang="en-US" sz="1600">
                <a:latin typeface="Arial" panose="020B0604020202020204" pitchFamily="34" charset="0"/>
                <a:cs typeface="Arial" panose="020B0604020202020204" pitchFamily="34" charset="0"/>
                <a:sym typeface="+mn-ea"/>
              </a:rPr>
              <a:t>rightmost ‘X’</a:t>
            </a:r>
            <a:endParaRPr lang="en-IN" altLang="en-US" sz="2400"/>
          </a:p>
          <a:p>
            <a:r>
              <a:rPr lang="en-IN" altLang="en-US" sz="2400">
                <a:sym typeface="+mn-ea"/>
              </a:rPr>
              <a:t>|- </a:t>
            </a:r>
            <a:r>
              <a:rPr lang="en-IN" altLang="en-US" sz="2400" b="1">
                <a:solidFill>
                  <a:srgbClr val="00B0F0"/>
                </a:solidFill>
                <a:sym typeface="+mn-ea"/>
              </a:rPr>
              <a:t>XXX</a:t>
            </a:r>
            <a:r>
              <a:rPr lang="en-IN" altLang="en-US" sz="2400">
                <a:solidFill>
                  <a:srgbClr val="FF0000"/>
                </a:solidFill>
                <a:sym typeface="+mn-ea"/>
              </a:rPr>
              <a:t>q0</a:t>
            </a:r>
            <a:r>
              <a:rPr lang="en-IN" altLang="en-US" sz="2400" b="1">
                <a:solidFill>
                  <a:srgbClr val="002060"/>
                </a:solidFill>
                <a:sym typeface="+mn-ea"/>
              </a:rPr>
              <a:t>YYY</a:t>
            </a:r>
            <a:r>
              <a:rPr lang="en-IN" altLang="en-US" sz="2400">
                <a:sym typeface="+mn-ea"/>
              </a:rPr>
              <a:t>BB  </a:t>
            </a:r>
            <a:endParaRPr lang="en-IN" altLang="en-US" sz="2400"/>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a:t>
            </a:r>
            <a:r>
              <a:rPr lang="en-IN" altLang="en-US" sz="2400">
                <a:solidFill>
                  <a:srgbClr val="FF0000"/>
                </a:solidFill>
                <a:sym typeface="+mn-ea"/>
              </a:rPr>
              <a:t>q3</a:t>
            </a:r>
            <a:r>
              <a:rPr lang="en-IN" altLang="en-US" sz="2400" b="1">
                <a:solidFill>
                  <a:srgbClr val="002060"/>
                </a:solidFill>
                <a:sym typeface="+mn-ea"/>
              </a:rPr>
              <a:t>YY</a:t>
            </a:r>
            <a:r>
              <a:rPr lang="en-IN" altLang="en-US" sz="2400">
                <a:sym typeface="+mn-ea"/>
              </a:rPr>
              <a:t>BB </a:t>
            </a:r>
            <a:r>
              <a:rPr lang="en-IN" altLang="en-US" sz="2400">
                <a:latin typeface="Arial" panose="020B0604020202020204" pitchFamily="34" charset="0"/>
                <a:cs typeface="Arial" panose="020B0604020202020204" pitchFamily="34" charset="0"/>
                <a:sym typeface="+mn-ea"/>
              </a:rPr>
              <a:t>→</a:t>
            </a:r>
            <a:r>
              <a:rPr lang="en-IN" altLang="en-US" sz="1600">
                <a:latin typeface="Arial" panose="020B0604020202020204" pitchFamily="34" charset="0"/>
                <a:cs typeface="Arial" panose="020B0604020202020204" pitchFamily="34" charset="0"/>
                <a:sym typeface="+mn-ea"/>
              </a:rPr>
              <a:t> Check for any ‘b’ left</a:t>
            </a:r>
            <a:endParaRPr lang="en-IN" altLang="en-US" sz="2400">
              <a:sym typeface="+mn-ea"/>
            </a:endParaRPr>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YY</a:t>
            </a:r>
            <a:r>
              <a:rPr lang="en-IN" altLang="en-US" sz="2400">
                <a:solidFill>
                  <a:srgbClr val="FF0000"/>
                </a:solidFill>
                <a:sym typeface="+mn-ea"/>
              </a:rPr>
              <a:t>q3</a:t>
            </a:r>
            <a:r>
              <a:rPr lang="en-IN" altLang="en-US" sz="2400" b="1">
                <a:solidFill>
                  <a:srgbClr val="002060"/>
                </a:solidFill>
                <a:sym typeface="+mn-ea"/>
              </a:rPr>
              <a:t>Y</a:t>
            </a:r>
            <a:r>
              <a:rPr lang="en-IN" altLang="en-US" sz="2400">
                <a:sym typeface="+mn-ea"/>
              </a:rPr>
              <a:t>BB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Bypassing ‘Y’</a:t>
            </a:r>
            <a:endParaRPr lang="en-IN" altLang="en-US" sz="2400"/>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YYY</a:t>
            </a:r>
            <a:r>
              <a:rPr lang="en-IN" altLang="en-US" sz="2400">
                <a:solidFill>
                  <a:srgbClr val="FF0000"/>
                </a:solidFill>
                <a:sym typeface="+mn-ea"/>
              </a:rPr>
              <a:t>q3</a:t>
            </a:r>
            <a:r>
              <a:rPr lang="en-IN" altLang="en-US" sz="2400">
                <a:sym typeface="+mn-ea"/>
              </a:rPr>
              <a:t>BB</a:t>
            </a:r>
          </a:p>
          <a:p>
            <a:r>
              <a:rPr lang="en-IN" altLang="en-US" sz="2400">
                <a:sym typeface="+mn-ea"/>
              </a:rPr>
              <a:t>|- </a:t>
            </a:r>
            <a:r>
              <a:rPr lang="en-IN" altLang="en-US" sz="2400" b="1">
                <a:solidFill>
                  <a:srgbClr val="00B0F0"/>
                </a:solidFill>
                <a:sym typeface="+mn-ea"/>
              </a:rPr>
              <a:t>XXX</a:t>
            </a:r>
            <a:r>
              <a:rPr lang="en-IN" altLang="en-US" sz="2400" b="1">
                <a:solidFill>
                  <a:srgbClr val="002060"/>
                </a:solidFill>
                <a:sym typeface="+mn-ea"/>
              </a:rPr>
              <a:t>YYY</a:t>
            </a:r>
            <a:r>
              <a:rPr lang="en-IN" altLang="en-US" sz="2400">
                <a:sym typeface="+mn-ea"/>
              </a:rPr>
              <a:t>B</a:t>
            </a:r>
            <a:r>
              <a:rPr lang="en-IN" altLang="en-US" sz="2400" b="1">
                <a:solidFill>
                  <a:srgbClr val="00B050"/>
                </a:solidFill>
                <a:sym typeface="+mn-ea"/>
              </a:rPr>
              <a:t>qf</a:t>
            </a:r>
            <a:r>
              <a:rPr lang="en-IN" altLang="en-US" sz="2400">
                <a:sym typeface="+mn-ea"/>
              </a:rPr>
              <a:t>B  </a:t>
            </a:r>
            <a:r>
              <a:rPr lang="en-IN" altLang="en-US" sz="2400">
                <a:latin typeface="Arial" panose="020B0604020202020204" pitchFamily="34" charset="0"/>
                <a:cs typeface="Arial" panose="020B0604020202020204" pitchFamily="34" charset="0"/>
                <a:sym typeface="+mn-ea"/>
              </a:rPr>
              <a:t>→  </a:t>
            </a:r>
            <a:r>
              <a:rPr lang="en-IN" altLang="en-US" sz="1600">
                <a:latin typeface="Arial" panose="020B0604020202020204" pitchFamily="34" charset="0"/>
                <a:cs typeface="Arial" panose="020B0604020202020204" pitchFamily="34" charset="0"/>
                <a:sym typeface="+mn-ea"/>
              </a:rPr>
              <a:t>Counting Completed</a:t>
            </a:r>
            <a:endParaRPr lang="en-IN" altLang="en-US" sz="2400"/>
          </a:p>
          <a:p>
            <a:endParaRPr lang="en-IN" altLang="en-US" sz="2400"/>
          </a:p>
        </p:txBody>
      </p:sp>
      <p:pic>
        <p:nvPicPr>
          <p:cNvPr id="7" name="Picture 6"/>
          <p:cNvPicPr>
            <a:picLocks noChangeAspect="1"/>
          </p:cNvPicPr>
          <p:nvPr>
            <p:custDataLst>
              <p:tags r:id="rId1"/>
            </p:custDataLst>
          </p:nvPr>
        </p:nvPicPr>
        <p:blipFill>
          <a:blip r:embed="rId9"/>
          <a:stretch>
            <a:fillRect/>
          </a:stretch>
        </p:blipFill>
        <p:spPr>
          <a:xfrm>
            <a:off x="3902710" y="1931035"/>
            <a:ext cx="377825" cy="1056640"/>
          </a:xfrm>
          <a:prstGeom prst="rect">
            <a:avLst/>
          </a:prstGeom>
        </p:spPr>
      </p:pic>
      <p:pic>
        <p:nvPicPr>
          <p:cNvPr id="8" name="Picture 7"/>
          <p:cNvPicPr>
            <a:picLocks noChangeAspect="1"/>
          </p:cNvPicPr>
          <p:nvPr>
            <p:custDataLst>
              <p:tags r:id="rId2"/>
            </p:custDataLst>
          </p:nvPr>
        </p:nvPicPr>
        <p:blipFill>
          <a:blip r:embed="rId9"/>
          <a:stretch>
            <a:fillRect/>
          </a:stretch>
        </p:blipFill>
        <p:spPr>
          <a:xfrm>
            <a:off x="3907790" y="1186180"/>
            <a:ext cx="234950" cy="659130"/>
          </a:xfrm>
          <a:prstGeom prst="rect">
            <a:avLst/>
          </a:prstGeom>
        </p:spPr>
      </p:pic>
      <p:pic>
        <p:nvPicPr>
          <p:cNvPr id="9" name="Picture 8"/>
          <p:cNvPicPr>
            <a:picLocks noChangeAspect="1"/>
          </p:cNvPicPr>
          <p:nvPr>
            <p:custDataLst>
              <p:tags r:id="rId3"/>
            </p:custDataLst>
          </p:nvPr>
        </p:nvPicPr>
        <p:blipFill>
          <a:blip r:embed="rId9"/>
          <a:stretch>
            <a:fillRect/>
          </a:stretch>
        </p:blipFill>
        <p:spPr>
          <a:xfrm>
            <a:off x="3928110" y="3340100"/>
            <a:ext cx="260350" cy="728980"/>
          </a:xfrm>
          <a:prstGeom prst="rect">
            <a:avLst/>
          </a:prstGeom>
        </p:spPr>
      </p:pic>
      <p:pic>
        <p:nvPicPr>
          <p:cNvPr id="11" name="Picture 10"/>
          <p:cNvPicPr>
            <a:picLocks noChangeAspect="1"/>
          </p:cNvPicPr>
          <p:nvPr>
            <p:custDataLst>
              <p:tags r:id="rId4"/>
            </p:custDataLst>
          </p:nvPr>
        </p:nvPicPr>
        <p:blipFill>
          <a:blip r:embed="rId9"/>
          <a:stretch>
            <a:fillRect/>
          </a:stretch>
        </p:blipFill>
        <p:spPr>
          <a:xfrm>
            <a:off x="3928110" y="4681220"/>
            <a:ext cx="337185" cy="942975"/>
          </a:xfrm>
          <a:prstGeom prst="rect">
            <a:avLst/>
          </a:prstGeom>
        </p:spPr>
      </p:pic>
      <p:pic>
        <p:nvPicPr>
          <p:cNvPr id="12" name="Picture 11"/>
          <p:cNvPicPr>
            <a:picLocks noChangeAspect="1"/>
          </p:cNvPicPr>
          <p:nvPr>
            <p:custDataLst>
              <p:tags r:id="rId5"/>
            </p:custDataLst>
          </p:nvPr>
        </p:nvPicPr>
        <p:blipFill>
          <a:blip r:embed="rId9"/>
          <a:stretch>
            <a:fillRect/>
          </a:stretch>
        </p:blipFill>
        <p:spPr>
          <a:xfrm>
            <a:off x="3902710" y="5864860"/>
            <a:ext cx="283210" cy="792480"/>
          </a:xfrm>
          <a:prstGeom prst="rect">
            <a:avLst/>
          </a:prstGeom>
        </p:spPr>
      </p:pic>
      <p:pic>
        <p:nvPicPr>
          <p:cNvPr id="13" name="Picture 12"/>
          <p:cNvPicPr>
            <a:picLocks noChangeAspect="1"/>
          </p:cNvPicPr>
          <p:nvPr>
            <p:custDataLst>
              <p:tags r:id="rId6"/>
            </p:custDataLst>
          </p:nvPr>
        </p:nvPicPr>
        <p:blipFill>
          <a:blip r:embed="rId9"/>
          <a:stretch>
            <a:fillRect/>
          </a:stretch>
        </p:blipFill>
        <p:spPr>
          <a:xfrm>
            <a:off x="9180830" y="1978660"/>
            <a:ext cx="449580" cy="1257300"/>
          </a:xfrm>
          <a:prstGeom prst="rect">
            <a:avLst/>
          </a:prstGeom>
        </p:spPr>
      </p:pic>
      <p:pic>
        <p:nvPicPr>
          <p:cNvPr id="14" name="Picture 13"/>
          <p:cNvPicPr>
            <a:picLocks noChangeAspect="1"/>
          </p:cNvPicPr>
          <p:nvPr>
            <p:custDataLst>
              <p:tags r:id="rId7"/>
            </p:custDataLst>
          </p:nvPr>
        </p:nvPicPr>
        <p:blipFill>
          <a:blip r:embed="rId9"/>
          <a:stretch>
            <a:fillRect/>
          </a:stretch>
        </p:blipFill>
        <p:spPr>
          <a:xfrm>
            <a:off x="9196070" y="3741420"/>
            <a:ext cx="255905" cy="7162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2550" y="151765"/>
            <a:ext cx="10356850" cy="481965"/>
          </a:xfrm>
          <a:prstGeom prst="rect">
            <a:avLst/>
          </a:prstGeom>
          <a:noFill/>
        </p:spPr>
        <p:txBody>
          <a:bodyPr wrap="square" rtlCol="0">
            <a:noAutofit/>
          </a:bodyPr>
          <a:lstStyle/>
          <a:p>
            <a:pPr marL="0" lvl="1"/>
            <a:r>
              <a:rPr lang="en-IN" altLang="en-US" sz="2800" b="1" dirty="0">
                <a:solidFill>
                  <a:srgbClr val="00B0F0"/>
                </a:solidFill>
                <a:sym typeface="+mn-ea"/>
              </a:rPr>
              <a:t>2.3. </a:t>
            </a:r>
            <a:r>
              <a:rPr lang="en-GB" altLang="en-US" sz="2800" b="1">
                <a:solidFill>
                  <a:srgbClr val="00B0F0"/>
                </a:solidFill>
                <a:sym typeface="+mn-ea"/>
              </a:rPr>
              <a:t>Programming </a:t>
            </a:r>
            <a:r>
              <a:rPr lang="en-IN" altLang="en-GB" sz="2800" b="1">
                <a:solidFill>
                  <a:srgbClr val="00B0F0"/>
                </a:solidFill>
                <a:sym typeface="+mn-ea"/>
              </a:rPr>
              <a:t>Examples of </a:t>
            </a:r>
            <a:r>
              <a:rPr lang="en-GB" altLang="en-US" sz="2800" b="1">
                <a:solidFill>
                  <a:srgbClr val="00B0F0"/>
                </a:solidFill>
                <a:sym typeface="+mn-ea"/>
              </a:rPr>
              <a:t>Turing Machine.</a:t>
            </a:r>
          </a:p>
          <a:p>
            <a:endParaRPr lang="en-US" sz="2800" b="1" dirty="0">
              <a:solidFill>
                <a:srgbClr val="00B0F0"/>
              </a:solidFill>
              <a:sym typeface="+mn-ea"/>
            </a:endParaRPr>
          </a:p>
        </p:txBody>
      </p:sp>
      <p:sp>
        <p:nvSpPr>
          <p:cNvPr id="4" name="Text Box 3"/>
          <p:cNvSpPr txBox="1"/>
          <p:nvPr/>
        </p:nvSpPr>
        <p:spPr>
          <a:xfrm>
            <a:off x="733425" y="605790"/>
            <a:ext cx="11124565" cy="488315"/>
          </a:xfrm>
          <a:prstGeom prst="rect">
            <a:avLst/>
          </a:prstGeom>
          <a:noFill/>
        </p:spPr>
        <p:txBody>
          <a:bodyPr wrap="square" rtlCol="0">
            <a:noAutofit/>
          </a:bodyPr>
          <a:lstStyle/>
          <a:p>
            <a:r>
              <a:rPr lang="en-IN" altLang="en-US" sz="2400"/>
              <a:t>Example - 1   Design a Turning Machine to  accept the Language -</a:t>
            </a:r>
            <a:r>
              <a:rPr lang="en-GB" altLang="en-US" sz="2400" dirty="0">
                <a:sym typeface="+mn-ea"/>
              </a:rPr>
              <a:t> </a:t>
            </a:r>
            <a:r>
              <a:rPr lang="en-US" sz="2400" dirty="0">
                <a:sym typeface="+mn-ea"/>
              </a:rPr>
              <a:t>L=</a:t>
            </a:r>
            <a:r>
              <a:rPr lang="en-IN" altLang="en-US" sz="2400" dirty="0">
                <a:sym typeface="+mn-ea"/>
              </a:rPr>
              <a:t> (a+b)*abb</a:t>
            </a:r>
          </a:p>
        </p:txBody>
      </p:sp>
      <p:sp>
        <p:nvSpPr>
          <p:cNvPr id="5" name="Text Box 4"/>
          <p:cNvSpPr txBox="1"/>
          <p:nvPr/>
        </p:nvSpPr>
        <p:spPr>
          <a:xfrm>
            <a:off x="858520" y="956310"/>
            <a:ext cx="11028045" cy="5980430"/>
          </a:xfrm>
          <a:prstGeom prst="rect">
            <a:avLst/>
          </a:prstGeom>
          <a:noFill/>
        </p:spPr>
        <p:txBody>
          <a:bodyPr wrap="square" rtlCol="0">
            <a:noAutofit/>
          </a:bodyPr>
          <a:lstStyle/>
          <a:p>
            <a:pPr algn="just"/>
            <a:r>
              <a:rPr lang="en-IN" altLang="en-US" sz="2400"/>
              <a:t>A. Methgodlogy : As the language is regular, the following points to be noted while designing the turing machine for the same.</a:t>
            </a:r>
          </a:p>
          <a:p>
            <a:pPr algn="just"/>
            <a:r>
              <a:rPr lang="en-IN" altLang="en-US" sz="2400"/>
              <a:t>  1. Like, DFA the turing machine also processes the input string from left to right, </a:t>
            </a:r>
          </a:p>
          <a:p>
            <a:pPr algn="just"/>
            <a:r>
              <a:rPr lang="en-IN" altLang="en-US" sz="2400"/>
              <a:t>       moving the read/write head in one direction from left to right.</a:t>
            </a:r>
          </a:p>
          <a:p>
            <a:pPr algn="just"/>
            <a:r>
              <a:rPr lang="en-IN" altLang="en-US" sz="2400"/>
              <a:t>  2.  For any scanned symbol ‘a’, the Turing machine always moves its read/write head </a:t>
            </a:r>
          </a:p>
          <a:p>
            <a:pPr algn="just"/>
            <a:r>
              <a:rPr lang="en-IN" altLang="en-US" sz="2400"/>
              <a:t>       from left to right by repalcing the same symbol ‘a’ by ‘a’  in the tape.</a:t>
            </a:r>
          </a:p>
          <a:p>
            <a:pPr algn="just"/>
            <a:r>
              <a:rPr lang="en-IN" altLang="en-US" sz="2400"/>
              <a:t>  3. For each final state of DFA say qf, write transition function </a:t>
            </a:r>
            <a:r>
              <a:rPr lang="el-GR" sz="2400" b="1">
                <a:sym typeface="+mn-ea"/>
              </a:rPr>
              <a:t>δ</a:t>
            </a:r>
            <a:r>
              <a:rPr lang="en-IN" altLang="el-GR" sz="2400" b="1">
                <a:sym typeface="+mn-ea"/>
              </a:rPr>
              <a:t> </a:t>
            </a:r>
            <a:r>
              <a:rPr lang="en-US" sz="2400" b="1">
                <a:sym typeface="+mn-ea"/>
              </a:rPr>
              <a:t>(</a:t>
            </a:r>
            <a:r>
              <a:rPr lang="en-US" sz="2400" b="1">
                <a:solidFill>
                  <a:srgbClr val="00B0F0"/>
                </a:solidFill>
                <a:sym typeface="+mn-ea"/>
              </a:rPr>
              <a:t>q</a:t>
            </a:r>
            <a:r>
              <a:rPr lang="en-IN" altLang="en-US" sz="2400" b="1">
                <a:solidFill>
                  <a:srgbClr val="00B0F0"/>
                </a:solidFill>
                <a:sym typeface="+mn-ea"/>
              </a:rPr>
              <a:t>f</a:t>
            </a:r>
            <a:r>
              <a:rPr lang="en-US" sz="2400" b="1">
                <a:sym typeface="+mn-ea"/>
              </a:rPr>
              <a:t>,</a:t>
            </a:r>
            <a:r>
              <a:rPr lang="en-IN" altLang="en-US" sz="2400" b="1">
                <a:sym typeface="+mn-ea"/>
              </a:rPr>
              <a:t> B</a:t>
            </a:r>
            <a:r>
              <a:rPr lang="en-US" sz="2400" b="1">
                <a:sym typeface="+mn-ea"/>
              </a:rPr>
              <a:t>)=(</a:t>
            </a:r>
            <a:r>
              <a:rPr lang="en-IN" altLang="en-US" sz="2400" b="1">
                <a:solidFill>
                  <a:srgbClr val="00B0F0"/>
                </a:solidFill>
                <a:sym typeface="+mn-ea"/>
              </a:rPr>
              <a:t>pf</a:t>
            </a:r>
            <a:r>
              <a:rPr lang="en-US" sz="2400" b="1">
                <a:sym typeface="+mn-ea"/>
              </a:rPr>
              <a:t>,</a:t>
            </a:r>
            <a:r>
              <a:rPr lang="en-IN" altLang="en-US" sz="2400" b="1">
                <a:sym typeface="+mn-ea"/>
              </a:rPr>
              <a:t> B</a:t>
            </a:r>
            <a:r>
              <a:rPr lang="en-US" sz="2400" b="1">
                <a:sym typeface="+mn-ea"/>
              </a:rPr>
              <a:t>,</a:t>
            </a:r>
            <a:r>
              <a:rPr lang="en-IN" altLang="en-US" sz="2400" b="1">
                <a:sym typeface="+mn-ea"/>
              </a:rPr>
              <a:t> </a:t>
            </a:r>
            <a:r>
              <a:rPr lang="en-US" sz="2400" b="1">
                <a:sym typeface="+mn-ea"/>
              </a:rPr>
              <a:t>R)</a:t>
            </a:r>
            <a:r>
              <a:rPr lang="en-IN" altLang="en-US" sz="2400" b="1">
                <a:sym typeface="+mn-ea"/>
              </a:rPr>
              <a:t>, where </a:t>
            </a:r>
          </a:p>
          <a:p>
            <a:pPr algn="just"/>
            <a:r>
              <a:rPr lang="en-IN" altLang="en-US" sz="2400" b="1">
                <a:sym typeface="+mn-ea"/>
              </a:rPr>
              <a:t>       pf  any  final state for Turing machine.</a:t>
            </a:r>
          </a:p>
          <a:p>
            <a:pPr algn="just"/>
            <a:r>
              <a:rPr lang="en-IN" altLang="en-US" sz="2400"/>
              <a:t>    </a:t>
            </a:r>
            <a:r>
              <a:rPr lang="en-IN" altLang="en-US" sz="2400" b="1">
                <a:solidFill>
                  <a:srgbClr val="FF0000"/>
                </a:solidFill>
              </a:rPr>
              <a:t> Transition Table for the </a:t>
            </a:r>
            <a:r>
              <a:rPr lang="en-US" sz="2400" b="1" dirty="0">
                <a:solidFill>
                  <a:srgbClr val="FF0000"/>
                </a:solidFill>
                <a:sym typeface="+mn-ea"/>
              </a:rPr>
              <a:t>L=</a:t>
            </a:r>
            <a:r>
              <a:rPr lang="en-IN" altLang="en-US" sz="2400" b="1" dirty="0">
                <a:solidFill>
                  <a:srgbClr val="FF0000"/>
                </a:solidFill>
                <a:sym typeface="+mn-ea"/>
              </a:rPr>
              <a:t> (a+b)*abb                Transition Table Turing Machine</a:t>
            </a:r>
          </a:p>
          <a:p>
            <a:pPr algn="just">
              <a:buClrTx/>
              <a:buSzTx/>
              <a:buNone/>
            </a:pPr>
            <a:endParaRPr lang="en-IN" altLang="en-US" sz="2400" b="1">
              <a:solidFill>
                <a:srgbClr val="FF0000"/>
              </a:solidFill>
              <a:sym typeface="+mn-ea"/>
            </a:endParaRPr>
          </a:p>
          <a:p>
            <a:pPr algn="just">
              <a:buClrTx/>
              <a:buSzTx/>
              <a:buNone/>
            </a:pPr>
            <a:endParaRPr lang="en-IN" altLang="en-US" sz="2400"/>
          </a:p>
          <a:p>
            <a:pPr algn="just">
              <a:buClrTx/>
              <a:buSzTx/>
              <a:buNone/>
            </a:pPr>
            <a:endParaRPr lang="en-IN" altLang="en-US" sz="2400"/>
          </a:p>
        </p:txBody>
      </p:sp>
      <p:graphicFrame>
        <p:nvGraphicFramePr>
          <p:cNvPr id="6" name="Table 5"/>
          <p:cNvGraphicFramePr/>
          <p:nvPr>
            <p:custDataLst>
              <p:tags r:id="rId1"/>
            </p:custDataLst>
          </p:nvPr>
        </p:nvGraphicFramePr>
        <p:xfrm>
          <a:off x="1651635" y="4466590"/>
          <a:ext cx="2954020" cy="2133600"/>
        </p:xfrm>
        <a:graphic>
          <a:graphicData uri="http://schemas.openxmlformats.org/drawingml/2006/table">
            <a:tbl>
              <a:tblPr/>
              <a:tblGrid>
                <a:gridCol w="1089025">
                  <a:extLst>
                    <a:ext uri="{9D8B030D-6E8A-4147-A177-3AD203B41FA5}">
                      <a16:colId xmlns:a16="http://schemas.microsoft.com/office/drawing/2014/main" val="20000"/>
                    </a:ext>
                  </a:extLst>
                </a:gridCol>
                <a:gridCol w="1037590">
                  <a:extLst>
                    <a:ext uri="{9D8B030D-6E8A-4147-A177-3AD203B41FA5}">
                      <a16:colId xmlns:a16="http://schemas.microsoft.com/office/drawing/2014/main" val="20001"/>
                    </a:ext>
                  </a:extLst>
                </a:gridCol>
                <a:gridCol w="827405">
                  <a:extLst>
                    <a:ext uri="{9D8B030D-6E8A-4147-A177-3AD203B41FA5}">
                      <a16:colId xmlns:a16="http://schemas.microsoft.com/office/drawing/2014/main" val="20002"/>
                    </a:ext>
                  </a:extLst>
                </a:gridCol>
              </a:tblGrid>
              <a:tr h="158750">
                <a:tc>
                  <a:txBody>
                    <a:bodyPr/>
                    <a:lstStyle/>
                    <a:p>
                      <a:pPr marL="68580" indent="0">
                        <a:spcBef>
                          <a:spcPct val="0"/>
                        </a:spcBef>
                        <a:spcAft>
                          <a:spcPct val="0"/>
                        </a:spcAft>
                      </a:pPr>
                      <a:r>
                        <a:rPr sz="2800" b="1">
                          <a:latin typeface="Calibri" panose="020F0502020204030204"/>
                          <a:ea typeface="等线"/>
                        </a:rPr>
                        <a:t>δ</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a</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b</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426720">
                <a:tc>
                  <a:txBody>
                    <a:bodyPr/>
                    <a:lstStyle/>
                    <a:p>
                      <a:pPr marL="68580" indent="0">
                        <a:spcBef>
                          <a:spcPct val="0"/>
                        </a:spcBef>
                        <a:spcAft>
                          <a:spcPct val="0"/>
                        </a:spcAft>
                      </a:pPr>
                      <a:r>
                        <a:rPr sz="2800" b="1">
                          <a:latin typeface="Arial" panose="020B0604020202020204"/>
                          <a:ea typeface="等线"/>
                        </a:rPr>
                        <a:t>→</a:t>
                      </a:r>
                      <a:r>
                        <a:rPr sz="2800" b="1">
                          <a:latin typeface="Calibri" panose="020F0502020204030204"/>
                          <a:ea typeface="等线"/>
                        </a:rPr>
                        <a:t>q0</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 q1</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q0</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68580" indent="0">
                        <a:spcBef>
                          <a:spcPct val="0"/>
                        </a:spcBef>
                        <a:spcAft>
                          <a:spcPct val="0"/>
                        </a:spcAft>
                      </a:pPr>
                      <a:r>
                        <a:rPr sz="2800" b="1">
                          <a:latin typeface="Calibri" panose="020F0502020204030204"/>
                          <a:ea typeface="等线"/>
                        </a:rPr>
                        <a:t>q1</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q1</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q2</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68580" indent="0">
                        <a:spcBef>
                          <a:spcPct val="0"/>
                        </a:spcBef>
                        <a:spcAft>
                          <a:spcPct val="0"/>
                        </a:spcAft>
                      </a:pPr>
                      <a:r>
                        <a:rPr sz="2800" b="1">
                          <a:latin typeface="Calibri" panose="020F0502020204030204"/>
                          <a:ea typeface="等线"/>
                        </a:rPr>
                        <a:t>q2</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q1</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q3</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68580" indent="0">
                        <a:spcBef>
                          <a:spcPct val="0"/>
                        </a:spcBef>
                        <a:spcAft>
                          <a:spcPct val="0"/>
                        </a:spcAft>
                      </a:pPr>
                      <a:r>
                        <a:rPr sz="2800" b="1">
                          <a:latin typeface="Calibri" panose="020F0502020204030204"/>
                          <a:ea typeface="等线"/>
                        </a:rPr>
                        <a:t>*q3</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q0</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68580" indent="0">
                        <a:spcBef>
                          <a:spcPct val="0"/>
                        </a:spcBef>
                        <a:spcAft>
                          <a:spcPct val="0"/>
                        </a:spcAft>
                      </a:pPr>
                      <a:r>
                        <a:rPr sz="2800" b="1">
                          <a:latin typeface="Calibri" panose="020F0502020204030204"/>
                          <a:ea typeface="等线"/>
                        </a:rPr>
                        <a:t>q3</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7" name="Table 6"/>
          <p:cNvGraphicFramePr/>
          <p:nvPr>
            <p:custDataLst>
              <p:tags r:id="rId2"/>
            </p:custDataLst>
          </p:nvPr>
        </p:nvGraphicFramePr>
        <p:xfrm>
          <a:off x="6635115" y="4345940"/>
          <a:ext cx="4751070" cy="2184400"/>
        </p:xfrm>
        <a:graphic>
          <a:graphicData uri="http://schemas.openxmlformats.org/drawingml/2006/table">
            <a:tbl>
              <a:tblPr/>
              <a:tblGrid>
                <a:gridCol w="902335">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318260">
                  <a:extLst>
                    <a:ext uri="{9D8B030D-6E8A-4147-A177-3AD203B41FA5}">
                      <a16:colId xmlns:a16="http://schemas.microsoft.com/office/drawing/2014/main" val="20002"/>
                    </a:ext>
                  </a:extLst>
                </a:gridCol>
                <a:gridCol w="1260475">
                  <a:extLst>
                    <a:ext uri="{9D8B030D-6E8A-4147-A177-3AD203B41FA5}">
                      <a16:colId xmlns:a16="http://schemas.microsoft.com/office/drawing/2014/main" val="20003"/>
                    </a:ext>
                  </a:extLst>
                </a:gridCol>
              </a:tblGrid>
              <a:tr h="311785">
                <a:tc>
                  <a:txBody>
                    <a:bodyPr/>
                    <a:lstStyle/>
                    <a:p>
                      <a:pPr marL="0" indent="0">
                        <a:spcBef>
                          <a:spcPct val="0"/>
                        </a:spcBef>
                        <a:spcAft>
                          <a:spcPct val="0"/>
                        </a:spcAft>
                      </a:pPr>
                      <a:r>
                        <a:rPr sz="2800" b="1">
                          <a:latin typeface="Calibri" panose="020F0502020204030204"/>
                          <a:ea typeface="等线"/>
                        </a:rPr>
                        <a:t>δ</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a</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b</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 B</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477520">
                <a:tc>
                  <a:txBody>
                    <a:bodyPr/>
                    <a:lstStyle/>
                    <a:p>
                      <a:pPr marL="0" indent="0">
                        <a:spcBef>
                          <a:spcPct val="0"/>
                        </a:spcBef>
                        <a:spcAft>
                          <a:spcPct val="0"/>
                        </a:spcAft>
                      </a:pPr>
                      <a:r>
                        <a:rPr sz="2800" b="1">
                          <a:latin typeface="Arial" panose="020B0604020202020204"/>
                          <a:ea typeface="等线"/>
                        </a:rPr>
                        <a:t>→</a:t>
                      </a:r>
                      <a:r>
                        <a:rPr sz="2800" b="1">
                          <a:latin typeface="Calibri" panose="020F0502020204030204"/>
                          <a:ea typeface="等线"/>
                        </a:rPr>
                        <a:t>q0</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q1, a,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q0, b,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 </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426720">
                <a:tc>
                  <a:txBody>
                    <a:bodyPr/>
                    <a:lstStyle/>
                    <a:p>
                      <a:pPr marL="0" indent="0">
                        <a:spcBef>
                          <a:spcPct val="0"/>
                        </a:spcBef>
                        <a:spcAft>
                          <a:spcPct val="0"/>
                        </a:spcAft>
                      </a:pPr>
                      <a:r>
                        <a:rPr sz="2800" b="1">
                          <a:latin typeface="Calibri" panose="020F0502020204030204"/>
                          <a:ea typeface="等线"/>
                        </a:rPr>
                        <a:t>q1</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q1, a,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q2, b,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 </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311150">
                <a:tc>
                  <a:txBody>
                    <a:bodyPr/>
                    <a:lstStyle/>
                    <a:p>
                      <a:pPr marL="0" indent="0">
                        <a:spcBef>
                          <a:spcPct val="0"/>
                        </a:spcBef>
                        <a:spcAft>
                          <a:spcPct val="0"/>
                        </a:spcAft>
                      </a:pPr>
                      <a:r>
                        <a:rPr sz="2800" b="1">
                          <a:latin typeface="Calibri" panose="020F0502020204030204"/>
                          <a:ea typeface="等线"/>
                        </a:rPr>
                        <a:t>q2</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q1, a,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q3, b,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 </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11785">
                <a:tc>
                  <a:txBody>
                    <a:bodyPr/>
                    <a:lstStyle/>
                    <a:p>
                      <a:pPr marL="0" indent="0">
                        <a:spcBef>
                          <a:spcPct val="0"/>
                        </a:spcBef>
                        <a:spcAft>
                          <a:spcPct val="0"/>
                        </a:spcAft>
                      </a:pPr>
                      <a:r>
                        <a:rPr sz="2800" b="1">
                          <a:latin typeface="Calibri" panose="020F0502020204030204"/>
                          <a:ea typeface="等线"/>
                        </a:rPr>
                        <a:t>*q3</a:t>
                      </a:r>
                    </a:p>
                  </a:txBody>
                  <a:tcPr marL="68580" marR="68580" marT="0" marB="0">
                    <a:lnL w="635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q0, a,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q3, b,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800" b="1">
                          <a:latin typeface="Calibri" panose="020F0502020204030204"/>
                          <a:ea typeface="等线"/>
                        </a:rPr>
                        <a:t>qf, B, R</a:t>
                      </a: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77520" y="464820"/>
            <a:ext cx="10253980" cy="583565"/>
          </a:xfrm>
          <a:prstGeom prst="rect">
            <a:avLst/>
          </a:prstGeom>
          <a:noFill/>
        </p:spPr>
        <p:txBody>
          <a:bodyPr wrap="square" rtlCol="0">
            <a:spAutoFit/>
          </a:bodyPr>
          <a:lstStyle/>
          <a:p>
            <a:r>
              <a:rPr lang="en-IN" altLang="en-US" sz="3200"/>
              <a:t>Exercise problems on TURING Machine</a:t>
            </a:r>
          </a:p>
        </p:txBody>
      </p:sp>
      <p:sp>
        <p:nvSpPr>
          <p:cNvPr id="4" name="Text Box 3"/>
          <p:cNvSpPr txBox="1"/>
          <p:nvPr/>
        </p:nvSpPr>
        <p:spPr>
          <a:xfrm>
            <a:off x="493395" y="1290320"/>
            <a:ext cx="9525635" cy="3623945"/>
          </a:xfrm>
          <a:prstGeom prst="rect">
            <a:avLst/>
          </a:prstGeom>
          <a:noFill/>
        </p:spPr>
        <p:txBody>
          <a:bodyPr wrap="square" rtlCol="0">
            <a:spAutoFit/>
          </a:bodyPr>
          <a:lstStyle/>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dirty="0">
                <a:sym typeface="+mn-ea"/>
              </a:rPr>
              <a:t> </a:t>
            </a:r>
            <a:r>
              <a:rPr lang="en-US" sz="2800" dirty="0">
                <a:sym typeface="+mn-ea"/>
              </a:rPr>
              <a:t> </a:t>
            </a:r>
            <a:r>
              <a:rPr lang="en-IN" altLang="en-US" sz="2800" dirty="0">
                <a:sym typeface="+mn-ea"/>
              </a:rPr>
              <a:t>  </a:t>
            </a:r>
            <a:r>
              <a:rPr lang="en-GB" altLang="en-US" sz="2800" dirty="0">
                <a:sym typeface="+mn-ea"/>
              </a:rPr>
              <a:t>1.</a:t>
            </a:r>
            <a:r>
              <a:rPr lang="en-US" sz="2800" dirty="0">
                <a:sym typeface="+mn-ea"/>
              </a:rPr>
              <a:t> Set of all strings that starts with prefix ‘ab’.</a:t>
            </a:r>
            <a:endParaRPr kumimoji="0" lang="en-US" sz="2800" b="0" i="0" u="none" strike="noStrike" kern="1200" cap="none" spc="0" normalizeH="0" baseline="0" dirty="0"/>
          </a:p>
          <a:p>
            <a:pPr marL="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800" dirty="0">
                <a:sym typeface="+mn-ea"/>
              </a:rPr>
              <a:t>  </a:t>
            </a:r>
            <a:r>
              <a:rPr lang="en-IN" altLang="en-US" sz="2800" dirty="0">
                <a:sym typeface="+mn-ea"/>
              </a:rPr>
              <a:t> </a:t>
            </a:r>
            <a:r>
              <a:rPr lang="en-US" sz="2800" dirty="0">
                <a:sym typeface="+mn-ea"/>
              </a:rPr>
              <a:t> 2. Set of all strings that contains exactly one ‘a’. </a:t>
            </a:r>
            <a:endParaRPr lang="en-GB" altLang="en-US" sz="2800" b="1">
              <a:latin typeface="Arial" panose="020B0604020202020204" pitchFamily="34" charset="0"/>
              <a:cs typeface="Arial" panose="020B0604020202020204" pitchFamily="34" charset="0"/>
              <a:sym typeface="+mn-ea"/>
            </a:endParaRPr>
          </a:p>
          <a:p>
            <a:pPr marL="0" lvl="1" algn="l">
              <a:buClrTx/>
              <a:buSzTx/>
              <a:buFont typeface="Arial" panose="020B0604020202020204" pitchFamily="34" charset="0"/>
              <a:buNone/>
            </a:pPr>
            <a:r>
              <a:rPr lang="en-GB" altLang="en-US" sz="2800" b="1">
                <a:latin typeface="Arial" panose="020B0604020202020204" pitchFamily="34" charset="0"/>
                <a:cs typeface="Arial" panose="020B0604020202020204" pitchFamily="34" charset="0"/>
                <a:sym typeface="+mn-ea"/>
              </a:rPr>
              <a:t> </a:t>
            </a:r>
            <a:r>
              <a:rPr lang="en-IN" altLang="en-GB" sz="2800" b="1">
                <a:latin typeface="Arial" panose="020B0604020202020204" pitchFamily="34" charset="0"/>
                <a:cs typeface="Arial" panose="020B0604020202020204" pitchFamily="34" charset="0"/>
                <a:sym typeface="+mn-ea"/>
              </a:rPr>
              <a:t>      </a:t>
            </a:r>
            <a:r>
              <a:rPr lang="en-US" sz="2800" dirty="0">
                <a:sym typeface="+mn-ea"/>
              </a:rPr>
              <a:t> 3.</a:t>
            </a:r>
            <a:r>
              <a:rPr lang="en-IN" altLang="en-GB" sz="2800" b="1">
                <a:latin typeface="Arial" panose="020B0604020202020204" pitchFamily="34" charset="0"/>
                <a:cs typeface="Arial" panose="020B0604020202020204" pitchFamily="34" charset="0"/>
                <a:sym typeface="+mn-ea"/>
              </a:rPr>
              <a:t> </a:t>
            </a:r>
            <a:r>
              <a:rPr lang="en-US" sz="2800" dirty="0">
                <a:sym typeface="+mn-ea"/>
              </a:rPr>
              <a:t>L = { w  | such that |w| mod 3=0, w € (a+b)*}</a:t>
            </a:r>
          </a:p>
          <a:p>
            <a:pPr algn="l">
              <a:buClrTx/>
              <a:buSzTx/>
              <a:buFont typeface="Arial" panose="020B0604020202020204" pitchFamily="34" charset="0"/>
              <a:buNone/>
            </a:pPr>
            <a:r>
              <a:rPr lang="en-GB" altLang="en-US" sz="2800" dirty="0">
                <a:sym typeface="+mn-ea"/>
              </a:rPr>
              <a:t> </a:t>
            </a:r>
            <a:r>
              <a:rPr lang="en-IN" altLang="en-GB" sz="2800" dirty="0">
                <a:sym typeface="+mn-ea"/>
              </a:rPr>
              <a:t>        4.  </a:t>
            </a:r>
            <a:r>
              <a:rPr lang="en-US" sz="2800" dirty="0">
                <a:sym typeface="+mn-ea"/>
              </a:rPr>
              <a:t>L={</a:t>
            </a:r>
            <a:r>
              <a:rPr lang="en-US" sz="2800" dirty="0" err="1">
                <a:sym typeface="+mn-ea"/>
              </a:rPr>
              <a:t>a</a:t>
            </a:r>
            <a:r>
              <a:rPr lang="en-US" sz="2800" baseline="30000" dirty="0" err="1">
                <a:sym typeface="+mn-ea"/>
              </a:rPr>
              <a:t>n</a:t>
            </a:r>
            <a:r>
              <a:rPr lang="en-US" sz="2800" dirty="0" err="1">
                <a:sym typeface="+mn-ea"/>
              </a:rPr>
              <a:t>b</a:t>
            </a:r>
            <a:r>
              <a:rPr lang="en-US" sz="2800" baseline="30000" dirty="0" err="1">
                <a:sym typeface="+mn-ea"/>
              </a:rPr>
              <a:t>n</a:t>
            </a:r>
            <a:r>
              <a:rPr lang="en-US" sz="2800" dirty="0">
                <a:sym typeface="+mn-ea"/>
              </a:rPr>
              <a:t> </a:t>
            </a:r>
            <a:r>
              <a:rPr lang="en-IN" altLang="en-US" sz="2800" dirty="0">
                <a:sym typeface="+mn-ea"/>
              </a:rPr>
              <a:t>c</a:t>
            </a:r>
            <a:r>
              <a:rPr lang="en-IN" altLang="en-US" sz="2800" baseline="30000" dirty="0">
                <a:sym typeface="+mn-ea"/>
              </a:rPr>
              <a:t>n</a:t>
            </a:r>
            <a:r>
              <a:rPr lang="en-US" sz="2800" dirty="0">
                <a:sym typeface="+mn-ea"/>
              </a:rPr>
              <a:t> | n&gt;=0}</a:t>
            </a:r>
            <a:endParaRPr lang="en-US" sz="2800" dirty="0"/>
          </a:p>
          <a:p>
            <a:pPr>
              <a:buFont typeface="Arial" panose="020B0604020202020204" pitchFamily="34" charset="0"/>
              <a:buNone/>
            </a:pPr>
            <a:r>
              <a:rPr lang="en-US" sz="2800" dirty="0">
                <a:sym typeface="+mn-ea"/>
              </a:rPr>
              <a:t>    </a:t>
            </a:r>
            <a:r>
              <a:rPr lang="en-IN" altLang="en-US" sz="2800" dirty="0">
                <a:sym typeface="+mn-ea"/>
              </a:rPr>
              <a:t>     5. </a:t>
            </a:r>
            <a:r>
              <a:rPr lang="en-GB" altLang="en-US" sz="2800" dirty="0">
                <a:sym typeface="+mn-ea"/>
              </a:rPr>
              <a:t> </a:t>
            </a:r>
            <a:r>
              <a:rPr lang="en-US" sz="2800" dirty="0">
                <a:sym typeface="+mn-ea"/>
              </a:rPr>
              <a:t>L={a</a:t>
            </a:r>
            <a:r>
              <a:rPr lang="en-US" sz="2800" baseline="30000" dirty="0">
                <a:sym typeface="+mn-ea"/>
              </a:rPr>
              <a:t>n</a:t>
            </a:r>
            <a:r>
              <a:rPr lang="en-US" sz="2800" dirty="0">
                <a:sym typeface="+mn-ea"/>
              </a:rPr>
              <a:t>b</a:t>
            </a:r>
            <a:r>
              <a:rPr lang="en-US" sz="2800" baseline="30000" dirty="0">
                <a:sym typeface="+mn-ea"/>
              </a:rPr>
              <a:t>2n</a:t>
            </a:r>
            <a:r>
              <a:rPr lang="en-US" sz="2800" dirty="0">
                <a:sym typeface="+mn-ea"/>
              </a:rPr>
              <a:t>  | n&gt;=0}</a:t>
            </a:r>
            <a:endParaRPr lang="en-US" sz="2800" dirty="0"/>
          </a:p>
          <a:p>
            <a:pPr>
              <a:buFont typeface="Arial" panose="020B0604020202020204" pitchFamily="34" charset="0"/>
              <a:buNone/>
            </a:pPr>
            <a:r>
              <a:rPr lang="en-US" sz="2800" dirty="0">
                <a:sym typeface="+mn-ea"/>
              </a:rPr>
              <a:t>    </a:t>
            </a:r>
            <a:r>
              <a:rPr lang="en-IN" altLang="en-US" sz="2800" dirty="0">
                <a:sym typeface="+mn-ea"/>
              </a:rPr>
              <a:t>     6</a:t>
            </a:r>
            <a:r>
              <a:rPr lang="en-GB" altLang="en-US" sz="2800" dirty="0">
                <a:sym typeface="+mn-ea"/>
              </a:rPr>
              <a:t>.</a:t>
            </a:r>
            <a:r>
              <a:rPr lang="en-US" sz="2800" dirty="0">
                <a:sym typeface="+mn-ea"/>
              </a:rPr>
              <a:t> </a:t>
            </a:r>
            <a:r>
              <a:rPr lang="en-GB" altLang="en-US" sz="2800" dirty="0">
                <a:sym typeface="+mn-ea"/>
              </a:rPr>
              <a:t> </a:t>
            </a:r>
            <a:r>
              <a:rPr lang="en-US" sz="2800" dirty="0">
                <a:sym typeface="+mn-ea"/>
              </a:rPr>
              <a:t>L={w  |  w </a:t>
            </a:r>
            <a:r>
              <a:rPr lang="az-Cyrl-AZ" sz="2800" dirty="0">
                <a:sym typeface="+mn-ea"/>
              </a:rPr>
              <a:t>Є</a:t>
            </a:r>
            <a:r>
              <a:rPr lang="en-US" sz="2800" dirty="0">
                <a:sym typeface="+mn-ea"/>
              </a:rPr>
              <a:t> (</a:t>
            </a:r>
            <a:r>
              <a:rPr lang="en-US" sz="2800" dirty="0" err="1">
                <a:sym typeface="+mn-ea"/>
              </a:rPr>
              <a:t>a+b</a:t>
            </a:r>
            <a:r>
              <a:rPr lang="en-US" sz="2800" dirty="0">
                <a:sym typeface="+mn-ea"/>
              </a:rPr>
              <a:t>)* and </a:t>
            </a:r>
            <a:r>
              <a:rPr lang="en-US" sz="2800" dirty="0" err="1">
                <a:sym typeface="+mn-ea"/>
              </a:rPr>
              <a:t>n</a:t>
            </a:r>
            <a:r>
              <a:rPr lang="en-US" sz="2800" baseline="-25000" dirty="0" err="1">
                <a:sym typeface="+mn-ea"/>
              </a:rPr>
              <a:t>a</a:t>
            </a:r>
            <a:r>
              <a:rPr lang="en-US" sz="2800" dirty="0">
                <a:sym typeface="+mn-ea"/>
              </a:rPr>
              <a:t>(w)=</a:t>
            </a:r>
            <a:r>
              <a:rPr lang="en-US" sz="2800" dirty="0" err="1">
                <a:sym typeface="+mn-ea"/>
              </a:rPr>
              <a:t>n</a:t>
            </a:r>
            <a:r>
              <a:rPr lang="en-US" sz="2800" baseline="-25000" dirty="0" err="1">
                <a:sym typeface="+mn-ea"/>
              </a:rPr>
              <a:t>b</a:t>
            </a:r>
            <a:r>
              <a:rPr lang="en-US" sz="2800" dirty="0">
                <a:sym typeface="+mn-ea"/>
              </a:rPr>
              <a:t>(w) }</a:t>
            </a:r>
            <a:endParaRPr lang="en-US" sz="2800" dirty="0"/>
          </a:p>
          <a:p>
            <a:pPr>
              <a:buFont typeface="Arial" panose="020B0604020202020204" pitchFamily="34" charset="0"/>
              <a:buNone/>
            </a:pPr>
            <a:r>
              <a:rPr lang="en-US" sz="2800" dirty="0">
                <a:sym typeface="+mn-ea"/>
              </a:rPr>
              <a:t> </a:t>
            </a:r>
            <a:r>
              <a:rPr lang="en-GB" altLang="en-US" sz="2800" dirty="0">
                <a:sym typeface="+mn-ea"/>
              </a:rPr>
              <a:t>.</a:t>
            </a:r>
            <a:r>
              <a:rPr lang="en-US" sz="2800" dirty="0">
                <a:sym typeface="+mn-ea"/>
              </a:rPr>
              <a:t> </a:t>
            </a:r>
            <a:r>
              <a:rPr lang="en-IN" altLang="en-US" sz="2800" dirty="0">
                <a:sym typeface="+mn-ea"/>
              </a:rPr>
              <a:t>      7.  </a:t>
            </a:r>
            <a:r>
              <a:rPr lang="en-US" sz="2800" dirty="0">
                <a:sym typeface="+mn-ea"/>
              </a:rPr>
              <a:t>L={</a:t>
            </a:r>
            <a:r>
              <a:rPr lang="en-IN" altLang="en-US" sz="2800" dirty="0">
                <a:sym typeface="+mn-ea"/>
              </a:rPr>
              <a:t>w</a:t>
            </a:r>
            <a:r>
              <a:rPr lang="en-US" sz="2800" dirty="0">
                <a:sym typeface="+mn-ea"/>
              </a:rPr>
              <a:t>w</a:t>
            </a:r>
            <a:r>
              <a:rPr lang="en-IN" altLang="en-US" sz="2800" baseline="30000" dirty="0">
                <a:sym typeface="+mn-ea"/>
              </a:rPr>
              <a:t>R</a:t>
            </a:r>
            <a:r>
              <a:rPr lang="en-US" sz="2800" dirty="0">
                <a:sym typeface="+mn-ea"/>
              </a:rPr>
              <a:t> |  w </a:t>
            </a:r>
            <a:r>
              <a:rPr lang="az-Cyrl-AZ" sz="2800" dirty="0">
                <a:sym typeface="+mn-ea"/>
              </a:rPr>
              <a:t>Є</a:t>
            </a:r>
            <a:r>
              <a:rPr lang="en-US" sz="2800" dirty="0">
                <a:sym typeface="+mn-ea"/>
              </a:rPr>
              <a:t> (</a:t>
            </a:r>
            <a:r>
              <a:rPr lang="en-US" sz="2800" dirty="0" err="1">
                <a:sym typeface="+mn-ea"/>
              </a:rPr>
              <a:t>a+b</a:t>
            </a:r>
            <a:r>
              <a:rPr lang="en-US" sz="2800" dirty="0">
                <a:sym typeface="+mn-ea"/>
              </a:rPr>
              <a:t>)* }</a:t>
            </a:r>
            <a:endParaRPr lang="en-US" sz="2800" dirty="0"/>
          </a:p>
          <a:p>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s 941057"/>
          <p:cNvSpPr/>
          <p:nvPr/>
        </p:nvSpPr>
        <p:spPr>
          <a:xfrm>
            <a:off x="1803400" y="31242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2030095" y="33528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a:solidFill>
                  <a:srgbClr val="FF0000"/>
                </a:solidFill>
              </a:rPr>
              <a:t>                                 END of </a:t>
            </a:r>
            <a:r>
              <a:rPr lang="en-US" altLang="en-US" sz="3000" b="1" dirty="0">
                <a:solidFill>
                  <a:srgbClr val="FF0000"/>
                </a:solidFill>
              </a:rPr>
              <a:t>UNIT-</a:t>
            </a:r>
            <a:r>
              <a:rPr lang="en-IN" altLang="en-US" sz="3000" b="1" dirty="0">
                <a:solidFill>
                  <a:srgbClr val="FF0000"/>
                </a:solidFill>
              </a:rPr>
              <a:t>4</a:t>
            </a:r>
            <a:r>
              <a:rPr lang="zh-CN" altLang="en-US" sz="3000" b="1" dirty="0">
                <a:solidFill>
                  <a:srgbClr val="FF0000"/>
                </a:solidFill>
                <a:ea typeface="SimSun" panose="02010600030101010101" pitchFamily="2" charset="-122"/>
              </a:rPr>
              <a:t>   </a:t>
            </a:r>
            <a:endParaRPr lang="zh-CN" altLang="en-US" sz="3000" dirty="0">
              <a:ea typeface="SimSun" panose="02010600030101010101" pitchFamily="2" charset="-122"/>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p>
        </p:txBody>
      </p:sp>
      <p:sp>
        <p:nvSpPr>
          <p:cNvPr id="2" name="Text Box 1"/>
          <p:cNvSpPr txBox="1"/>
          <p:nvPr/>
        </p:nvSpPr>
        <p:spPr>
          <a:xfrm>
            <a:off x="5311775" y="5321300"/>
            <a:ext cx="4064000" cy="368300"/>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92100" y="186055"/>
            <a:ext cx="11539220" cy="645160"/>
          </a:xfrm>
          <a:prstGeom prst="rect">
            <a:avLst/>
          </a:prstGeom>
          <a:noFill/>
        </p:spPr>
        <p:txBody>
          <a:bodyPr wrap="square" rtlCol="0" anchor="t">
            <a:spAutoFit/>
          </a:bodyPr>
          <a:lstStyle/>
          <a:p>
            <a:pPr marL="1304290" lvl="1" indent="-1271270">
              <a:buFont typeface="Arial" panose="020B0604020202020204" pitchFamily="34" charset="0"/>
              <a:buNone/>
            </a:pPr>
            <a:r>
              <a:rPr lang="en-GB" altLang="en-US" sz="3600" b="1">
                <a:solidFill>
                  <a:srgbClr val="00B0F0"/>
                </a:solidFill>
                <a:latin typeface="+mj-lt"/>
                <a:ea typeface="+mj-ea"/>
                <a:cs typeface="+mj-cs"/>
                <a:sym typeface="+mn-ea"/>
              </a:rPr>
              <a:t>1.1.1. Schematic representation and its working</a:t>
            </a:r>
            <a:r>
              <a:rPr lang="en-GB" altLang="en-IN" sz="1600" b="1">
                <a:solidFill>
                  <a:srgbClr val="00B0F0"/>
                </a:solidFill>
                <a:sym typeface="+mn-ea"/>
              </a:rPr>
              <a:t>.</a:t>
            </a:r>
          </a:p>
        </p:txBody>
      </p:sp>
      <p:pic>
        <p:nvPicPr>
          <p:cNvPr id="6148" name="Picture 27"/>
          <p:cNvPicPr>
            <a:picLocks noChangeAspect="1" noChangeArrowheads="1"/>
          </p:cNvPicPr>
          <p:nvPr/>
        </p:nvPicPr>
        <p:blipFill>
          <a:blip r:embed="rId2" cstate="print"/>
          <a:srcRect/>
          <a:stretch>
            <a:fillRect/>
          </a:stretch>
        </p:blipFill>
        <p:spPr bwMode="auto">
          <a:xfrm>
            <a:off x="470535" y="911860"/>
            <a:ext cx="4993640" cy="4253865"/>
          </a:xfrm>
          <a:prstGeom prst="rect">
            <a:avLst/>
          </a:prstGeom>
          <a:noFill/>
          <a:ln w="9525">
            <a:noFill/>
            <a:miter lim="800000"/>
            <a:headEnd/>
            <a:tailEnd/>
          </a:ln>
        </p:spPr>
      </p:pic>
      <p:sp>
        <p:nvSpPr>
          <p:cNvPr id="5" name="Text Box 4"/>
          <p:cNvSpPr txBox="1"/>
          <p:nvPr/>
        </p:nvSpPr>
        <p:spPr>
          <a:xfrm>
            <a:off x="5526405" y="960120"/>
            <a:ext cx="6473825" cy="5749925"/>
          </a:xfrm>
          <a:prstGeom prst="rect">
            <a:avLst/>
          </a:prstGeom>
          <a:noFill/>
        </p:spPr>
        <p:txBody>
          <a:bodyPr wrap="square" rtlCol="0">
            <a:noAutofit/>
          </a:bodyPr>
          <a:lstStyle/>
          <a:p>
            <a:pPr algn="just" eaLnBrk="1" hangingPunct="1">
              <a:buFont typeface="Arial" panose="020B0604020202020204" pitchFamily="34" charset="0"/>
              <a:buNone/>
            </a:pPr>
            <a:r>
              <a:rPr lang="en-US" sz="2400" b="1">
                <a:solidFill>
                  <a:srgbClr val="FF0000"/>
                </a:solidFill>
                <a:sym typeface="+mn-ea"/>
              </a:rPr>
              <a:t>1.Input Buffer :</a:t>
            </a:r>
            <a:r>
              <a:rPr lang="en-US" sz="2400">
                <a:sym typeface="+mn-ea"/>
              </a:rPr>
              <a:t> This holds the string to be processed. It is divided into n number of cells and each cell is capable of holding a single character. There is a  reading mechanism and individual characters are read from left to right, one character at a time</a:t>
            </a:r>
            <a:endParaRPr lang="en-US" sz="2400"/>
          </a:p>
          <a:p>
            <a:pPr algn="just" eaLnBrk="1" hangingPunct="1">
              <a:buFont typeface="Arial" panose="020B0604020202020204" pitchFamily="34" charset="0"/>
              <a:buNone/>
            </a:pPr>
            <a:r>
              <a:rPr lang="en-US" sz="2400" b="1">
                <a:solidFill>
                  <a:srgbClr val="FF0000"/>
                </a:solidFill>
                <a:sym typeface="+mn-ea"/>
              </a:rPr>
              <a:t>2.Stack : </a:t>
            </a:r>
            <a:r>
              <a:rPr lang="en-US" sz="2400">
                <a:sym typeface="+mn-ea"/>
              </a:rPr>
              <a:t>It is an extra storage mechanism which is divided into n number cells and each cell is capable of holding a single character. The character Z is used to indicate the bottom and the reading and writing is done  with usual stack operation i.e., LIFO and decided by the Transition function </a:t>
            </a:r>
          </a:p>
        </p:txBody>
      </p:sp>
      <p:sp>
        <p:nvSpPr>
          <p:cNvPr id="6" name="Text Box 5"/>
          <p:cNvSpPr txBox="1"/>
          <p:nvPr/>
        </p:nvSpPr>
        <p:spPr>
          <a:xfrm>
            <a:off x="292100" y="5187950"/>
            <a:ext cx="5103495" cy="1521460"/>
          </a:xfrm>
          <a:prstGeom prst="rect">
            <a:avLst/>
          </a:prstGeom>
          <a:noFill/>
        </p:spPr>
        <p:txBody>
          <a:bodyPr wrap="square" rtlCol="0">
            <a:noAutofit/>
          </a:bodyPr>
          <a:lstStyle/>
          <a:p>
            <a:pPr algn="just"/>
            <a:r>
              <a:rPr lang="en-GB" altLang="en-US" sz="2400">
                <a:sym typeface="+mn-ea"/>
              </a:rPr>
              <a:t>The schematic Representation of </a:t>
            </a:r>
            <a:r>
              <a:rPr lang="en-US" sz="2400">
                <a:sym typeface="+mn-ea"/>
              </a:rPr>
              <a:t>PDA consists of </a:t>
            </a:r>
            <a:r>
              <a:rPr lang="en-US" sz="2400" b="1">
                <a:solidFill>
                  <a:srgbClr val="FF0000"/>
                </a:solidFill>
                <a:sym typeface="+mn-ea"/>
              </a:rPr>
              <a:t>4 components</a:t>
            </a:r>
            <a:r>
              <a:rPr lang="en-US" sz="2400">
                <a:sym typeface="+mn-ea"/>
              </a:rPr>
              <a:t> namely, </a:t>
            </a:r>
            <a:r>
              <a:rPr lang="en-US" sz="2400" b="1">
                <a:solidFill>
                  <a:srgbClr val="FF0000"/>
                </a:solidFill>
                <a:sym typeface="+mn-ea"/>
              </a:rPr>
              <a:t>Input buffer, Stack, </a:t>
            </a:r>
            <a:r>
              <a:rPr lang="en-GB" altLang="en-US" sz="2400" b="1">
                <a:solidFill>
                  <a:srgbClr val="FF0000"/>
                </a:solidFill>
                <a:sym typeface="+mn-ea"/>
              </a:rPr>
              <a:t>C</a:t>
            </a:r>
            <a:r>
              <a:rPr lang="en-US" sz="2400" b="1">
                <a:solidFill>
                  <a:srgbClr val="FF0000"/>
                </a:solidFill>
                <a:sym typeface="+mn-ea"/>
              </a:rPr>
              <a:t>ontrol Unit and </a:t>
            </a:r>
            <a:r>
              <a:rPr lang="en-GB" altLang="en-US" sz="2400" b="1">
                <a:solidFill>
                  <a:srgbClr val="FF0000"/>
                </a:solidFill>
                <a:sym typeface="+mn-ea"/>
              </a:rPr>
              <a:t>O</a:t>
            </a:r>
            <a:r>
              <a:rPr lang="en-US" sz="2400" b="1">
                <a:solidFill>
                  <a:srgbClr val="FF0000"/>
                </a:solidFill>
                <a:sym typeface="+mn-ea"/>
              </a:rPr>
              <a:t>utput</a:t>
            </a:r>
            <a:r>
              <a:rPr lang="en-GB" altLang="en-US" sz="2400" b="1">
                <a:solidFill>
                  <a:srgbClr val="FF0000"/>
                </a:solidFill>
                <a:sym typeface="+mn-ea"/>
              </a:rPr>
              <a:t> Buffer</a:t>
            </a:r>
            <a:endParaRPr lang="en-US" sz="2400" b="1">
              <a:solidFill>
                <a:srgbClr val="FF0000"/>
              </a:solidFill>
            </a:endParaRPr>
          </a:p>
          <a:p>
            <a:pPr algn="just"/>
            <a:endParaRPr lang="en-US" sz="2400"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71500" y="317500"/>
            <a:ext cx="5088890" cy="6111875"/>
          </a:xfrm>
          <a:prstGeom prst="rect">
            <a:avLst/>
          </a:prstGeom>
          <a:noFill/>
        </p:spPr>
        <p:txBody>
          <a:bodyPr wrap="square" rtlCol="0" anchor="t">
            <a:noAutofit/>
          </a:bodyPr>
          <a:lstStyle/>
          <a:p>
            <a:pPr>
              <a:buFont typeface="Arial" panose="020B0604020202020204" pitchFamily="34" charset="0"/>
              <a:buNone/>
              <a:defRPr/>
            </a:pPr>
            <a:r>
              <a:rPr lang="en-GB" altLang="en-US" sz="2400" b="1" dirty="0">
                <a:solidFill>
                  <a:srgbClr val="FF0000"/>
                </a:solidFill>
                <a:sym typeface="+mn-ea"/>
              </a:rPr>
              <a:t>3. </a:t>
            </a:r>
            <a:r>
              <a:rPr lang="en-US" sz="2400" b="1" dirty="0">
                <a:solidFill>
                  <a:srgbClr val="FF0000"/>
                </a:solidFill>
                <a:sym typeface="+mn-ea"/>
              </a:rPr>
              <a:t>Control Unit :</a:t>
            </a:r>
            <a:r>
              <a:rPr lang="en-US" sz="2400" dirty="0">
                <a:solidFill>
                  <a:srgbClr val="FF0000"/>
                </a:solidFill>
                <a:sym typeface="+mn-ea"/>
              </a:rPr>
              <a:t> </a:t>
            </a:r>
            <a:r>
              <a:rPr lang="en-US" sz="2400" dirty="0">
                <a:sym typeface="+mn-ea"/>
              </a:rPr>
              <a:t>This is used to control the Overall operation of PDA. </a:t>
            </a:r>
          </a:p>
          <a:p>
            <a:pPr marL="342900" indent="-342900" algn="just">
              <a:buFont typeface="Arial" panose="020B0604020202020204" pitchFamily="34" charset="0"/>
              <a:buChar char="•"/>
              <a:defRPr/>
            </a:pPr>
            <a:r>
              <a:rPr lang="en-US" sz="2400" dirty="0">
                <a:sym typeface="+mn-ea"/>
              </a:rPr>
              <a:t>Initially it is assumed to be in</a:t>
            </a:r>
            <a:r>
              <a:rPr lang="en-US" sz="2400" b="1" dirty="0">
                <a:solidFill>
                  <a:srgbClr val="FF0000"/>
                </a:solidFill>
                <a:sym typeface="+mn-ea"/>
              </a:rPr>
              <a:t> start state q</a:t>
            </a:r>
            <a:r>
              <a:rPr lang="en-US" sz="2400" b="1" baseline="-25000" dirty="0">
                <a:solidFill>
                  <a:srgbClr val="FF0000"/>
                </a:solidFill>
                <a:sym typeface="+mn-ea"/>
              </a:rPr>
              <a:t>0</a:t>
            </a:r>
            <a:r>
              <a:rPr lang="en-US" sz="2400" dirty="0">
                <a:sym typeface="+mn-ea"/>
              </a:rPr>
              <a:t>, </a:t>
            </a:r>
            <a:r>
              <a:rPr lang="en-US" sz="2400" b="1" dirty="0">
                <a:solidFill>
                  <a:srgbClr val="FF0000"/>
                </a:solidFill>
                <a:sym typeface="+mn-ea"/>
              </a:rPr>
              <a:t>input pointer</a:t>
            </a:r>
            <a:r>
              <a:rPr lang="en-US" sz="2400" dirty="0">
                <a:sym typeface="+mn-ea"/>
              </a:rPr>
              <a:t> is </a:t>
            </a:r>
            <a:r>
              <a:rPr lang="en-US" sz="2400" b="1" dirty="0">
                <a:solidFill>
                  <a:srgbClr val="FF0000"/>
                </a:solidFill>
                <a:sym typeface="+mn-ea"/>
              </a:rPr>
              <a:t>pointing to the character ’ a ‘</a:t>
            </a:r>
            <a:r>
              <a:rPr lang="en-US" sz="2400" dirty="0">
                <a:sym typeface="+mn-ea"/>
              </a:rPr>
              <a:t>of the </a:t>
            </a:r>
            <a:r>
              <a:rPr lang="en-US" sz="2400" b="1" dirty="0">
                <a:solidFill>
                  <a:srgbClr val="FF0000"/>
                </a:solidFill>
                <a:sym typeface="+mn-ea"/>
              </a:rPr>
              <a:t>input string</a:t>
            </a:r>
            <a:r>
              <a:rPr lang="en-US" sz="2400" dirty="0">
                <a:sym typeface="+mn-ea"/>
              </a:rPr>
              <a:t>  be</a:t>
            </a:r>
            <a:r>
              <a:rPr lang="en-GB" altLang="en-US" sz="2400" dirty="0">
                <a:sym typeface="+mn-ea"/>
              </a:rPr>
              <a:t>ing</a:t>
            </a:r>
            <a:r>
              <a:rPr lang="en-US" sz="2400" dirty="0">
                <a:sym typeface="+mn-ea"/>
              </a:rPr>
              <a:t> processed and </a:t>
            </a:r>
            <a:r>
              <a:rPr lang="en-US" sz="2400" b="1" dirty="0">
                <a:solidFill>
                  <a:srgbClr val="FF0000"/>
                </a:solidFill>
                <a:sym typeface="+mn-ea"/>
              </a:rPr>
              <a:t>Z</a:t>
            </a:r>
            <a:r>
              <a:rPr lang="en-US" sz="2400" dirty="0">
                <a:sym typeface="+mn-ea"/>
              </a:rPr>
              <a:t> is the </a:t>
            </a:r>
            <a:r>
              <a:rPr lang="en-US" sz="2400" b="1" dirty="0">
                <a:solidFill>
                  <a:srgbClr val="FF0000"/>
                </a:solidFill>
                <a:sym typeface="+mn-ea"/>
              </a:rPr>
              <a:t>symbol on top of the stack</a:t>
            </a:r>
            <a:r>
              <a:rPr lang="en-US" sz="2400" dirty="0">
                <a:sym typeface="+mn-ea"/>
              </a:rPr>
              <a:t> the </a:t>
            </a:r>
            <a:r>
              <a:rPr lang="en-US" sz="2400" b="1" dirty="0">
                <a:solidFill>
                  <a:srgbClr val="FF0000"/>
                </a:solidFill>
                <a:sym typeface="+mn-ea"/>
              </a:rPr>
              <a:t>next state</a:t>
            </a:r>
            <a:r>
              <a:rPr lang="en-US" sz="2400" dirty="0">
                <a:sym typeface="+mn-ea"/>
              </a:rPr>
              <a:t> and </a:t>
            </a:r>
            <a:r>
              <a:rPr lang="en-US" sz="2400" b="1" dirty="0">
                <a:solidFill>
                  <a:srgbClr val="FF0000"/>
                </a:solidFill>
                <a:sym typeface="+mn-ea"/>
              </a:rPr>
              <a:t>STACK operation</a:t>
            </a:r>
            <a:r>
              <a:rPr lang="en-US" sz="2400" dirty="0">
                <a:sym typeface="+mn-ea"/>
              </a:rPr>
              <a:t> is decided by the </a:t>
            </a:r>
            <a:r>
              <a:rPr lang="en-US" sz="2400" b="1" dirty="0">
                <a:solidFill>
                  <a:srgbClr val="FF0000"/>
                </a:solidFill>
                <a:sym typeface="+mn-ea"/>
              </a:rPr>
              <a:t>transition function </a:t>
            </a:r>
            <a:r>
              <a:rPr lang="el-GR" sz="2400" b="1" spc="-150" dirty="0">
                <a:solidFill>
                  <a:srgbClr val="FF0000"/>
                </a:solidFill>
                <a:sym typeface="+mn-ea"/>
              </a:rPr>
              <a:t>δ</a:t>
            </a:r>
            <a:r>
              <a:rPr lang="en-GB" altLang="el-GR" sz="2400" spc="-150" dirty="0">
                <a:sym typeface="+mn-ea"/>
              </a:rPr>
              <a:t>.</a:t>
            </a:r>
          </a:p>
          <a:p>
            <a:pPr marL="342900" indent="-342900" algn="just">
              <a:buFont typeface="Arial" panose="020B0604020202020204" pitchFamily="34" charset="0"/>
              <a:buChar char="•"/>
              <a:defRPr/>
            </a:pPr>
            <a:r>
              <a:rPr lang="en-GB" altLang="en-US" sz="2400" dirty="0">
                <a:sym typeface="+mn-ea"/>
              </a:rPr>
              <a:t>When </a:t>
            </a:r>
            <a:r>
              <a:rPr lang="en-GB" altLang="en-US" sz="2400" b="1" dirty="0">
                <a:solidFill>
                  <a:srgbClr val="FF0000"/>
                </a:solidFill>
                <a:sym typeface="+mn-ea"/>
              </a:rPr>
              <a:t>Transition Takes place,</a:t>
            </a:r>
            <a:r>
              <a:rPr lang="en-US" sz="2400" dirty="0">
                <a:sym typeface="+mn-ea"/>
              </a:rPr>
              <a:t> we say the </a:t>
            </a:r>
            <a:r>
              <a:rPr lang="en-US" sz="2400" b="1" dirty="0">
                <a:solidFill>
                  <a:srgbClr val="FF0000"/>
                </a:solidFill>
                <a:sym typeface="+mn-ea"/>
              </a:rPr>
              <a:t>PDA has taken a move</a:t>
            </a:r>
            <a:r>
              <a:rPr lang="en-US" sz="2400" dirty="0">
                <a:sym typeface="+mn-ea"/>
              </a:rPr>
              <a:t>. When this happens</a:t>
            </a:r>
            <a:r>
              <a:rPr lang="en-GB" altLang="en-US" sz="2400" dirty="0">
                <a:sym typeface="+mn-ea"/>
              </a:rPr>
              <a:t>,</a:t>
            </a:r>
            <a:r>
              <a:rPr lang="en-GB" altLang="en-US" sz="2400" b="1" dirty="0">
                <a:solidFill>
                  <a:srgbClr val="FF0000"/>
                </a:solidFill>
                <a:sym typeface="+mn-ea"/>
              </a:rPr>
              <a:t> a </a:t>
            </a:r>
            <a:r>
              <a:rPr lang="en-US" sz="2400" b="1" dirty="0">
                <a:solidFill>
                  <a:srgbClr val="FF0000"/>
                </a:solidFill>
                <a:sym typeface="+mn-ea"/>
              </a:rPr>
              <a:t>state </a:t>
            </a:r>
            <a:r>
              <a:rPr lang="en-GB" altLang="en-US" sz="2400" b="1" dirty="0">
                <a:solidFill>
                  <a:srgbClr val="FF0000"/>
                </a:solidFill>
                <a:sym typeface="+mn-ea"/>
              </a:rPr>
              <a:t>can be</a:t>
            </a:r>
            <a:r>
              <a:rPr lang="en-US" sz="2400" b="1" dirty="0">
                <a:solidFill>
                  <a:srgbClr val="FF0000"/>
                </a:solidFill>
                <a:sym typeface="+mn-ea"/>
              </a:rPr>
              <a:t> changed </a:t>
            </a:r>
            <a:r>
              <a:rPr lang="en-US" sz="2400" dirty="0">
                <a:sym typeface="+mn-ea"/>
              </a:rPr>
              <a:t>or it can </a:t>
            </a:r>
            <a:r>
              <a:rPr lang="en-US" sz="2400" b="1" dirty="0">
                <a:solidFill>
                  <a:srgbClr val="FF0000"/>
                </a:solidFill>
                <a:sym typeface="+mn-ea"/>
              </a:rPr>
              <a:t>stay in the same state</a:t>
            </a:r>
            <a:r>
              <a:rPr lang="en-US" sz="2400" dirty="0">
                <a:sym typeface="+mn-ea"/>
              </a:rPr>
              <a:t> and  </a:t>
            </a:r>
            <a:r>
              <a:rPr lang="en-US" sz="2400" b="1" dirty="0">
                <a:solidFill>
                  <a:srgbClr val="FF0000"/>
                </a:solidFill>
                <a:sym typeface="+mn-ea"/>
              </a:rPr>
              <a:t>stack is operated</a:t>
            </a:r>
            <a:r>
              <a:rPr lang="en-US" sz="2400" dirty="0">
                <a:sym typeface="+mn-ea"/>
              </a:rPr>
              <a:t> with usual </a:t>
            </a:r>
            <a:r>
              <a:rPr lang="en-US" sz="2400" b="1" dirty="0">
                <a:solidFill>
                  <a:srgbClr val="FF0000"/>
                </a:solidFill>
                <a:sym typeface="+mn-ea"/>
              </a:rPr>
              <a:t>stack operation</a:t>
            </a:r>
            <a:r>
              <a:rPr lang="en-GB" altLang="en-US" sz="2400" b="1" dirty="0">
                <a:solidFill>
                  <a:srgbClr val="FF0000"/>
                </a:solidFill>
                <a:sym typeface="+mn-ea"/>
              </a:rPr>
              <a:t> - PUSH and POP</a:t>
            </a:r>
          </a:p>
        </p:txBody>
      </p:sp>
      <p:sp>
        <p:nvSpPr>
          <p:cNvPr id="4" name="Text Box 3"/>
          <p:cNvSpPr txBox="1"/>
          <p:nvPr/>
        </p:nvSpPr>
        <p:spPr>
          <a:xfrm>
            <a:off x="5930265" y="330200"/>
            <a:ext cx="5255260" cy="6224905"/>
          </a:xfrm>
          <a:prstGeom prst="rect">
            <a:avLst/>
          </a:prstGeom>
          <a:noFill/>
        </p:spPr>
        <p:txBody>
          <a:bodyPr wrap="square" rtlCol="0">
            <a:noAutofit/>
          </a:bodyPr>
          <a:lstStyle/>
          <a:p>
            <a:pPr marL="342900" indent="-342900">
              <a:buFont typeface="Arial" panose="020B0604020202020204" pitchFamily="34" charset="0"/>
              <a:buChar char="•"/>
              <a:defRPr/>
            </a:pPr>
            <a:r>
              <a:rPr lang="en-US" sz="2400" dirty="0">
                <a:sym typeface="+mn-ea"/>
              </a:rPr>
              <a:t>It means that the </a:t>
            </a:r>
            <a:r>
              <a:rPr lang="en-US" sz="2400" b="1" dirty="0">
                <a:solidFill>
                  <a:srgbClr val="FF0000"/>
                </a:solidFill>
                <a:sym typeface="+mn-ea"/>
              </a:rPr>
              <a:t>transition function</a:t>
            </a:r>
            <a:r>
              <a:rPr lang="el-GR" sz="2400" b="1" spc="-150" dirty="0">
                <a:solidFill>
                  <a:srgbClr val="FF0000"/>
                </a:solidFill>
                <a:sym typeface="+mn-ea"/>
              </a:rPr>
              <a:t> δ</a:t>
            </a:r>
            <a:r>
              <a:rPr lang="en-US" sz="2400" b="1" dirty="0">
                <a:solidFill>
                  <a:srgbClr val="FF0000"/>
                </a:solidFill>
                <a:sym typeface="+mn-ea"/>
              </a:rPr>
              <a:t>  </a:t>
            </a:r>
            <a:r>
              <a:rPr lang="en-US" sz="2400" dirty="0">
                <a:sym typeface="+mn-ea"/>
              </a:rPr>
              <a:t>takes </a:t>
            </a:r>
            <a:r>
              <a:rPr lang="en-US" sz="2400" b="1" dirty="0">
                <a:solidFill>
                  <a:srgbClr val="FF0000"/>
                </a:solidFill>
                <a:sym typeface="+mn-ea"/>
              </a:rPr>
              <a:t>3 arguments</a:t>
            </a:r>
            <a:r>
              <a:rPr lang="en-US" sz="2400" dirty="0">
                <a:sym typeface="+mn-ea"/>
              </a:rPr>
              <a:t> and is defined as follows</a:t>
            </a:r>
            <a:endParaRPr lang="en-US" sz="2400" dirty="0"/>
          </a:p>
          <a:p>
            <a:pPr>
              <a:buFont typeface="Arial" panose="020B0604020202020204" pitchFamily="34" charset="0"/>
              <a:buNone/>
              <a:defRPr/>
            </a:pPr>
            <a:r>
              <a:rPr lang="en-US" sz="2400" dirty="0">
                <a:sym typeface="+mn-ea"/>
              </a:rPr>
              <a:t>      </a:t>
            </a:r>
            <a:r>
              <a:rPr lang="en-US" sz="2400" b="1" dirty="0">
                <a:solidFill>
                  <a:srgbClr val="00B0F0"/>
                </a:solidFill>
                <a:sym typeface="+mn-ea"/>
              </a:rPr>
              <a:t>  </a:t>
            </a:r>
            <a:r>
              <a:rPr lang="el-GR" sz="2400" b="1" spc="-150" dirty="0">
                <a:solidFill>
                  <a:srgbClr val="00B0F0"/>
                </a:solidFill>
                <a:sym typeface="+mn-ea"/>
              </a:rPr>
              <a:t>δ</a:t>
            </a:r>
            <a:r>
              <a:rPr lang="en-US" sz="2400" b="1" spc="-150" dirty="0">
                <a:solidFill>
                  <a:srgbClr val="00B0F0"/>
                </a:solidFill>
                <a:sym typeface="+mn-ea"/>
              </a:rPr>
              <a:t> :</a:t>
            </a:r>
            <a:r>
              <a:rPr lang="en-US" sz="2400" b="1" dirty="0">
                <a:solidFill>
                  <a:srgbClr val="00B0F0"/>
                </a:solidFill>
                <a:sym typeface="+mn-ea"/>
              </a:rPr>
              <a:t>  Q X (∑ U {</a:t>
            </a:r>
            <a:r>
              <a:rPr lang="el-GR" sz="2400" b="1" dirty="0">
                <a:solidFill>
                  <a:srgbClr val="00B0F0"/>
                </a:solidFill>
                <a:sym typeface="+mn-ea"/>
              </a:rPr>
              <a:t>ε</a:t>
            </a:r>
            <a:r>
              <a:rPr lang="en-US" sz="2400" b="1" dirty="0">
                <a:solidFill>
                  <a:srgbClr val="00B0F0"/>
                </a:solidFill>
                <a:sym typeface="+mn-ea"/>
              </a:rPr>
              <a:t>}) X </a:t>
            </a:r>
            <a:r>
              <a:rPr lang="az-Cyrl-AZ" sz="2400" b="1" dirty="0">
                <a:solidFill>
                  <a:srgbClr val="00B0F0"/>
                </a:solidFill>
                <a:sym typeface="+mn-ea"/>
              </a:rPr>
              <a:t>Г</a:t>
            </a:r>
            <a:r>
              <a:rPr lang="en-US" sz="2400" b="1" dirty="0">
                <a:solidFill>
                  <a:srgbClr val="00B0F0"/>
                </a:solidFill>
                <a:sym typeface="+mn-ea"/>
              </a:rPr>
              <a:t> = Q X </a:t>
            </a:r>
            <a:r>
              <a:rPr lang="az-Cyrl-AZ" sz="2400" b="1" dirty="0">
                <a:solidFill>
                  <a:srgbClr val="00B0F0"/>
                </a:solidFill>
                <a:sym typeface="+mn-ea"/>
              </a:rPr>
              <a:t>Г</a:t>
            </a:r>
            <a:r>
              <a:rPr lang="en-US" sz="2400" b="1" dirty="0">
                <a:solidFill>
                  <a:srgbClr val="00B0F0"/>
                </a:solidFill>
                <a:sym typeface="+mn-ea"/>
              </a:rPr>
              <a:t>*</a:t>
            </a:r>
            <a:endParaRPr lang="en-US" sz="2400" b="1" dirty="0">
              <a:solidFill>
                <a:srgbClr val="00B0F0"/>
              </a:solidFill>
            </a:endParaRPr>
          </a:p>
          <a:p>
            <a:pPr marL="356235" indent="-356235">
              <a:buNone/>
              <a:defRPr/>
            </a:pPr>
            <a:r>
              <a:rPr lang="en-US" sz="2400" dirty="0">
                <a:sym typeface="+mn-ea"/>
              </a:rPr>
              <a:t>    i.e., It takes 3 arguments namely </a:t>
            </a:r>
            <a:r>
              <a:rPr lang="en-US" sz="2400" b="1" dirty="0">
                <a:solidFill>
                  <a:srgbClr val="FF0000"/>
                </a:solidFill>
                <a:sym typeface="+mn-ea"/>
              </a:rPr>
              <a:t>current state of the m/c</a:t>
            </a:r>
            <a:r>
              <a:rPr lang="en-GB" altLang="en-US" sz="2400" b="1" dirty="0">
                <a:solidFill>
                  <a:srgbClr val="FF0000"/>
                </a:solidFill>
                <a:sym typeface="+mn-ea"/>
              </a:rPr>
              <a:t> </a:t>
            </a:r>
            <a:r>
              <a:rPr lang="en-GB" altLang="en-US" sz="2400" b="1" dirty="0">
                <a:solidFill>
                  <a:srgbClr val="FF0000"/>
                </a:solidFill>
                <a:latin typeface="Arial" panose="020B0604020202020204" pitchFamily="34" charset="0"/>
                <a:cs typeface="Arial" panose="020B0604020202020204" pitchFamily="34" charset="0"/>
                <a:sym typeface="+mn-ea"/>
              </a:rPr>
              <a:t>→q</a:t>
            </a:r>
            <a:r>
              <a:rPr lang="en-US" sz="2400" dirty="0">
                <a:sym typeface="+mn-ea"/>
              </a:rPr>
              <a:t>, </a:t>
            </a:r>
          </a:p>
          <a:p>
            <a:pPr marL="356235" indent="-356235">
              <a:buNone/>
              <a:defRPr/>
            </a:pPr>
            <a:r>
              <a:rPr lang="en-US" sz="2400" dirty="0">
                <a:sym typeface="+mn-ea"/>
              </a:rPr>
              <a:t> </a:t>
            </a:r>
            <a:r>
              <a:rPr lang="en-GB" altLang="en-US" sz="2400" dirty="0">
                <a:sym typeface="+mn-ea"/>
              </a:rPr>
              <a:t>    </a:t>
            </a:r>
            <a:r>
              <a:rPr lang="en-US" sz="2400" b="1" dirty="0">
                <a:solidFill>
                  <a:srgbClr val="FF0000"/>
                </a:solidFill>
                <a:sym typeface="+mn-ea"/>
              </a:rPr>
              <a:t>current input symbol </a:t>
            </a:r>
            <a:r>
              <a:rPr lang="en-US" sz="2400" b="1" dirty="0">
                <a:solidFill>
                  <a:srgbClr val="FF0000"/>
                </a:solidFill>
                <a:latin typeface="Arial" panose="020B0604020202020204" pitchFamily="34" charset="0"/>
                <a:cs typeface="Arial" panose="020B0604020202020204" pitchFamily="34" charset="0"/>
                <a:sym typeface="+mn-ea"/>
              </a:rPr>
              <a:t>→</a:t>
            </a:r>
            <a:r>
              <a:rPr lang="en-GB" altLang="en-US" sz="2400" b="1" dirty="0">
                <a:solidFill>
                  <a:srgbClr val="FF0000"/>
                </a:solidFill>
                <a:latin typeface="Arial" panose="020B0604020202020204" pitchFamily="34" charset="0"/>
                <a:cs typeface="Arial" panose="020B0604020202020204" pitchFamily="34" charset="0"/>
                <a:sym typeface="+mn-ea"/>
              </a:rPr>
              <a:t> ‘a’</a:t>
            </a:r>
            <a:r>
              <a:rPr lang="en-GB" altLang="en-US" sz="2400" dirty="0">
                <a:latin typeface="Arial" panose="020B0604020202020204" pitchFamily="34" charset="0"/>
                <a:cs typeface="Arial" panose="020B0604020202020204" pitchFamily="34" charset="0"/>
                <a:sym typeface="+mn-ea"/>
              </a:rPr>
              <a:t> </a:t>
            </a:r>
            <a:r>
              <a:rPr lang="en-US" sz="2400" dirty="0">
                <a:sym typeface="+mn-ea"/>
              </a:rPr>
              <a:t>and </a:t>
            </a:r>
          </a:p>
          <a:p>
            <a:pPr marL="356235" indent="-356235">
              <a:buNone/>
              <a:defRPr/>
            </a:pPr>
            <a:r>
              <a:rPr lang="en-US" sz="2400" dirty="0">
                <a:sym typeface="+mn-ea"/>
              </a:rPr>
              <a:t> </a:t>
            </a:r>
            <a:r>
              <a:rPr lang="en-GB" altLang="en-US" sz="2400" dirty="0">
                <a:sym typeface="+mn-ea"/>
              </a:rPr>
              <a:t>    </a:t>
            </a:r>
            <a:r>
              <a:rPr lang="en-US" sz="2400" b="1" dirty="0">
                <a:solidFill>
                  <a:srgbClr val="FF0000"/>
                </a:solidFill>
                <a:sym typeface="+mn-ea"/>
              </a:rPr>
              <a:t>the current symbol on the top of the stack</a:t>
            </a:r>
            <a:r>
              <a:rPr lang="en-GB" altLang="en-US" sz="2400" b="1" dirty="0">
                <a:solidFill>
                  <a:srgbClr val="FF0000"/>
                </a:solidFill>
                <a:sym typeface="+mn-ea"/>
              </a:rPr>
              <a:t>  say </a:t>
            </a:r>
            <a:r>
              <a:rPr lang="en-GB" altLang="en-US" sz="2400" b="1" dirty="0">
                <a:solidFill>
                  <a:srgbClr val="FF0000"/>
                </a:solidFill>
                <a:latin typeface="Arial" panose="020B0604020202020204" pitchFamily="34" charset="0"/>
                <a:cs typeface="Arial" panose="020B0604020202020204" pitchFamily="34" charset="0"/>
                <a:sym typeface="+mn-ea"/>
              </a:rPr>
              <a:t>→ Z.</a:t>
            </a:r>
          </a:p>
          <a:p>
            <a:pPr marL="356235" indent="-356235">
              <a:buFont typeface="Arial" panose="020B0604020202020204" pitchFamily="34" charset="0"/>
              <a:buChar char="•"/>
              <a:defRPr/>
            </a:pPr>
            <a:r>
              <a:rPr lang="en-GB" altLang="en-US" sz="2400" dirty="0">
                <a:sym typeface="+mn-ea"/>
              </a:rPr>
              <a:t>T</a:t>
            </a:r>
            <a:r>
              <a:rPr lang="en-US" sz="2400" dirty="0">
                <a:sym typeface="+mn-ea"/>
              </a:rPr>
              <a:t>he </a:t>
            </a:r>
            <a:r>
              <a:rPr lang="en-US" sz="2400" b="1" dirty="0">
                <a:solidFill>
                  <a:srgbClr val="FF0000"/>
                </a:solidFill>
                <a:sym typeface="+mn-ea"/>
              </a:rPr>
              <a:t>result of the transition function</a:t>
            </a:r>
            <a:r>
              <a:rPr lang="en-US" sz="2400" dirty="0">
                <a:sym typeface="+mn-ea"/>
              </a:rPr>
              <a:t> </a:t>
            </a:r>
            <a:r>
              <a:rPr lang="el-GR" sz="2400" b="1" spc="-150" dirty="0">
                <a:solidFill>
                  <a:srgbClr val="FF0000"/>
                </a:solidFill>
                <a:sym typeface="+mn-ea"/>
              </a:rPr>
              <a:t>δ</a:t>
            </a:r>
            <a:r>
              <a:rPr lang="en-GB" altLang="el-GR" sz="2400" b="1" spc="-150" dirty="0">
                <a:solidFill>
                  <a:srgbClr val="FF0000"/>
                </a:solidFill>
                <a:sym typeface="+mn-ea"/>
              </a:rPr>
              <a:t> </a:t>
            </a:r>
            <a:r>
              <a:rPr lang="en-US" sz="2400" dirty="0">
                <a:sym typeface="+mn-ea"/>
              </a:rPr>
              <a:t>is a </a:t>
            </a:r>
            <a:r>
              <a:rPr lang="en-US" sz="2400" b="1" dirty="0">
                <a:solidFill>
                  <a:srgbClr val="FF0000"/>
                </a:solidFill>
                <a:sym typeface="+mn-ea"/>
              </a:rPr>
              <a:t>set of pairs (Q, x)</a:t>
            </a:r>
            <a:r>
              <a:rPr lang="en-US" sz="2400" dirty="0">
                <a:sym typeface="+mn-ea"/>
              </a:rPr>
              <a:t> </a:t>
            </a:r>
          </a:p>
          <a:p>
            <a:pPr>
              <a:buNone/>
              <a:defRPr/>
            </a:pPr>
            <a:r>
              <a:rPr lang="en-US" sz="2400" dirty="0">
                <a:sym typeface="+mn-ea"/>
              </a:rPr>
              <a:t> </a:t>
            </a:r>
            <a:r>
              <a:rPr lang="en-GB" altLang="en-US" sz="2400" dirty="0">
                <a:sym typeface="+mn-ea"/>
              </a:rPr>
              <a:t>     </a:t>
            </a:r>
            <a:r>
              <a:rPr lang="en-US" sz="2400" dirty="0">
                <a:sym typeface="+mn-ea"/>
              </a:rPr>
              <a:t>where </a:t>
            </a:r>
            <a:r>
              <a:rPr lang="en-US" sz="2400" b="1" dirty="0">
                <a:solidFill>
                  <a:srgbClr val="FF0000"/>
                </a:solidFill>
                <a:sym typeface="+mn-ea"/>
              </a:rPr>
              <a:t>Q is the next state</a:t>
            </a:r>
            <a:r>
              <a:rPr lang="en-US" sz="2400" dirty="0">
                <a:sym typeface="+mn-ea"/>
              </a:rPr>
              <a:t> and</a:t>
            </a:r>
          </a:p>
          <a:p>
            <a:pPr marL="365125" indent="-138430">
              <a:buNone/>
              <a:defRPr/>
            </a:pPr>
            <a:r>
              <a:rPr lang="en-US" sz="2400" dirty="0">
                <a:sym typeface="+mn-ea"/>
              </a:rPr>
              <a:t> </a:t>
            </a:r>
            <a:r>
              <a:rPr lang="en-GB" altLang="en-US" sz="2400" dirty="0">
                <a:sym typeface="+mn-ea"/>
              </a:rPr>
              <a:t> </a:t>
            </a:r>
            <a:r>
              <a:rPr lang="en-US" sz="2400" b="1" dirty="0">
                <a:solidFill>
                  <a:srgbClr val="FF0000"/>
                </a:solidFill>
                <a:sym typeface="+mn-ea"/>
              </a:rPr>
              <a:t> x Ɛ </a:t>
            </a:r>
            <a:r>
              <a:rPr lang="az-Cyrl-AZ" sz="2400" b="1" dirty="0">
                <a:solidFill>
                  <a:srgbClr val="FF0000"/>
                </a:solidFill>
                <a:sym typeface="+mn-ea"/>
              </a:rPr>
              <a:t>Г</a:t>
            </a:r>
            <a:r>
              <a:rPr lang="en-US" sz="2400" b="1" dirty="0">
                <a:solidFill>
                  <a:srgbClr val="FF0000"/>
                </a:solidFill>
                <a:sym typeface="+mn-ea"/>
              </a:rPr>
              <a:t>* is string </a:t>
            </a:r>
            <a:r>
              <a:rPr lang="en-US" sz="2400" dirty="0">
                <a:sym typeface="+mn-ea"/>
              </a:rPr>
              <a:t>that decides the </a:t>
            </a:r>
            <a:r>
              <a:rPr lang="en-US" sz="2400" b="1" dirty="0">
                <a:solidFill>
                  <a:srgbClr val="FF0000"/>
                </a:solidFill>
                <a:sym typeface="+mn-ea"/>
              </a:rPr>
              <a:t>stack </a:t>
            </a:r>
            <a:r>
              <a:rPr lang="en-GB" altLang="en-US" sz="2400" b="1" dirty="0">
                <a:solidFill>
                  <a:srgbClr val="FF0000"/>
                </a:solidFill>
                <a:sym typeface="+mn-ea"/>
              </a:rPr>
              <a:t>  </a:t>
            </a:r>
            <a:r>
              <a:rPr lang="en-US" sz="2400" b="1" dirty="0">
                <a:solidFill>
                  <a:srgbClr val="FF0000"/>
                </a:solidFill>
                <a:sym typeface="+mn-ea"/>
              </a:rPr>
              <a:t>operation</a:t>
            </a:r>
            <a:r>
              <a:rPr lang="en-GB" altLang="en-US" sz="2400" b="1" dirty="0">
                <a:solidFill>
                  <a:srgbClr val="FF0000"/>
                </a:solidFill>
                <a:sym typeface="+mn-ea"/>
              </a:rPr>
              <a:t>.</a:t>
            </a:r>
          </a:p>
          <a:p>
            <a:pPr marL="342900" indent="-342900">
              <a:buFont typeface="Arial" panose="020B0604020202020204" pitchFamily="34" charset="0"/>
              <a:buChar char="•"/>
              <a:defRPr/>
            </a:pPr>
            <a:r>
              <a:rPr lang="en-GB" altLang="en-US" sz="2400" dirty="0">
                <a:sym typeface="+mn-ea"/>
              </a:rPr>
              <a:t>The</a:t>
            </a:r>
            <a:r>
              <a:rPr lang="en-US" sz="2400" dirty="0">
                <a:sym typeface="+mn-ea"/>
              </a:rPr>
              <a:t> </a:t>
            </a:r>
            <a:r>
              <a:rPr lang="en-GB" altLang="en-US" sz="2400" dirty="0">
                <a:sym typeface="+mn-ea"/>
              </a:rPr>
              <a:t>Various Stack Operation as follows :</a:t>
            </a:r>
            <a:r>
              <a:rPr lang="en-US" dirty="0">
                <a:sym typeface="+mn-ea"/>
              </a:rPr>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14985" y="1111885"/>
            <a:ext cx="4831080" cy="5949950"/>
          </a:xfrm>
          <a:prstGeom prst="rect">
            <a:avLst/>
          </a:prstGeom>
          <a:noFill/>
        </p:spPr>
        <p:txBody>
          <a:bodyPr wrap="square" rtlCol="0" anchor="t">
            <a:noAutofit/>
          </a:bodyPr>
          <a:lstStyle/>
          <a:p>
            <a:pPr marL="514350" indent="-514350">
              <a:buFont typeface="Arial" panose="020B0604020202020204" pitchFamily="34" charset="0"/>
              <a:buAutoNum type="arabicPeriod"/>
              <a:defRPr/>
            </a:pPr>
            <a:r>
              <a:rPr lang="el-GR" sz="2400" spc="-150" dirty="0">
                <a:sym typeface="+mn-ea"/>
              </a:rPr>
              <a:t>δ</a:t>
            </a:r>
            <a:r>
              <a:rPr lang="en-US" sz="2400" spc="-150" dirty="0">
                <a:sym typeface="+mn-ea"/>
              </a:rPr>
              <a:t>(</a:t>
            </a:r>
            <a:r>
              <a:rPr lang="en-US" sz="2400" b="1" spc="-150" dirty="0">
                <a:sym typeface="+mn-ea"/>
              </a:rPr>
              <a:t>q</a:t>
            </a:r>
            <a:r>
              <a:rPr lang="en-US" sz="2400" b="1" spc="-150" baseline="-25000" dirty="0">
                <a:sym typeface="+mn-ea"/>
              </a:rPr>
              <a:t>0</a:t>
            </a:r>
            <a:r>
              <a:rPr lang="en-US" sz="2400" spc="-150" dirty="0">
                <a:sym typeface="+mn-ea"/>
              </a:rPr>
              <a:t>,</a:t>
            </a:r>
            <a:r>
              <a:rPr lang="en-GB" altLang="en-US" sz="2400" spc="-150" dirty="0">
                <a:sym typeface="+mn-ea"/>
              </a:rPr>
              <a:t> </a:t>
            </a:r>
            <a:r>
              <a:rPr lang="en-US" sz="2400" b="1" spc="-150" dirty="0">
                <a:solidFill>
                  <a:srgbClr val="FF0000"/>
                </a:solidFill>
                <a:sym typeface="+mn-ea"/>
              </a:rPr>
              <a:t>a,</a:t>
            </a:r>
            <a:r>
              <a:rPr lang="en-GB" altLang="en-US" sz="2400" spc="-150" dirty="0">
                <a:sym typeface="+mn-ea"/>
              </a:rPr>
              <a:t> </a:t>
            </a:r>
            <a:r>
              <a:rPr lang="en-US" sz="2400" b="1" spc="-150" dirty="0">
                <a:sym typeface="+mn-ea"/>
              </a:rPr>
              <a:t>Z)</a:t>
            </a:r>
            <a:r>
              <a:rPr lang="en-US" sz="2400" spc="-150" dirty="0">
                <a:sym typeface="+mn-ea"/>
              </a:rPr>
              <a:t>=(</a:t>
            </a:r>
            <a:r>
              <a:rPr lang="en-US" sz="2400" b="1" spc="-150" dirty="0">
                <a:solidFill>
                  <a:srgbClr val="FF0000"/>
                </a:solidFill>
                <a:sym typeface="+mn-ea"/>
              </a:rPr>
              <a:t>p</a:t>
            </a:r>
            <a:r>
              <a:rPr lang="en-US" sz="2400" spc="-150" dirty="0">
                <a:sym typeface="+mn-ea"/>
              </a:rPr>
              <a:t>, </a:t>
            </a:r>
            <a:r>
              <a:rPr lang="en-US" sz="2400" spc="-150" dirty="0">
                <a:solidFill>
                  <a:srgbClr val="FF0000"/>
                </a:solidFill>
                <a:sym typeface="+mn-ea"/>
              </a:rPr>
              <a:t>A</a:t>
            </a:r>
            <a:r>
              <a:rPr lang="en-US" sz="2400" b="1" spc="-150" dirty="0">
                <a:sym typeface="+mn-ea"/>
              </a:rPr>
              <a:t>Z)</a:t>
            </a:r>
            <a:endParaRPr lang="en-US" sz="2400" spc="-150" dirty="0"/>
          </a:p>
          <a:p>
            <a:pPr marL="514350" indent="-514350" algn="just">
              <a:buFont typeface="Arial" panose="020B0604020202020204" pitchFamily="34" charset="0"/>
              <a:buNone/>
              <a:defRPr/>
            </a:pPr>
            <a:r>
              <a:rPr lang="en-US" sz="2400" spc="-150" dirty="0">
                <a:sym typeface="+mn-ea"/>
              </a:rPr>
              <a:t>       It means in </a:t>
            </a:r>
            <a:r>
              <a:rPr lang="en-US" sz="2400" b="1" spc="-150" dirty="0">
                <a:sym typeface="+mn-ea"/>
              </a:rPr>
              <a:t>state q0 </a:t>
            </a:r>
            <a:r>
              <a:rPr lang="en-US" sz="2400" spc="-150" dirty="0">
                <a:sym typeface="+mn-ea"/>
              </a:rPr>
              <a:t>,on</a:t>
            </a:r>
            <a:r>
              <a:rPr lang="en-US" sz="2400" b="1" spc="-150" dirty="0">
                <a:solidFill>
                  <a:srgbClr val="FF0000"/>
                </a:solidFill>
                <a:sym typeface="+mn-ea"/>
              </a:rPr>
              <a:t> </a:t>
            </a:r>
            <a:r>
              <a:rPr lang="en-US" sz="2400" b="1" spc="-150" dirty="0" err="1">
                <a:solidFill>
                  <a:srgbClr val="FF0000"/>
                </a:solidFill>
                <a:sym typeface="+mn-ea"/>
              </a:rPr>
              <a:t>i</a:t>
            </a:r>
            <a:r>
              <a:rPr lang="en-US" sz="2400" b="1" spc="-150" dirty="0">
                <a:solidFill>
                  <a:srgbClr val="FF0000"/>
                </a:solidFill>
                <a:sym typeface="+mn-ea"/>
              </a:rPr>
              <a:t>/p  symbol ‘a’ </a:t>
            </a:r>
            <a:r>
              <a:rPr lang="en-US" sz="2400" spc="-150" dirty="0">
                <a:sym typeface="+mn-ea"/>
              </a:rPr>
              <a:t>and when </a:t>
            </a:r>
            <a:r>
              <a:rPr lang="en-US" sz="2400" b="1" spc="-150" dirty="0">
                <a:sym typeface="+mn-ea"/>
              </a:rPr>
              <a:t>top of stack is Z</a:t>
            </a:r>
            <a:r>
              <a:rPr lang="en-US" sz="2400" spc="-150" dirty="0">
                <a:sym typeface="+mn-ea"/>
              </a:rPr>
              <a:t>, the PDA enters into  </a:t>
            </a:r>
            <a:r>
              <a:rPr lang="en-US" sz="2400" b="1" spc="-150" dirty="0">
                <a:solidFill>
                  <a:srgbClr val="FF0000"/>
                </a:solidFill>
                <a:sym typeface="+mn-ea"/>
              </a:rPr>
              <a:t>state ‘p’</a:t>
            </a:r>
            <a:r>
              <a:rPr lang="en-US" sz="2400" spc="-150" dirty="0">
                <a:sym typeface="+mn-ea"/>
              </a:rPr>
              <a:t> and the </a:t>
            </a:r>
            <a:r>
              <a:rPr lang="en-US" sz="2400" b="1" spc="-150" dirty="0" err="1">
                <a:solidFill>
                  <a:srgbClr val="FF0000"/>
                </a:solidFill>
                <a:sym typeface="+mn-ea"/>
              </a:rPr>
              <a:t>i</a:t>
            </a:r>
            <a:r>
              <a:rPr lang="en-US" sz="2400" b="1" spc="-150" dirty="0">
                <a:solidFill>
                  <a:srgbClr val="FF0000"/>
                </a:solidFill>
                <a:sym typeface="+mn-ea"/>
              </a:rPr>
              <a:t>/p symbol ‘a’  </a:t>
            </a:r>
            <a:r>
              <a:rPr lang="en-US" sz="2400" spc="-150" dirty="0">
                <a:sym typeface="+mn-ea"/>
              </a:rPr>
              <a:t> is </a:t>
            </a:r>
            <a:r>
              <a:rPr lang="en-US" sz="2400" b="1" spc="-150" dirty="0">
                <a:solidFill>
                  <a:srgbClr val="00B0F0"/>
                </a:solidFill>
                <a:sym typeface="+mn-ea"/>
              </a:rPr>
              <a:t>pushed </a:t>
            </a:r>
            <a:r>
              <a:rPr lang="en-US" sz="2400" spc="-150" dirty="0">
                <a:sym typeface="+mn-ea"/>
              </a:rPr>
              <a:t>on to stack over Z. ( In place </a:t>
            </a:r>
            <a:r>
              <a:rPr lang="en-US" sz="2400" spc="-150" dirty="0" err="1">
                <a:sym typeface="+mn-ea"/>
              </a:rPr>
              <a:t>i</a:t>
            </a:r>
            <a:r>
              <a:rPr lang="en-US" sz="2400" spc="-150" dirty="0">
                <a:sym typeface="+mn-ea"/>
              </a:rPr>
              <a:t>/p ‘a’ capital A is pushed)</a:t>
            </a:r>
          </a:p>
          <a:p>
            <a:pPr marL="514350" indent="-514350">
              <a:buFont typeface="Arial" panose="020B0604020202020204" pitchFamily="34" charset="0"/>
              <a:buNone/>
              <a:defRPr/>
            </a:pPr>
            <a:endParaRPr lang="en-US" sz="2400" spc="-150" dirty="0"/>
          </a:p>
          <a:p>
            <a:pPr marL="514350" indent="-514350">
              <a:buFont typeface="Arial" panose="020B0604020202020204" pitchFamily="34" charset="0"/>
              <a:buNone/>
              <a:defRPr/>
            </a:pPr>
            <a:r>
              <a:rPr lang="en-US" sz="2400" spc="-150" dirty="0">
                <a:sym typeface="+mn-ea"/>
              </a:rPr>
              <a:t>2.    </a:t>
            </a:r>
            <a:r>
              <a:rPr lang="el-GR" sz="2400" spc="-150" dirty="0">
                <a:sym typeface="+mn-ea"/>
              </a:rPr>
              <a:t>δ</a:t>
            </a:r>
            <a:r>
              <a:rPr lang="en-US" sz="2400" spc="-150" dirty="0">
                <a:sym typeface="+mn-ea"/>
              </a:rPr>
              <a:t>(</a:t>
            </a:r>
            <a:r>
              <a:rPr lang="en-US" sz="2400" b="1" spc="-150" dirty="0">
                <a:sym typeface="+mn-ea"/>
              </a:rPr>
              <a:t>q</a:t>
            </a:r>
            <a:r>
              <a:rPr lang="en-US" sz="2400" b="1" spc="-150" baseline="-25000" dirty="0">
                <a:sym typeface="+mn-ea"/>
              </a:rPr>
              <a:t>0</a:t>
            </a:r>
            <a:r>
              <a:rPr lang="en-US" sz="2400" b="1" spc="-150" dirty="0">
                <a:sym typeface="+mn-ea"/>
              </a:rPr>
              <a:t>,</a:t>
            </a:r>
            <a:r>
              <a:rPr lang="en-GB" altLang="en-US" sz="2400" b="1" spc="-150" dirty="0">
                <a:sym typeface="+mn-ea"/>
              </a:rPr>
              <a:t> </a:t>
            </a:r>
            <a:r>
              <a:rPr lang="en-US" sz="2400" b="1" spc="-150" dirty="0">
                <a:solidFill>
                  <a:srgbClr val="FF0000"/>
                </a:solidFill>
                <a:sym typeface="+mn-ea"/>
              </a:rPr>
              <a:t>a,</a:t>
            </a:r>
            <a:r>
              <a:rPr lang="en-GB" altLang="en-US" sz="2400" b="1" spc="-150" dirty="0">
                <a:sym typeface="+mn-ea"/>
              </a:rPr>
              <a:t> </a:t>
            </a:r>
            <a:r>
              <a:rPr lang="en-US" sz="2400" b="1" spc="-150" dirty="0">
                <a:solidFill>
                  <a:srgbClr val="FF0000"/>
                </a:solidFill>
                <a:sym typeface="+mn-ea"/>
              </a:rPr>
              <a:t>B</a:t>
            </a:r>
            <a:r>
              <a:rPr lang="en-US" sz="2400" b="1" spc="-150" dirty="0">
                <a:sym typeface="+mn-ea"/>
              </a:rPr>
              <a:t>)=(</a:t>
            </a:r>
            <a:r>
              <a:rPr lang="en-US" sz="2400" b="1" spc="-150" dirty="0">
                <a:solidFill>
                  <a:srgbClr val="FF0000"/>
                </a:solidFill>
                <a:sym typeface="+mn-ea"/>
              </a:rPr>
              <a:t>p</a:t>
            </a:r>
            <a:r>
              <a:rPr lang="en-US" sz="2400" b="1" spc="-150" dirty="0">
                <a:sym typeface="+mn-ea"/>
              </a:rPr>
              <a:t>,</a:t>
            </a:r>
            <a:r>
              <a:rPr lang="en-GB" altLang="en-US" sz="2400" b="1" spc="-150" dirty="0">
                <a:sym typeface="+mn-ea"/>
              </a:rPr>
              <a:t> </a:t>
            </a:r>
            <a:r>
              <a:rPr lang="el-GR" sz="2400" b="1" dirty="0">
                <a:solidFill>
                  <a:srgbClr val="FF0000"/>
                </a:solidFill>
                <a:sym typeface="+mn-ea"/>
              </a:rPr>
              <a:t>ε</a:t>
            </a:r>
            <a:r>
              <a:rPr lang="en-US" sz="2400" spc="-150" dirty="0">
                <a:sym typeface="+mn-ea"/>
              </a:rPr>
              <a:t>) </a:t>
            </a:r>
            <a:endParaRPr lang="en-US" sz="2400" spc="-150" dirty="0"/>
          </a:p>
          <a:p>
            <a:pPr marL="514350" indent="-514350" algn="just">
              <a:buFont typeface="Arial" panose="020B0604020202020204" pitchFamily="34" charset="0"/>
              <a:buNone/>
              <a:defRPr/>
            </a:pPr>
            <a:r>
              <a:rPr lang="en-US" sz="2400" spc="-150" dirty="0">
                <a:sym typeface="+mn-ea"/>
              </a:rPr>
              <a:t>        It means in</a:t>
            </a:r>
            <a:r>
              <a:rPr lang="en-US" sz="2400" b="1" spc="-150" dirty="0">
                <a:sym typeface="+mn-ea"/>
              </a:rPr>
              <a:t> state q0</a:t>
            </a:r>
            <a:r>
              <a:rPr lang="en-US" sz="2400" spc="-150" dirty="0">
                <a:sym typeface="+mn-ea"/>
              </a:rPr>
              <a:t> ,on </a:t>
            </a:r>
            <a:r>
              <a:rPr lang="en-US" sz="2400" b="1" spc="-150" dirty="0" err="1">
                <a:solidFill>
                  <a:srgbClr val="FF0000"/>
                </a:solidFill>
                <a:sym typeface="+mn-ea"/>
              </a:rPr>
              <a:t>i</a:t>
            </a:r>
            <a:r>
              <a:rPr lang="en-US" sz="2400" b="1" spc="-150" dirty="0">
                <a:solidFill>
                  <a:srgbClr val="FF0000"/>
                </a:solidFill>
                <a:sym typeface="+mn-ea"/>
              </a:rPr>
              <a:t>/p symbol ‘a’</a:t>
            </a:r>
            <a:r>
              <a:rPr lang="en-US" sz="2400" spc="-150" dirty="0">
                <a:sym typeface="+mn-ea"/>
              </a:rPr>
              <a:t> and when </a:t>
            </a:r>
            <a:r>
              <a:rPr lang="en-US" sz="2400" b="1" spc="-150" dirty="0">
                <a:solidFill>
                  <a:srgbClr val="FF0000"/>
                </a:solidFill>
                <a:sym typeface="+mn-ea"/>
              </a:rPr>
              <a:t>top of stack is ‘B’</a:t>
            </a:r>
            <a:r>
              <a:rPr lang="en-US" sz="2400" b="1" spc="-150" dirty="0">
                <a:sym typeface="+mn-ea"/>
              </a:rPr>
              <a:t>,</a:t>
            </a:r>
            <a:r>
              <a:rPr lang="en-US" sz="2400" spc="-150" dirty="0">
                <a:sym typeface="+mn-ea"/>
              </a:rPr>
              <a:t> the PDA enters into  </a:t>
            </a:r>
            <a:r>
              <a:rPr lang="en-US" sz="2400" b="1" spc="-150" dirty="0">
                <a:solidFill>
                  <a:srgbClr val="FF0000"/>
                </a:solidFill>
                <a:sym typeface="+mn-ea"/>
              </a:rPr>
              <a:t>state ‘p’ </a:t>
            </a:r>
            <a:r>
              <a:rPr lang="en-US" sz="2400" spc="-150" dirty="0">
                <a:sym typeface="+mn-ea"/>
              </a:rPr>
              <a:t>and the </a:t>
            </a:r>
            <a:r>
              <a:rPr lang="en-US" sz="2400" b="1" spc="-150" dirty="0">
                <a:solidFill>
                  <a:srgbClr val="FF0000"/>
                </a:solidFill>
                <a:sym typeface="+mn-ea"/>
              </a:rPr>
              <a:t>stack top symbol ‘B’ </a:t>
            </a:r>
            <a:r>
              <a:rPr lang="en-US" sz="2400" spc="-150" dirty="0">
                <a:sym typeface="+mn-ea"/>
              </a:rPr>
              <a:t>is </a:t>
            </a:r>
            <a:r>
              <a:rPr lang="en-US" sz="2400" b="1" spc="-150" dirty="0">
                <a:solidFill>
                  <a:srgbClr val="00B0F0"/>
                </a:solidFill>
                <a:sym typeface="+mn-ea"/>
              </a:rPr>
              <a:t>popped</a:t>
            </a:r>
            <a:r>
              <a:rPr lang="en-US" sz="2400" spc="-150" dirty="0">
                <a:sym typeface="+mn-ea"/>
              </a:rPr>
              <a:t> from the stack and  </a:t>
            </a:r>
            <a:r>
              <a:rPr lang="en-GB" altLang="en-US" sz="2400" b="1" spc="-150" dirty="0">
                <a:sym typeface="+mn-ea"/>
              </a:rPr>
              <a:t>next top-1</a:t>
            </a:r>
            <a:r>
              <a:rPr lang="en-GB" altLang="en-US" sz="2400" spc="-150" dirty="0">
                <a:sym typeface="+mn-ea"/>
              </a:rPr>
              <a:t> symbol</a:t>
            </a:r>
            <a:r>
              <a:rPr lang="en-US" sz="2400" spc="-150" dirty="0">
                <a:sym typeface="+mn-ea"/>
              </a:rPr>
              <a:t> now on </a:t>
            </a:r>
            <a:r>
              <a:rPr lang="en-US" sz="2400" b="1" spc="-150" dirty="0">
                <a:sym typeface="+mn-ea"/>
              </a:rPr>
              <a:t>top</a:t>
            </a:r>
            <a:r>
              <a:rPr lang="en-US" sz="2400" spc="-150" dirty="0">
                <a:sym typeface="+mn-ea"/>
              </a:rPr>
              <a:t>.</a:t>
            </a:r>
          </a:p>
        </p:txBody>
      </p:sp>
      <p:sp>
        <p:nvSpPr>
          <p:cNvPr id="4" name="Text Box 3"/>
          <p:cNvSpPr txBox="1"/>
          <p:nvPr/>
        </p:nvSpPr>
        <p:spPr>
          <a:xfrm>
            <a:off x="5637530" y="1056005"/>
            <a:ext cx="4645025" cy="5424805"/>
          </a:xfrm>
          <a:prstGeom prst="rect">
            <a:avLst/>
          </a:prstGeom>
          <a:noFill/>
        </p:spPr>
        <p:txBody>
          <a:bodyPr wrap="square" rtlCol="0">
            <a:noAutofit/>
          </a:bodyPr>
          <a:lstStyle/>
          <a:p>
            <a:pPr marL="514350" indent="-514350">
              <a:buFont typeface="Arial" panose="020B0604020202020204" pitchFamily="34" charset="0"/>
              <a:buNone/>
              <a:defRPr/>
            </a:pPr>
            <a:r>
              <a:rPr lang="en-US" spc="-150" dirty="0">
                <a:sym typeface="+mn-ea"/>
              </a:rPr>
              <a:t> </a:t>
            </a:r>
            <a:r>
              <a:rPr lang="el-GR" sz="2400" spc="-150" dirty="0">
                <a:sym typeface="+mn-ea"/>
              </a:rPr>
              <a:t>δ</a:t>
            </a:r>
            <a:r>
              <a:rPr lang="el-GR" sz="2400" b="1" spc="-150" dirty="0"/>
              <a:t>(q</a:t>
            </a:r>
            <a:r>
              <a:rPr lang="el-GR" sz="2400" b="1" spc="-150" baseline="-25000" dirty="0"/>
              <a:t>0</a:t>
            </a:r>
            <a:r>
              <a:rPr lang="el-GR" sz="2400" b="1" spc="-150" dirty="0">
                <a:sym typeface="+mn-ea"/>
              </a:rPr>
              <a:t>,</a:t>
            </a:r>
            <a:r>
              <a:rPr lang="en-GB" altLang="el-GR" sz="2400" b="1" spc="-150" dirty="0">
                <a:sym typeface="+mn-ea"/>
              </a:rPr>
              <a:t> </a:t>
            </a:r>
            <a:r>
              <a:rPr lang="el-GR" sz="2400" b="1" spc="-150" dirty="0">
                <a:solidFill>
                  <a:srgbClr val="FF0000"/>
                </a:solidFill>
                <a:sym typeface="+mn-ea"/>
              </a:rPr>
              <a:t>a</a:t>
            </a:r>
            <a:r>
              <a:rPr lang="el-GR" sz="2400" b="1" spc="-150" dirty="0">
                <a:sym typeface="+mn-ea"/>
              </a:rPr>
              <a:t>,</a:t>
            </a:r>
            <a:r>
              <a:rPr lang="en-GB" altLang="el-GR" sz="2400" b="1" spc="-150" dirty="0">
                <a:sym typeface="+mn-ea"/>
              </a:rPr>
              <a:t> </a:t>
            </a:r>
            <a:r>
              <a:rPr lang="en-US" sz="2400" b="1" spc="-150" dirty="0">
                <a:sym typeface="+mn-ea"/>
              </a:rPr>
              <a:t>B</a:t>
            </a:r>
            <a:r>
              <a:rPr lang="el-GR" sz="2400" b="1" spc="-150" dirty="0">
                <a:sym typeface="+mn-ea"/>
              </a:rPr>
              <a:t>)=(</a:t>
            </a:r>
            <a:r>
              <a:rPr lang="el-GR" sz="2400" b="1" spc="-150" dirty="0">
                <a:solidFill>
                  <a:srgbClr val="FF0000"/>
                </a:solidFill>
                <a:sym typeface="+mn-ea"/>
              </a:rPr>
              <a:t>p</a:t>
            </a:r>
            <a:r>
              <a:rPr lang="el-GR" sz="2400" b="1" spc="-150" dirty="0">
                <a:sym typeface="+mn-ea"/>
              </a:rPr>
              <a:t>, </a:t>
            </a:r>
            <a:r>
              <a:rPr lang="el-GR" sz="2400" b="1" spc="-150" dirty="0">
                <a:solidFill>
                  <a:srgbClr val="FF0000"/>
                </a:solidFill>
                <a:sym typeface="+mn-ea"/>
              </a:rPr>
              <a:t>R</a:t>
            </a:r>
            <a:r>
              <a:rPr lang="el-GR" sz="2400" b="1" spc="-150" dirty="0">
                <a:sym typeface="+mn-ea"/>
              </a:rPr>
              <a:t>) </a:t>
            </a:r>
            <a:endParaRPr lang="el-GR" sz="2400" b="1" spc="-150" dirty="0"/>
          </a:p>
          <a:p>
            <a:pPr marL="514350" indent="-514350" algn="just">
              <a:buFont typeface="Arial" panose="020B0604020202020204" pitchFamily="34" charset="0"/>
              <a:buNone/>
              <a:defRPr/>
            </a:pPr>
            <a:r>
              <a:rPr lang="el-GR" sz="2400" spc="-150" dirty="0">
                <a:sym typeface="+mn-ea"/>
              </a:rPr>
              <a:t>        It means in</a:t>
            </a:r>
            <a:r>
              <a:rPr lang="el-GR" sz="2400" b="1" spc="-150" dirty="0">
                <a:sym typeface="+mn-ea"/>
              </a:rPr>
              <a:t> state q</a:t>
            </a:r>
            <a:r>
              <a:rPr lang="el-GR" sz="2400" b="1" spc="-150" baseline="-25000" dirty="0">
                <a:sym typeface="+mn-ea"/>
              </a:rPr>
              <a:t>0</a:t>
            </a:r>
            <a:r>
              <a:rPr lang="el-GR" sz="2400" spc="-150" dirty="0">
                <a:sym typeface="+mn-ea"/>
              </a:rPr>
              <a:t> ,</a:t>
            </a:r>
            <a:r>
              <a:rPr lang="el-GR" sz="2400" b="1" spc="-150" dirty="0">
                <a:solidFill>
                  <a:srgbClr val="FF0000"/>
                </a:solidFill>
                <a:sym typeface="+mn-ea"/>
              </a:rPr>
              <a:t>on i/p symbol ‘a’ </a:t>
            </a:r>
            <a:r>
              <a:rPr lang="el-GR" sz="2400" spc="-150" dirty="0">
                <a:sym typeface="+mn-ea"/>
              </a:rPr>
              <a:t>and when </a:t>
            </a:r>
            <a:r>
              <a:rPr lang="el-GR" sz="2400" b="1" spc="-150" dirty="0">
                <a:sym typeface="+mn-ea"/>
              </a:rPr>
              <a:t>top of stack is ‘B’</a:t>
            </a:r>
            <a:r>
              <a:rPr lang="el-GR" sz="2400" spc="-150" dirty="0">
                <a:sym typeface="+mn-ea"/>
              </a:rPr>
              <a:t>, the PDA enters into  </a:t>
            </a:r>
            <a:r>
              <a:rPr lang="el-GR" sz="2400" b="1" spc="-150" dirty="0">
                <a:solidFill>
                  <a:srgbClr val="FF0000"/>
                </a:solidFill>
                <a:sym typeface="+mn-ea"/>
              </a:rPr>
              <a:t>state ‘p’</a:t>
            </a:r>
            <a:r>
              <a:rPr lang="el-GR" sz="2400" spc="-150" dirty="0">
                <a:sym typeface="+mn-ea"/>
              </a:rPr>
              <a:t> and the stack top symbol ‘B’ is </a:t>
            </a:r>
            <a:r>
              <a:rPr lang="en-US" sz="2400" b="1" spc="-150" dirty="0">
                <a:solidFill>
                  <a:srgbClr val="00B0F0"/>
                </a:solidFill>
                <a:sym typeface="+mn-ea"/>
              </a:rPr>
              <a:t>replaced </a:t>
            </a:r>
            <a:r>
              <a:rPr lang="el-GR" sz="2400" spc="-150" dirty="0">
                <a:sym typeface="+mn-ea"/>
              </a:rPr>
              <a:t>by </a:t>
            </a:r>
            <a:r>
              <a:rPr lang="el-GR" sz="2400" b="1" spc="-150" dirty="0">
                <a:solidFill>
                  <a:srgbClr val="FF0000"/>
                </a:solidFill>
                <a:sym typeface="+mn-ea"/>
              </a:rPr>
              <a:t>‘R’</a:t>
            </a:r>
            <a:r>
              <a:rPr lang="el-GR" sz="2400" spc="-150" dirty="0">
                <a:sym typeface="+mn-ea"/>
              </a:rPr>
              <a:t> and  </a:t>
            </a:r>
            <a:r>
              <a:rPr lang="el-GR" sz="2400" b="1" spc="-150" dirty="0">
                <a:solidFill>
                  <a:srgbClr val="FF0000"/>
                </a:solidFill>
                <a:sym typeface="+mn-ea"/>
              </a:rPr>
              <a:t>R is  now on top of the stack.</a:t>
            </a:r>
            <a:r>
              <a:rPr lang="en-GB" altLang="el-GR" sz="2400" b="1" spc="-150" dirty="0">
                <a:solidFill>
                  <a:srgbClr val="FF0000"/>
                </a:solidFill>
                <a:sym typeface="+mn-ea"/>
              </a:rPr>
              <a:t>  Note : ‘R’ is any Symbol.</a:t>
            </a:r>
            <a:endParaRPr lang="el-GR" sz="2400" b="1" spc="-150" dirty="0">
              <a:solidFill>
                <a:srgbClr val="FF0000"/>
              </a:solidFill>
              <a:sym typeface="+mn-ea"/>
            </a:endParaRPr>
          </a:p>
          <a:p>
            <a:pPr marL="514350" indent="-514350">
              <a:buFont typeface="Arial" panose="020B0604020202020204" pitchFamily="34" charset="0"/>
              <a:buNone/>
              <a:defRPr/>
            </a:pPr>
            <a:endParaRPr lang="el-GR" sz="2400" spc="-150" dirty="0">
              <a:sym typeface="+mn-ea"/>
            </a:endParaRPr>
          </a:p>
          <a:p>
            <a:pPr marL="514350" indent="-514350">
              <a:buFont typeface="Arial" panose="020B0604020202020204" pitchFamily="34" charset="0"/>
              <a:buNone/>
              <a:defRPr/>
            </a:pPr>
            <a:r>
              <a:rPr lang="el-GR" sz="2400" spc="-150" dirty="0">
                <a:sym typeface="+mn-ea"/>
              </a:rPr>
              <a:t>4.  </a:t>
            </a:r>
            <a:r>
              <a:rPr lang="el-GR" sz="2400" b="1" spc="-150" dirty="0">
                <a:sym typeface="+mn-ea"/>
              </a:rPr>
              <a:t>δ(q</a:t>
            </a:r>
            <a:r>
              <a:rPr lang="el-GR" sz="2400" b="1" spc="-150" baseline="-25000" dirty="0">
                <a:sym typeface="+mn-ea"/>
              </a:rPr>
              <a:t>0</a:t>
            </a:r>
            <a:r>
              <a:rPr lang="el-GR" sz="2400" b="1" spc="-150" dirty="0">
                <a:sym typeface="+mn-ea"/>
              </a:rPr>
              <a:t>, </a:t>
            </a:r>
            <a:r>
              <a:rPr lang="el-GR" sz="2400" b="1" spc="-150" dirty="0">
                <a:solidFill>
                  <a:srgbClr val="FF0000"/>
                </a:solidFill>
                <a:sym typeface="+mn-ea"/>
              </a:rPr>
              <a:t>ε ,ε </a:t>
            </a:r>
            <a:r>
              <a:rPr lang="el-GR" sz="2400" b="1" spc="-150" dirty="0">
                <a:sym typeface="+mn-ea"/>
              </a:rPr>
              <a:t>)=(q</a:t>
            </a:r>
            <a:r>
              <a:rPr lang="el-GR" sz="2400" b="1" spc="-150" baseline="-25000" dirty="0">
                <a:sym typeface="+mn-ea"/>
              </a:rPr>
              <a:t>0</a:t>
            </a:r>
            <a:r>
              <a:rPr lang="el-GR" sz="2400" b="1" spc="-150" dirty="0">
                <a:sym typeface="+mn-ea"/>
              </a:rPr>
              <a:t>, </a:t>
            </a:r>
            <a:r>
              <a:rPr lang="el-GR" sz="2400" b="1" spc="-150" dirty="0">
                <a:solidFill>
                  <a:srgbClr val="FF0000"/>
                </a:solidFill>
                <a:sym typeface="+mn-ea"/>
              </a:rPr>
              <a:t>Z</a:t>
            </a:r>
            <a:r>
              <a:rPr lang="el-GR" sz="2400" b="1" spc="-150" dirty="0">
                <a:sym typeface="+mn-ea"/>
              </a:rPr>
              <a:t>) </a:t>
            </a:r>
            <a:endParaRPr lang="el-GR" sz="2400" b="1" spc="-150" dirty="0"/>
          </a:p>
          <a:p>
            <a:pPr marL="514350" indent="-514350" algn="just">
              <a:buFont typeface="Arial" panose="020B0604020202020204" pitchFamily="34" charset="0"/>
              <a:buNone/>
              <a:defRPr/>
            </a:pPr>
            <a:r>
              <a:rPr lang="el-GR" sz="2400" spc="-150" dirty="0">
                <a:sym typeface="+mn-ea"/>
              </a:rPr>
              <a:t>        It means in </a:t>
            </a:r>
            <a:r>
              <a:rPr lang="el-GR" sz="2400" b="1" spc="-150" dirty="0">
                <a:sym typeface="+mn-ea"/>
              </a:rPr>
              <a:t>state q</a:t>
            </a:r>
            <a:r>
              <a:rPr lang="el-GR" sz="2400" b="1" spc="-150" baseline="-25000" dirty="0">
                <a:sym typeface="+mn-ea"/>
              </a:rPr>
              <a:t>0</a:t>
            </a:r>
            <a:r>
              <a:rPr lang="el-GR" sz="2400" spc="-150" dirty="0">
                <a:sym typeface="+mn-ea"/>
              </a:rPr>
              <a:t> ,on  </a:t>
            </a:r>
            <a:r>
              <a:rPr lang="el-GR" sz="2400" b="1" spc="-150" dirty="0">
                <a:solidFill>
                  <a:srgbClr val="FF0000"/>
                </a:solidFill>
                <a:sym typeface="+mn-ea"/>
              </a:rPr>
              <a:t>empty i/p symbol</a:t>
            </a:r>
            <a:r>
              <a:rPr lang="el-GR" sz="2400" spc="-150" dirty="0">
                <a:sym typeface="+mn-ea"/>
              </a:rPr>
              <a:t> and when</a:t>
            </a:r>
            <a:r>
              <a:rPr lang="el-GR" sz="2400" b="1" spc="-150" dirty="0">
                <a:solidFill>
                  <a:srgbClr val="FF0000"/>
                </a:solidFill>
                <a:sym typeface="+mn-ea"/>
              </a:rPr>
              <a:t> stack is empty</a:t>
            </a:r>
            <a:r>
              <a:rPr lang="el-GR" sz="2400" spc="-150" dirty="0">
                <a:sym typeface="+mn-ea"/>
              </a:rPr>
              <a:t> , the PDA enters into  </a:t>
            </a:r>
            <a:r>
              <a:rPr lang="el-GR" sz="2400" b="1" spc="-150" dirty="0">
                <a:sym typeface="+mn-ea"/>
              </a:rPr>
              <a:t>state ‘q</a:t>
            </a:r>
            <a:r>
              <a:rPr lang="el-GR" sz="2400" b="1" spc="-150" baseline="-25000" dirty="0">
                <a:sym typeface="+mn-ea"/>
              </a:rPr>
              <a:t>0</a:t>
            </a:r>
            <a:r>
              <a:rPr lang="el-GR" sz="2400" b="1" spc="-150" dirty="0">
                <a:sym typeface="+mn-ea"/>
              </a:rPr>
              <a:t> </a:t>
            </a:r>
            <a:r>
              <a:rPr lang="en-GB" altLang="el-GR" sz="2400" b="1" spc="-150" dirty="0">
                <a:sym typeface="+mn-ea"/>
              </a:rPr>
              <a:t>‘</a:t>
            </a:r>
            <a:r>
              <a:rPr lang="el-GR" sz="2400" spc="-150" dirty="0">
                <a:sym typeface="+mn-ea"/>
              </a:rPr>
              <a:t> and the </a:t>
            </a:r>
            <a:r>
              <a:rPr lang="el-GR" sz="2400" b="1" spc="-150" dirty="0">
                <a:solidFill>
                  <a:srgbClr val="FF0000"/>
                </a:solidFill>
                <a:sym typeface="+mn-ea"/>
              </a:rPr>
              <a:t>symbol  Z </a:t>
            </a:r>
            <a:r>
              <a:rPr lang="el-GR" sz="2400" spc="-150" dirty="0">
                <a:sym typeface="+mn-ea"/>
              </a:rPr>
              <a:t>is </a:t>
            </a:r>
            <a:r>
              <a:rPr lang="en-US" sz="2400" b="1" spc="-150" dirty="0">
                <a:solidFill>
                  <a:srgbClr val="00B0F0"/>
                </a:solidFill>
                <a:sym typeface="+mn-ea"/>
              </a:rPr>
              <a:t>pushed</a:t>
            </a:r>
            <a:r>
              <a:rPr lang="el-GR" sz="2400" spc="-150" dirty="0">
                <a:sym typeface="+mn-ea"/>
              </a:rPr>
              <a:t> onto the stack .</a:t>
            </a:r>
            <a:endParaRPr lang="el-GR" sz="2400" spc="-150" dirty="0"/>
          </a:p>
          <a:p>
            <a:pPr marL="514350" indent="-514350">
              <a:buFont typeface="Arial" panose="020B0604020202020204" pitchFamily="34" charset="0"/>
              <a:buAutoNum type="arabicPeriod"/>
              <a:defRPr/>
            </a:pPr>
            <a:endParaRPr lang="el-GR" sz="2400" spc="-150" dirty="0"/>
          </a:p>
          <a:p>
            <a:endParaRPr lang="en-US"/>
          </a:p>
        </p:txBody>
      </p:sp>
      <p:sp>
        <p:nvSpPr>
          <p:cNvPr id="5" name="Text Box 4"/>
          <p:cNvSpPr txBox="1"/>
          <p:nvPr/>
        </p:nvSpPr>
        <p:spPr>
          <a:xfrm>
            <a:off x="314960" y="251460"/>
            <a:ext cx="11438890" cy="638175"/>
          </a:xfrm>
          <a:prstGeom prst="rect">
            <a:avLst/>
          </a:prstGeom>
          <a:noFill/>
        </p:spPr>
        <p:txBody>
          <a:bodyPr wrap="square" rtlCol="0">
            <a:noAutofit/>
          </a:bodyPr>
          <a:lstStyle/>
          <a:p>
            <a:pPr marL="0" lvl="1"/>
            <a:r>
              <a:rPr lang="en-GB" altLang="en-IN" sz="3200" b="1">
                <a:solidFill>
                  <a:srgbClr val="00B0F0"/>
                </a:solidFill>
                <a:sym typeface="+mn-ea"/>
              </a:rPr>
              <a:t>1.1.2. Variations of Transition functions and their meaning</a:t>
            </a:r>
            <a:endParaRPr lang="en-GB" altLang="en-IN" sz="3200" b="1">
              <a:solidFill>
                <a:srgbClr val="00B0F0"/>
              </a:solidFill>
            </a:endParaRPr>
          </a:p>
          <a:p>
            <a:endParaRPr lang="en-GB" altLang="en-IN" sz="3200" b="1">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81660" y="167640"/>
            <a:ext cx="5044440" cy="3555365"/>
          </a:xfrm>
          <a:prstGeom prst="rect">
            <a:avLst/>
          </a:prstGeom>
          <a:noFill/>
        </p:spPr>
        <p:txBody>
          <a:bodyPr wrap="square" rtlCol="0" anchor="t">
            <a:noAutofit/>
          </a:bodyPr>
          <a:lstStyle/>
          <a:p>
            <a:pPr marL="514350" indent="-514350" algn="just">
              <a:buFont typeface="Arial" panose="020B0604020202020204" pitchFamily="34" charset="0"/>
              <a:buNone/>
              <a:defRPr/>
            </a:pPr>
            <a:r>
              <a:rPr lang="en-US" sz="2400" dirty="0">
                <a:sym typeface="+mn-ea"/>
              </a:rPr>
              <a:t>5.</a:t>
            </a:r>
            <a:r>
              <a:rPr lang="el-GR" sz="2400" spc="-150" dirty="0">
                <a:sym typeface="+mn-ea"/>
              </a:rPr>
              <a:t> </a:t>
            </a:r>
            <a:r>
              <a:rPr lang="el-GR" sz="2400" b="1" spc="-150" dirty="0">
                <a:sym typeface="+mn-ea"/>
              </a:rPr>
              <a:t>δ</a:t>
            </a:r>
            <a:r>
              <a:rPr lang="en-US" sz="2400" b="1" spc="-150" dirty="0">
                <a:sym typeface="+mn-ea"/>
              </a:rPr>
              <a:t>(q</a:t>
            </a:r>
            <a:r>
              <a:rPr lang="en-US" sz="2400" b="1" spc="-150" baseline="-25000" dirty="0">
                <a:sym typeface="+mn-ea"/>
              </a:rPr>
              <a:t>0</a:t>
            </a:r>
            <a:r>
              <a:rPr lang="en-US" sz="2400" b="1" spc="-150" dirty="0">
                <a:sym typeface="+mn-ea"/>
              </a:rPr>
              <a:t>, </a:t>
            </a:r>
            <a:r>
              <a:rPr lang="el-GR" sz="2400" b="1" dirty="0">
                <a:solidFill>
                  <a:srgbClr val="FF0000"/>
                </a:solidFill>
                <a:sym typeface="+mn-ea"/>
              </a:rPr>
              <a:t>ε</a:t>
            </a:r>
            <a:r>
              <a:rPr lang="en-US" sz="2400" b="1" dirty="0">
                <a:sym typeface="+mn-ea"/>
              </a:rPr>
              <a:t>,</a:t>
            </a:r>
            <a:r>
              <a:rPr lang="en-GB" altLang="en-US" sz="2400" b="1" dirty="0">
                <a:sym typeface="+mn-ea"/>
              </a:rPr>
              <a:t> </a:t>
            </a:r>
            <a:r>
              <a:rPr lang="el-GR" sz="2400" b="1" dirty="0">
                <a:solidFill>
                  <a:srgbClr val="FF0000"/>
                </a:solidFill>
                <a:sym typeface="+mn-ea"/>
              </a:rPr>
              <a:t>Z </a:t>
            </a:r>
            <a:r>
              <a:rPr lang="en-US" sz="2400" b="1" dirty="0">
                <a:sym typeface="+mn-ea"/>
              </a:rPr>
              <a:t>)</a:t>
            </a:r>
            <a:r>
              <a:rPr lang="en-US" sz="2400" b="1" spc="-150" dirty="0">
                <a:sym typeface="+mn-ea"/>
              </a:rPr>
              <a:t>=(q</a:t>
            </a:r>
            <a:r>
              <a:rPr lang="en-US" sz="2400" b="1" spc="-150" baseline="-25000" dirty="0">
                <a:sym typeface="+mn-ea"/>
              </a:rPr>
              <a:t>0</a:t>
            </a:r>
            <a:r>
              <a:rPr lang="en-US" sz="2400" b="1" spc="-150" dirty="0">
                <a:sym typeface="+mn-ea"/>
              </a:rPr>
              <a:t>,</a:t>
            </a:r>
            <a:r>
              <a:rPr lang="el-GR" sz="2400" b="1" dirty="0">
                <a:sym typeface="+mn-ea"/>
              </a:rPr>
              <a:t> </a:t>
            </a:r>
            <a:r>
              <a:rPr lang="el-GR" sz="2400" b="1" dirty="0">
                <a:solidFill>
                  <a:srgbClr val="FF0000"/>
                </a:solidFill>
                <a:sym typeface="+mn-ea"/>
              </a:rPr>
              <a:t>ε</a:t>
            </a:r>
            <a:r>
              <a:rPr lang="en-US" sz="2400" b="1" dirty="0">
                <a:sym typeface="+mn-ea"/>
              </a:rPr>
              <a:t>)</a:t>
            </a:r>
            <a:r>
              <a:rPr lang="el-GR" sz="2400" b="1" dirty="0">
                <a:sym typeface="+mn-ea"/>
              </a:rPr>
              <a:t> </a:t>
            </a:r>
            <a:r>
              <a:rPr lang="en-US" sz="2400" b="1" spc="-150" dirty="0">
                <a:sym typeface="+mn-ea"/>
              </a:rPr>
              <a:t> </a:t>
            </a:r>
            <a:endParaRPr lang="en-US" sz="2400" b="1" spc="-150" dirty="0"/>
          </a:p>
          <a:p>
            <a:pPr marL="514350" indent="-514350" algn="just">
              <a:buFont typeface="Arial" panose="020B0604020202020204" pitchFamily="34" charset="0"/>
              <a:buNone/>
              <a:defRPr/>
            </a:pPr>
            <a:r>
              <a:rPr lang="en-US" sz="2400" spc="-150" dirty="0">
                <a:sym typeface="+mn-ea"/>
              </a:rPr>
              <a:t>        It means in </a:t>
            </a:r>
            <a:r>
              <a:rPr lang="en-US" sz="2400" b="1" spc="-150" dirty="0">
                <a:sym typeface="+mn-ea"/>
              </a:rPr>
              <a:t>state q</a:t>
            </a:r>
            <a:r>
              <a:rPr lang="en-US" sz="2400" b="1" spc="-150" baseline="-25000" dirty="0">
                <a:sym typeface="+mn-ea"/>
              </a:rPr>
              <a:t>0</a:t>
            </a:r>
            <a:r>
              <a:rPr lang="en-US" sz="2400" b="1" spc="-150" dirty="0">
                <a:sym typeface="+mn-ea"/>
              </a:rPr>
              <a:t> </a:t>
            </a:r>
            <a:r>
              <a:rPr lang="en-US" sz="2400" spc="-150" dirty="0">
                <a:sym typeface="+mn-ea"/>
              </a:rPr>
              <a:t>,on  </a:t>
            </a:r>
            <a:r>
              <a:rPr lang="en-US" sz="2400" b="1" spc="-150" dirty="0">
                <a:solidFill>
                  <a:srgbClr val="FF0000"/>
                </a:solidFill>
                <a:sym typeface="+mn-ea"/>
              </a:rPr>
              <a:t>empty </a:t>
            </a:r>
            <a:r>
              <a:rPr lang="en-US" sz="2400" b="1" spc="-150" dirty="0" err="1">
                <a:solidFill>
                  <a:srgbClr val="FF0000"/>
                </a:solidFill>
                <a:sym typeface="+mn-ea"/>
              </a:rPr>
              <a:t>i</a:t>
            </a:r>
            <a:r>
              <a:rPr lang="en-US" sz="2400" b="1" spc="-150" dirty="0">
                <a:solidFill>
                  <a:srgbClr val="FF0000"/>
                </a:solidFill>
                <a:sym typeface="+mn-ea"/>
              </a:rPr>
              <a:t>/p symbol</a:t>
            </a:r>
            <a:r>
              <a:rPr lang="en-US" sz="2400" spc="-150" dirty="0">
                <a:sym typeface="+mn-ea"/>
              </a:rPr>
              <a:t> and when </a:t>
            </a:r>
            <a:r>
              <a:rPr lang="en-US" sz="2400" b="1" spc="-150" dirty="0">
                <a:solidFill>
                  <a:srgbClr val="FF0000"/>
                </a:solidFill>
                <a:sym typeface="+mn-ea"/>
              </a:rPr>
              <a:t>top of stack is Z </a:t>
            </a:r>
            <a:r>
              <a:rPr lang="en-US" sz="2400" spc="-150" dirty="0">
                <a:sym typeface="+mn-ea"/>
              </a:rPr>
              <a:t>, the PDA enters into  </a:t>
            </a:r>
            <a:r>
              <a:rPr lang="en-US" sz="2400" b="1" spc="-150" dirty="0">
                <a:sym typeface="+mn-ea"/>
              </a:rPr>
              <a:t>state ‘q</a:t>
            </a:r>
            <a:r>
              <a:rPr lang="en-US" sz="2400" b="1" spc="-150" baseline="-25000" dirty="0">
                <a:sym typeface="+mn-ea"/>
              </a:rPr>
              <a:t>0</a:t>
            </a:r>
            <a:r>
              <a:rPr lang="en-US" sz="2400" spc="-150" baseline="-25000" dirty="0">
                <a:sym typeface="+mn-ea"/>
              </a:rPr>
              <a:t> </a:t>
            </a:r>
            <a:r>
              <a:rPr lang="en-GB" altLang="en-US" sz="2400" spc="-150" dirty="0">
                <a:sym typeface="+mn-ea"/>
              </a:rPr>
              <a:t>‘</a:t>
            </a:r>
            <a:r>
              <a:rPr lang="en-US" sz="2400" spc="-150" dirty="0">
                <a:sym typeface="+mn-ea"/>
              </a:rPr>
              <a:t> and the </a:t>
            </a:r>
            <a:r>
              <a:rPr lang="en-US" sz="2400" b="1" spc="-150" dirty="0">
                <a:solidFill>
                  <a:srgbClr val="FF0000"/>
                </a:solidFill>
                <a:sym typeface="+mn-ea"/>
              </a:rPr>
              <a:t>symbol  Z </a:t>
            </a:r>
            <a:r>
              <a:rPr lang="en-US" sz="2400" spc="-150" dirty="0">
                <a:sym typeface="+mn-ea"/>
              </a:rPr>
              <a:t>is</a:t>
            </a:r>
            <a:r>
              <a:rPr lang="en-US" sz="2400" b="1" spc="-150" dirty="0">
                <a:solidFill>
                  <a:srgbClr val="00B0F0"/>
                </a:solidFill>
                <a:sym typeface="+mn-ea"/>
              </a:rPr>
              <a:t> popped</a:t>
            </a:r>
            <a:r>
              <a:rPr lang="en-US" sz="2400" spc="-150" dirty="0">
                <a:sym typeface="+mn-ea"/>
              </a:rPr>
              <a:t> from the stack .</a:t>
            </a:r>
            <a:endParaRPr lang="en-US" sz="2400" dirty="0"/>
          </a:p>
          <a:p>
            <a:pPr algn="just">
              <a:buFont typeface="Arial" panose="020B0604020202020204" pitchFamily="34" charset="0"/>
              <a:buNone/>
              <a:defRPr/>
            </a:pPr>
            <a:r>
              <a:rPr lang="en-US" sz="2400" b="1" dirty="0">
                <a:solidFill>
                  <a:srgbClr val="FF0000"/>
                </a:solidFill>
                <a:sym typeface="+mn-ea"/>
              </a:rPr>
              <a:t>4. OUTPUT :</a:t>
            </a:r>
            <a:r>
              <a:rPr lang="en-US" sz="2400" dirty="0">
                <a:sym typeface="+mn-ea"/>
              </a:rPr>
              <a:t> whenever input string is exhausted and  PDA stays in the </a:t>
            </a:r>
            <a:r>
              <a:rPr lang="en-US" sz="2400" b="1" dirty="0">
                <a:sym typeface="+mn-ea"/>
              </a:rPr>
              <a:t>final state or stack is empty</a:t>
            </a:r>
            <a:r>
              <a:rPr lang="en-US" sz="2400" dirty="0">
                <a:sym typeface="+mn-ea"/>
              </a:rPr>
              <a:t> the string is </a:t>
            </a:r>
            <a:r>
              <a:rPr lang="en-US" sz="2400" b="1" dirty="0">
                <a:solidFill>
                  <a:srgbClr val="FF0000"/>
                </a:solidFill>
                <a:sym typeface="+mn-ea"/>
              </a:rPr>
              <a:t>accepted</a:t>
            </a:r>
            <a:r>
              <a:rPr lang="en-US" sz="2400" dirty="0">
                <a:sym typeface="+mn-ea"/>
              </a:rPr>
              <a:t> otherwise it </a:t>
            </a:r>
            <a:r>
              <a:rPr lang="en-US" sz="2400">
                <a:sym typeface="+mn-ea"/>
              </a:rPr>
              <a:t>is </a:t>
            </a:r>
            <a:r>
              <a:rPr lang="en-US" sz="2400" b="1" dirty="0">
                <a:solidFill>
                  <a:srgbClr val="FF0000"/>
                </a:solidFill>
                <a:sym typeface="+mn-ea"/>
              </a:rPr>
              <a:t>rejected</a:t>
            </a:r>
          </a:p>
        </p:txBody>
      </p:sp>
      <p:sp>
        <p:nvSpPr>
          <p:cNvPr id="4" name="Text Box 3"/>
          <p:cNvSpPr txBox="1"/>
          <p:nvPr/>
        </p:nvSpPr>
        <p:spPr>
          <a:xfrm>
            <a:off x="6096635" y="1276350"/>
            <a:ext cx="5752465" cy="4878705"/>
          </a:xfrm>
          <a:prstGeom prst="rect">
            <a:avLst/>
          </a:prstGeom>
          <a:noFill/>
        </p:spPr>
        <p:txBody>
          <a:bodyPr wrap="square" rtlCol="0">
            <a:noAutofit/>
          </a:bodyPr>
          <a:lstStyle/>
          <a:p>
            <a:pPr algn="just">
              <a:buFont typeface="Arial" panose="020B0604020202020204" pitchFamily="34" charset="0"/>
              <a:buNone/>
            </a:pPr>
            <a:r>
              <a:rPr lang="en-US" sz="2400" b="1">
                <a:solidFill>
                  <a:srgbClr val="FF0000"/>
                </a:solidFill>
                <a:sym typeface="+mn-ea"/>
              </a:rPr>
              <a:t>Instantaneous Description (ID) of PDA</a:t>
            </a:r>
            <a:endParaRPr lang="en-US" sz="2400" b="1">
              <a:solidFill>
                <a:srgbClr val="FF0000"/>
              </a:solidFill>
            </a:endParaRPr>
          </a:p>
          <a:p>
            <a:pPr algn="just">
              <a:buFont typeface="Arial" panose="020B0604020202020204" pitchFamily="34" charset="0"/>
              <a:buNone/>
            </a:pPr>
            <a:r>
              <a:rPr lang="en-US" sz="2400">
                <a:sym typeface="+mn-ea"/>
              </a:rPr>
              <a:t>         While processing the </a:t>
            </a:r>
            <a:r>
              <a:rPr lang="en-US" sz="2400" b="1">
                <a:solidFill>
                  <a:srgbClr val="FF0000"/>
                </a:solidFill>
                <a:sym typeface="+mn-ea"/>
              </a:rPr>
              <a:t>string ‘w’</a:t>
            </a:r>
            <a:r>
              <a:rPr lang="en-US" sz="2400">
                <a:sym typeface="+mn-ea"/>
              </a:rPr>
              <a:t> the </a:t>
            </a:r>
            <a:r>
              <a:rPr lang="en-US" sz="2400" b="1">
                <a:solidFill>
                  <a:srgbClr val="FF0000"/>
                </a:solidFill>
                <a:sym typeface="+mn-ea"/>
              </a:rPr>
              <a:t>current and successive configurations </a:t>
            </a:r>
            <a:r>
              <a:rPr lang="en-US" sz="2400">
                <a:sym typeface="+mn-ea"/>
              </a:rPr>
              <a:t>are described by the term </a:t>
            </a:r>
            <a:r>
              <a:rPr lang="en-US" sz="2400" b="1">
                <a:solidFill>
                  <a:srgbClr val="FF0000"/>
                </a:solidFill>
                <a:sym typeface="+mn-ea"/>
              </a:rPr>
              <a:t>Instantaneous Description </a:t>
            </a:r>
            <a:r>
              <a:rPr lang="en-GB" altLang="en-US" sz="2400" b="1">
                <a:solidFill>
                  <a:srgbClr val="FF0000"/>
                </a:solidFill>
                <a:sym typeface="+mn-ea"/>
              </a:rPr>
              <a:t>- </a:t>
            </a:r>
            <a:r>
              <a:rPr lang="en-US" sz="2400" b="1">
                <a:solidFill>
                  <a:srgbClr val="FF0000"/>
                </a:solidFill>
                <a:sym typeface="+mn-ea"/>
              </a:rPr>
              <a:t>ID</a:t>
            </a:r>
            <a:r>
              <a:rPr lang="en-US" sz="2400">
                <a:sym typeface="+mn-ea"/>
              </a:rPr>
              <a:t> which is defined as </a:t>
            </a:r>
            <a:r>
              <a:rPr lang="en-GB" altLang="en-US" sz="2400">
                <a:sym typeface="+mn-ea"/>
              </a:rPr>
              <a:t>a </a:t>
            </a:r>
            <a:r>
              <a:rPr lang="en-US" sz="2400" b="1">
                <a:solidFill>
                  <a:srgbClr val="FF0000"/>
                </a:solidFill>
                <a:sym typeface="+mn-ea"/>
              </a:rPr>
              <a:t>triplet (</a:t>
            </a:r>
            <a:r>
              <a:rPr lang="en-US" sz="2400" b="1">
                <a:solidFill>
                  <a:srgbClr val="00B0F0"/>
                </a:solidFill>
                <a:sym typeface="+mn-ea"/>
              </a:rPr>
              <a:t>q</a:t>
            </a:r>
            <a:r>
              <a:rPr lang="en-US" sz="2400" b="1">
                <a:solidFill>
                  <a:srgbClr val="FF0000"/>
                </a:solidFill>
                <a:sym typeface="+mn-ea"/>
              </a:rPr>
              <a:t>,</a:t>
            </a:r>
            <a:r>
              <a:rPr lang="en-GB" altLang="en-US" sz="2400" b="1">
                <a:solidFill>
                  <a:srgbClr val="FF0000"/>
                </a:solidFill>
                <a:sym typeface="+mn-ea"/>
              </a:rPr>
              <a:t> </a:t>
            </a:r>
            <a:r>
              <a:rPr lang="en-US" sz="2400" b="1">
                <a:solidFill>
                  <a:srgbClr val="FF0000"/>
                </a:solidFill>
                <a:sym typeface="+mn-ea"/>
              </a:rPr>
              <a:t>w,</a:t>
            </a:r>
            <a:r>
              <a:rPr lang="en-GB" altLang="en-US" sz="2400" b="1">
                <a:solidFill>
                  <a:srgbClr val="FF0000"/>
                </a:solidFill>
                <a:sym typeface="+mn-ea"/>
              </a:rPr>
              <a:t> </a:t>
            </a:r>
            <a:r>
              <a:rPr lang="en-US" sz="2400" b="1">
                <a:solidFill>
                  <a:srgbClr val="002060"/>
                </a:solidFill>
                <a:sym typeface="+mn-ea"/>
              </a:rPr>
              <a:t>u</a:t>
            </a:r>
            <a:r>
              <a:rPr lang="en-US" sz="2400" b="1">
                <a:solidFill>
                  <a:srgbClr val="FF0000"/>
                </a:solidFill>
                <a:sym typeface="+mn-ea"/>
              </a:rPr>
              <a:t>)</a:t>
            </a:r>
            <a:endParaRPr lang="en-US" sz="2400" b="1">
              <a:solidFill>
                <a:srgbClr val="FF0000"/>
              </a:solidFill>
            </a:endParaRPr>
          </a:p>
          <a:p>
            <a:pPr algn="just">
              <a:buFont typeface="Arial" panose="020B0604020202020204" pitchFamily="34" charset="0"/>
              <a:buNone/>
            </a:pPr>
            <a:r>
              <a:rPr lang="en-US" sz="2400">
                <a:sym typeface="+mn-ea"/>
              </a:rPr>
              <a:t>          where</a:t>
            </a:r>
            <a:r>
              <a:rPr lang="en-US" sz="2400" b="1">
                <a:solidFill>
                  <a:srgbClr val="00B0F0"/>
                </a:solidFill>
                <a:sym typeface="+mn-ea"/>
              </a:rPr>
              <a:t> q -&gt; current state</a:t>
            </a:r>
            <a:endParaRPr lang="en-US" sz="2400" b="1">
              <a:solidFill>
                <a:srgbClr val="00B0F0"/>
              </a:solidFill>
            </a:endParaRPr>
          </a:p>
          <a:p>
            <a:pPr algn="just">
              <a:buFont typeface="Arial" panose="020B0604020202020204" pitchFamily="34" charset="0"/>
              <a:buNone/>
            </a:pPr>
            <a:r>
              <a:rPr lang="en-US" sz="2400">
                <a:sym typeface="+mn-ea"/>
              </a:rPr>
              <a:t>                     </a:t>
            </a:r>
            <a:r>
              <a:rPr lang="en-US" sz="2400" b="1">
                <a:solidFill>
                  <a:srgbClr val="FF0000"/>
                </a:solidFill>
                <a:sym typeface="+mn-ea"/>
              </a:rPr>
              <a:t> w -&gt; string to be processed</a:t>
            </a:r>
            <a:endParaRPr lang="en-US" sz="2400" b="1">
              <a:solidFill>
                <a:srgbClr val="FF0000"/>
              </a:solidFill>
            </a:endParaRPr>
          </a:p>
          <a:p>
            <a:pPr algn="just">
              <a:buFont typeface="Arial" panose="020B0604020202020204" pitchFamily="34" charset="0"/>
              <a:buNone/>
            </a:pPr>
            <a:r>
              <a:rPr lang="en-US" sz="2400">
                <a:sym typeface="+mn-ea"/>
              </a:rPr>
              <a:t>                       </a:t>
            </a:r>
            <a:r>
              <a:rPr lang="en-US" sz="2400" b="1">
                <a:solidFill>
                  <a:srgbClr val="002060"/>
                </a:solidFill>
                <a:sym typeface="+mn-ea"/>
              </a:rPr>
              <a:t>u -&gt; current content of stack</a:t>
            </a:r>
            <a:endParaRPr lang="en-US" sz="2400" b="1">
              <a:solidFill>
                <a:srgbClr val="002060"/>
              </a:solidFill>
            </a:endParaRPr>
          </a:p>
          <a:p>
            <a:pPr algn="just">
              <a:buFont typeface="Arial" panose="020B0604020202020204" pitchFamily="34" charset="0"/>
              <a:buNone/>
            </a:pPr>
            <a:r>
              <a:rPr lang="en-US" sz="2400">
                <a:sym typeface="+mn-ea"/>
              </a:rPr>
              <a:t> </a:t>
            </a:r>
            <a:r>
              <a:rPr lang="en-US" sz="2400" b="1">
                <a:solidFill>
                  <a:srgbClr val="002060"/>
                </a:solidFill>
                <a:sym typeface="+mn-ea"/>
              </a:rPr>
              <a:t>Note:  |-</a:t>
            </a:r>
            <a:r>
              <a:rPr lang="en-GB" altLang="en-US" sz="2400" b="1">
                <a:solidFill>
                  <a:srgbClr val="002060"/>
                </a:solidFill>
                <a:sym typeface="+mn-ea"/>
              </a:rPr>
              <a:t> </a:t>
            </a:r>
            <a:r>
              <a:rPr lang="en-GB" altLang="en-US" sz="2400" b="1">
                <a:solidFill>
                  <a:srgbClr val="002060"/>
                </a:solidFill>
                <a:latin typeface="Arial" panose="020B0604020202020204" pitchFamily="34" charset="0"/>
                <a:cs typeface="Arial" panose="020B0604020202020204" pitchFamily="34" charset="0"/>
                <a:sym typeface="+mn-ea"/>
              </a:rPr>
              <a:t>→</a:t>
            </a:r>
            <a:r>
              <a:rPr lang="en-US" sz="2400" b="1">
                <a:solidFill>
                  <a:srgbClr val="002060"/>
                </a:solidFill>
                <a:sym typeface="+mn-ea"/>
              </a:rPr>
              <a:t> </a:t>
            </a:r>
            <a:r>
              <a:rPr lang="en-GB" altLang="en-US" sz="2400" b="1">
                <a:solidFill>
                  <a:srgbClr val="002060"/>
                </a:solidFill>
                <a:sym typeface="+mn-ea"/>
              </a:rPr>
              <a:t>this </a:t>
            </a:r>
            <a:r>
              <a:rPr lang="en-US" sz="2400" b="1">
                <a:solidFill>
                  <a:srgbClr val="002060"/>
                </a:solidFill>
                <a:sym typeface="+mn-ea"/>
              </a:rPr>
              <a:t>is used to indicate the </a:t>
            </a:r>
          </a:p>
          <a:p>
            <a:pPr algn="just">
              <a:buFont typeface="Arial" panose="020B0604020202020204" pitchFamily="34" charset="0"/>
              <a:buNone/>
            </a:pPr>
            <a:r>
              <a:rPr lang="en-US" sz="2400" b="1">
                <a:solidFill>
                  <a:srgbClr val="002060"/>
                </a:solidFill>
                <a:sym typeface="+mn-ea"/>
              </a:rPr>
              <a:t> </a:t>
            </a:r>
            <a:r>
              <a:rPr lang="en-GB" altLang="en-US" sz="2400" b="1">
                <a:solidFill>
                  <a:srgbClr val="002060"/>
                </a:solidFill>
                <a:sym typeface="+mn-ea"/>
              </a:rPr>
              <a:t>             </a:t>
            </a:r>
            <a:r>
              <a:rPr lang="en-US" sz="2400" b="1">
                <a:solidFill>
                  <a:srgbClr val="002060"/>
                </a:solidFill>
                <a:sym typeface="+mn-ea"/>
              </a:rPr>
              <a:t>Different </a:t>
            </a:r>
            <a:r>
              <a:rPr lang="en-GB" altLang="en-US" sz="2400" b="1">
                <a:solidFill>
                  <a:srgbClr val="002060"/>
                </a:solidFill>
                <a:sym typeface="+mn-ea"/>
              </a:rPr>
              <a:t> </a:t>
            </a:r>
            <a:r>
              <a:rPr lang="en-US" sz="2400" b="1">
                <a:solidFill>
                  <a:srgbClr val="002060"/>
                </a:solidFill>
                <a:sym typeface="+mn-ea"/>
              </a:rPr>
              <a:t>ID’s</a:t>
            </a:r>
            <a:endParaRPr lang="en-US" sz="2400" b="1">
              <a:solidFill>
                <a:srgbClr val="002060"/>
              </a:solidFill>
            </a:endParaRPr>
          </a:p>
          <a:p>
            <a:pPr algn="just">
              <a:buFont typeface="Arial" panose="020B0604020202020204" pitchFamily="34" charset="0"/>
              <a:buNone/>
            </a:pPr>
            <a:endParaRPr lang="en-US" sz="2400" b="1">
              <a:solidFill>
                <a:srgbClr val="002060"/>
              </a:solidFill>
            </a:endParaRPr>
          </a:p>
        </p:txBody>
      </p:sp>
      <p:sp>
        <p:nvSpPr>
          <p:cNvPr id="5" name="Text Box 4"/>
          <p:cNvSpPr txBox="1"/>
          <p:nvPr/>
        </p:nvSpPr>
        <p:spPr>
          <a:xfrm>
            <a:off x="630555" y="4068445"/>
            <a:ext cx="5134610" cy="2731770"/>
          </a:xfrm>
          <a:prstGeom prst="rect">
            <a:avLst/>
          </a:prstGeom>
          <a:noFill/>
        </p:spPr>
        <p:txBody>
          <a:bodyPr wrap="square" rtlCol="0">
            <a:noAutofit/>
          </a:bodyPr>
          <a:lstStyle/>
          <a:p>
            <a:pPr algn="just"/>
            <a:r>
              <a:rPr lang="en-US" sz="2400" dirty="0"/>
              <a:t>When the transition function</a:t>
            </a:r>
            <a:r>
              <a:rPr lang="en-GB" altLang="en-US" sz="2400" dirty="0"/>
              <a:t> - </a:t>
            </a:r>
            <a:r>
              <a:rPr lang="el-GR" sz="2400" spc="-150" dirty="0">
                <a:sym typeface="+mn-ea"/>
              </a:rPr>
              <a:t> </a:t>
            </a:r>
            <a:r>
              <a:rPr lang="el-GR" sz="2400" b="1" spc="-150" dirty="0">
                <a:sym typeface="+mn-ea"/>
              </a:rPr>
              <a:t>δ</a:t>
            </a:r>
            <a:r>
              <a:rPr lang="en-GB" altLang="el-GR" sz="2400" b="1" spc="-150" dirty="0">
                <a:sym typeface="+mn-ea"/>
              </a:rPr>
              <a:t> is appiled to a Current ID , t</a:t>
            </a:r>
            <a:r>
              <a:rPr lang="en-US" sz="2400" dirty="0">
                <a:sym typeface="+mn-ea"/>
              </a:rPr>
              <a:t>he input pointer is advanced to </a:t>
            </a:r>
            <a:r>
              <a:rPr lang="en-GB" altLang="en-US" sz="2400" dirty="0">
                <a:sym typeface="+mn-ea"/>
              </a:rPr>
              <a:t>a next </a:t>
            </a:r>
            <a:r>
              <a:rPr lang="en-US" sz="2400" dirty="0">
                <a:sym typeface="+mn-ea"/>
              </a:rPr>
              <a:t>Character </a:t>
            </a:r>
            <a:r>
              <a:rPr lang="en-GB" altLang="en-US" sz="2400" dirty="0">
                <a:sym typeface="+mn-ea"/>
              </a:rPr>
              <a:t>in the input buffer </a:t>
            </a:r>
            <a:r>
              <a:rPr lang="en-US" sz="2400" dirty="0">
                <a:sym typeface="+mn-ea"/>
              </a:rPr>
              <a:t>and accordingly stack  contents </a:t>
            </a:r>
            <a:r>
              <a:rPr lang="en-GB" altLang="en-US" sz="2400" dirty="0">
                <a:sym typeface="+mn-ea"/>
              </a:rPr>
              <a:t>and state </a:t>
            </a:r>
            <a:r>
              <a:rPr lang="en-US" sz="2400" dirty="0">
                <a:sym typeface="+mn-ea"/>
              </a:rPr>
              <a:t>are  updated</a:t>
            </a:r>
            <a:r>
              <a:rPr lang="en-GB" altLang="en-US" sz="2400" dirty="0">
                <a:sym typeface="+mn-ea"/>
              </a:rPr>
              <a:t> and at this moment of time, we say that PDA has taken a Move</a:t>
            </a:r>
            <a:r>
              <a:rPr lang="en-US" sz="2400" dirty="0"/>
              <a:t> </a:t>
            </a:r>
          </a:p>
        </p:txBody>
      </p:sp>
      <p:sp>
        <p:nvSpPr>
          <p:cNvPr id="6" name="Text Box 5"/>
          <p:cNvSpPr txBox="1"/>
          <p:nvPr/>
        </p:nvSpPr>
        <p:spPr>
          <a:xfrm>
            <a:off x="628650" y="3535045"/>
            <a:ext cx="3683000" cy="571500"/>
          </a:xfrm>
          <a:prstGeom prst="rect">
            <a:avLst/>
          </a:prstGeom>
          <a:noFill/>
        </p:spPr>
        <p:txBody>
          <a:bodyPr wrap="square" rtlCol="0">
            <a:noAutofit/>
          </a:bodyPr>
          <a:lstStyle/>
          <a:p>
            <a:r>
              <a:rPr lang="en-GB" altLang="en-IN" sz="3200" b="1">
                <a:solidFill>
                  <a:srgbClr val="00B0F0"/>
                </a:solidFill>
                <a:sym typeface="+mn-ea"/>
              </a:rPr>
              <a:t>1.1.3. Move of PDA </a:t>
            </a:r>
            <a:endParaRPr lang="en-GB" altLang="en-IN" sz="3600" b="1">
              <a:solidFill>
                <a:srgbClr val="00B0F0"/>
              </a:solidFill>
              <a:sym typeface="+mn-ea"/>
            </a:endParaRPr>
          </a:p>
        </p:txBody>
      </p:sp>
      <p:sp>
        <p:nvSpPr>
          <p:cNvPr id="7" name="Text Box 6"/>
          <p:cNvSpPr txBox="1"/>
          <p:nvPr/>
        </p:nvSpPr>
        <p:spPr>
          <a:xfrm>
            <a:off x="5644515" y="264160"/>
            <a:ext cx="6456680" cy="920115"/>
          </a:xfrm>
          <a:prstGeom prst="rect">
            <a:avLst/>
          </a:prstGeom>
          <a:noFill/>
        </p:spPr>
        <p:txBody>
          <a:bodyPr wrap="square" rtlCol="0">
            <a:noAutofit/>
          </a:bodyPr>
          <a:lstStyle/>
          <a:p>
            <a:r>
              <a:rPr lang="en-GB" altLang="en-IN" sz="3200" b="1">
                <a:solidFill>
                  <a:srgbClr val="00B0F0"/>
                </a:solidFill>
                <a:sym typeface="+mn-ea"/>
              </a:rPr>
              <a:t>1.1.4. Instanataneous Description -ID  </a:t>
            </a:r>
          </a:p>
          <a:p>
            <a:r>
              <a:rPr lang="en-GB" altLang="en-IN" sz="3200" b="1">
                <a:solidFill>
                  <a:srgbClr val="00B0F0"/>
                </a:solidFill>
                <a:sym typeface="+mn-ea"/>
              </a:rPr>
              <a:t>           of PDA </a:t>
            </a:r>
            <a:endParaRPr lang="en-GB" altLang="en-IN" sz="3200" b="1">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14020" y="466725"/>
            <a:ext cx="6021705" cy="6266815"/>
          </a:xfrm>
          <a:prstGeom prst="rect">
            <a:avLst/>
          </a:prstGeom>
          <a:noFill/>
        </p:spPr>
        <p:txBody>
          <a:bodyPr wrap="square" rtlCol="0" anchor="t">
            <a:noAutofit/>
          </a:bodyPr>
          <a:lstStyle/>
          <a:p>
            <a:pPr>
              <a:buFont typeface="Arial" panose="020B0604020202020204" pitchFamily="34" charset="0"/>
              <a:buNone/>
              <a:defRPr/>
            </a:pPr>
            <a:endParaRPr lang="en-US" sz="2400" dirty="0">
              <a:sym typeface="+mn-ea"/>
            </a:endParaRPr>
          </a:p>
          <a:p>
            <a:pPr>
              <a:buFont typeface="Arial" panose="020B0604020202020204" pitchFamily="34" charset="0"/>
              <a:buNone/>
              <a:defRPr/>
            </a:pPr>
            <a:endParaRPr lang="en-US" sz="2400" dirty="0">
              <a:sym typeface="+mn-ea"/>
            </a:endParaRPr>
          </a:p>
          <a:p>
            <a:pPr>
              <a:buFont typeface="Arial" panose="020B0604020202020204" pitchFamily="34" charset="0"/>
              <a:buNone/>
              <a:defRPr/>
            </a:pPr>
            <a:r>
              <a:rPr lang="en-US" sz="2400" dirty="0">
                <a:sym typeface="+mn-ea"/>
              </a:rPr>
              <a:t>Example: Let the current configuration</a:t>
            </a:r>
            <a:r>
              <a:rPr lang="en-GB" altLang="en-US" sz="2400" dirty="0">
                <a:sym typeface="+mn-ea"/>
              </a:rPr>
              <a:t> </a:t>
            </a:r>
            <a:r>
              <a:rPr lang="en-GB" altLang="en-US" sz="2400" spc="-150" dirty="0">
                <a:sym typeface="+mn-ea"/>
              </a:rPr>
              <a:t>interms of   Instantaneous Description of </a:t>
            </a:r>
            <a:r>
              <a:rPr lang="en-US" sz="2400" dirty="0">
                <a:sym typeface="+mn-ea"/>
              </a:rPr>
              <a:t> PDA be</a:t>
            </a:r>
            <a:r>
              <a:rPr lang="en-GB" altLang="en-US" sz="2400" dirty="0">
                <a:sym typeface="+mn-ea"/>
              </a:rPr>
              <a:t> :</a:t>
            </a:r>
            <a:r>
              <a:rPr lang="en-US" sz="2400" dirty="0">
                <a:sym typeface="+mn-ea"/>
              </a:rPr>
              <a:t> </a:t>
            </a:r>
            <a:r>
              <a:rPr lang="en-GB" altLang="en-US" sz="2400" dirty="0">
                <a:sym typeface="+mn-ea"/>
              </a:rPr>
              <a:t> </a:t>
            </a:r>
          </a:p>
          <a:p>
            <a:pPr>
              <a:buFont typeface="Arial" panose="020B0604020202020204" pitchFamily="34" charset="0"/>
              <a:buNone/>
              <a:defRPr/>
            </a:pPr>
            <a:r>
              <a:rPr lang="en-GB" altLang="en-US" sz="2400" dirty="0">
                <a:sym typeface="+mn-ea"/>
              </a:rPr>
              <a:t>              </a:t>
            </a:r>
            <a:r>
              <a:rPr lang="en-GB" altLang="en-US" sz="2400" b="1" dirty="0">
                <a:sym typeface="+mn-ea"/>
              </a:rPr>
              <a:t>  </a:t>
            </a:r>
            <a:r>
              <a:rPr lang="en-US" sz="2400" b="1" dirty="0">
                <a:sym typeface="+mn-ea"/>
              </a:rPr>
              <a:t>(</a:t>
            </a:r>
            <a:r>
              <a:rPr lang="en-US" sz="2400" b="1" dirty="0">
                <a:solidFill>
                  <a:srgbClr val="FF0000"/>
                </a:solidFill>
                <a:sym typeface="+mn-ea"/>
              </a:rPr>
              <a:t>q</a:t>
            </a:r>
            <a:r>
              <a:rPr lang="en-US" sz="2400" b="1" baseline="-25000" dirty="0">
                <a:solidFill>
                  <a:srgbClr val="FF0000"/>
                </a:solidFill>
                <a:sym typeface="+mn-ea"/>
              </a:rPr>
              <a:t>0</a:t>
            </a:r>
            <a:r>
              <a:rPr lang="en-US" sz="2400" b="1" dirty="0">
                <a:sym typeface="+mn-ea"/>
              </a:rPr>
              <a:t>,</a:t>
            </a:r>
            <a:r>
              <a:rPr lang="en-GB" altLang="en-US" sz="2400" b="1" dirty="0">
                <a:sym typeface="+mn-ea"/>
              </a:rPr>
              <a:t> </a:t>
            </a:r>
            <a:r>
              <a:rPr lang="en-US" sz="2400" b="1" dirty="0">
                <a:solidFill>
                  <a:srgbClr val="FF0000"/>
                </a:solidFill>
                <a:sym typeface="+mn-ea"/>
              </a:rPr>
              <a:t>a</a:t>
            </a:r>
            <a:r>
              <a:rPr lang="en-US" sz="2400" b="1" dirty="0">
                <a:sym typeface="+mn-ea"/>
              </a:rPr>
              <a:t>w,</a:t>
            </a:r>
            <a:r>
              <a:rPr lang="en-GB" altLang="en-US" sz="2400" b="1" dirty="0">
                <a:sym typeface="+mn-ea"/>
              </a:rPr>
              <a:t> </a:t>
            </a:r>
            <a:r>
              <a:rPr lang="en-US" sz="2400" b="1" dirty="0">
                <a:solidFill>
                  <a:srgbClr val="FF0000"/>
                </a:solidFill>
                <a:sym typeface="+mn-ea"/>
              </a:rPr>
              <a:t>B</a:t>
            </a:r>
            <a:r>
              <a:rPr lang="en-US" sz="2400" b="1" dirty="0">
                <a:sym typeface="+mn-ea"/>
              </a:rPr>
              <a:t>Z)</a:t>
            </a:r>
            <a:endParaRPr lang="en-US" sz="2400" b="1" dirty="0"/>
          </a:p>
          <a:p>
            <a:pPr marL="342900" indent="20955">
              <a:buFont typeface="Arial" panose="020B0604020202020204" pitchFamily="34" charset="0"/>
              <a:buChar char="•"/>
              <a:defRPr/>
            </a:pPr>
            <a:r>
              <a:rPr lang="en-US" sz="2400" dirty="0">
                <a:sym typeface="+mn-ea"/>
              </a:rPr>
              <a:t> </a:t>
            </a:r>
            <a:r>
              <a:rPr lang="en-US" sz="2400" b="1" dirty="0">
                <a:sym typeface="+mn-ea"/>
              </a:rPr>
              <a:t> if transition function</a:t>
            </a:r>
            <a:r>
              <a:rPr lang="en-GB" altLang="en-US" sz="2400" b="1" dirty="0">
                <a:sym typeface="+mn-ea"/>
              </a:rPr>
              <a:t> -</a:t>
            </a:r>
            <a:r>
              <a:rPr lang="en-US" sz="2400" b="1" spc="-150" dirty="0">
                <a:sym typeface="+mn-ea"/>
              </a:rPr>
              <a:t> </a:t>
            </a:r>
            <a:r>
              <a:rPr lang="el-GR" sz="2400" b="1" spc="-150" dirty="0">
                <a:sym typeface="+mn-ea"/>
              </a:rPr>
              <a:t>δ</a:t>
            </a:r>
            <a:r>
              <a:rPr lang="en-US" sz="2400" b="1" dirty="0">
                <a:sym typeface="+mn-ea"/>
              </a:rPr>
              <a:t> is defined as</a:t>
            </a:r>
            <a:endParaRPr lang="en-US" sz="2400" b="1" dirty="0"/>
          </a:p>
          <a:p>
            <a:pPr>
              <a:buFont typeface="Arial" panose="020B0604020202020204" pitchFamily="34" charset="0"/>
              <a:buNone/>
              <a:defRPr/>
            </a:pPr>
            <a:r>
              <a:rPr lang="en-US" sz="2400" spc="-150" dirty="0">
                <a:sym typeface="+mn-ea"/>
              </a:rPr>
              <a:t>           </a:t>
            </a:r>
            <a:r>
              <a:rPr lang="en-GB" altLang="en-US" sz="2400" spc="-150" dirty="0">
                <a:sym typeface="+mn-ea"/>
              </a:rPr>
              <a:t>        </a:t>
            </a:r>
            <a:r>
              <a:rPr lang="en-GB" altLang="en-US" sz="2400" b="1" spc="-150" dirty="0">
                <a:solidFill>
                  <a:srgbClr val="00B0F0"/>
                </a:solidFill>
                <a:sym typeface="+mn-ea"/>
              </a:rPr>
              <a:t>  </a:t>
            </a:r>
            <a:r>
              <a:rPr lang="el-GR" sz="2400" b="1" spc="-150" dirty="0">
                <a:solidFill>
                  <a:srgbClr val="00B0F0"/>
                </a:solidFill>
                <a:sym typeface="+mn-ea"/>
              </a:rPr>
              <a:t>δ</a:t>
            </a:r>
            <a:r>
              <a:rPr lang="en-US" sz="2400" b="1" spc="-150" dirty="0">
                <a:solidFill>
                  <a:srgbClr val="00B0F0"/>
                </a:solidFill>
                <a:sym typeface="+mn-ea"/>
              </a:rPr>
              <a:t>(q0,</a:t>
            </a:r>
            <a:r>
              <a:rPr lang="en-GB" altLang="en-US" sz="2400" b="1" spc="-150" dirty="0">
                <a:solidFill>
                  <a:srgbClr val="00B0F0"/>
                </a:solidFill>
                <a:sym typeface="+mn-ea"/>
              </a:rPr>
              <a:t> </a:t>
            </a:r>
            <a:r>
              <a:rPr lang="en-US" sz="2400" b="1" spc="-150" dirty="0">
                <a:solidFill>
                  <a:srgbClr val="00B0F0"/>
                </a:solidFill>
                <a:sym typeface="+mn-ea"/>
              </a:rPr>
              <a:t>a,</a:t>
            </a:r>
            <a:r>
              <a:rPr lang="en-GB" altLang="en-US" sz="2400" b="1" spc="-150" dirty="0">
                <a:solidFill>
                  <a:srgbClr val="00B0F0"/>
                </a:solidFill>
                <a:sym typeface="+mn-ea"/>
              </a:rPr>
              <a:t> </a:t>
            </a:r>
            <a:r>
              <a:rPr lang="en-US" sz="2400" b="1" spc="-150" dirty="0">
                <a:solidFill>
                  <a:srgbClr val="00B0F0"/>
                </a:solidFill>
                <a:sym typeface="+mn-ea"/>
              </a:rPr>
              <a:t>B) = (p, AB) </a:t>
            </a:r>
            <a:r>
              <a:rPr lang="en-US" sz="2400" spc="-150" dirty="0">
                <a:sym typeface="+mn-ea"/>
              </a:rPr>
              <a:t> </a:t>
            </a:r>
          </a:p>
          <a:p>
            <a:pPr>
              <a:buFont typeface="Arial" panose="020B0604020202020204" pitchFamily="34" charset="0"/>
              <a:buNone/>
              <a:defRPr/>
            </a:pPr>
            <a:r>
              <a:rPr lang="en-US" sz="2400" spc="-150" dirty="0">
                <a:sym typeface="+mn-ea"/>
              </a:rPr>
              <a:t> </a:t>
            </a:r>
            <a:r>
              <a:rPr lang="en-GB" altLang="en-US" sz="2400" spc="-150" dirty="0">
                <a:sym typeface="+mn-ea"/>
              </a:rPr>
              <a:t>         </a:t>
            </a:r>
            <a:r>
              <a:rPr lang="en-GB" altLang="en-US" sz="2400" b="1" spc="-150" dirty="0">
                <a:sym typeface="+mn-ea"/>
              </a:rPr>
              <a:t> then N</a:t>
            </a:r>
            <a:r>
              <a:rPr lang="en-US" sz="2400" b="1" spc="-150" dirty="0">
                <a:sym typeface="+mn-ea"/>
              </a:rPr>
              <a:t>ext configuration of PDA </a:t>
            </a:r>
            <a:r>
              <a:rPr lang="en-GB" altLang="en-US" sz="2400" b="1" spc="-150" dirty="0">
                <a:sym typeface="+mn-ea"/>
              </a:rPr>
              <a:t>, interms of    </a:t>
            </a:r>
          </a:p>
          <a:p>
            <a:pPr>
              <a:buFont typeface="Arial" panose="020B0604020202020204" pitchFamily="34" charset="0"/>
              <a:buNone/>
              <a:defRPr/>
            </a:pPr>
            <a:r>
              <a:rPr lang="en-GB" altLang="en-US" sz="2400" b="1" spc="-150" dirty="0">
                <a:sym typeface="+mn-ea"/>
              </a:rPr>
              <a:t>          </a:t>
            </a:r>
            <a:r>
              <a:rPr lang="en-GB" altLang="en-US" sz="2400" b="1" spc="-150" dirty="0">
                <a:solidFill>
                  <a:srgbClr val="FF0000"/>
                </a:solidFill>
                <a:sym typeface="+mn-ea"/>
              </a:rPr>
              <a:t>  Instantaneous Description - ID</a:t>
            </a:r>
            <a:r>
              <a:rPr lang="en-GB" altLang="en-US" sz="2400" b="1" spc="-150" dirty="0">
                <a:sym typeface="+mn-ea"/>
              </a:rPr>
              <a:t> is as follows :</a:t>
            </a:r>
          </a:p>
          <a:p>
            <a:pPr>
              <a:buFont typeface="Arial" panose="020B0604020202020204" pitchFamily="34" charset="0"/>
              <a:buNone/>
              <a:defRPr/>
            </a:pPr>
            <a:r>
              <a:rPr lang="en-GB" altLang="en-US" sz="2400" spc="-150" dirty="0">
                <a:sym typeface="+mn-ea"/>
              </a:rPr>
              <a:t>          </a:t>
            </a:r>
            <a:r>
              <a:rPr lang="en-US" sz="2400" spc="-150" dirty="0">
                <a:sym typeface="+mn-ea"/>
              </a:rPr>
              <a:t>   </a:t>
            </a:r>
            <a:r>
              <a:rPr lang="en-GB" altLang="en-US" sz="2400" spc="-150" dirty="0">
                <a:sym typeface="+mn-ea"/>
              </a:rPr>
              <a:t>       </a:t>
            </a:r>
            <a:r>
              <a:rPr lang="en-US" sz="2400" spc="-150" dirty="0">
                <a:sym typeface="+mn-ea"/>
              </a:rPr>
              <a:t> </a:t>
            </a:r>
            <a:r>
              <a:rPr lang="en-US" sz="2400" b="1" dirty="0">
                <a:sym typeface="+mn-ea"/>
              </a:rPr>
              <a:t>(</a:t>
            </a:r>
            <a:r>
              <a:rPr lang="en-US" sz="2400" b="1" dirty="0">
                <a:solidFill>
                  <a:srgbClr val="FF0000"/>
                </a:solidFill>
                <a:sym typeface="+mn-ea"/>
              </a:rPr>
              <a:t>q</a:t>
            </a:r>
            <a:r>
              <a:rPr lang="en-US" sz="2400" b="1" baseline="-25000" dirty="0">
                <a:solidFill>
                  <a:srgbClr val="FF0000"/>
                </a:solidFill>
                <a:sym typeface="+mn-ea"/>
              </a:rPr>
              <a:t>0</a:t>
            </a:r>
            <a:r>
              <a:rPr lang="en-US" sz="2400" b="1" dirty="0">
                <a:sym typeface="+mn-ea"/>
              </a:rPr>
              <a:t>,</a:t>
            </a:r>
            <a:r>
              <a:rPr lang="en-GB" altLang="en-US" sz="2400" b="1" dirty="0">
                <a:sym typeface="+mn-ea"/>
              </a:rPr>
              <a:t> </a:t>
            </a:r>
            <a:r>
              <a:rPr lang="en-US" sz="2400" b="1" dirty="0">
                <a:solidFill>
                  <a:srgbClr val="FF0000"/>
                </a:solidFill>
                <a:sym typeface="+mn-ea"/>
              </a:rPr>
              <a:t>a</a:t>
            </a:r>
            <a:r>
              <a:rPr lang="en-US" sz="2400" b="1" dirty="0">
                <a:sym typeface="+mn-ea"/>
              </a:rPr>
              <a:t>w,</a:t>
            </a:r>
            <a:r>
              <a:rPr lang="en-GB" altLang="en-US" sz="2400" b="1" dirty="0">
                <a:sym typeface="+mn-ea"/>
              </a:rPr>
              <a:t> </a:t>
            </a:r>
            <a:r>
              <a:rPr lang="en-US" sz="2400" b="1" dirty="0">
                <a:solidFill>
                  <a:srgbClr val="FF0000"/>
                </a:solidFill>
                <a:sym typeface="+mn-ea"/>
              </a:rPr>
              <a:t>B</a:t>
            </a:r>
            <a:r>
              <a:rPr lang="en-US" sz="2400" b="1" dirty="0">
                <a:sym typeface="+mn-ea"/>
              </a:rPr>
              <a:t>Z)</a:t>
            </a:r>
            <a:r>
              <a:rPr lang="en-US" sz="2400" spc="-150" dirty="0">
                <a:sym typeface="+mn-ea"/>
              </a:rPr>
              <a:t>|-  </a:t>
            </a:r>
            <a:r>
              <a:rPr lang="en-US" sz="2400" b="1" spc="-150" dirty="0">
                <a:sym typeface="+mn-ea"/>
              </a:rPr>
              <a:t>(</a:t>
            </a:r>
            <a:r>
              <a:rPr lang="en-US" sz="2400" b="1" spc="-150" dirty="0">
                <a:solidFill>
                  <a:srgbClr val="00B050"/>
                </a:solidFill>
                <a:sym typeface="+mn-ea"/>
              </a:rPr>
              <a:t>p</a:t>
            </a:r>
            <a:r>
              <a:rPr lang="en-US" sz="2400" b="1" spc="-150" dirty="0">
                <a:sym typeface="+mn-ea"/>
              </a:rPr>
              <a:t>, w, </a:t>
            </a:r>
            <a:r>
              <a:rPr lang="en-US" sz="2400" b="1" spc="-150" dirty="0">
                <a:solidFill>
                  <a:srgbClr val="00B050"/>
                </a:solidFill>
                <a:sym typeface="+mn-ea"/>
              </a:rPr>
              <a:t>A</a:t>
            </a:r>
            <a:r>
              <a:rPr lang="en-US" sz="2400" b="1" spc="-150" dirty="0">
                <a:solidFill>
                  <a:srgbClr val="FF0000"/>
                </a:solidFill>
                <a:sym typeface="+mn-ea"/>
              </a:rPr>
              <a:t>B</a:t>
            </a:r>
            <a:r>
              <a:rPr lang="en-US" sz="2400" b="1" spc="-150" dirty="0">
                <a:sym typeface="+mn-ea"/>
              </a:rPr>
              <a:t>Z)</a:t>
            </a:r>
            <a:endParaRPr lang="en-US" sz="2400" b="1" spc="-150" dirty="0"/>
          </a:p>
          <a:p>
            <a:pPr marL="342900" indent="2540">
              <a:buFont typeface="Arial" panose="020B0604020202020204" pitchFamily="34" charset="0"/>
              <a:buChar char="•"/>
              <a:defRPr/>
            </a:pPr>
            <a:r>
              <a:rPr lang="en-US" sz="2400" dirty="0">
                <a:sym typeface="+mn-ea"/>
              </a:rPr>
              <a:t>  </a:t>
            </a:r>
            <a:r>
              <a:rPr lang="en-US" sz="2400" b="1" dirty="0">
                <a:sym typeface="+mn-ea"/>
              </a:rPr>
              <a:t>if transition function</a:t>
            </a:r>
            <a:r>
              <a:rPr lang="en-GB" altLang="en-US" sz="2400" b="1" dirty="0">
                <a:sym typeface="+mn-ea"/>
              </a:rPr>
              <a:t>-</a:t>
            </a:r>
            <a:r>
              <a:rPr lang="en-US" sz="2400" b="1" spc="-150" dirty="0">
                <a:sym typeface="+mn-ea"/>
              </a:rPr>
              <a:t> </a:t>
            </a:r>
            <a:r>
              <a:rPr lang="el-GR" sz="2400" b="1" spc="-150" dirty="0">
                <a:sym typeface="+mn-ea"/>
              </a:rPr>
              <a:t>δ</a:t>
            </a:r>
            <a:r>
              <a:rPr lang="en-US" sz="2400" b="1" dirty="0">
                <a:sym typeface="+mn-ea"/>
              </a:rPr>
              <a:t> is defined as</a:t>
            </a:r>
            <a:endParaRPr lang="en-US" sz="2400" dirty="0"/>
          </a:p>
          <a:p>
            <a:pPr>
              <a:buFont typeface="Arial" panose="020B0604020202020204" pitchFamily="34" charset="0"/>
              <a:buNone/>
              <a:defRPr/>
            </a:pPr>
            <a:r>
              <a:rPr lang="en-US" sz="2400" spc="-150" dirty="0">
                <a:sym typeface="+mn-ea"/>
              </a:rPr>
              <a:t>            </a:t>
            </a:r>
            <a:r>
              <a:rPr lang="en-GB" altLang="en-US" sz="2400" spc="-150" dirty="0">
                <a:sym typeface="+mn-ea"/>
              </a:rPr>
              <a:t>         </a:t>
            </a:r>
            <a:r>
              <a:rPr lang="en-GB" altLang="en-US" sz="2400" b="1" spc="-150" dirty="0">
                <a:solidFill>
                  <a:srgbClr val="00B0F0"/>
                </a:solidFill>
                <a:sym typeface="+mn-ea"/>
              </a:rPr>
              <a:t> δ(q0, a, B) = (p, ε)  </a:t>
            </a:r>
            <a:r>
              <a:rPr lang="en-US" sz="2400" spc="-150" dirty="0">
                <a:sym typeface="+mn-ea"/>
              </a:rPr>
              <a:t> </a:t>
            </a:r>
          </a:p>
          <a:p>
            <a:pPr>
              <a:buFont typeface="Arial" panose="020B0604020202020204" pitchFamily="34" charset="0"/>
              <a:buNone/>
              <a:defRPr/>
            </a:pPr>
            <a:r>
              <a:rPr lang="en-US" sz="2400" spc="-150" dirty="0">
                <a:sym typeface="+mn-ea"/>
              </a:rPr>
              <a:t> </a:t>
            </a:r>
            <a:r>
              <a:rPr lang="en-GB" altLang="en-US" sz="2400" spc="-150" dirty="0">
                <a:sym typeface="+mn-ea"/>
              </a:rPr>
              <a:t>        </a:t>
            </a:r>
            <a:r>
              <a:rPr lang="en-US" sz="2400" b="1" spc="-150" dirty="0">
                <a:sym typeface="+mn-ea"/>
              </a:rPr>
              <a:t>then next configuration of PDA interms   of </a:t>
            </a:r>
            <a:r>
              <a:rPr lang="en-US" sz="2400" b="1" dirty="0">
                <a:sym typeface="+mn-ea"/>
              </a:rPr>
              <a:t>    </a:t>
            </a:r>
          </a:p>
          <a:p>
            <a:pPr>
              <a:buFont typeface="Arial" panose="020B0604020202020204" pitchFamily="34" charset="0"/>
              <a:buNone/>
              <a:defRPr/>
            </a:pPr>
            <a:r>
              <a:rPr lang="en-US" sz="2400" b="1" dirty="0">
                <a:sym typeface="+mn-ea"/>
              </a:rPr>
              <a:t> </a:t>
            </a:r>
            <a:r>
              <a:rPr lang="en-GB" altLang="en-US" sz="2400" b="1" dirty="0">
                <a:sym typeface="+mn-ea"/>
              </a:rPr>
              <a:t>      </a:t>
            </a:r>
            <a:r>
              <a:rPr lang="en-GB" altLang="en-US" sz="2400" b="1" spc="-150" dirty="0">
                <a:solidFill>
                  <a:srgbClr val="FF0000"/>
                </a:solidFill>
                <a:sym typeface="+mn-ea"/>
              </a:rPr>
              <a:t>Instantaneous Description - ID</a:t>
            </a:r>
            <a:r>
              <a:rPr lang="en-US" sz="2400" b="1" dirty="0">
                <a:solidFill>
                  <a:srgbClr val="FF0000"/>
                </a:solidFill>
                <a:sym typeface="+mn-ea"/>
              </a:rPr>
              <a:t> </a:t>
            </a:r>
            <a:r>
              <a:rPr lang="en-US" sz="2400" b="1" dirty="0">
                <a:sym typeface="+mn-ea"/>
              </a:rPr>
              <a:t>is as follows : </a:t>
            </a:r>
            <a:r>
              <a:rPr lang="en-GB" altLang="en-US" sz="2400" spc="-150" dirty="0">
                <a:sym typeface="+mn-ea"/>
              </a:rPr>
              <a:t>      </a:t>
            </a:r>
            <a:r>
              <a:rPr lang="en-US" sz="2400" spc="-150" dirty="0">
                <a:sym typeface="+mn-ea"/>
              </a:rPr>
              <a:t>    </a:t>
            </a:r>
            <a:r>
              <a:rPr lang="en-GB" altLang="en-US" sz="2400" spc="-150" dirty="0">
                <a:sym typeface="+mn-ea"/>
              </a:rPr>
              <a:t>    </a:t>
            </a:r>
          </a:p>
          <a:p>
            <a:pPr>
              <a:buFont typeface="Arial" panose="020B0604020202020204" pitchFamily="34" charset="0"/>
              <a:buNone/>
              <a:defRPr/>
            </a:pPr>
            <a:r>
              <a:rPr lang="en-GB" altLang="en-US" sz="2400" spc="-150" dirty="0">
                <a:sym typeface="+mn-ea"/>
              </a:rPr>
              <a:t>                     </a:t>
            </a:r>
            <a:r>
              <a:rPr lang="en-US" sz="2400" b="1" dirty="0">
                <a:sym typeface="+mn-ea"/>
              </a:rPr>
              <a:t>(</a:t>
            </a:r>
            <a:r>
              <a:rPr lang="en-US" sz="2400" b="1" dirty="0">
                <a:solidFill>
                  <a:srgbClr val="FF0000"/>
                </a:solidFill>
                <a:sym typeface="+mn-ea"/>
              </a:rPr>
              <a:t>q</a:t>
            </a:r>
            <a:r>
              <a:rPr lang="en-US" sz="2400" b="1" baseline="-25000" dirty="0">
                <a:solidFill>
                  <a:srgbClr val="FF0000"/>
                </a:solidFill>
                <a:sym typeface="+mn-ea"/>
              </a:rPr>
              <a:t>0</a:t>
            </a:r>
            <a:r>
              <a:rPr lang="en-US" sz="2400" b="1" dirty="0">
                <a:sym typeface="+mn-ea"/>
              </a:rPr>
              <a:t>,</a:t>
            </a:r>
            <a:r>
              <a:rPr lang="en-GB" altLang="en-US" sz="2400" b="1" dirty="0">
                <a:sym typeface="+mn-ea"/>
              </a:rPr>
              <a:t> </a:t>
            </a:r>
            <a:r>
              <a:rPr lang="en-US" sz="2400" b="1" dirty="0">
                <a:solidFill>
                  <a:srgbClr val="FF0000"/>
                </a:solidFill>
                <a:sym typeface="+mn-ea"/>
              </a:rPr>
              <a:t>a</a:t>
            </a:r>
            <a:r>
              <a:rPr lang="en-US" sz="2400" b="1" dirty="0">
                <a:sym typeface="+mn-ea"/>
              </a:rPr>
              <a:t>w,</a:t>
            </a:r>
            <a:r>
              <a:rPr lang="en-GB" altLang="en-US" sz="2400" b="1" dirty="0">
                <a:sym typeface="+mn-ea"/>
              </a:rPr>
              <a:t> </a:t>
            </a:r>
            <a:r>
              <a:rPr lang="en-US" sz="2400" b="1" dirty="0">
                <a:solidFill>
                  <a:srgbClr val="FF0000"/>
                </a:solidFill>
                <a:sym typeface="+mn-ea"/>
              </a:rPr>
              <a:t>B</a:t>
            </a:r>
            <a:r>
              <a:rPr lang="en-US" sz="2400" b="1" dirty="0">
                <a:sym typeface="+mn-ea"/>
              </a:rPr>
              <a:t>Z)</a:t>
            </a:r>
            <a:r>
              <a:rPr lang="en-US" sz="2400" spc="-150" dirty="0">
                <a:sym typeface="+mn-ea"/>
              </a:rPr>
              <a:t>|-  </a:t>
            </a:r>
            <a:r>
              <a:rPr lang="en-US" sz="2400" b="1" spc="-150" dirty="0">
                <a:sym typeface="+mn-ea"/>
              </a:rPr>
              <a:t>(</a:t>
            </a:r>
            <a:r>
              <a:rPr lang="en-US" sz="2400" b="1" spc="-150" dirty="0">
                <a:solidFill>
                  <a:srgbClr val="00B050"/>
                </a:solidFill>
                <a:sym typeface="+mn-ea"/>
              </a:rPr>
              <a:t>p,</a:t>
            </a:r>
            <a:r>
              <a:rPr lang="en-US" sz="2400" b="1" spc="-150" dirty="0">
                <a:sym typeface="+mn-ea"/>
              </a:rPr>
              <a:t> w, </a:t>
            </a:r>
            <a:r>
              <a:rPr lang="en-GB" altLang="en-US" sz="2400" b="1" spc="-150" dirty="0">
                <a:sym typeface="+mn-ea"/>
              </a:rPr>
              <a:t> </a:t>
            </a:r>
            <a:r>
              <a:rPr lang="en-US" sz="2400" b="1" spc="-150" dirty="0">
                <a:sym typeface="+mn-ea"/>
              </a:rPr>
              <a:t>Z)</a:t>
            </a:r>
            <a:endParaRPr lang="en-US" sz="2400" spc="-150" dirty="0">
              <a:sym typeface="+mn-ea"/>
            </a:endParaRPr>
          </a:p>
          <a:p>
            <a:pPr>
              <a:buFont typeface="Arial" panose="020B0604020202020204" pitchFamily="34" charset="0"/>
              <a:buNone/>
              <a:defRPr/>
            </a:pPr>
            <a:endParaRPr lang="en-US" sz="2400" spc="-150" dirty="0"/>
          </a:p>
          <a:p>
            <a:pPr>
              <a:buFont typeface="Arial" panose="020B0604020202020204" pitchFamily="34" charset="0"/>
              <a:buNone/>
              <a:defRPr/>
            </a:pPr>
            <a:endParaRPr lang="en-US" sz="2400" spc="-150" dirty="0"/>
          </a:p>
        </p:txBody>
      </p:sp>
      <p:sp>
        <p:nvSpPr>
          <p:cNvPr id="4" name="Text Box 3"/>
          <p:cNvSpPr txBox="1"/>
          <p:nvPr/>
        </p:nvSpPr>
        <p:spPr>
          <a:xfrm>
            <a:off x="6261100" y="1294130"/>
            <a:ext cx="5838825" cy="2827020"/>
          </a:xfrm>
          <a:prstGeom prst="rect">
            <a:avLst/>
          </a:prstGeom>
          <a:noFill/>
        </p:spPr>
        <p:txBody>
          <a:bodyPr wrap="square" rtlCol="0" anchor="t">
            <a:noAutofit/>
          </a:bodyPr>
          <a:lstStyle/>
          <a:p>
            <a:pPr marL="342900" indent="20955">
              <a:buFont typeface="Arial" panose="020B0604020202020204" pitchFamily="34" charset="0"/>
              <a:buChar char="•"/>
              <a:defRPr/>
            </a:pPr>
            <a:r>
              <a:rPr lang="en-GB" altLang="en-US" sz="2400" dirty="0">
                <a:sym typeface="+mn-ea"/>
              </a:rPr>
              <a:t> </a:t>
            </a:r>
            <a:r>
              <a:rPr lang="en-US" sz="2400" b="1" dirty="0">
                <a:sym typeface="+mn-ea"/>
              </a:rPr>
              <a:t>if transition function is defined as</a:t>
            </a:r>
            <a:endParaRPr lang="en-US" sz="2400" dirty="0"/>
          </a:p>
          <a:p>
            <a:pPr>
              <a:buFont typeface="Arial" panose="020B0604020202020204" pitchFamily="34" charset="0"/>
              <a:buNone/>
              <a:defRPr/>
            </a:pPr>
            <a:r>
              <a:rPr lang="en-US" sz="2400" spc="-150" dirty="0">
                <a:sym typeface="+mn-ea"/>
              </a:rPr>
              <a:t>           </a:t>
            </a:r>
            <a:r>
              <a:rPr lang="en-GB" altLang="en-US" sz="2400" spc="-150" dirty="0">
                <a:sym typeface="+mn-ea"/>
              </a:rPr>
              <a:t>         </a:t>
            </a:r>
            <a:r>
              <a:rPr lang="en-GB" altLang="en-US" sz="2400" b="1" spc="-150" dirty="0">
                <a:solidFill>
                  <a:srgbClr val="00B0F0"/>
                </a:solidFill>
                <a:sym typeface="+mn-ea"/>
              </a:rPr>
              <a:t> δ(q0,a,B) = (p, C) </a:t>
            </a:r>
            <a:r>
              <a:rPr lang="en-US" sz="2400" spc="-150" dirty="0">
                <a:sym typeface="+mn-ea"/>
              </a:rPr>
              <a:t>  </a:t>
            </a:r>
          </a:p>
          <a:p>
            <a:pPr>
              <a:buFont typeface="Arial" panose="020B0604020202020204" pitchFamily="34" charset="0"/>
              <a:buNone/>
              <a:defRPr/>
            </a:pPr>
            <a:r>
              <a:rPr lang="en-US" sz="2400" spc="-150" dirty="0">
                <a:sym typeface="+mn-ea"/>
              </a:rPr>
              <a:t> </a:t>
            </a:r>
            <a:r>
              <a:rPr lang="en-GB" altLang="en-US" sz="2400" spc="-150" dirty="0">
                <a:sym typeface="+mn-ea"/>
              </a:rPr>
              <a:t>         </a:t>
            </a:r>
            <a:r>
              <a:rPr lang="en-US" sz="2400" b="1" spc="-150" dirty="0">
                <a:sym typeface="+mn-ea"/>
              </a:rPr>
              <a:t>then next configuration of PDA </a:t>
            </a:r>
            <a:r>
              <a:rPr lang="en-GB" altLang="en-US" sz="2400" b="1" spc="-150" dirty="0">
                <a:sym typeface="+mn-ea"/>
              </a:rPr>
              <a:t>interms of    </a:t>
            </a:r>
          </a:p>
          <a:p>
            <a:pPr>
              <a:buFont typeface="Arial" panose="020B0604020202020204" pitchFamily="34" charset="0"/>
              <a:buNone/>
              <a:defRPr/>
            </a:pPr>
            <a:r>
              <a:rPr lang="en-GB" altLang="en-US" sz="2400" b="1" spc="-150" dirty="0">
                <a:sym typeface="+mn-ea"/>
              </a:rPr>
              <a:t>          </a:t>
            </a:r>
            <a:r>
              <a:rPr lang="en-GB" altLang="en-US" sz="2400" b="1" spc="-150" dirty="0">
                <a:solidFill>
                  <a:srgbClr val="FF0000"/>
                </a:solidFill>
                <a:sym typeface="+mn-ea"/>
              </a:rPr>
              <a:t>Instantaneous Description - ID </a:t>
            </a:r>
            <a:r>
              <a:rPr lang="en-GB" altLang="en-US" sz="2400" b="1" spc="-150" dirty="0">
                <a:sym typeface="+mn-ea"/>
              </a:rPr>
              <a:t>is as follows :</a:t>
            </a:r>
            <a:r>
              <a:rPr lang="en-US" sz="2400" b="1" spc="-150" dirty="0">
                <a:sym typeface="+mn-ea"/>
              </a:rPr>
              <a:t>  </a:t>
            </a:r>
            <a:r>
              <a:rPr lang="en-US" sz="2400" spc="-150" dirty="0">
                <a:sym typeface="+mn-ea"/>
              </a:rPr>
              <a:t>     </a:t>
            </a:r>
            <a:r>
              <a:rPr lang="en-GB" altLang="en-US" sz="2400" spc="-150" dirty="0">
                <a:sym typeface="+mn-ea"/>
              </a:rPr>
              <a:t>  </a:t>
            </a:r>
          </a:p>
          <a:p>
            <a:pPr>
              <a:buFont typeface="Arial" panose="020B0604020202020204" pitchFamily="34" charset="0"/>
              <a:buNone/>
              <a:defRPr/>
            </a:pPr>
            <a:r>
              <a:rPr lang="en-GB" altLang="en-US" sz="2400" spc="-150" dirty="0">
                <a:sym typeface="+mn-ea"/>
              </a:rPr>
              <a:t>                    </a:t>
            </a:r>
            <a:r>
              <a:rPr lang="en-US" sz="2400" b="1" dirty="0">
                <a:sym typeface="+mn-ea"/>
              </a:rPr>
              <a:t>(</a:t>
            </a:r>
            <a:r>
              <a:rPr lang="en-US" sz="2400" b="1" dirty="0">
                <a:solidFill>
                  <a:srgbClr val="FF0000"/>
                </a:solidFill>
                <a:sym typeface="+mn-ea"/>
              </a:rPr>
              <a:t>q</a:t>
            </a:r>
            <a:r>
              <a:rPr lang="en-US" sz="2400" b="1" baseline="-25000" dirty="0">
                <a:solidFill>
                  <a:srgbClr val="FF0000"/>
                </a:solidFill>
                <a:sym typeface="+mn-ea"/>
              </a:rPr>
              <a:t>0</a:t>
            </a:r>
            <a:r>
              <a:rPr lang="en-US" sz="2400" b="1" dirty="0">
                <a:sym typeface="+mn-ea"/>
              </a:rPr>
              <a:t>,</a:t>
            </a:r>
            <a:r>
              <a:rPr lang="en-GB" altLang="en-US" sz="2400" b="1" dirty="0">
                <a:sym typeface="+mn-ea"/>
              </a:rPr>
              <a:t> </a:t>
            </a:r>
            <a:r>
              <a:rPr lang="en-US" sz="2400" b="1" dirty="0">
                <a:solidFill>
                  <a:srgbClr val="FF0000"/>
                </a:solidFill>
                <a:sym typeface="+mn-ea"/>
              </a:rPr>
              <a:t>a</a:t>
            </a:r>
            <a:r>
              <a:rPr lang="en-US" sz="2400" b="1" dirty="0">
                <a:sym typeface="+mn-ea"/>
              </a:rPr>
              <a:t>w,</a:t>
            </a:r>
            <a:r>
              <a:rPr lang="en-GB" altLang="en-US" sz="2400" b="1" dirty="0">
                <a:sym typeface="+mn-ea"/>
              </a:rPr>
              <a:t> </a:t>
            </a:r>
            <a:r>
              <a:rPr lang="en-US" sz="2400" b="1" dirty="0">
                <a:solidFill>
                  <a:srgbClr val="FF0000"/>
                </a:solidFill>
                <a:sym typeface="+mn-ea"/>
              </a:rPr>
              <a:t>B</a:t>
            </a:r>
            <a:r>
              <a:rPr lang="en-US" sz="2400" b="1" dirty="0">
                <a:sym typeface="+mn-ea"/>
              </a:rPr>
              <a:t>Z)</a:t>
            </a:r>
            <a:r>
              <a:rPr lang="en-US" sz="2400" spc="-150" dirty="0">
                <a:sym typeface="+mn-ea"/>
              </a:rPr>
              <a:t>|- </a:t>
            </a:r>
            <a:r>
              <a:rPr lang="en-US" sz="2400" b="1" spc="-150" dirty="0">
                <a:sym typeface="+mn-ea"/>
              </a:rPr>
              <a:t> (</a:t>
            </a:r>
            <a:r>
              <a:rPr lang="en-US" sz="2400" b="1" spc="-150" dirty="0">
                <a:solidFill>
                  <a:srgbClr val="00B050"/>
                </a:solidFill>
                <a:sym typeface="+mn-ea"/>
              </a:rPr>
              <a:t>p</a:t>
            </a:r>
            <a:r>
              <a:rPr lang="en-US" sz="2400" b="1" spc="-150" dirty="0">
                <a:sym typeface="+mn-ea"/>
              </a:rPr>
              <a:t>, w, </a:t>
            </a:r>
            <a:r>
              <a:rPr lang="en-US" sz="2400" b="1" spc="-150" dirty="0">
                <a:solidFill>
                  <a:srgbClr val="00B050"/>
                </a:solidFill>
                <a:sym typeface="+mn-ea"/>
              </a:rPr>
              <a:t>C</a:t>
            </a:r>
            <a:r>
              <a:rPr lang="en-US" sz="2400" b="1" spc="-150" dirty="0">
                <a:sym typeface="+mn-ea"/>
              </a:rPr>
              <a:t>Z)</a:t>
            </a:r>
            <a:endParaRPr lang="en-US" sz="2400" b="1" spc="-150" dirty="0"/>
          </a:p>
          <a:p>
            <a:pPr>
              <a:buFont typeface="Arial" panose="020B0604020202020204" pitchFamily="34" charset="0"/>
              <a:buNone/>
              <a:defRPr/>
            </a:pPr>
            <a:endParaRPr lang="en-US" sz="2400" spc="-150" dirty="0"/>
          </a:p>
          <a:p>
            <a:pPr>
              <a:buFont typeface="Arial" panose="020B0604020202020204" pitchFamily="34" charset="0"/>
              <a:buNone/>
              <a:defRPr/>
            </a:pPr>
            <a:endParaRPr lang="en-US" sz="2400" spc="-150" dirty="0"/>
          </a:p>
        </p:txBody>
      </p:sp>
      <p:sp>
        <p:nvSpPr>
          <p:cNvPr id="7" name="Text Box 6"/>
          <p:cNvSpPr txBox="1"/>
          <p:nvPr/>
        </p:nvSpPr>
        <p:spPr>
          <a:xfrm>
            <a:off x="287655" y="182245"/>
            <a:ext cx="11728450" cy="696595"/>
          </a:xfrm>
          <a:prstGeom prst="rect">
            <a:avLst/>
          </a:prstGeom>
          <a:noFill/>
        </p:spPr>
        <p:txBody>
          <a:bodyPr wrap="square" rtlCol="0">
            <a:noAutofit/>
          </a:bodyPr>
          <a:lstStyle/>
          <a:p>
            <a:r>
              <a:rPr lang="en-GB" altLang="en-IN" sz="3200" b="1">
                <a:solidFill>
                  <a:srgbClr val="00B0F0"/>
                </a:solidFill>
                <a:sym typeface="+mn-ea"/>
              </a:rPr>
              <a:t>1.1.4. Instanataneous Description -ID  of PDA </a:t>
            </a:r>
            <a:endParaRPr lang="en-GB" altLang="en-IN" sz="3200" b="1">
              <a:solidFill>
                <a:srgbClr val="00B0F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TABLE_ENDDRAG_ORIGIN_RECT" val="183*216"/>
  <p:tag name="TABLE_ENDDRAG_RECT" val="97*377*183*216"/>
</p:tagLst>
</file>

<file path=ppt/tags/tag14.xml><?xml version="1.0" encoding="utf-8"?>
<p:tagLst xmlns:a="http://schemas.openxmlformats.org/drawingml/2006/main" xmlns:r="http://schemas.openxmlformats.org/officeDocument/2006/relationships" xmlns:p="http://schemas.openxmlformats.org/presentationml/2006/main">
  <p:tag name="TABLE_ENDDRAG_ORIGIN_RECT" val="280*147"/>
  <p:tag name="TABLE_ENDDRAG_RECT" val="398*359*280*147"/>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280*147"/>
  <p:tag name="TABLE_ENDDRAG_RECT" val="398*359*280*147"/>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8941</Words>
  <Application>Microsoft Office PowerPoint</Application>
  <PresentationFormat>Widescreen</PresentationFormat>
  <Paragraphs>663</Paragraphs>
  <Slides>48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SimSun</vt:lpstr>
      <vt:lpstr>Arial</vt:lpstr>
      <vt:lpstr>Calibri</vt:lpstr>
      <vt:lpstr>Calibri Light</vt:lpstr>
      <vt:lpstr>Times New Roman</vt:lpstr>
      <vt:lpstr>Wingdings</vt:lpstr>
      <vt:lpstr>Office Theme</vt:lpstr>
      <vt:lpstr>Topics to be covered :</vt:lpstr>
      <vt:lpstr>PUSH DOWN AUTOMATA-PDA</vt:lpstr>
      <vt:lpstr>1.1. Introduction and Formal Defination of PDA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in NPDA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gitcc3</dc:creator>
  <cp:lastModifiedBy>Dhananjay Dharne</cp:lastModifiedBy>
  <cp:revision>309</cp:revision>
  <dcterms:created xsi:type="dcterms:W3CDTF">2024-04-12T06:08:00Z</dcterms:created>
  <dcterms:modified xsi:type="dcterms:W3CDTF">2024-07-08T09:06:13Z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90D58CF0305647C88346AA1A85BD9D7A_12</vt:lpwstr>
  </property>
  <property fmtid="{D5CDD505-2E9C-101B-9397-08002B2CF9AE}" pid="3" name="KSOProductBuildVer">
    <vt:lpwstr>1033-12.2.0.17119</vt:lpwstr>
  </property>
</Properties>
</file>