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4"/>
  </p:notesMasterIdLst>
  <p:sldIdLst>
    <p:sldId id="256" r:id="rId2"/>
    <p:sldId id="275" r:id="rId3"/>
    <p:sldId id="279" r:id="rId4"/>
    <p:sldId id="277" r:id="rId5"/>
    <p:sldId id="278" r:id="rId6"/>
    <p:sldId id="276" r:id="rId7"/>
    <p:sldId id="257" r:id="rId8"/>
    <p:sldId id="280" r:id="rId9"/>
    <p:sldId id="281" r:id="rId10"/>
    <p:sldId id="282" r:id="rId11"/>
    <p:sldId id="270" r:id="rId12"/>
    <p:sldId id="271" r:id="rId13"/>
    <p:sldId id="273" r:id="rId14"/>
    <p:sldId id="286" r:id="rId15"/>
    <p:sldId id="287" r:id="rId16"/>
    <p:sldId id="288" r:id="rId17"/>
    <p:sldId id="289" r:id="rId18"/>
    <p:sldId id="284" r:id="rId19"/>
    <p:sldId id="290" r:id="rId20"/>
    <p:sldId id="308" r:id="rId21"/>
    <p:sldId id="296" r:id="rId22"/>
    <p:sldId id="297" r:id="rId23"/>
    <p:sldId id="309" r:id="rId24"/>
    <p:sldId id="310" r:id="rId25"/>
    <p:sldId id="311" r:id="rId26"/>
    <p:sldId id="313" r:id="rId27"/>
    <p:sldId id="301" r:id="rId28"/>
    <p:sldId id="312" r:id="rId29"/>
    <p:sldId id="314" r:id="rId30"/>
    <p:sldId id="315" r:id="rId31"/>
    <p:sldId id="317" r:id="rId32"/>
    <p:sldId id="318"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21"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6" d="100"/>
          <a:sy n="86" d="100"/>
        </p:scale>
        <p:origin x="1524" y="90"/>
      </p:cViewPr>
      <p:guideLst>
        <p:guide orient="horz" pos="2121"/>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A36B803F-ED71-4994-912B-ADCB570504A9}" type="datetimeFigureOut">
              <a:rPr lang="en-US"/>
              <a:t>5/20/2024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60F7FD4D-BA4D-46E7-B8A9-28A64E550259}"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ln>
        </p:spPr>
      </p:sp>
      <p:sp>
        <p:nvSpPr>
          <p:cNvPr id="38915" name="Rectangle 3"/>
          <p:cNvSpPr>
            <a:spLocks noGrp="1"/>
          </p:cNvSpPr>
          <p:nvPr>
            <p:ph type="body" idx="1"/>
          </p:nvPr>
        </p:nvSpPr>
        <p:spPr bwMode="auto">
          <a:noFill/>
        </p:spPr>
        <p:txBody>
          <a:bodyPr wrap="square" numCol="1" anchor="t" anchorCtr="0" compatLnSpc="1"/>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ln>
        </p:spPr>
      </p:sp>
      <p:sp>
        <p:nvSpPr>
          <p:cNvPr id="41987" name="Rectangle 3"/>
          <p:cNvSpPr>
            <a:spLocks noGrp="1"/>
          </p:cNvSpPr>
          <p:nvPr>
            <p:ph type="body" idx="1"/>
          </p:nvPr>
        </p:nvSpPr>
        <p:spPr bwMode="auto">
          <a:noFill/>
        </p:spPr>
        <p:txBody>
          <a:bodyPr wrap="square" numCol="1" anchor="t" anchorCtr="0" compatLnSpc="1"/>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0F7FD4D-BA4D-46E7-B8A9-28A64E550259}" type="slidenum">
              <a:rPr lang="en-US" smtClean="0"/>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ln>
        </p:spPr>
      </p:sp>
      <p:sp>
        <p:nvSpPr>
          <p:cNvPr id="39939" name="Rectangle 3"/>
          <p:cNvSpPr>
            <a:spLocks noGrp="1"/>
          </p:cNvSpPr>
          <p:nvPr>
            <p:ph type="body" idx="1"/>
          </p:nvPr>
        </p:nvSpPr>
        <p:spPr bwMode="auto">
          <a:noFill/>
        </p:spPr>
        <p:txBody>
          <a:bodyPr wrap="square" numCol="1" anchor="t" anchorCtr="0" compatLnSpc="1"/>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ln>
        </p:spPr>
      </p:sp>
      <p:sp>
        <p:nvSpPr>
          <p:cNvPr id="45059" name="Rectangle 3"/>
          <p:cNvSpPr>
            <a:spLocks noGrp="1"/>
          </p:cNvSpPr>
          <p:nvPr>
            <p:ph type="body" idx="1"/>
          </p:nvPr>
        </p:nvSpPr>
        <p:spPr bwMode="auto">
          <a:noFill/>
        </p:spPr>
        <p:txBody>
          <a:bodyPr wrap="square" numCol="1" anchor="t" anchorCtr="0" compatLnSpc="1"/>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ln>
        </p:spPr>
      </p:sp>
      <p:sp>
        <p:nvSpPr>
          <p:cNvPr id="46083" name="Rectangle 3"/>
          <p:cNvSpPr>
            <a:spLocks noGrp="1"/>
          </p:cNvSpPr>
          <p:nvPr>
            <p:ph type="body" idx="1"/>
          </p:nvPr>
        </p:nvSpPr>
        <p:spPr bwMode="auto">
          <a:noFill/>
        </p:spPr>
        <p:txBody>
          <a:bodyPr wrap="square" numCol="1" anchor="t" anchorCtr="0" compatLnSpc="1"/>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ln>
        </p:spPr>
      </p:sp>
      <p:sp>
        <p:nvSpPr>
          <p:cNvPr id="48131" name="Rectangle 3"/>
          <p:cNvSpPr>
            <a:spLocks noGrp="1"/>
          </p:cNvSpPr>
          <p:nvPr>
            <p:ph type="body" idx="1"/>
          </p:nvPr>
        </p:nvSpPr>
        <p:spPr bwMode="auto">
          <a:noFill/>
        </p:spPr>
        <p:txBody>
          <a:bodyPr wrap="square" numCol="1" anchor="t" anchorCtr="0" compatLnSpc="1"/>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08F844-1EB4-42DE-85AE-A9488AC038A2}" type="slidenum">
              <a:rPr lang="en-US" altLang="zh-TW" smtClean="0"/>
              <a:t>14</a:t>
            </a:fld>
            <a:endParaRPr lang="en-US" altLang="zh-TW"/>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5" name="Oval 8"/>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lstStyle>
          <a:p>
            <a:pPr>
              <a:defRPr/>
            </a:pPr>
            <a:r>
              <a:rPr lang="en-US" smtClean="0"/>
              <a:t>7/17/2016</a:t>
            </a:r>
            <a:endParaRPr lang="en-US"/>
          </a:p>
        </p:txBody>
      </p:sp>
      <p:sp>
        <p:nvSpPr>
          <p:cNvPr id="7" name="Footer Placeholder 19"/>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8" name="Slide Number Placeholder 9"/>
          <p:cNvSpPr>
            <a:spLocks noGrp="1"/>
          </p:cNvSpPr>
          <p:nvPr>
            <p:ph type="sldNum" sz="quarter" idx="12"/>
          </p:nvPr>
        </p:nvSpPr>
        <p:spPr/>
        <p:txBody>
          <a:bodyPr/>
          <a:lstStyle>
            <a:lvl1pPr>
              <a:defRPr/>
            </a:lvl1pPr>
          </a:lstStyle>
          <a:p>
            <a:pPr>
              <a:defRPr/>
            </a:pPr>
            <a:fld id="{6184B373-4133-4DC8-A69E-8514C08CC2F2}"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r>
              <a:rPr lang="en-US" smtClean="0"/>
              <a:t>7/17/2016</a:t>
            </a:r>
            <a:endParaRPr lang="en-US"/>
          </a:p>
        </p:txBody>
      </p:sp>
      <p:sp>
        <p:nvSpPr>
          <p:cNvPr id="5" name="Footer Placeholder 9"/>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6" name="Slide Number Placeholder 21"/>
          <p:cNvSpPr>
            <a:spLocks noGrp="1"/>
          </p:cNvSpPr>
          <p:nvPr>
            <p:ph type="sldNum" sz="quarter" idx="12"/>
          </p:nvPr>
        </p:nvSpPr>
        <p:spPr/>
        <p:txBody>
          <a:bodyPr/>
          <a:lstStyle>
            <a:lvl1pPr>
              <a:defRPr/>
            </a:lvl1pPr>
          </a:lstStyle>
          <a:p>
            <a:pPr>
              <a:defRPr/>
            </a:pPr>
            <a:fld id="{C5D12A9F-A738-4CF4-972E-C60CF62ECD0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r>
              <a:rPr lang="en-US" smtClean="0"/>
              <a:t>7/17/2016</a:t>
            </a:r>
            <a:endParaRPr lang="en-US"/>
          </a:p>
        </p:txBody>
      </p:sp>
      <p:sp>
        <p:nvSpPr>
          <p:cNvPr id="5" name="Footer Placeholder 9"/>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6" name="Slide Number Placeholder 21"/>
          <p:cNvSpPr>
            <a:spLocks noGrp="1"/>
          </p:cNvSpPr>
          <p:nvPr>
            <p:ph type="sldNum" sz="quarter" idx="12"/>
          </p:nvPr>
        </p:nvSpPr>
        <p:spPr/>
        <p:txBody>
          <a:bodyPr/>
          <a:lstStyle>
            <a:lvl1pPr>
              <a:defRPr/>
            </a:lvl1pPr>
          </a:lstStyle>
          <a:p>
            <a:pPr>
              <a:defRPr/>
            </a:pPr>
            <a:fld id="{09C41DC6-AAB4-4A32-8353-2752C5892CE1}"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r>
              <a:rPr lang="en-US" smtClean="0"/>
              <a:t>7/17/2016</a:t>
            </a:r>
            <a:endParaRPr lang="en-US"/>
          </a:p>
        </p:txBody>
      </p:sp>
      <p:sp>
        <p:nvSpPr>
          <p:cNvPr id="5" name="Footer Placeholder 9"/>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6" name="Slide Number Placeholder 21"/>
          <p:cNvSpPr>
            <a:spLocks noGrp="1"/>
          </p:cNvSpPr>
          <p:nvPr>
            <p:ph type="sldNum" sz="quarter" idx="12"/>
          </p:nvPr>
        </p:nvSpPr>
        <p:spPr/>
        <p:txBody>
          <a:bodyPr/>
          <a:lstStyle>
            <a:lvl1pPr>
              <a:defRPr/>
            </a:lvl1pPr>
          </a:lstStyle>
          <a:p>
            <a:pPr>
              <a:defRPr/>
            </a:pPr>
            <a:fld id="{BA83777B-9EE5-4B89-BE52-F7A99F3F7A31}"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9"/>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7" name="Oval 8"/>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lstStyle>
          <a:p>
            <a:pPr>
              <a:defRPr/>
            </a:pPr>
            <a:r>
              <a:rPr lang="en-US" smtClean="0"/>
              <a:t>7/17/2016</a:t>
            </a:r>
            <a:endParaRPr lang="en-US"/>
          </a:p>
        </p:txBody>
      </p:sp>
      <p:sp>
        <p:nvSpPr>
          <p:cNvPr id="9" name="Footer Placeholder 4"/>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10" name="Slide Number Placeholder 5"/>
          <p:cNvSpPr>
            <a:spLocks noGrp="1"/>
          </p:cNvSpPr>
          <p:nvPr>
            <p:ph type="sldNum" sz="quarter" idx="12"/>
          </p:nvPr>
        </p:nvSpPr>
        <p:spPr/>
        <p:txBody>
          <a:bodyPr/>
          <a:lstStyle>
            <a:lvl1pPr>
              <a:defRPr/>
            </a:lvl1pPr>
          </a:lstStyle>
          <a:p>
            <a:pPr>
              <a:defRPr/>
            </a:pPr>
            <a:fld id="{70756486-F3B8-4256-9ACF-8479C1A12320}"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r>
              <a:rPr lang="en-US" smtClean="0"/>
              <a:t>7/17/2016</a:t>
            </a:r>
            <a:endParaRPr lang="en-US"/>
          </a:p>
        </p:txBody>
      </p:sp>
      <p:sp>
        <p:nvSpPr>
          <p:cNvPr id="6" name="Footer Placeholder 9"/>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7" name="Slide Number Placeholder 21"/>
          <p:cNvSpPr>
            <a:spLocks noGrp="1"/>
          </p:cNvSpPr>
          <p:nvPr>
            <p:ph type="sldNum" sz="quarter" idx="12"/>
          </p:nvPr>
        </p:nvSpPr>
        <p:spPr/>
        <p:txBody>
          <a:bodyPr/>
          <a:lstStyle>
            <a:lvl1pPr>
              <a:defRPr/>
            </a:lvl1pPr>
          </a:lstStyle>
          <a:p>
            <a:pPr>
              <a:defRPr/>
            </a:pPr>
            <a:fld id="{7AFF5214-0B09-4AB5-A420-11C170C168D2}"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r>
              <a:rPr lang="en-US" smtClean="0"/>
              <a:t>7/17/2016</a:t>
            </a:r>
            <a:endParaRPr lang="en-US"/>
          </a:p>
        </p:txBody>
      </p:sp>
      <p:sp>
        <p:nvSpPr>
          <p:cNvPr id="8" name="Footer Placeholder 7"/>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9" name="Slide Number Placeholder 8"/>
          <p:cNvSpPr>
            <a:spLocks noGrp="1"/>
          </p:cNvSpPr>
          <p:nvPr>
            <p:ph type="sldNum" sz="quarter" idx="12"/>
          </p:nvPr>
        </p:nvSpPr>
        <p:spPr/>
        <p:txBody>
          <a:bodyPr/>
          <a:lstStyle>
            <a:lvl1pPr>
              <a:defRPr/>
            </a:lvl1pPr>
          </a:lstStyle>
          <a:p>
            <a:pPr>
              <a:defRPr/>
            </a:pPr>
            <a:fld id="{754C1550-D0A8-4C51-9A31-EDC0E331F8CA}"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r>
              <a:rPr lang="en-US" smtClean="0"/>
              <a:t>7/17/2016</a:t>
            </a:r>
            <a:endParaRPr lang="en-US"/>
          </a:p>
        </p:txBody>
      </p:sp>
      <p:sp>
        <p:nvSpPr>
          <p:cNvPr id="4" name="Footer Placeholder 9"/>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5" name="Slide Number Placeholder 21"/>
          <p:cNvSpPr>
            <a:spLocks noGrp="1"/>
          </p:cNvSpPr>
          <p:nvPr>
            <p:ph type="sldNum" sz="quarter" idx="12"/>
          </p:nvPr>
        </p:nvSpPr>
        <p:spPr/>
        <p:txBody>
          <a:bodyPr/>
          <a:lstStyle>
            <a:lvl1pPr>
              <a:defRPr/>
            </a:lvl1pPr>
          </a:lstStyle>
          <a:p>
            <a:pPr>
              <a:defRPr/>
            </a:pPr>
            <a:fld id="{6025842B-3993-4E51-8029-DE8212540333}"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5"/>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lstStyle>
          <a:p>
            <a:pPr>
              <a:defRPr/>
            </a:pPr>
            <a:r>
              <a:rPr lang="en-US" smtClean="0"/>
              <a:t>7/17/2016</a:t>
            </a:r>
            <a:endParaRPr lang="en-US"/>
          </a:p>
        </p:txBody>
      </p:sp>
      <p:sp>
        <p:nvSpPr>
          <p:cNvPr id="5" name="Footer Placeholder 2"/>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6" name="Slide Number Placeholder 3"/>
          <p:cNvSpPr>
            <a:spLocks noGrp="1"/>
          </p:cNvSpPr>
          <p:nvPr>
            <p:ph type="sldNum" sz="quarter" idx="12"/>
          </p:nvPr>
        </p:nvSpPr>
        <p:spPr/>
        <p:txBody>
          <a:bodyPr/>
          <a:lstStyle>
            <a:lvl1pPr>
              <a:defRPr/>
            </a:lvl1pPr>
          </a:lstStyle>
          <a:p>
            <a:pPr>
              <a:defRPr/>
            </a:pPr>
            <a:fld id="{4C346872-560F-46E2-9C91-B350D7555FA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r>
              <a:rPr lang="en-US" smtClean="0"/>
              <a:t>7/17/2016</a:t>
            </a:r>
            <a:endParaRPr lang="en-US"/>
          </a:p>
        </p:txBody>
      </p:sp>
      <p:sp>
        <p:nvSpPr>
          <p:cNvPr id="6" name="Footer Placeholder 5"/>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7" name="Slide Number Placeholder 6"/>
          <p:cNvSpPr>
            <a:spLocks noGrp="1"/>
          </p:cNvSpPr>
          <p:nvPr>
            <p:ph type="sldNum" sz="quarter" idx="12"/>
          </p:nvPr>
        </p:nvSpPr>
        <p:spPr/>
        <p:txBody>
          <a:bodyPr/>
          <a:lstStyle>
            <a:lvl1pPr>
              <a:defRPr/>
            </a:lvl1pPr>
          </a:lstStyle>
          <a:p>
            <a:pPr>
              <a:defRPr/>
            </a:pPr>
            <a:fld id="{786970C6-6216-482A-9341-3CDC9CE4A576}"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210" fontAlgn="auto">
              <a:lnSpc>
                <a:spcPts val="3000"/>
              </a:lnSpc>
              <a:spcBef>
                <a:spcPts val="600"/>
              </a:spcBef>
              <a:spcAft>
                <a:spcPts val="0"/>
              </a:spcAft>
              <a:buClr>
                <a:schemeClr val="accent1"/>
              </a:buClr>
              <a:buSzPct val="80000"/>
              <a:buFont typeface="Wingdings 2" panose="05020102010507070707"/>
              <a:buNone/>
              <a:defRPr/>
            </a:pPr>
            <a:endParaRPr lang="en-US" sz="3200">
              <a:latin typeface="+mn-lt"/>
            </a:endParaRPr>
          </a:p>
        </p:txBody>
      </p:sp>
      <p:sp>
        <p:nvSpPr>
          <p:cNvPr id="6" name="Flowchart: Process 8"/>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lowchart: Process 9"/>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r>
              <a:rPr lang="en-US" smtClean="0"/>
              <a:t>7/17/2016</a:t>
            </a:r>
            <a:endParaRPr lang="en-US"/>
          </a:p>
        </p:txBody>
      </p:sp>
      <p:sp>
        <p:nvSpPr>
          <p:cNvPr id="9" name="Footer Placeholder 5"/>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10" name="Slide Number Placeholder 6"/>
          <p:cNvSpPr>
            <a:spLocks noGrp="1"/>
          </p:cNvSpPr>
          <p:nvPr>
            <p:ph type="sldNum" sz="quarter" idx="12"/>
          </p:nvPr>
        </p:nvSpPr>
        <p:spPr/>
        <p:txBody>
          <a:bodyPr/>
          <a:lstStyle>
            <a:lvl1pPr>
              <a:defRPr/>
            </a:lvl1pPr>
          </a:lstStyle>
          <a:p>
            <a:pPr>
              <a:defRPr/>
            </a:pPr>
            <a:fld id="{B89C4889-C8FB-46F8-BAE4-C668FDCF391E}"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ln>
        </p:spPr>
        <p:txBody>
          <a:bodyPr vert="horz" wrap="square" lIns="91440" tIns="45720" rIns="91440" bIns="45720" numCol="1" anchor="t" anchorCtr="0" compatLnSpc="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smtClean="0">
                <a:solidFill>
                  <a:schemeClr val="bg2">
                    <a:shade val="50000"/>
                    <a:satMod val="200000"/>
                  </a:schemeClr>
                </a:solidFill>
                <a:latin typeface="+mn-lt"/>
              </a:defRPr>
            </a:lvl1pPr>
          </a:lstStyle>
          <a:p>
            <a:pPr>
              <a:defRPr/>
            </a:pPr>
            <a:r>
              <a:rPr lang="en-US" smtClean="0"/>
              <a:t>7/17/2016</a:t>
            </a: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smtClean="0">
                <a:solidFill>
                  <a:schemeClr val="bg2">
                    <a:shade val="50000"/>
                    <a:satMod val="200000"/>
                  </a:schemeClr>
                </a:solidFill>
                <a:effectLst/>
                <a:latin typeface="+mn-lt"/>
              </a:defRPr>
            </a:lvl1pPr>
          </a:lstStyle>
          <a:p>
            <a:pPr>
              <a:defRPr/>
            </a:pPr>
            <a:r>
              <a:rPr lang="en-US" smtClean="0"/>
              <a:t>Dr. M M Math and SS &amp; OS Lab members</a:t>
            </a: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smtClean="0">
                <a:solidFill>
                  <a:schemeClr val="bg2">
                    <a:shade val="50000"/>
                    <a:satMod val="200000"/>
                  </a:schemeClr>
                </a:solidFill>
                <a:effectLst/>
                <a:latin typeface="+mn-lt"/>
              </a:defRPr>
            </a:lvl1pPr>
          </a:lstStyle>
          <a:p>
            <a:pPr>
              <a:defRPr/>
            </a:pPr>
            <a:fld id="{318152DE-AB7E-47DA-8FB5-96A48DA6EA9C}" type="slidenum">
              <a:rPr lang="en-US"/>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fontAlgn="base">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572314"/>
          </a:solidFill>
          <a:latin typeface="Gill Sans MT" pitchFamily="34" charset="0"/>
        </a:defRPr>
      </a:lvl2pPr>
      <a:lvl3pPr algn="l" rtl="0" fontAlgn="base">
        <a:spcBef>
          <a:spcPct val="0"/>
        </a:spcBef>
        <a:spcAft>
          <a:spcPct val="0"/>
        </a:spcAft>
        <a:defRPr sz="4300">
          <a:solidFill>
            <a:srgbClr val="572314"/>
          </a:solidFill>
          <a:latin typeface="Gill Sans MT" pitchFamily="34" charset="0"/>
        </a:defRPr>
      </a:lvl3pPr>
      <a:lvl4pPr algn="l" rtl="0" fontAlgn="base">
        <a:spcBef>
          <a:spcPct val="0"/>
        </a:spcBef>
        <a:spcAft>
          <a:spcPct val="0"/>
        </a:spcAft>
        <a:defRPr sz="4300">
          <a:solidFill>
            <a:srgbClr val="572314"/>
          </a:solidFill>
          <a:latin typeface="Gill Sans MT" pitchFamily="34" charset="0"/>
        </a:defRPr>
      </a:lvl4pPr>
      <a:lvl5pPr algn="l" rtl="0" fontAlgn="base">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p:titleStyle>
    <p:bodyStyle>
      <a:lvl1pPr marL="365125" indent="-282575" algn="l" rtl="0" fontAlgn="base">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40080" indent="-236855" algn="l" rtl="0" fontAlgn="base">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fontAlgn="base">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7280" indent="-173355" algn="l" rtl="0" fontAlgn="base">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7305" indent="-182880" algn="l" rtl="0" fontAlgn="base">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0135" y="2570480"/>
            <a:ext cx="7880350" cy="1067435"/>
          </a:xfrm>
        </p:spPr>
        <p:txBody>
          <a:bodyPr/>
          <a:lstStyle/>
          <a:p>
            <a:pPr fontAlgn="auto">
              <a:spcAft>
                <a:spcPts val="0"/>
              </a:spcAft>
              <a:defRPr/>
            </a:pPr>
            <a:r>
              <a:rPr lang="en-IN" altLang="en-US" dirty="0" smtClean="0">
                <a:solidFill>
                  <a:schemeClr val="tx2">
                    <a:satMod val="130000"/>
                  </a:schemeClr>
                </a:solidFill>
              </a:rPr>
              <a:t>Part- A -</a:t>
            </a:r>
            <a:r>
              <a:rPr lang="en-US" dirty="0" smtClean="0">
                <a:solidFill>
                  <a:schemeClr val="tx2">
                    <a:satMod val="130000"/>
                  </a:schemeClr>
                </a:solidFill>
              </a:rPr>
              <a:t>Lex</a:t>
            </a:r>
            <a:r>
              <a:rPr lang="en-IN" altLang="en-US" dirty="0" smtClean="0">
                <a:solidFill>
                  <a:schemeClr val="tx2">
                    <a:satMod val="130000"/>
                  </a:schemeClr>
                </a:solidFill>
              </a:rPr>
              <a:t> Programming </a:t>
            </a:r>
            <a:r>
              <a:rPr lang="en-US" dirty="0" smtClean="0">
                <a:solidFill>
                  <a:schemeClr val="tx2">
                    <a:satMod val="130000"/>
                  </a:schemeClr>
                </a:solidFill>
              </a:rPr>
              <a:t> </a:t>
            </a:r>
            <a:endParaRPr lang="en-US" dirty="0">
              <a:solidFill>
                <a:schemeClr val="tx2">
                  <a:satMod val="130000"/>
                </a:schemeClr>
              </a:solidFill>
            </a:endParaRPr>
          </a:p>
        </p:txBody>
      </p:sp>
      <p:sp>
        <p:nvSpPr>
          <p:cNvPr id="3" name="Subtitle 2"/>
          <p:cNvSpPr>
            <a:spLocks noGrp="1"/>
          </p:cNvSpPr>
          <p:nvPr>
            <p:ph type="subTitle" idx="1"/>
          </p:nvPr>
        </p:nvSpPr>
        <p:spPr>
          <a:xfrm>
            <a:off x="5105400" y="4883150"/>
            <a:ext cx="3710305" cy="1720215"/>
          </a:xfrm>
        </p:spPr>
        <p:txBody>
          <a:bodyPr>
            <a:noAutofit/>
          </a:bodyPr>
          <a:lstStyle/>
          <a:p>
            <a:pPr marL="0" algn="r" eaLnBrk="1" fontAlgn="auto" latinLnBrk="0" hangingPunct="1">
              <a:lnSpc>
                <a:spcPct val="100000"/>
              </a:lnSpc>
              <a:spcAft>
                <a:spcPts val="0"/>
              </a:spcAft>
              <a:buFont typeface="Wingdings 2" panose="05020102010507070707"/>
              <a:buNone/>
              <a:defRPr/>
            </a:pPr>
            <a:r>
              <a:rPr lang="en-US" sz="2200" b="1" dirty="0" smtClean="0">
                <a:latin typeface="Times New Roman" panose="02020603050405020304" pitchFamily="18" charset="0"/>
                <a:cs typeface="Times New Roman" panose="02020603050405020304" pitchFamily="18" charset="0"/>
              </a:rPr>
              <a:t>By  Dr. M </a:t>
            </a:r>
            <a:r>
              <a:rPr lang="en-US" sz="2200" b="1" dirty="0" err="1" smtClean="0">
                <a:latin typeface="Times New Roman" panose="02020603050405020304" pitchFamily="18" charset="0"/>
                <a:cs typeface="Times New Roman" panose="02020603050405020304" pitchFamily="18" charset="0"/>
              </a:rPr>
              <a:t>M</a:t>
            </a:r>
            <a:r>
              <a:rPr lang="en-US" sz="2200" b="1" dirty="0" smtClean="0">
                <a:latin typeface="Times New Roman" panose="02020603050405020304" pitchFamily="18" charset="0"/>
                <a:cs typeface="Times New Roman" panose="02020603050405020304" pitchFamily="18" charset="0"/>
              </a:rPr>
              <a:t> Math, </a:t>
            </a:r>
          </a:p>
          <a:p>
            <a:pPr marL="0" algn="r" eaLnBrk="1" fontAlgn="auto" latinLnBrk="0" hangingPunct="1">
              <a:lnSpc>
                <a:spcPct val="100000"/>
              </a:lnSpc>
              <a:spcAft>
                <a:spcPts val="0"/>
              </a:spcAft>
              <a:buFont typeface="Wingdings 2" panose="05020102010507070707"/>
              <a:buNone/>
              <a:defRPr/>
            </a:pPr>
            <a:r>
              <a:rPr lang="en-US" sz="2200" b="1" dirty="0" smtClean="0">
                <a:latin typeface="Times New Roman" panose="02020603050405020304" pitchFamily="18" charset="0"/>
                <a:cs typeface="Times New Roman" panose="02020603050405020304" pitchFamily="18" charset="0"/>
              </a:rPr>
              <a:t>Professor</a:t>
            </a:r>
            <a:r>
              <a:rPr lang="en-IN" altLang="en-US" sz="2200" b="1" dirty="0" smtClean="0">
                <a:latin typeface="Times New Roman" panose="02020603050405020304" pitchFamily="18" charset="0"/>
                <a:cs typeface="Times New Roman" panose="02020603050405020304" pitchFamily="18" charset="0"/>
              </a:rPr>
              <a:t> and Head CC </a:t>
            </a:r>
            <a:r>
              <a:rPr lang="en-US" sz="2200" b="1" dirty="0" smtClean="0">
                <a:latin typeface="Times New Roman" panose="02020603050405020304" pitchFamily="18" charset="0"/>
                <a:cs typeface="Times New Roman" panose="02020603050405020304" pitchFamily="18" charset="0"/>
              </a:rPr>
              <a:t> </a:t>
            </a:r>
          </a:p>
          <a:p>
            <a:pPr marL="0" algn="r" eaLnBrk="1" fontAlgn="auto" latinLnBrk="0" hangingPunct="1">
              <a:lnSpc>
                <a:spcPct val="100000"/>
              </a:lnSpc>
              <a:spcAft>
                <a:spcPts val="0"/>
              </a:spcAft>
              <a:buFont typeface="Wingdings 2" panose="05020102010507070707"/>
              <a:buNone/>
              <a:defRPr/>
            </a:pPr>
            <a:r>
              <a:rPr lang="en-US" sz="2200" b="1" dirty="0" smtClean="0">
                <a:latin typeface="Times New Roman" panose="02020603050405020304" pitchFamily="18" charset="0"/>
                <a:cs typeface="Times New Roman" panose="02020603050405020304" pitchFamily="18" charset="0"/>
              </a:rPr>
              <a:t>Department of CSE, </a:t>
            </a:r>
          </a:p>
          <a:p>
            <a:pPr marL="0" algn="r" eaLnBrk="1" fontAlgn="auto" latinLnBrk="0" hangingPunct="1">
              <a:lnSpc>
                <a:spcPct val="100000"/>
              </a:lnSpc>
              <a:spcAft>
                <a:spcPts val="0"/>
              </a:spcAft>
              <a:buFont typeface="Wingdings 2" panose="05020102010507070707"/>
              <a:buNone/>
              <a:defRPr/>
            </a:pPr>
            <a:r>
              <a:rPr lang="en-US" sz="2200" b="1" dirty="0" smtClean="0">
                <a:latin typeface="Times New Roman" panose="02020603050405020304" pitchFamily="18" charset="0"/>
                <a:cs typeface="Times New Roman" panose="02020603050405020304" pitchFamily="18" charset="0"/>
              </a:rPr>
              <a:t>GIT, </a:t>
            </a:r>
            <a:r>
              <a:rPr lang="en-US" sz="2200" b="1" dirty="0" err="1" smtClean="0">
                <a:latin typeface="Times New Roman" panose="02020603050405020304" pitchFamily="18" charset="0"/>
                <a:cs typeface="Times New Roman" panose="02020603050405020304" pitchFamily="18" charset="0"/>
              </a:rPr>
              <a:t>Belagavi</a:t>
            </a:r>
            <a:endParaRPr lang="en-US" sz="2200" b="1" dirty="0">
              <a:latin typeface="Times New Roman" panose="02020603050405020304" pitchFamily="18" charset="0"/>
              <a:cs typeface="Times New Roman" panose="02020603050405020304" pitchFamily="18" charset="0"/>
            </a:endParaRPr>
          </a:p>
        </p:txBody>
      </p:sp>
      <p:sp>
        <p:nvSpPr>
          <p:cNvPr id="11269" name="Text Box 941058"/>
          <p:cNvSpPr txBox="1"/>
          <p:nvPr/>
        </p:nvSpPr>
        <p:spPr>
          <a:xfrm>
            <a:off x="1197610" y="772160"/>
            <a:ext cx="8390890" cy="55308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eaLnBrk="1" hangingPunct="1">
              <a:spcBef>
                <a:spcPct val="0"/>
              </a:spcBef>
              <a:buNone/>
            </a:pPr>
            <a:r>
              <a:rPr lang="zh-CN" altLang="en-US" sz="3000" b="1" dirty="0" smtClean="0">
                <a:solidFill>
                  <a:srgbClr val="FF0000"/>
                </a:solidFill>
                <a:ea typeface="SimSun" panose="02010600030101010101" pitchFamily="2" charset="-122"/>
              </a:rPr>
              <a:t> </a:t>
            </a:r>
            <a:endParaRPr lang="en-IN" altLang="en-GB" sz="3000" b="1" dirty="0" smtClean="0">
              <a:solidFill>
                <a:srgbClr val="FF0000"/>
              </a:solidFill>
              <a:ea typeface="SimSun" panose="02010600030101010101" pitchFamily="2" charset="-122"/>
            </a:endParaRPr>
          </a:p>
        </p:txBody>
      </p:sp>
      <p:sp>
        <p:nvSpPr>
          <p:cNvPr id="11268" name="Rectangles 941057"/>
          <p:cNvSpPr/>
          <p:nvPr/>
        </p:nvSpPr>
        <p:spPr>
          <a:xfrm>
            <a:off x="1068070" y="304800"/>
            <a:ext cx="7943215" cy="1073150"/>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algn="ctr" eaLnBrk="1" hangingPunct="1">
              <a:spcBef>
                <a:spcPct val="0"/>
              </a:spcBef>
              <a:buNone/>
            </a:pPr>
            <a:endParaRPr lang="zh-CN" altLang="en-US" sz="1350" dirty="0">
              <a:ea typeface="SimSun" panose="02010600030101010101" pitchFamily="2" charset="-122"/>
            </a:endParaRPr>
          </a:p>
        </p:txBody>
      </p:sp>
      <p:sp>
        <p:nvSpPr>
          <p:cNvPr id="4" name="Text Box 941058"/>
          <p:cNvSpPr txBox="1"/>
          <p:nvPr/>
        </p:nvSpPr>
        <p:spPr>
          <a:xfrm>
            <a:off x="-941705" y="457200"/>
            <a:ext cx="7811135" cy="55308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eaLnBrk="1" hangingPunct="1">
              <a:spcBef>
                <a:spcPct val="0"/>
              </a:spcBef>
              <a:buNone/>
            </a:pPr>
            <a:r>
              <a:rPr lang="en-IN" altLang="en-US" sz="3000" b="1" dirty="0" smtClean="0">
                <a:solidFill>
                  <a:srgbClr val="FF0000"/>
                </a:solidFill>
              </a:rPr>
              <a:t>           </a:t>
            </a:r>
            <a:r>
              <a:rPr lang="en-US" altLang="en-US" sz="3000" b="1" dirty="0" smtClean="0">
                <a:solidFill>
                  <a:srgbClr val="FF0000"/>
                </a:solidFill>
                <a:sym typeface="+mn-ea"/>
              </a:rPr>
              <a:t>UNIT-</a:t>
            </a:r>
            <a:r>
              <a:rPr lang="en-IN" altLang="en-US" sz="3000" b="1" dirty="0" smtClean="0">
                <a:solidFill>
                  <a:srgbClr val="FF0000"/>
                </a:solidFill>
                <a:sym typeface="+mn-ea"/>
              </a:rPr>
              <a:t>5</a:t>
            </a:r>
            <a:r>
              <a:rPr lang="en-US" altLang="en-US" sz="3000" b="1" dirty="0" smtClean="0">
                <a:solidFill>
                  <a:srgbClr val="FF0000"/>
                </a:solidFill>
                <a:sym typeface="+mn-ea"/>
              </a:rPr>
              <a:t>.</a:t>
            </a:r>
            <a:r>
              <a:rPr lang="en-IN" altLang="en-US" sz="3000" b="1" dirty="0" smtClean="0">
                <a:solidFill>
                  <a:srgbClr val="FF0000"/>
                </a:solidFill>
                <a:sym typeface="+mn-ea"/>
              </a:rPr>
              <a:t> LEX and YACC</a:t>
            </a:r>
            <a:r>
              <a:rPr lang="en-US" altLang="en-US" sz="3000" b="1" dirty="0" smtClean="0">
                <a:solidFill>
                  <a:srgbClr val="FF0000"/>
                </a:solidFill>
              </a:rPr>
              <a:t>.</a:t>
            </a:r>
            <a:r>
              <a:rPr lang="zh-CN" altLang="en-US" sz="3000" b="1" dirty="0" smtClean="0">
                <a:solidFill>
                  <a:srgbClr val="FF0000"/>
                </a:solidFill>
                <a:ea typeface="SimSun" panose="02010600030101010101" pitchFamily="2" charset="-122"/>
              </a:rPr>
              <a:t>   </a:t>
            </a:r>
            <a:endParaRPr lang="zh-CN" altLang="en-US" sz="3000" dirty="0">
              <a:ea typeface="SimSun"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795" y="78740"/>
            <a:ext cx="7917815" cy="1140460"/>
          </a:xfrm>
        </p:spPr>
        <p:txBody>
          <a:bodyPr>
            <a:normAutofit fontScale="90000"/>
          </a:bodyPr>
          <a:lstStyle/>
          <a:p>
            <a:r>
              <a:rPr lang="en-US" sz="3600" dirty="0" smtClean="0"/>
              <a:t/>
            </a:r>
            <a:br>
              <a:rPr lang="en-US" sz="3600" dirty="0" smtClean="0"/>
            </a:br>
            <a:r>
              <a:rPr lang="en-US" sz="3600" dirty="0" smtClean="0"/>
              <a:t>I</a:t>
            </a:r>
            <a:r>
              <a:rPr lang="en-GB" altLang="en-US" sz="3600" dirty="0" smtClean="0"/>
              <a:t>II</a:t>
            </a:r>
            <a:r>
              <a:rPr lang="en-US" sz="3600" dirty="0" smtClean="0"/>
              <a:t>. Prerequisite for Writing LEX program</a:t>
            </a:r>
            <a:r>
              <a:rPr lang="en-US" dirty="0" smtClean="0"/>
              <a:t/>
            </a:r>
            <a:br>
              <a:rPr lang="en-US" dirty="0" smtClean="0"/>
            </a:br>
            <a:endParaRPr lang="en-US" dirty="0"/>
          </a:p>
        </p:txBody>
      </p:sp>
      <p:sp>
        <p:nvSpPr>
          <p:cNvPr id="3" name="Content Placeholder 2"/>
          <p:cNvSpPr>
            <a:spLocks noGrp="1"/>
          </p:cNvSpPr>
          <p:nvPr>
            <p:ph idx="1"/>
          </p:nvPr>
        </p:nvSpPr>
        <p:spPr>
          <a:xfrm>
            <a:off x="1054100" y="1371600"/>
            <a:ext cx="7499350" cy="5257800"/>
          </a:xfrm>
        </p:spPr>
        <p:txBody>
          <a:bodyPr/>
          <a:lstStyle/>
          <a:p>
            <a:r>
              <a:rPr lang="en-US" sz="2400" b="1" dirty="0" smtClean="0">
                <a:solidFill>
                  <a:srgbClr val="FF0000"/>
                </a:solidFill>
              </a:rPr>
              <a:t>Study of Regular expression :</a:t>
            </a:r>
          </a:p>
          <a:p>
            <a:pPr algn="just">
              <a:buNone/>
            </a:pPr>
            <a:r>
              <a:rPr lang="en-US" sz="2400" dirty="0" smtClean="0"/>
              <a:t>    As a part of rule section the pattern is made</a:t>
            </a:r>
            <a:r>
              <a:rPr lang="en-GB" altLang="en-US" sz="2400" dirty="0" smtClean="0"/>
              <a:t> up</a:t>
            </a:r>
            <a:r>
              <a:rPr lang="en-US" sz="2400" dirty="0" smtClean="0"/>
              <a:t> of regular expression</a:t>
            </a:r>
            <a:r>
              <a:rPr lang="en-GB" altLang="en-US" sz="2400" dirty="0" smtClean="0"/>
              <a:t>s</a:t>
            </a:r>
            <a:r>
              <a:rPr lang="en-US" sz="2400" dirty="0" smtClean="0"/>
              <a:t> written in UNIX style. </a:t>
            </a:r>
          </a:p>
          <a:p>
            <a:pPr algn="just">
              <a:buNone/>
            </a:pPr>
            <a:r>
              <a:rPr lang="en-US" sz="2400" dirty="0" smtClean="0"/>
              <a:t>   </a:t>
            </a:r>
            <a:r>
              <a:rPr lang="en-GB" altLang="en-US" sz="2400" dirty="0" smtClean="0"/>
              <a:t> </a:t>
            </a:r>
            <a:r>
              <a:rPr lang="en-US" sz="2400" dirty="0" smtClean="0"/>
              <a:t>The </a:t>
            </a:r>
            <a:r>
              <a:rPr lang="en-US" sz="2400" b="1" dirty="0" smtClean="0">
                <a:solidFill>
                  <a:srgbClr val="FF0000"/>
                </a:solidFill>
              </a:rPr>
              <a:t>regular expression </a:t>
            </a:r>
            <a:r>
              <a:rPr lang="en-US" sz="2400" dirty="0" smtClean="0"/>
              <a:t> is a </a:t>
            </a:r>
            <a:r>
              <a:rPr lang="en-US" sz="2400" b="1" dirty="0" smtClean="0">
                <a:solidFill>
                  <a:srgbClr val="FF0000"/>
                </a:solidFill>
              </a:rPr>
              <a:t>string</a:t>
            </a:r>
            <a:r>
              <a:rPr lang="en-US" sz="2400" dirty="0" smtClean="0"/>
              <a:t> made up of </a:t>
            </a:r>
            <a:r>
              <a:rPr lang="en-US" sz="2400" b="1" dirty="0" smtClean="0">
                <a:solidFill>
                  <a:srgbClr val="FF0000"/>
                </a:solidFill>
              </a:rPr>
              <a:t>symbols from alphabets, digits</a:t>
            </a:r>
            <a:r>
              <a:rPr lang="en-GB" altLang="en-US" sz="2400" b="1" dirty="0" smtClean="0">
                <a:solidFill>
                  <a:srgbClr val="FF0000"/>
                </a:solidFill>
              </a:rPr>
              <a:t>, operators </a:t>
            </a:r>
            <a:r>
              <a:rPr lang="en-US" sz="2400" dirty="0" smtClean="0"/>
              <a:t>and </a:t>
            </a:r>
            <a:r>
              <a:rPr lang="en-US" sz="2400" b="1" dirty="0" smtClean="0">
                <a:solidFill>
                  <a:srgbClr val="FF0000"/>
                </a:solidFill>
              </a:rPr>
              <a:t>special symbols </a:t>
            </a:r>
            <a:r>
              <a:rPr lang="en-US" sz="2400" dirty="0" smtClean="0"/>
              <a:t>called </a:t>
            </a:r>
            <a:r>
              <a:rPr lang="en-US" sz="2400" b="1" dirty="0" smtClean="0">
                <a:solidFill>
                  <a:srgbClr val="FF0000"/>
                </a:solidFill>
              </a:rPr>
              <a:t>meta-characters.</a:t>
            </a:r>
          </a:p>
          <a:p>
            <a:pPr lvl="1" indent="250190"/>
            <a:r>
              <a:rPr lang="en-US" sz="2400" dirty="0" smtClean="0"/>
              <a:t>Alphabets </a:t>
            </a:r>
            <a:r>
              <a:rPr lang="en-US" sz="2400" dirty="0" smtClean="0">
                <a:latin typeface="Arial" panose="020B0604020202020204" pitchFamily="34" charset="0"/>
                <a:cs typeface="Arial" panose="020B0604020202020204" pitchFamily="34" charset="0"/>
              </a:rPr>
              <a:t>→</a:t>
            </a:r>
            <a:r>
              <a:rPr lang="en-US" sz="2400" dirty="0" smtClean="0"/>
              <a:t>{ </a:t>
            </a:r>
            <a:r>
              <a:rPr lang="en-US" sz="2400" dirty="0" err="1" smtClean="0"/>
              <a:t>a,b</a:t>
            </a:r>
            <a:r>
              <a:rPr lang="en-US" sz="2400" dirty="0" smtClean="0"/>
              <a:t>,c</a:t>
            </a:r>
            <a:r>
              <a:rPr lang="en-GB" altLang="en-US" sz="2400" dirty="0" smtClean="0"/>
              <a:t>....</a:t>
            </a:r>
            <a:r>
              <a:rPr lang="en-US" sz="2400" dirty="0" err="1" smtClean="0"/>
              <a:t>z,A,B,C</a:t>
            </a:r>
            <a:r>
              <a:rPr lang="en-GB" altLang="en-US" sz="2400" dirty="0" err="1" smtClean="0"/>
              <a:t>,...</a:t>
            </a:r>
            <a:r>
              <a:rPr lang="en-US" sz="2400" dirty="0" smtClean="0"/>
              <a:t>.Z }</a:t>
            </a:r>
          </a:p>
          <a:p>
            <a:pPr lvl="1" indent="250190"/>
            <a:r>
              <a:rPr lang="en-GB" altLang="en-US" sz="2400" dirty="0" smtClean="0"/>
              <a:t>D</a:t>
            </a:r>
            <a:r>
              <a:rPr lang="en-US" sz="2400" dirty="0" smtClean="0"/>
              <a:t>igits </a:t>
            </a:r>
            <a:r>
              <a:rPr lang="en-US" sz="2400" dirty="0" smtClean="0">
                <a:latin typeface="Arial" panose="020B0604020202020204" pitchFamily="34" charset="0"/>
                <a:cs typeface="Arial" panose="020B0604020202020204" pitchFamily="34" charset="0"/>
              </a:rPr>
              <a:t>→</a:t>
            </a:r>
            <a:r>
              <a:rPr lang="en-US" sz="2400" dirty="0" smtClean="0"/>
              <a:t> {0,1,2</a:t>
            </a:r>
            <a:r>
              <a:rPr lang="en-GB" altLang="en-US" sz="2400" dirty="0" smtClean="0"/>
              <a:t>,...</a:t>
            </a:r>
            <a:r>
              <a:rPr lang="en-US" sz="2400" dirty="0" smtClean="0"/>
              <a:t>9}</a:t>
            </a:r>
          </a:p>
          <a:p>
            <a:pPr lvl="1" indent="250190"/>
            <a:r>
              <a:rPr lang="en-GB" altLang="en-US" sz="2400" dirty="0" smtClean="0"/>
              <a:t>O</a:t>
            </a:r>
            <a:r>
              <a:rPr lang="en-US" sz="2400" dirty="0" smtClean="0"/>
              <a:t>perators  and </a:t>
            </a:r>
            <a:r>
              <a:rPr lang="en-US" altLang="zh-TW" sz="2400" dirty="0" smtClean="0"/>
              <a:t>Special symbols</a:t>
            </a:r>
            <a:r>
              <a:rPr lang="en-GB" altLang="en-US" sz="2400" dirty="0" smtClean="0"/>
              <a:t> </a:t>
            </a:r>
            <a:r>
              <a:rPr lang="en-GB" altLang="en-US" sz="2400" dirty="0" smtClean="0">
                <a:latin typeface="Arial" panose="020B0604020202020204" pitchFamily="34" charset="0"/>
                <a:cs typeface="Arial" panose="020B0604020202020204" pitchFamily="34" charset="0"/>
              </a:rPr>
              <a:t>→</a:t>
            </a:r>
            <a:endParaRPr lang="en-US" altLang="zh-TW" sz="2400" dirty="0" smtClean="0"/>
          </a:p>
          <a:p>
            <a:pPr>
              <a:buNone/>
            </a:pPr>
            <a:r>
              <a:rPr lang="en-US" altLang="zh-TW" sz="2400" dirty="0" smtClean="0">
                <a:solidFill>
                  <a:srgbClr val="FF6600"/>
                </a:solidFill>
                <a:latin typeface="Courier New" panose="02070309020205020404" pitchFamily="49" charset="0"/>
              </a:rPr>
              <a:t>  </a:t>
            </a:r>
            <a:r>
              <a:rPr lang="en-GB" altLang="en-US" sz="2400" dirty="0" smtClean="0">
                <a:solidFill>
                  <a:srgbClr val="FF6600"/>
                </a:solidFill>
                <a:latin typeface="Courier New" panose="02070309020205020404" pitchFamily="49" charset="0"/>
              </a:rPr>
              <a:t>  </a:t>
            </a:r>
            <a:r>
              <a:rPr lang="en-US" altLang="zh-TW" sz="2400" b="1" dirty="0" smtClean="0">
                <a:solidFill>
                  <a:srgbClr val="FF6600"/>
                </a:solidFill>
                <a:latin typeface="Courier New" panose="02070309020205020404" pitchFamily="49" charset="0"/>
              </a:rPr>
              <a:t>“ \ [ ] ^ - ? . * + | ( ) $ / { } % </a:t>
            </a:r>
          </a:p>
          <a:p>
            <a:pPr>
              <a:buNone/>
            </a:pPr>
            <a:endParaRPr lang="en-US" altLang="zh-TW" sz="2400" dirty="0" smtClean="0"/>
          </a:p>
          <a:p>
            <a:pPr>
              <a:buNone/>
            </a:pPr>
            <a:endParaRPr lang="en-US" sz="1800" dirty="0"/>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err="1" smtClean="0">
                <a:solidFill>
                  <a:schemeClr val="tx2">
                    <a:satMod val="130000"/>
                  </a:schemeClr>
                </a:solidFill>
              </a:rPr>
              <a:t>Lex</a:t>
            </a:r>
            <a:r>
              <a:rPr lang="en-US" dirty="0" smtClean="0">
                <a:solidFill>
                  <a:schemeClr val="tx2">
                    <a:satMod val="130000"/>
                  </a:schemeClr>
                </a:solidFill>
              </a:rPr>
              <a:t>- </a:t>
            </a:r>
            <a:r>
              <a:rPr lang="en-US" dirty="0" smtClean="0">
                <a:latin typeface="Gill Sans MT" pitchFamily="34" charset="0"/>
              </a:rPr>
              <a:t>Pattern Matching Primitives</a:t>
            </a:r>
            <a:r>
              <a:rPr lang="en-GB" altLang="en-US" dirty="0" smtClean="0">
                <a:latin typeface="Gill Sans MT" pitchFamily="34" charset="0"/>
              </a:rPr>
              <a:t> or Meta Characters</a:t>
            </a:r>
            <a:r>
              <a:rPr lang="en-US" dirty="0" smtClean="0">
                <a:latin typeface="Gill Sans MT" pitchFamily="34" charset="0"/>
              </a:rPr>
              <a:t> </a:t>
            </a:r>
            <a:br>
              <a:rPr lang="en-US" dirty="0" smtClean="0">
                <a:latin typeface="Gill Sans MT" pitchFamily="34" charset="0"/>
              </a:rPr>
            </a:br>
            <a:endParaRPr lang="en-US" dirty="0">
              <a:solidFill>
                <a:schemeClr val="tx2">
                  <a:satMod val="130000"/>
                </a:schemeClr>
              </a:solidFill>
            </a:endParaRPr>
          </a:p>
        </p:txBody>
      </p:sp>
      <p:pic>
        <p:nvPicPr>
          <p:cNvPr id="20482" name="Picture 2"/>
          <p:cNvPicPr>
            <a:picLocks noGrp="1" noChangeAspect="1" noChangeArrowheads="1"/>
          </p:cNvPicPr>
          <p:nvPr>
            <p:ph idx="1"/>
          </p:nvPr>
        </p:nvPicPr>
        <p:blipFill>
          <a:blip r:embed="rId3"/>
          <a:srcRect/>
          <a:stretch>
            <a:fillRect/>
          </a:stretch>
        </p:blipFill>
        <p:spPr>
          <a:xfrm>
            <a:off x="1295400" y="1447800"/>
            <a:ext cx="7499350" cy="3810000"/>
          </a:xfrm>
        </p:spPr>
      </p:pic>
      <p:sp>
        <p:nvSpPr>
          <p:cNvPr id="6" name="Slide Number Placeholder 5"/>
          <p:cNvSpPr>
            <a:spLocks noGrp="1"/>
          </p:cNvSpPr>
          <p:nvPr>
            <p:ph type="sldNum" sz="quarter" idx="12"/>
          </p:nvPr>
        </p:nvSpPr>
        <p:spPr/>
        <p:txBody>
          <a:bodyPr/>
          <a:lstStyle/>
          <a:p>
            <a:pPr>
              <a:defRPr/>
            </a:pPr>
            <a:fld id="{FE3D6B6E-80CB-491F-B2A3-96DAB261B3FC}" type="slidenum">
              <a:rPr lang="en-US"/>
              <a:t>11</a:t>
            </a:fld>
            <a:endParaRPr lang="en-US"/>
          </a:p>
        </p:txBody>
      </p:sp>
      <p:sp>
        <p:nvSpPr>
          <p:cNvPr id="7" name="Footer Placeholder 6"/>
          <p:cNvSpPr>
            <a:spLocks noGrp="1"/>
          </p:cNvSpPr>
          <p:nvPr>
            <p:ph type="ftr" sz="quarter" idx="11"/>
          </p:nvPr>
        </p:nvSpPr>
        <p:spPr/>
        <p:txBody>
          <a:bodyPr/>
          <a:lstStyle/>
          <a:p>
            <a:pPr>
              <a:defRPr/>
            </a:pPr>
            <a:r>
              <a:rPr lang="en-US" smtClean="0"/>
              <a:t>Dr. M M Math and SS &amp; OS Lab members</a:t>
            </a:r>
            <a:endParaRPr lang="en-US"/>
          </a:p>
        </p:txBody>
      </p:sp>
      <p:sp>
        <p:nvSpPr>
          <p:cNvPr id="8" name="Date Placeholder 7"/>
          <p:cNvSpPr>
            <a:spLocks noGrp="1"/>
          </p:cNvSpPr>
          <p:nvPr>
            <p:ph type="dt" sz="half" idx="10"/>
          </p:nvPr>
        </p:nvSpPr>
        <p:spPr/>
        <p:txBody>
          <a:bodyPr/>
          <a:lstStyle/>
          <a:p>
            <a:pPr>
              <a:defRPr/>
            </a:pPr>
            <a:r>
              <a:rPr lang="en-US" smtClean="0"/>
              <a:t>7/17/2016</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130000"/>
                  </a:schemeClr>
                </a:solidFill>
              </a:rPr>
              <a:t>Example on pattern matching</a:t>
            </a:r>
            <a:endParaRPr lang="en-US" dirty="0">
              <a:solidFill>
                <a:schemeClr val="tx2">
                  <a:satMod val="130000"/>
                </a:schemeClr>
              </a:solidFill>
            </a:endParaRPr>
          </a:p>
        </p:txBody>
      </p:sp>
      <p:pic>
        <p:nvPicPr>
          <p:cNvPr id="21506" name="Picture 2"/>
          <p:cNvPicPr>
            <a:picLocks noGrp="1" noChangeAspect="1" noChangeArrowheads="1"/>
          </p:cNvPicPr>
          <p:nvPr>
            <p:ph idx="1"/>
          </p:nvPr>
        </p:nvPicPr>
        <p:blipFill>
          <a:blip r:embed="rId3"/>
          <a:srcRect/>
          <a:stretch>
            <a:fillRect/>
          </a:stretch>
        </p:blipFill>
        <p:spPr>
          <a:xfrm>
            <a:off x="1447800" y="1447800"/>
            <a:ext cx="6172200" cy="4267200"/>
          </a:xfrm>
        </p:spPr>
      </p:pic>
      <p:sp>
        <p:nvSpPr>
          <p:cNvPr id="21507" name="TextBox 4"/>
          <p:cNvSpPr txBox="1">
            <a:spLocks noChangeArrowheads="1"/>
          </p:cNvSpPr>
          <p:nvPr/>
        </p:nvSpPr>
        <p:spPr bwMode="auto">
          <a:xfrm>
            <a:off x="1600200" y="5943600"/>
            <a:ext cx="5867400" cy="369888"/>
          </a:xfrm>
          <a:prstGeom prst="rect">
            <a:avLst/>
          </a:prstGeom>
          <a:noFill/>
          <a:ln w="9525">
            <a:noFill/>
            <a:miter lim="800000"/>
          </a:ln>
        </p:spPr>
        <p:txBody>
          <a:bodyPr>
            <a:spAutoFit/>
          </a:bodyPr>
          <a:lstStyle/>
          <a:p>
            <a:pPr>
              <a:buFont typeface="Arial" panose="020B0604020202020204" pitchFamily="34" charset="0"/>
              <a:buChar char="•"/>
            </a:pPr>
            <a:r>
              <a:rPr lang="en-US">
                <a:latin typeface="Gill Sans MT" pitchFamily="34" charset="0"/>
              </a:rPr>
              <a:t> Pattern Matching examples.</a:t>
            </a:r>
          </a:p>
        </p:txBody>
      </p:sp>
      <p:sp>
        <p:nvSpPr>
          <p:cNvPr id="6" name="Slide Number Placeholder 5"/>
          <p:cNvSpPr>
            <a:spLocks noGrp="1"/>
          </p:cNvSpPr>
          <p:nvPr>
            <p:ph type="sldNum" sz="quarter" idx="12"/>
          </p:nvPr>
        </p:nvSpPr>
        <p:spPr/>
        <p:txBody>
          <a:bodyPr/>
          <a:lstStyle/>
          <a:p>
            <a:pPr>
              <a:defRPr/>
            </a:pPr>
            <a:fld id="{4F76A47A-201C-4EA2-91F4-8DB99D65706B}" type="slidenum">
              <a:rPr lang="en-US"/>
              <a:t>12</a:t>
            </a:fld>
            <a:endParaRPr lang="en-US"/>
          </a:p>
        </p:txBody>
      </p:sp>
      <p:sp>
        <p:nvSpPr>
          <p:cNvPr id="7" name="Footer Placeholder 6"/>
          <p:cNvSpPr>
            <a:spLocks noGrp="1"/>
          </p:cNvSpPr>
          <p:nvPr>
            <p:ph type="ftr" sz="quarter" idx="11"/>
          </p:nvPr>
        </p:nvSpPr>
        <p:spPr/>
        <p:txBody>
          <a:bodyPr/>
          <a:lstStyle/>
          <a:p>
            <a:pPr>
              <a:defRPr/>
            </a:pPr>
            <a:r>
              <a:rPr lang="en-US" smtClean="0"/>
              <a:t>Dr. M M Math and SS &amp; OS Lab members</a:t>
            </a:r>
            <a:endParaRPr lang="en-US"/>
          </a:p>
        </p:txBody>
      </p:sp>
      <p:sp>
        <p:nvSpPr>
          <p:cNvPr id="8" name="Date Placeholder 7"/>
          <p:cNvSpPr>
            <a:spLocks noGrp="1"/>
          </p:cNvSpPr>
          <p:nvPr>
            <p:ph type="dt" sz="half" idx="10"/>
          </p:nvPr>
        </p:nvSpPr>
        <p:spPr/>
        <p:txBody>
          <a:bodyPr/>
          <a:lstStyle/>
          <a:p>
            <a:pPr>
              <a:defRPr/>
            </a:pPr>
            <a:r>
              <a:rPr lang="en-US" smtClean="0"/>
              <a:t>7/17/2016</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sz="4400" dirty="0" err="1" smtClean="0">
                <a:latin typeface="Times New Roman" panose="02020603050405020304" pitchFamily="18" charset="0"/>
                <a:cs typeface="Times New Roman" panose="02020603050405020304" pitchFamily="18" charset="0"/>
              </a:rPr>
              <a:t>Lex</a:t>
            </a:r>
            <a:r>
              <a:rPr lang="en-US" sz="4400" dirty="0" smtClean="0">
                <a:latin typeface="Times New Roman" panose="02020603050405020304" pitchFamily="18" charset="0"/>
                <a:cs typeface="Times New Roman" panose="02020603050405020304" pitchFamily="18" charset="0"/>
              </a:rPr>
              <a:t> predefined variables.</a:t>
            </a:r>
            <a:br>
              <a:rPr lang="en-US" sz="4400" dirty="0" smtClean="0">
                <a:latin typeface="Times New Roman" panose="02020603050405020304" pitchFamily="18" charset="0"/>
                <a:cs typeface="Times New Roman" panose="02020603050405020304" pitchFamily="18" charset="0"/>
              </a:rPr>
            </a:br>
            <a:endParaRPr lang="en-US" dirty="0">
              <a:solidFill>
                <a:schemeClr val="tx2">
                  <a:satMod val="130000"/>
                </a:schemeClr>
              </a:solidFill>
            </a:endParaRPr>
          </a:p>
        </p:txBody>
      </p:sp>
      <p:sp>
        <p:nvSpPr>
          <p:cNvPr id="23554" name="Content Placeholder 2"/>
          <p:cNvSpPr>
            <a:spLocks noGrp="1"/>
          </p:cNvSpPr>
          <p:nvPr>
            <p:ph idx="1"/>
          </p:nvPr>
        </p:nvSpPr>
        <p:spPr>
          <a:xfrm>
            <a:off x="1066800" y="4953000"/>
            <a:ext cx="7497763" cy="533400"/>
          </a:xfrm>
        </p:spPr>
        <p:txBody>
          <a:bodyPr/>
          <a:lstStyle/>
          <a:p>
            <a:pPr>
              <a:buFont typeface="Wingdings 2" panose="05020102010507070707" pitchFamily="18" charset="2"/>
              <a:buNone/>
            </a:pPr>
            <a:endParaRPr lang="en-US" sz="2000" dirty="0" smtClean="0">
              <a:latin typeface="Times New Roman" panose="02020603050405020304" pitchFamily="18" charset="0"/>
              <a:cs typeface="Times New Roman" panose="02020603050405020304" pitchFamily="18" charset="0"/>
            </a:endParaRPr>
          </a:p>
        </p:txBody>
      </p:sp>
      <p:pic>
        <p:nvPicPr>
          <p:cNvPr id="23555" name="Picture 2"/>
          <p:cNvPicPr>
            <a:picLocks noChangeAspect="1" noChangeArrowheads="1"/>
          </p:cNvPicPr>
          <p:nvPr/>
        </p:nvPicPr>
        <p:blipFill>
          <a:blip r:embed="rId3"/>
          <a:srcRect/>
          <a:stretch>
            <a:fillRect/>
          </a:stretch>
        </p:blipFill>
        <p:spPr bwMode="auto">
          <a:xfrm>
            <a:off x="1143000" y="1295400"/>
            <a:ext cx="7200900" cy="33909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B136B714-E263-40C3-9DCB-4D39EF4E99A8}" type="slidenum">
              <a:rPr lang="en-US"/>
              <a:t>13</a:t>
            </a:fld>
            <a:endParaRPr lang="en-US"/>
          </a:p>
        </p:txBody>
      </p:sp>
      <p:sp>
        <p:nvSpPr>
          <p:cNvPr id="6" name="Footer Placeholder 5"/>
          <p:cNvSpPr>
            <a:spLocks noGrp="1"/>
          </p:cNvSpPr>
          <p:nvPr>
            <p:ph type="ftr" sz="quarter" idx="11"/>
          </p:nvPr>
        </p:nvSpPr>
        <p:spPr/>
        <p:txBody>
          <a:bodyPr/>
          <a:lstStyle/>
          <a:p>
            <a:pPr>
              <a:defRPr/>
            </a:pPr>
            <a:r>
              <a:rPr lang="en-US" smtClean="0"/>
              <a:t>Dr. M M Math and SS &amp; OS Lab members</a:t>
            </a:r>
            <a:endParaRPr lang="en-US"/>
          </a:p>
        </p:txBody>
      </p:sp>
      <p:sp>
        <p:nvSpPr>
          <p:cNvPr id="7" name="Date Placeholder 6"/>
          <p:cNvSpPr>
            <a:spLocks noGrp="1"/>
          </p:cNvSpPr>
          <p:nvPr>
            <p:ph type="dt" sz="half" idx="10"/>
          </p:nvPr>
        </p:nvSpPr>
        <p:spPr/>
        <p:txBody>
          <a:bodyPr/>
          <a:lstStyle/>
          <a:p>
            <a:pPr>
              <a:defRPr/>
            </a:pPr>
            <a:r>
              <a:rPr lang="en-US" smtClean="0"/>
              <a:t>7/17/2016</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en-US" altLang="zh-TW"/>
              <a:t>PLLab, NTHU,Cs2403 Programming Languages</a:t>
            </a:r>
          </a:p>
        </p:txBody>
      </p:sp>
      <p:sp>
        <p:nvSpPr>
          <p:cNvPr id="19" name="Slide Number Placeholder 5"/>
          <p:cNvSpPr>
            <a:spLocks noGrp="1"/>
          </p:cNvSpPr>
          <p:nvPr>
            <p:ph type="sldNum" sz="quarter" idx="12"/>
          </p:nvPr>
        </p:nvSpPr>
        <p:spPr/>
        <p:txBody>
          <a:bodyPr/>
          <a:lstStyle/>
          <a:p>
            <a:fld id="{8E8C7D27-5091-4A83-AE12-F253B713A288}" type="slidenum">
              <a:rPr lang="en-US" altLang="zh-TW"/>
              <a:t>14</a:t>
            </a:fld>
            <a:endParaRPr lang="en-US" altLang="zh-TW"/>
          </a:p>
        </p:txBody>
      </p:sp>
      <p:sp>
        <p:nvSpPr>
          <p:cNvPr id="16386" name="Rectangle 2"/>
          <p:cNvSpPr>
            <a:spLocks noGrp="1" noChangeArrowheads="1"/>
          </p:cNvSpPr>
          <p:nvPr>
            <p:ph type="title"/>
          </p:nvPr>
        </p:nvSpPr>
        <p:spPr>
          <a:xfrm>
            <a:off x="1083310" y="468630"/>
            <a:ext cx="7851140" cy="730885"/>
          </a:xfrm>
        </p:spPr>
        <p:txBody>
          <a:bodyPr>
            <a:normAutofit fontScale="90000"/>
          </a:bodyPr>
          <a:lstStyle/>
          <a:p>
            <a:r>
              <a:rPr lang="en-GB" altLang="en-US" dirty="0" smtClean="0"/>
              <a:t>IV. </a:t>
            </a:r>
            <a:r>
              <a:rPr lang="en-US" altLang="zh-TW" dirty="0" smtClean="0"/>
              <a:t>Running a </a:t>
            </a:r>
            <a:r>
              <a:rPr lang="en-US" altLang="zh-TW" dirty="0" err="1" smtClean="0"/>
              <a:t>Lex</a:t>
            </a:r>
            <a:r>
              <a:rPr lang="en-US" altLang="zh-TW" dirty="0" smtClean="0"/>
              <a:t> program</a:t>
            </a:r>
            <a:endParaRPr lang="en-US" altLang="zh-TW" dirty="0"/>
          </a:p>
        </p:txBody>
      </p:sp>
      <p:sp>
        <p:nvSpPr>
          <p:cNvPr id="16388" name="Rectangle 4"/>
          <p:cNvSpPr>
            <a:spLocks noChangeArrowheads="1"/>
          </p:cNvSpPr>
          <p:nvPr/>
        </p:nvSpPr>
        <p:spPr bwMode="auto">
          <a:xfrm>
            <a:off x="3360738" y="1666875"/>
            <a:ext cx="2808287" cy="647700"/>
          </a:xfrm>
          <a:prstGeom prst="rect">
            <a:avLst/>
          </a:prstGeom>
          <a:solidFill>
            <a:schemeClr val="accent1"/>
          </a:solidFill>
          <a:ln w="9525">
            <a:solidFill>
              <a:schemeClr val="tx1"/>
            </a:solidFill>
            <a:miter lim="800000"/>
          </a:ln>
          <a:effectLst/>
        </p:spPr>
        <p:txBody>
          <a:bodyPr wrap="none" anchor="ctr"/>
          <a:lstStyle/>
          <a:p>
            <a:pPr algn="ctr" eaLnBrk="1" hangingPunct="1"/>
            <a:r>
              <a:rPr lang="en-US" altLang="zh-TW" sz="3200" dirty="0" err="1" smtClean="0">
                <a:solidFill>
                  <a:schemeClr val="bg1"/>
                </a:solidFill>
              </a:rPr>
              <a:t>Lex</a:t>
            </a:r>
            <a:r>
              <a:rPr lang="en-US" altLang="zh-TW" sz="3200" dirty="0" smtClean="0">
                <a:solidFill>
                  <a:schemeClr val="bg1"/>
                </a:solidFill>
              </a:rPr>
              <a:t> </a:t>
            </a:r>
            <a:endParaRPr lang="en-US" altLang="zh-TW" sz="3200" dirty="0">
              <a:solidFill>
                <a:schemeClr val="bg1"/>
              </a:solidFill>
            </a:endParaRPr>
          </a:p>
        </p:txBody>
      </p:sp>
      <p:sp>
        <p:nvSpPr>
          <p:cNvPr id="16390" name="Rectangle 6"/>
          <p:cNvSpPr>
            <a:spLocks noChangeArrowheads="1"/>
          </p:cNvSpPr>
          <p:nvPr/>
        </p:nvSpPr>
        <p:spPr bwMode="auto">
          <a:xfrm>
            <a:off x="3360738" y="2819400"/>
            <a:ext cx="2808287" cy="647700"/>
          </a:xfrm>
          <a:prstGeom prst="rect">
            <a:avLst/>
          </a:prstGeom>
          <a:solidFill>
            <a:schemeClr val="accent1"/>
          </a:solidFill>
          <a:ln w="9525">
            <a:solidFill>
              <a:schemeClr val="tx1"/>
            </a:solidFill>
            <a:miter lim="800000"/>
          </a:ln>
          <a:effectLst/>
        </p:spPr>
        <p:txBody>
          <a:bodyPr wrap="none" anchor="ctr"/>
          <a:lstStyle/>
          <a:p>
            <a:pPr algn="ctr" eaLnBrk="1" hangingPunct="1"/>
            <a:r>
              <a:rPr lang="en-US" altLang="zh-TW" sz="3200">
                <a:solidFill>
                  <a:schemeClr val="bg1"/>
                </a:solidFill>
              </a:rPr>
              <a:t>C compiler</a:t>
            </a:r>
          </a:p>
        </p:txBody>
      </p:sp>
      <p:sp>
        <p:nvSpPr>
          <p:cNvPr id="16391" name="Rectangle 7"/>
          <p:cNvSpPr>
            <a:spLocks noChangeArrowheads="1"/>
          </p:cNvSpPr>
          <p:nvPr/>
        </p:nvSpPr>
        <p:spPr bwMode="auto">
          <a:xfrm>
            <a:off x="3360738" y="3971925"/>
            <a:ext cx="2808287" cy="647700"/>
          </a:xfrm>
          <a:prstGeom prst="rect">
            <a:avLst/>
          </a:prstGeom>
          <a:solidFill>
            <a:schemeClr val="accent1"/>
          </a:solidFill>
          <a:ln w="9525">
            <a:solidFill>
              <a:schemeClr val="tx1"/>
            </a:solidFill>
            <a:miter lim="800000"/>
          </a:ln>
          <a:effectLst/>
        </p:spPr>
        <p:txBody>
          <a:bodyPr wrap="none" anchor="ctr"/>
          <a:lstStyle/>
          <a:p>
            <a:pPr algn="ctr" eaLnBrk="1" hangingPunct="1"/>
            <a:r>
              <a:rPr lang="en-US" altLang="zh-TW" sz="3200" dirty="0" err="1">
                <a:solidFill>
                  <a:schemeClr val="bg1"/>
                </a:solidFill>
              </a:rPr>
              <a:t>a.out</a:t>
            </a:r>
            <a:endParaRPr lang="en-US" altLang="zh-TW" sz="3200" dirty="0">
              <a:solidFill>
                <a:schemeClr val="bg1"/>
              </a:solidFill>
            </a:endParaRPr>
          </a:p>
        </p:txBody>
      </p:sp>
      <p:sp>
        <p:nvSpPr>
          <p:cNvPr id="16392" name="Text Box 8"/>
          <p:cNvSpPr txBox="1">
            <a:spLocks noChangeArrowheads="1"/>
          </p:cNvSpPr>
          <p:nvPr/>
        </p:nvSpPr>
        <p:spPr bwMode="auto">
          <a:xfrm>
            <a:off x="847725" y="1524000"/>
            <a:ext cx="1944688" cy="946150"/>
          </a:xfrm>
          <a:prstGeom prst="rect">
            <a:avLst/>
          </a:prstGeom>
          <a:noFill/>
          <a:ln w="9525">
            <a:noFill/>
            <a:miter lim="800000"/>
          </a:ln>
          <a:effectLst/>
        </p:spPr>
        <p:txBody>
          <a:bodyPr>
            <a:spAutoFit/>
          </a:bodyPr>
          <a:lstStyle/>
          <a:p>
            <a:pPr algn="ctr" eaLnBrk="1" hangingPunct="1">
              <a:spcBef>
                <a:spcPct val="50000"/>
              </a:spcBef>
            </a:pPr>
            <a:r>
              <a:rPr lang="en-US" altLang="zh-TW" sz="2800" dirty="0" err="1">
                <a:solidFill>
                  <a:srgbClr val="C00000"/>
                </a:solidFill>
              </a:rPr>
              <a:t>Lex</a:t>
            </a:r>
            <a:r>
              <a:rPr lang="en-US" altLang="zh-TW" sz="2800" dirty="0">
                <a:solidFill>
                  <a:srgbClr val="C00000"/>
                </a:solidFill>
              </a:rPr>
              <a:t> source program</a:t>
            </a:r>
          </a:p>
        </p:txBody>
      </p:sp>
      <p:sp>
        <p:nvSpPr>
          <p:cNvPr id="16393" name="Text Box 9"/>
          <p:cNvSpPr txBox="1">
            <a:spLocks noChangeArrowheads="1"/>
          </p:cNvSpPr>
          <p:nvPr/>
        </p:nvSpPr>
        <p:spPr bwMode="auto">
          <a:xfrm>
            <a:off x="692150" y="2819400"/>
            <a:ext cx="2089150" cy="519113"/>
          </a:xfrm>
          <a:prstGeom prst="rect">
            <a:avLst/>
          </a:prstGeom>
          <a:noFill/>
          <a:ln w="9525">
            <a:noFill/>
            <a:miter lim="800000"/>
          </a:ln>
          <a:effectLst/>
        </p:spPr>
        <p:txBody>
          <a:bodyPr>
            <a:spAutoFit/>
          </a:bodyPr>
          <a:lstStyle/>
          <a:p>
            <a:pPr algn="ctr" eaLnBrk="1" hangingPunct="1">
              <a:spcBef>
                <a:spcPct val="50000"/>
              </a:spcBef>
            </a:pPr>
            <a:r>
              <a:rPr lang="en-US" altLang="zh-TW" sz="2800" dirty="0" err="1">
                <a:solidFill>
                  <a:srgbClr val="C00000"/>
                </a:solidFill>
              </a:rPr>
              <a:t>lex.yy.c</a:t>
            </a:r>
            <a:endParaRPr lang="en-US" altLang="zh-TW" sz="2800" dirty="0">
              <a:solidFill>
                <a:srgbClr val="C00000"/>
              </a:solidFill>
            </a:endParaRPr>
          </a:p>
        </p:txBody>
      </p:sp>
      <p:sp>
        <p:nvSpPr>
          <p:cNvPr id="16394" name="Text Box 10"/>
          <p:cNvSpPr txBox="1">
            <a:spLocks noChangeArrowheads="1"/>
          </p:cNvSpPr>
          <p:nvPr/>
        </p:nvSpPr>
        <p:spPr bwMode="auto">
          <a:xfrm>
            <a:off x="768350" y="4043363"/>
            <a:ext cx="2089150" cy="519112"/>
          </a:xfrm>
          <a:prstGeom prst="rect">
            <a:avLst/>
          </a:prstGeom>
          <a:noFill/>
          <a:ln w="9525">
            <a:noFill/>
            <a:miter lim="800000"/>
          </a:ln>
          <a:effectLst/>
        </p:spPr>
        <p:txBody>
          <a:bodyPr>
            <a:spAutoFit/>
          </a:bodyPr>
          <a:lstStyle/>
          <a:p>
            <a:pPr algn="ctr" eaLnBrk="1" hangingPunct="1">
              <a:spcBef>
                <a:spcPct val="50000"/>
              </a:spcBef>
            </a:pPr>
            <a:r>
              <a:rPr lang="en-US" altLang="zh-TW" sz="2800" dirty="0">
                <a:solidFill>
                  <a:srgbClr val="C00000"/>
                </a:solidFill>
              </a:rPr>
              <a:t>input</a:t>
            </a:r>
          </a:p>
        </p:txBody>
      </p:sp>
      <p:sp>
        <p:nvSpPr>
          <p:cNvPr id="16398" name="Text Box 14"/>
          <p:cNvSpPr txBox="1">
            <a:spLocks noChangeArrowheads="1"/>
          </p:cNvSpPr>
          <p:nvPr/>
        </p:nvSpPr>
        <p:spPr bwMode="auto">
          <a:xfrm>
            <a:off x="6748463" y="1819275"/>
            <a:ext cx="1944687" cy="519113"/>
          </a:xfrm>
          <a:prstGeom prst="rect">
            <a:avLst/>
          </a:prstGeom>
          <a:noFill/>
          <a:ln w="9525">
            <a:noFill/>
            <a:miter lim="800000"/>
          </a:ln>
          <a:effectLst/>
        </p:spPr>
        <p:txBody>
          <a:bodyPr>
            <a:spAutoFit/>
          </a:bodyPr>
          <a:lstStyle/>
          <a:p>
            <a:pPr algn="ctr" eaLnBrk="1" hangingPunct="1">
              <a:spcBef>
                <a:spcPct val="50000"/>
              </a:spcBef>
            </a:pPr>
            <a:r>
              <a:rPr lang="en-US" altLang="zh-TW" sz="2800" dirty="0" err="1">
                <a:solidFill>
                  <a:srgbClr val="C00000"/>
                </a:solidFill>
              </a:rPr>
              <a:t>lex.yy.c</a:t>
            </a:r>
            <a:endParaRPr lang="en-US" altLang="zh-TW" sz="2800" dirty="0">
              <a:solidFill>
                <a:srgbClr val="C00000"/>
              </a:solidFill>
            </a:endParaRPr>
          </a:p>
        </p:txBody>
      </p:sp>
      <p:sp>
        <p:nvSpPr>
          <p:cNvPr id="16399" name="Text Box 15"/>
          <p:cNvSpPr txBox="1">
            <a:spLocks noChangeArrowheads="1"/>
          </p:cNvSpPr>
          <p:nvPr/>
        </p:nvSpPr>
        <p:spPr bwMode="auto">
          <a:xfrm>
            <a:off x="6445250" y="2895600"/>
            <a:ext cx="2089150" cy="519113"/>
          </a:xfrm>
          <a:prstGeom prst="rect">
            <a:avLst/>
          </a:prstGeom>
          <a:noFill/>
          <a:ln w="9525">
            <a:noFill/>
            <a:miter lim="800000"/>
          </a:ln>
          <a:effectLst/>
        </p:spPr>
        <p:txBody>
          <a:bodyPr>
            <a:spAutoFit/>
          </a:bodyPr>
          <a:lstStyle/>
          <a:p>
            <a:pPr algn="ctr" eaLnBrk="1" hangingPunct="1">
              <a:spcBef>
                <a:spcPct val="50000"/>
              </a:spcBef>
            </a:pPr>
            <a:r>
              <a:rPr lang="en-US" altLang="zh-TW" sz="2800" dirty="0" err="1">
                <a:solidFill>
                  <a:srgbClr val="C00000"/>
                </a:solidFill>
              </a:rPr>
              <a:t>a.out</a:t>
            </a:r>
            <a:endParaRPr lang="en-US" altLang="zh-TW" sz="2800" dirty="0">
              <a:solidFill>
                <a:srgbClr val="C00000"/>
              </a:solidFill>
            </a:endParaRPr>
          </a:p>
        </p:txBody>
      </p:sp>
      <p:sp>
        <p:nvSpPr>
          <p:cNvPr id="16400" name="Text Box 16"/>
          <p:cNvSpPr txBox="1">
            <a:spLocks noChangeArrowheads="1"/>
          </p:cNvSpPr>
          <p:nvPr/>
        </p:nvSpPr>
        <p:spPr bwMode="auto">
          <a:xfrm>
            <a:off x="6521450" y="4043363"/>
            <a:ext cx="2089150" cy="519112"/>
          </a:xfrm>
          <a:prstGeom prst="rect">
            <a:avLst/>
          </a:prstGeom>
          <a:noFill/>
          <a:ln w="9525">
            <a:noFill/>
            <a:miter lim="800000"/>
          </a:ln>
          <a:effectLst/>
        </p:spPr>
        <p:txBody>
          <a:bodyPr>
            <a:spAutoFit/>
          </a:bodyPr>
          <a:lstStyle/>
          <a:p>
            <a:pPr algn="ctr" eaLnBrk="1" hangingPunct="1">
              <a:spcBef>
                <a:spcPct val="50000"/>
              </a:spcBef>
            </a:pPr>
            <a:r>
              <a:rPr lang="en-US" altLang="zh-TW" sz="2800" dirty="0">
                <a:solidFill>
                  <a:srgbClr val="C00000"/>
                </a:solidFill>
              </a:rPr>
              <a:t>tokens</a:t>
            </a:r>
          </a:p>
        </p:txBody>
      </p:sp>
      <p:sp>
        <p:nvSpPr>
          <p:cNvPr id="16401" name="Line 17"/>
          <p:cNvSpPr>
            <a:spLocks noChangeShapeType="1"/>
          </p:cNvSpPr>
          <p:nvPr/>
        </p:nvSpPr>
        <p:spPr bwMode="auto">
          <a:xfrm>
            <a:off x="2713038" y="2032000"/>
            <a:ext cx="647700" cy="0"/>
          </a:xfrm>
          <a:prstGeom prst="line">
            <a:avLst/>
          </a:prstGeom>
          <a:noFill/>
          <a:ln w="9525">
            <a:solidFill>
              <a:schemeClr val="tx1"/>
            </a:solidFill>
            <a:round/>
            <a:tailEnd type="stealth" w="lg" len="lg"/>
          </a:ln>
          <a:effectLst/>
        </p:spPr>
        <p:txBody>
          <a:bodyPr/>
          <a:lstStyle/>
          <a:p>
            <a:endParaRPr lang="en-US"/>
          </a:p>
        </p:txBody>
      </p:sp>
      <p:sp>
        <p:nvSpPr>
          <p:cNvPr id="16402" name="Line 18"/>
          <p:cNvSpPr>
            <a:spLocks noChangeShapeType="1"/>
          </p:cNvSpPr>
          <p:nvPr/>
        </p:nvSpPr>
        <p:spPr bwMode="auto">
          <a:xfrm>
            <a:off x="2713038" y="3103563"/>
            <a:ext cx="647700" cy="0"/>
          </a:xfrm>
          <a:prstGeom prst="line">
            <a:avLst/>
          </a:prstGeom>
          <a:noFill/>
          <a:ln w="9525">
            <a:solidFill>
              <a:schemeClr val="tx1"/>
            </a:solidFill>
            <a:round/>
            <a:tailEnd type="stealth" w="lg" len="lg"/>
          </a:ln>
          <a:effectLst/>
        </p:spPr>
        <p:txBody>
          <a:bodyPr/>
          <a:lstStyle/>
          <a:p>
            <a:endParaRPr lang="en-US"/>
          </a:p>
        </p:txBody>
      </p:sp>
      <p:sp>
        <p:nvSpPr>
          <p:cNvPr id="16403" name="Line 19"/>
          <p:cNvSpPr>
            <a:spLocks noChangeShapeType="1"/>
          </p:cNvSpPr>
          <p:nvPr/>
        </p:nvSpPr>
        <p:spPr bwMode="auto">
          <a:xfrm>
            <a:off x="2713038" y="4335463"/>
            <a:ext cx="647700" cy="0"/>
          </a:xfrm>
          <a:prstGeom prst="line">
            <a:avLst/>
          </a:prstGeom>
          <a:noFill/>
          <a:ln w="9525">
            <a:solidFill>
              <a:schemeClr val="tx1"/>
            </a:solidFill>
            <a:round/>
            <a:tailEnd type="stealth" w="lg" len="lg"/>
          </a:ln>
          <a:effectLst/>
        </p:spPr>
        <p:txBody>
          <a:bodyPr/>
          <a:lstStyle/>
          <a:p>
            <a:endParaRPr lang="en-US"/>
          </a:p>
        </p:txBody>
      </p:sp>
      <p:sp>
        <p:nvSpPr>
          <p:cNvPr id="16404" name="Line 20"/>
          <p:cNvSpPr>
            <a:spLocks noChangeShapeType="1"/>
          </p:cNvSpPr>
          <p:nvPr/>
        </p:nvSpPr>
        <p:spPr bwMode="auto">
          <a:xfrm>
            <a:off x="6169025" y="2032000"/>
            <a:ext cx="647700" cy="0"/>
          </a:xfrm>
          <a:prstGeom prst="line">
            <a:avLst/>
          </a:prstGeom>
          <a:noFill/>
          <a:ln w="9525">
            <a:solidFill>
              <a:schemeClr val="tx1"/>
            </a:solidFill>
            <a:round/>
            <a:tailEnd type="stealth" w="lg" len="lg"/>
          </a:ln>
          <a:effectLst/>
        </p:spPr>
        <p:txBody>
          <a:bodyPr/>
          <a:lstStyle/>
          <a:p>
            <a:endParaRPr lang="en-US"/>
          </a:p>
        </p:txBody>
      </p:sp>
      <p:sp>
        <p:nvSpPr>
          <p:cNvPr id="16405" name="Line 21"/>
          <p:cNvSpPr>
            <a:spLocks noChangeShapeType="1"/>
          </p:cNvSpPr>
          <p:nvPr/>
        </p:nvSpPr>
        <p:spPr bwMode="auto">
          <a:xfrm>
            <a:off x="6245225" y="3179763"/>
            <a:ext cx="647700" cy="0"/>
          </a:xfrm>
          <a:prstGeom prst="line">
            <a:avLst/>
          </a:prstGeom>
          <a:noFill/>
          <a:ln w="9525">
            <a:solidFill>
              <a:schemeClr val="tx1"/>
            </a:solidFill>
            <a:round/>
            <a:tailEnd type="stealth" w="lg" len="lg"/>
          </a:ln>
          <a:effectLst/>
        </p:spPr>
        <p:txBody>
          <a:bodyPr/>
          <a:lstStyle/>
          <a:p>
            <a:endParaRPr lang="en-US"/>
          </a:p>
        </p:txBody>
      </p:sp>
      <p:sp>
        <p:nvSpPr>
          <p:cNvPr id="16406" name="Line 22"/>
          <p:cNvSpPr>
            <a:spLocks noChangeShapeType="1"/>
          </p:cNvSpPr>
          <p:nvPr/>
        </p:nvSpPr>
        <p:spPr bwMode="auto">
          <a:xfrm>
            <a:off x="6245225" y="4335463"/>
            <a:ext cx="647700" cy="0"/>
          </a:xfrm>
          <a:prstGeom prst="line">
            <a:avLst/>
          </a:prstGeom>
          <a:noFill/>
          <a:ln w="9525">
            <a:solidFill>
              <a:schemeClr val="tx1"/>
            </a:solidFill>
            <a:round/>
            <a:tailEnd type="stealth" w="lg" len="lg"/>
          </a:ln>
          <a:effectLst/>
        </p:spPr>
        <p:txBody>
          <a:bodyPr/>
          <a:lstStyle/>
          <a:p>
            <a:endParaRPr lang="en-US"/>
          </a:p>
        </p:txBody>
      </p:sp>
      <p:sp>
        <p:nvSpPr>
          <p:cNvPr id="2" name="Text Box 1"/>
          <p:cNvSpPr txBox="1"/>
          <p:nvPr/>
        </p:nvSpPr>
        <p:spPr>
          <a:xfrm>
            <a:off x="1083310" y="4831080"/>
            <a:ext cx="7895590" cy="1675765"/>
          </a:xfrm>
          <a:prstGeom prst="rect">
            <a:avLst/>
          </a:prstGeom>
          <a:noFill/>
        </p:spPr>
        <p:txBody>
          <a:bodyPr wrap="square" rtlCol="0">
            <a:noAutofit/>
          </a:bodyPr>
          <a:lstStyle/>
          <a:p>
            <a:pPr algn="l"/>
            <a:r>
              <a:rPr lang="en-US" sz="3200" dirty="0" err="1">
                <a:solidFill>
                  <a:srgbClr val="FF0000"/>
                </a:solidFill>
                <a:sym typeface="+mn-ea"/>
              </a:rPr>
              <a:t>$</a:t>
            </a:r>
            <a:r>
              <a:rPr lang="en-US" sz="3200" dirty="0" err="1" smtClean="0">
                <a:solidFill>
                  <a:srgbClr val="FF0000"/>
                </a:solidFill>
                <a:sym typeface="+mn-ea"/>
              </a:rPr>
              <a:t>lex</a:t>
            </a:r>
            <a:r>
              <a:rPr lang="en-US" sz="3200" dirty="0" smtClean="0">
                <a:solidFill>
                  <a:srgbClr val="FF0000"/>
                </a:solidFill>
                <a:sym typeface="+mn-ea"/>
              </a:rPr>
              <a:t> </a:t>
            </a:r>
            <a:r>
              <a:rPr lang="en-US" sz="3200" dirty="0" err="1" smtClean="0">
                <a:solidFill>
                  <a:srgbClr val="FF0000"/>
                </a:solidFill>
                <a:sym typeface="+mn-ea"/>
              </a:rPr>
              <a:t>xyz.l</a:t>
            </a:r>
            <a:r>
              <a:rPr lang="en-GB" altLang="en-US" sz="3200" dirty="0" err="1" smtClean="0">
                <a:solidFill>
                  <a:srgbClr val="FF0000"/>
                </a:solidFill>
                <a:sym typeface="+mn-ea"/>
              </a:rPr>
              <a:t>          </a:t>
            </a:r>
            <a:r>
              <a:rPr lang="en-GB" altLang="en-US" sz="3200" dirty="0" err="1" smtClean="0">
                <a:solidFill>
                  <a:srgbClr val="FF0000"/>
                </a:solidFill>
                <a:cs typeface="Arial" panose="020B0604020202020204" pitchFamily="34" charset="0"/>
                <a:sym typeface="+mn-ea"/>
              </a:rPr>
              <a:t>→ </a:t>
            </a:r>
            <a:r>
              <a:rPr lang="en-GB" altLang="en-US" sz="2000" b="1" dirty="0" err="1" smtClean="0">
                <a:solidFill>
                  <a:srgbClr val="0070C0"/>
                </a:solidFill>
                <a:cs typeface="Arial" panose="020B0604020202020204" pitchFamily="34" charset="0"/>
                <a:sym typeface="+mn-ea"/>
              </a:rPr>
              <a:t>Command for LEX Complilation</a:t>
            </a:r>
            <a:endParaRPr lang="en-US" sz="2000" b="1" dirty="0" smtClean="0">
              <a:solidFill>
                <a:srgbClr val="0070C0"/>
              </a:solidFill>
            </a:endParaRPr>
          </a:p>
          <a:p>
            <a:pPr algn="l"/>
            <a:r>
              <a:rPr lang="en-US" sz="3200" dirty="0" smtClean="0">
                <a:solidFill>
                  <a:srgbClr val="FF0000"/>
                </a:solidFill>
                <a:sym typeface="+mn-ea"/>
              </a:rPr>
              <a:t>$ cc </a:t>
            </a:r>
            <a:r>
              <a:rPr lang="en-US" sz="3200" dirty="0" err="1" smtClean="0">
                <a:solidFill>
                  <a:srgbClr val="FF0000"/>
                </a:solidFill>
                <a:sym typeface="+mn-ea"/>
              </a:rPr>
              <a:t>lex.yy.c</a:t>
            </a:r>
            <a:r>
              <a:rPr lang="en-US" sz="3200" dirty="0" smtClean="0">
                <a:solidFill>
                  <a:srgbClr val="FF0000"/>
                </a:solidFill>
                <a:sym typeface="+mn-ea"/>
              </a:rPr>
              <a:t> –</a:t>
            </a:r>
            <a:r>
              <a:rPr lang="en-US" sz="3200" dirty="0" err="1" smtClean="0">
                <a:solidFill>
                  <a:srgbClr val="FF0000"/>
                </a:solidFill>
                <a:sym typeface="+mn-ea"/>
              </a:rPr>
              <a:t>ll</a:t>
            </a:r>
            <a:r>
              <a:rPr lang="en-GB" altLang="en-US" sz="3200" dirty="0" err="1" smtClean="0">
                <a:solidFill>
                  <a:srgbClr val="FF0000"/>
                </a:solidFill>
                <a:sym typeface="+mn-ea"/>
              </a:rPr>
              <a:t> </a:t>
            </a:r>
            <a:r>
              <a:rPr lang="en-GB" altLang="en-US" sz="3200" dirty="0" err="1" smtClean="0">
                <a:solidFill>
                  <a:srgbClr val="FF0000"/>
                </a:solidFill>
                <a:cs typeface="Arial" panose="020B0604020202020204" pitchFamily="34" charset="0"/>
                <a:sym typeface="+mn-ea"/>
              </a:rPr>
              <a:t>→ </a:t>
            </a:r>
            <a:r>
              <a:rPr lang="en-GB" altLang="en-US" sz="2000" b="1" dirty="0" err="1" smtClean="0">
                <a:solidFill>
                  <a:srgbClr val="0070C0"/>
                </a:solidFill>
                <a:cs typeface="Arial" panose="020B0604020202020204" pitchFamily="34" charset="0"/>
                <a:sym typeface="+mn-ea"/>
              </a:rPr>
              <a:t>Command for C - Complier</a:t>
            </a:r>
            <a:endParaRPr lang="en-US" sz="2800" dirty="0" smtClean="0">
              <a:solidFill>
                <a:srgbClr val="FF0000"/>
              </a:solidFill>
            </a:endParaRPr>
          </a:p>
          <a:p>
            <a:pPr algn="l"/>
            <a:r>
              <a:rPr lang="en-US" sz="3200" dirty="0" smtClean="0">
                <a:solidFill>
                  <a:srgbClr val="FF0000"/>
                </a:solidFill>
                <a:sym typeface="+mn-ea"/>
              </a:rPr>
              <a:t>$</a:t>
            </a:r>
            <a:r>
              <a:rPr lang="en-GB" altLang="en-US" sz="3200" dirty="0" smtClean="0">
                <a:solidFill>
                  <a:srgbClr val="FF0000"/>
                </a:solidFill>
                <a:sym typeface="+mn-ea"/>
              </a:rPr>
              <a:t>.</a:t>
            </a:r>
            <a:r>
              <a:rPr lang="en-IN" altLang="en-US" sz="3200" dirty="0" smtClean="0">
                <a:solidFill>
                  <a:srgbClr val="FF0000"/>
                </a:solidFill>
                <a:sym typeface="+mn-ea"/>
              </a:rPr>
              <a:t>/</a:t>
            </a:r>
            <a:r>
              <a:rPr lang="en-US" sz="3200" dirty="0" err="1" smtClean="0">
                <a:solidFill>
                  <a:srgbClr val="FF0000"/>
                </a:solidFill>
                <a:sym typeface="+mn-ea"/>
              </a:rPr>
              <a:t>a.out</a:t>
            </a:r>
            <a:r>
              <a:rPr lang="en-GB" altLang="en-US" sz="3200" dirty="0" err="1" smtClean="0">
                <a:solidFill>
                  <a:srgbClr val="FF0000"/>
                </a:solidFill>
                <a:sym typeface="+mn-ea"/>
              </a:rPr>
              <a:t>             </a:t>
            </a:r>
            <a:r>
              <a:rPr lang="en-GB" altLang="en-US" sz="3200" dirty="0" err="1" smtClean="0">
                <a:solidFill>
                  <a:srgbClr val="FF0000"/>
                </a:solidFill>
                <a:cs typeface="Arial" panose="020B0604020202020204" pitchFamily="34" charset="0"/>
                <a:sym typeface="+mn-ea"/>
              </a:rPr>
              <a:t>→ </a:t>
            </a:r>
            <a:r>
              <a:rPr lang="en-GB" altLang="en-US" sz="2000" b="1" dirty="0" err="1" smtClean="0">
                <a:solidFill>
                  <a:srgbClr val="0070C0"/>
                </a:solidFill>
                <a:cs typeface="Arial" panose="020B0604020202020204" pitchFamily="34" charset="0"/>
                <a:sym typeface="+mn-ea"/>
              </a:rPr>
              <a:t>Command for Execution</a:t>
            </a:r>
            <a:endParaRPr lang="en-GB" altLang="en-US" sz="2000" b="1" dirty="0" err="1" smtClean="0">
              <a:solidFill>
                <a:srgbClr val="0070C0"/>
              </a:solidFill>
              <a:cs typeface="Arial" panose="020B0604020202020204" pitchFamily="34" charset="0"/>
            </a:endParaRPr>
          </a:p>
          <a:p>
            <a:pPr algn="l"/>
            <a:endParaRPr lang="en-GB" altLang="en-US" sz="2000" b="1" dirty="0" err="1" smtClean="0">
              <a:solidFill>
                <a:srgbClr val="0070C0"/>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790" y="122555"/>
            <a:ext cx="7820660" cy="621030"/>
          </a:xfrm>
        </p:spPr>
        <p:txBody>
          <a:bodyPr>
            <a:normAutofit fontScale="90000"/>
          </a:bodyPr>
          <a:lstStyle/>
          <a:p>
            <a:r>
              <a:rPr lang="en-IN" altLang="en-US" dirty="0" smtClean="0"/>
              <a:t/>
            </a:r>
            <a:br>
              <a:rPr lang="en-IN" altLang="en-US" dirty="0" smtClean="0"/>
            </a:br>
            <a:r>
              <a:rPr lang="en-IN" altLang="en-US" dirty="0" smtClean="0"/>
              <a:t>V. </a:t>
            </a:r>
            <a:r>
              <a:rPr lang="en-US" dirty="0" smtClean="0"/>
              <a:t>USE of VI editor.</a:t>
            </a:r>
            <a:br>
              <a:rPr lang="en-US" dirty="0" smtClean="0"/>
            </a:br>
            <a:endParaRPr lang="en-US" dirty="0"/>
          </a:p>
        </p:txBody>
      </p:sp>
      <p:sp>
        <p:nvSpPr>
          <p:cNvPr id="3" name="Content Placeholder 2"/>
          <p:cNvSpPr>
            <a:spLocks noGrp="1"/>
          </p:cNvSpPr>
          <p:nvPr>
            <p:ph idx="1"/>
          </p:nvPr>
        </p:nvSpPr>
        <p:spPr>
          <a:xfrm>
            <a:off x="1435100" y="838200"/>
            <a:ext cx="7499350" cy="5410200"/>
          </a:xfrm>
        </p:spPr>
        <p:txBody>
          <a:bodyPr/>
          <a:lstStyle/>
          <a:p>
            <a:r>
              <a:rPr lang="en-US" sz="2400" dirty="0" smtClean="0"/>
              <a:t>VI editor is  screen-oriented text editor that enables you to edit lines in context with other lines in the file.</a:t>
            </a:r>
          </a:p>
          <a:p>
            <a:r>
              <a:rPr lang="en-US" sz="2400" dirty="0" smtClean="0"/>
              <a:t>It is considered to be standard editor for </a:t>
            </a:r>
            <a:r>
              <a:rPr lang="en-US" sz="2400" dirty="0" err="1" smtClean="0"/>
              <a:t>unix</a:t>
            </a:r>
            <a:r>
              <a:rPr lang="en-US" sz="2400" dirty="0" smtClean="0"/>
              <a:t> programming</a:t>
            </a:r>
          </a:p>
          <a:p>
            <a:r>
              <a:rPr lang="en-US" sz="2400" dirty="0" smtClean="0"/>
              <a:t>To start using vi editor − we can execute the following commands</a:t>
            </a:r>
          </a:p>
          <a:p>
            <a:pPr>
              <a:buNone/>
            </a:pPr>
            <a:endParaRPr lang="en-US" sz="2400" dirty="0" smtClean="0"/>
          </a:p>
          <a:p>
            <a:endParaRPr lang="en-US" sz="2400" dirty="0"/>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t>15</a:t>
            </a:fld>
            <a:endParaRPr lang="en-US"/>
          </a:p>
        </p:txBody>
      </p:sp>
      <p:graphicFrame>
        <p:nvGraphicFramePr>
          <p:cNvPr id="7" name="Table 6"/>
          <p:cNvGraphicFramePr>
            <a:graphicFrameLocks noGrp="1"/>
          </p:cNvGraphicFramePr>
          <p:nvPr/>
        </p:nvGraphicFramePr>
        <p:xfrm>
          <a:off x="1676400" y="3429000"/>
          <a:ext cx="7162800" cy="2834640"/>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411480">
                <a:tc>
                  <a:txBody>
                    <a:bodyPr/>
                    <a:lstStyle/>
                    <a:p>
                      <a:r>
                        <a:rPr lang="en-US" sz="1800" dirty="0" smtClean="0"/>
                        <a:t>Command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smtClean="0"/>
                        <a:t>Description</a:t>
                      </a:r>
                    </a:p>
                    <a:p>
                      <a:endParaRPr lang="en-US" dirty="0"/>
                    </a:p>
                  </a:txBody>
                  <a:tcPr/>
                </a:tc>
                <a:extLst>
                  <a:ext uri="{0D108BD9-81ED-4DB2-BD59-A6C34878D82A}">
                    <a16:rowId xmlns:a16="http://schemas.microsoft.com/office/drawing/2014/main" val="10000"/>
                  </a:ext>
                </a:extLst>
              </a:tr>
              <a:tr h="553884">
                <a:tc>
                  <a:txBody>
                    <a:bodyPr/>
                    <a:lstStyle/>
                    <a:p>
                      <a:r>
                        <a:rPr lang="en-US" sz="1800" b="1" dirty="0" smtClean="0"/>
                        <a:t>vi filename </a:t>
                      </a:r>
                      <a:endParaRPr lang="en-US" dirty="0"/>
                    </a:p>
                  </a:txBody>
                  <a:tcPr/>
                </a:tc>
                <a:tc>
                  <a:txBody>
                    <a:bodyPr/>
                    <a:lstStyle/>
                    <a:p>
                      <a:r>
                        <a:rPr lang="en-US" sz="1800" dirty="0" smtClean="0"/>
                        <a:t>Creates a new file if it already does not exist, otherwise opens existing file</a:t>
                      </a:r>
                      <a:endParaRPr lang="en-US" dirty="0"/>
                    </a:p>
                  </a:txBody>
                  <a:tcPr/>
                </a:tc>
                <a:extLst>
                  <a:ext uri="{0D108BD9-81ED-4DB2-BD59-A6C34878D82A}">
                    <a16:rowId xmlns:a16="http://schemas.microsoft.com/office/drawing/2014/main" val="10001"/>
                  </a:ext>
                </a:extLst>
              </a:tr>
              <a:tr h="387719">
                <a:tc>
                  <a:txBody>
                    <a:bodyPr/>
                    <a:lstStyle/>
                    <a:p>
                      <a:r>
                        <a:rPr lang="en-US" sz="1800" b="1" dirty="0" smtClean="0"/>
                        <a:t> vi -R filename</a:t>
                      </a:r>
                      <a:endParaRPr lang="en-US" dirty="0"/>
                    </a:p>
                  </a:txBody>
                  <a:tcPr/>
                </a:tc>
                <a:tc>
                  <a:txBody>
                    <a:bodyPr/>
                    <a:lstStyle/>
                    <a:p>
                      <a:r>
                        <a:rPr lang="en-US" sz="1800" dirty="0" smtClean="0"/>
                        <a:t>Opens an existing file in read only mode.</a:t>
                      </a:r>
                      <a:endParaRPr lang="en-US" dirty="0"/>
                    </a:p>
                  </a:txBody>
                  <a:tcPr/>
                </a:tc>
                <a:extLst>
                  <a:ext uri="{0D108BD9-81ED-4DB2-BD59-A6C34878D82A}">
                    <a16:rowId xmlns:a16="http://schemas.microsoft.com/office/drawing/2014/main" val="10002"/>
                  </a:ext>
                </a:extLst>
              </a:tr>
              <a:tr h="387719">
                <a:tc>
                  <a:txBody>
                    <a:bodyPr/>
                    <a:lstStyle/>
                    <a:p>
                      <a:r>
                        <a:rPr lang="en-US" sz="1800" b="1" dirty="0" smtClean="0"/>
                        <a:t> view filename</a:t>
                      </a:r>
                      <a:endParaRPr lang="en-US" dirty="0"/>
                    </a:p>
                  </a:txBody>
                  <a:tcPr/>
                </a:tc>
                <a:tc>
                  <a:txBody>
                    <a:bodyPr/>
                    <a:lstStyle/>
                    <a:p>
                      <a:r>
                        <a:rPr lang="en-US" sz="1800" dirty="0" smtClean="0"/>
                        <a:t>Opens an existing file in read only mode..</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Operation Modes</a:t>
            </a:r>
            <a:br>
              <a:rPr lang="en-US" dirty="0" smtClean="0"/>
            </a:br>
            <a:endParaRPr lang="en-US" dirty="0"/>
          </a:p>
        </p:txBody>
      </p:sp>
      <p:sp>
        <p:nvSpPr>
          <p:cNvPr id="3" name="Content Placeholder 2"/>
          <p:cNvSpPr>
            <a:spLocks noGrp="1"/>
          </p:cNvSpPr>
          <p:nvPr>
            <p:ph idx="1"/>
          </p:nvPr>
        </p:nvSpPr>
        <p:spPr>
          <a:xfrm>
            <a:off x="1435100" y="838200"/>
            <a:ext cx="7499350" cy="5715000"/>
          </a:xfrm>
        </p:spPr>
        <p:txBody>
          <a:bodyPr/>
          <a:lstStyle/>
          <a:p>
            <a:pPr algn="just"/>
            <a:r>
              <a:rPr lang="en-US" sz="2400" dirty="0" smtClean="0"/>
              <a:t>While working with vi editor you would come across following two modes −</a:t>
            </a:r>
          </a:p>
          <a:p>
            <a:pPr algn="just"/>
            <a:r>
              <a:rPr lang="en-US" sz="2400" b="1" dirty="0" smtClean="0"/>
              <a:t>Command mode</a:t>
            </a:r>
            <a:r>
              <a:rPr lang="en-US" sz="2400" dirty="0" smtClean="0"/>
              <a:t> − This mode enables you to perform administrative tasks such as saving files, executing commands, moving the cursor, cutting (yanking) and pasting lines or words, and finding and replacing. In this mode, whatever you type is interpreted as a command.</a:t>
            </a:r>
          </a:p>
          <a:p>
            <a:pPr algn="just"/>
            <a:r>
              <a:rPr lang="en-US" sz="2400" b="1" dirty="0" smtClean="0"/>
              <a:t>Insert mode</a:t>
            </a:r>
            <a:r>
              <a:rPr lang="en-US" sz="2400" dirty="0" smtClean="0"/>
              <a:t> − This mode enables you to insert text into the file. Everything that's typed in this mode is interpreted as input and finally it is put in the file .</a:t>
            </a:r>
          </a:p>
          <a:p>
            <a:pPr algn="just"/>
            <a:r>
              <a:rPr lang="en-US" sz="2000" dirty="0" smtClean="0">
                <a:solidFill>
                  <a:srgbClr val="FF0000"/>
                </a:solidFill>
              </a:rPr>
              <a:t>NOTE :  The vi always starts in command mode. To enter text, you must be in insert mode. To come to in insert mode you simply type </a:t>
            </a:r>
            <a:r>
              <a:rPr lang="en-US" sz="2000" b="1" dirty="0" err="1" smtClean="0">
                <a:solidFill>
                  <a:srgbClr val="FF0000"/>
                </a:solidFill>
              </a:rPr>
              <a:t>i</a:t>
            </a:r>
            <a:r>
              <a:rPr lang="en-US" sz="2000" dirty="0" smtClean="0">
                <a:solidFill>
                  <a:srgbClr val="FF0000"/>
                </a:solidFill>
              </a:rPr>
              <a:t>. To get out of insert mode, press the </a:t>
            </a:r>
            <a:r>
              <a:rPr lang="en-US" sz="2000" b="1" dirty="0" smtClean="0">
                <a:solidFill>
                  <a:srgbClr val="FF0000"/>
                </a:solidFill>
              </a:rPr>
              <a:t>Esc</a:t>
            </a:r>
            <a:r>
              <a:rPr lang="en-US" sz="2000" dirty="0" smtClean="0">
                <a:solidFill>
                  <a:srgbClr val="FF0000"/>
                </a:solidFill>
              </a:rPr>
              <a:t> key, which will put you back into command mode.</a:t>
            </a:r>
          </a:p>
          <a:p>
            <a:pPr algn="just"/>
            <a:endParaRPr lang="en-US" sz="2400" dirty="0" smtClean="0"/>
          </a:p>
          <a:p>
            <a:endParaRPr lang="en-US" dirty="0"/>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Getting Out of vi-editor</a:t>
            </a:r>
            <a:br>
              <a:rPr lang="en-US" dirty="0" smtClean="0">
                <a:effectLst/>
              </a:rPr>
            </a:br>
            <a:endParaRPr lang="en-US" dirty="0"/>
          </a:p>
        </p:txBody>
      </p:sp>
      <p:sp>
        <p:nvSpPr>
          <p:cNvPr id="3" name="Content Placeholder 2"/>
          <p:cNvSpPr>
            <a:spLocks noGrp="1"/>
          </p:cNvSpPr>
          <p:nvPr>
            <p:ph idx="1"/>
          </p:nvPr>
        </p:nvSpPr>
        <p:spPr>
          <a:xfrm>
            <a:off x="1113790" y="1447800"/>
            <a:ext cx="8096250" cy="4800600"/>
          </a:xfrm>
        </p:spPr>
        <p:txBody>
          <a:bodyPr/>
          <a:lstStyle/>
          <a:p>
            <a:r>
              <a:rPr lang="en-US" dirty="0" smtClean="0"/>
              <a:t>The command to quit out of vi is </a:t>
            </a:r>
          </a:p>
          <a:p>
            <a:pPr>
              <a:buNone/>
            </a:pPr>
            <a:r>
              <a:rPr lang="en-US" dirty="0" smtClean="0"/>
              <a:t>  </a:t>
            </a:r>
            <a:r>
              <a:rPr lang="en-US" b="1" dirty="0" err="1" smtClean="0"/>
              <a:t>ESC</a:t>
            </a:r>
            <a:r>
              <a:rPr lang="en-US" dirty="0" err="1" smtClean="0"/>
              <a:t>:</a:t>
            </a:r>
            <a:r>
              <a:rPr lang="en-US" b="1" dirty="0" err="1" smtClean="0">
                <a:solidFill>
                  <a:srgbClr val="0070C0"/>
                </a:solidFill>
              </a:rPr>
              <a:t>w</a:t>
            </a:r>
            <a:r>
              <a:rPr lang="en-US" dirty="0" smtClean="0"/>
              <a:t>  </a:t>
            </a:r>
            <a:r>
              <a:rPr lang="en-US" dirty="0" smtClean="0">
                <a:latin typeface="Arial" panose="020B0604020202020204" pitchFamily="34" charset="0"/>
                <a:cs typeface="Arial" panose="020B0604020202020204" pitchFamily="34" charset="0"/>
              </a:rPr>
              <a:t>→</a:t>
            </a:r>
            <a:r>
              <a:rPr lang="en-IN" altLang="en-US" b="1" dirty="0" smtClean="0">
                <a:solidFill>
                  <a:srgbClr val="0070C0"/>
                </a:solidFill>
                <a:latin typeface="Arial" panose="020B0604020202020204" pitchFamily="34" charset="0"/>
                <a:cs typeface="Arial" panose="020B0604020202020204" pitchFamily="34" charset="0"/>
              </a:rPr>
              <a:t>T</a:t>
            </a:r>
            <a:r>
              <a:rPr lang="en-US" b="1" dirty="0" smtClean="0">
                <a:solidFill>
                  <a:srgbClr val="0070C0"/>
                </a:solidFill>
              </a:rPr>
              <a:t>his</a:t>
            </a:r>
            <a:r>
              <a:rPr lang="en-IN" altLang="en-US" b="1" dirty="0" smtClean="0">
                <a:solidFill>
                  <a:srgbClr val="0070C0"/>
                </a:solidFill>
              </a:rPr>
              <a:t> to</a:t>
            </a:r>
            <a:r>
              <a:rPr lang="en-US" b="1" dirty="0" smtClean="0">
                <a:solidFill>
                  <a:srgbClr val="0070C0"/>
                </a:solidFill>
              </a:rPr>
              <a:t> save the file</a:t>
            </a:r>
            <a:endParaRPr lang="en-US" dirty="0" smtClean="0"/>
          </a:p>
          <a:p>
            <a:pPr>
              <a:buNone/>
            </a:pPr>
            <a:r>
              <a:rPr lang="en-US" dirty="0" smtClean="0"/>
              <a:t>     :</a:t>
            </a:r>
            <a:r>
              <a:rPr lang="en-US" b="1" dirty="0" err="1" smtClean="0">
                <a:solidFill>
                  <a:srgbClr val="FF0000"/>
                </a:solidFill>
              </a:rPr>
              <a:t>wq</a:t>
            </a:r>
            <a:r>
              <a:rPr lang="en-US" dirty="0" smtClean="0"/>
              <a:t> </a:t>
            </a:r>
            <a:r>
              <a:rPr lang="en-US" dirty="0" smtClean="0">
                <a:latin typeface="Arial" panose="020B0604020202020204" pitchFamily="34" charset="0"/>
                <a:cs typeface="Arial" panose="020B0604020202020204" pitchFamily="34" charset="0"/>
              </a:rPr>
              <a:t>→</a:t>
            </a:r>
            <a:r>
              <a:rPr lang="en-IN" altLang="en-US" b="1" dirty="0" smtClean="0">
                <a:solidFill>
                  <a:srgbClr val="FF0000"/>
                </a:solidFill>
              </a:rPr>
              <a:t>This to </a:t>
            </a:r>
            <a:r>
              <a:rPr lang="en-US" b="1" dirty="0" smtClean="0">
                <a:solidFill>
                  <a:srgbClr val="FF0000"/>
                </a:solidFill>
              </a:rPr>
              <a:t>Save and exit</a:t>
            </a:r>
            <a:endParaRPr lang="en-US" dirty="0" smtClean="0"/>
          </a:p>
          <a:p>
            <a:pPr>
              <a:buNone/>
            </a:pPr>
            <a:r>
              <a:rPr lang="en-US" dirty="0" smtClean="0"/>
              <a:t>  </a:t>
            </a:r>
            <a:r>
              <a:rPr lang="en-IN" altLang="en-US" dirty="0" smtClean="0"/>
              <a:t> </a:t>
            </a:r>
            <a:r>
              <a:rPr lang="en-US" dirty="0" smtClean="0"/>
              <a:t>  :</a:t>
            </a:r>
            <a:r>
              <a:rPr lang="en-US" b="1" dirty="0" smtClean="0">
                <a:solidFill>
                  <a:srgbClr val="0070C0"/>
                </a:solidFill>
              </a:rPr>
              <a:t>q!</a:t>
            </a:r>
            <a:r>
              <a:rPr lang="en-IN" altLang="en-US" dirty="0" smtClean="0"/>
              <a:t> </a:t>
            </a:r>
            <a:r>
              <a:rPr lang="en-IN" altLang="en-US" dirty="0" smtClean="0">
                <a:latin typeface="Arial" panose="020B0604020202020204" pitchFamily="34" charset="0"/>
                <a:cs typeface="Arial" panose="020B0604020202020204" pitchFamily="34" charset="0"/>
              </a:rPr>
              <a:t>→</a:t>
            </a:r>
            <a:r>
              <a:rPr lang="en-US" b="1" dirty="0" smtClean="0">
                <a:solidFill>
                  <a:srgbClr val="0070C0"/>
                </a:solidFill>
              </a:rPr>
              <a:t>This to</a:t>
            </a:r>
            <a:r>
              <a:rPr lang="en-IN" altLang="en-US" dirty="0" smtClean="0"/>
              <a:t> </a:t>
            </a:r>
            <a:r>
              <a:rPr lang="en-IN" altLang="en-US" dirty="0" smtClean="0">
                <a:solidFill>
                  <a:srgbClr val="0070C0"/>
                </a:solidFill>
              </a:rPr>
              <a:t>E</a:t>
            </a:r>
            <a:r>
              <a:rPr lang="en-US" b="1" dirty="0" smtClean="0">
                <a:solidFill>
                  <a:srgbClr val="0070C0"/>
                </a:solidFill>
              </a:rPr>
              <a:t>xit </a:t>
            </a:r>
            <a:r>
              <a:rPr lang="en-US" b="1" smtClean="0">
                <a:solidFill>
                  <a:srgbClr val="0070C0"/>
                </a:solidFill>
              </a:rPr>
              <a:t>without</a:t>
            </a:r>
            <a:r>
              <a:rPr lang="en-IN" altLang="en-US" b="1" smtClean="0">
                <a:solidFill>
                  <a:srgbClr val="0070C0"/>
                </a:solidFill>
              </a:rPr>
              <a:t> </a:t>
            </a:r>
            <a:r>
              <a:rPr lang="en-US" b="1" smtClean="0">
                <a:solidFill>
                  <a:srgbClr val="0070C0"/>
                </a:solidFill>
              </a:rPr>
              <a:t>saving</a:t>
            </a:r>
            <a:endParaRPr lang="en-US" b="1" dirty="0" smtClean="0">
              <a:solidFill>
                <a:srgbClr val="0070C0"/>
              </a:solidFill>
            </a:endParaRPr>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205" y="274955"/>
            <a:ext cx="7802245" cy="334645"/>
          </a:xfrm>
        </p:spPr>
        <p:txBody>
          <a:bodyPr>
            <a:normAutofit fontScale="90000"/>
          </a:bodyPr>
          <a:lstStyle/>
          <a:p>
            <a:r>
              <a:rPr lang="en-IN" altLang="en-US" dirty="0" smtClean="0"/>
              <a:t> VI. </a:t>
            </a:r>
            <a:r>
              <a:rPr lang="en-US" dirty="0" smtClean="0"/>
              <a:t>Sample LEX programs</a:t>
            </a:r>
            <a:endParaRPr lang="en-US" dirty="0"/>
          </a:p>
        </p:txBody>
      </p:sp>
      <p:sp>
        <p:nvSpPr>
          <p:cNvPr id="3" name="Content Placeholder 2"/>
          <p:cNvSpPr>
            <a:spLocks noGrp="1"/>
          </p:cNvSpPr>
          <p:nvPr>
            <p:ph idx="1"/>
          </p:nvPr>
        </p:nvSpPr>
        <p:spPr>
          <a:xfrm>
            <a:off x="934085" y="685800"/>
            <a:ext cx="8000365" cy="5791200"/>
          </a:xfrm>
        </p:spPr>
        <p:txBody>
          <a:bodyPr/>
          <a:lstStyle/>
          <a:p>
            <a:pPr marL="374650" indent="-291465" algn="just">
              <a:buNone/>
            </a:pPr>
            <a:r>
              <a:rPr lang="en-US" sz="2800" b="1" dirty="0" smtClean="0">
                <a:solidFill>
                  <a:srgbClr val="FF0000"/>
                </a:solidFill>
              </a:rPr>
              <a:t>1.Write a LEX program to recognize the  verbs of </a:t>
            </a:r>
            <a:r>
              <a:rPr lang="en-IN" altLang="en-US" sz="2800" b="1" dirty="0" smtClean="0">
                <a:solidFill>
                  <a:srgbClr val="FF0000"/>
                </a:solidFill>
              </a:rPr>
              <a:t> </a:t>
            </a:r>
            <a:r>
              <a:rPr lang="en-US" sz="2800" b="1" dirty="0" smtClean="0">
                <a:solidFill>
                  <a:srgbClr val="FF0000"/>
                </a:solidFill>
              </a:rPr>
              <a:t>an   English language sentence</a:t>
            </a:r>
            <a:endParaRPr lang="en-US" sz="2800" b="1" dirty="0" smtClean="0"/>
          </a:p>
          <a:p>
            <a:pPr marL="421005" indent="-337820" algn="just" defTabSz="0">
              <a:buAutoNum type="arabicPeriod" startAt="2"/>
              <a:tabLst>
                <a:tab pos="358140" algn="l"/>
              </a:tabLst>
            </a:pPr>
            <a:r>
              <a:rPr lang="en-US" sz="2800" b="1" dirty="0" smtClean="0">
                <a:solidFill>
                  <a:srgbClr val="0070C0"/>
                </a:solidFill>
              </a:rPr>
              <a:t>Write a LEX program to count the number vowels and consonants in the given English language sentence.</a:t>
            </a:r>
          </a:p>
          <a:p>
            <a:pPr marL="402590" indent="-319405" algn="just">
              <a:buAutoNum type="arabicPeriod" startAt="2"/>
            </a:pPr>
            <a:r>
              <a:rPr lang="en-US" sz="2800" b="1" dirty="0" smtClean="0">
                <a:solidFill>
                  <a:srgbClr val="FF0000"/>
                </a:solidFill>
              </a:rPr>
              <a:t>Write a LEX program to count the number positive and negative integer numbers</a:t>
            </a:r>
            <a:r>
              <a:rPr lang="en-IN" altLang="en-US" sz="2800" b="1" dirty="0" smtClean="0">
                <a:solidFill>
                  <a:srgbClr val="FF0000"/>
                </a:solidFill>
              </a:rPr>
              <a:t> in a given list of numbers.</a:t>
            </a:r>
            <a:endParaRPr lang="en-US" sz="2800" b="1" dirty="0" smtClean="0">
              <a:solidFill>
                <a:srgbClr val="FF0000"/>
              </a:solidFill>
            </a:endParaRPr>
          </a:p>
          <a:p>
            <a:pPr marL="402590" indent="-374650" algn="just">
              <a:buAutoNum type="arabicPeriod" startAt="4"/>
            </a:pPr>
            <a:r>
              <a:rPr lang="en-GB" sz="2800" b="1" dirty="0" smtClean="0">
                <a:solidFill>
                  <a:srgbClr val="0070C0"/>
                </a:solidFill>
              </a:rPr>
              <a:t>Write a LEX program </a:t>
            </a:r>
            <a:r>
              <a:rPr lang="en-IN" altLang="en-GB" sz="2800" b="1" dirty="0" smtClean="0">
                <a:solidFill>
                  <a:srgbClr val="0070C0"/>
                </a:solidFill>
              </a:rPr>
              <a:t>recognize a</a:t>
            </a:r>
            <a:r>
              <a:rPr lang="en-GB" sz="2800" b="1" dirty="0" smtClean="0">
                <a:solidFill>
                  <a:srgbClr val="0070C0"/>
                </a:solidFill>
              </a:rPr>
              <a:t> simple or </a:t>
            </a:r>
            <a:r>
              <a:rPr lang="en-GB" sz="2800" b="1" dirty="0" err="1" smtClean="0">
                <a:solidFill>
                  <a:srgbClr val="0070C0"/>
                </a:solidFill>
              </a:rPr>
              <a:t>comp</a:t>
            </a:r>
            <a:r>
              <a:rPr lang="en-IN" altLang="en-GB" sz="2800" b="1" dirty="0" err="1" smtClean="0">
                <a:solidFill>
                  <a:srgbClr val="0070C0"/>
                </a:solidFill>
              </a:rPr>
              <a:t>ound sentence of an </a:t>
            </a:r>
            <a:r>
              <a:rPr lang="en-IN" altLang="en-GB" sz="2800" b="1" dirty="0" smtClean="0">
                <a:solidFill>
                  <a:srgbClr val="0070C0"/>
                </a:solidFill>
                <a:sym typeface="+mn-ea"/>
              </a:rPr>
              <a:t>english language.</a:t>
            </a:r>
            <a:endParaRPr lang="en-GB" sz="2800" b="1" dirty="0" smtClean="0">
              <a:solidFill>
                <a:srgbClr val="0070C0"/>
              </a:solidFill>
            </a:endParaRPr>
          </a:p>
          <a:p>
            <a:pPr marL="356235" indent="-273050" algn="just" defTabSz="0">
              <a:buAutoNum type="arabicPeriod" startAt="4"/>
              <a:tabLst>
                <a:tab pos="358140" algn="l"/>
              </a:tabLst>
            </a:pPr>
            <a:r>
              <a:rPr lang="en-GB" sz="2800" b="1" dirty="0" smtClean="0">
                <a:solidFill>
                  <a:srgbClr val="FF0000"/>
                </a:solidFill>
              </a:rPr>
              <a:t>Write a LEX program to count number</a:t>
            </a:r>
            <a:r>
              <a:rPr lang="en-IN" altLang="en-GB" sz="2800" b="1" dirty="0" smtClean="0">
                <a:solidFill>
                  <a:srgbClr val="FF0000"/>
                </a:solidFill>
              </a:rPr>
              <a:t> of</a:t>
            </a:r>
            <a:r>
              <a:rPr lang="en-GB" sz="2800" b="1" dirty="0" smtClean="0">
                <a:solidFill>
                  <a:srgbClr val="FF0000"/>
                </a:solidFill>
              </a:rPr>
              <a:t> identifiers, constants and operators </a:t>
            </a:r>
            <a:r>
              <a:rPr lang="en-IN" altLang="en-GB" sz="2800" b="1" dirty="0" smtClean="0">
                <a:solidFill>
                  <a:srgbClr val="FF0000"/>
                </a:solidFill>
              </a:rPr>
              <a:t>present </a:t>
            </a:r>
            <a:r>
              <a:rPr lang="en-GB" sz="2800" b="1" dirty="0" smtClean="0">
                <a:solidFill>
                  <a:srgbClr val="FF0000"/>
                </a:solidFill>
              </a:rPr>
              <a:t>in an arithmetic expression</a:t>
            </a:r>
            <a:r>
              <a:rPr lang="en-IN" altLang="en-GB" sz="2800" b="1" dirty="0" smtClean="0">
                <a:solidFill>
                  <a:srgbClr val="FF0000"/>
                </a:solidFill>
              </a:rPr>
              <a:t>.</a:t>
            </a:r>
            <a:endParaRPr lang="en-GB" sz="2800" b="1" dirty="0" smtClean="0">
              <a:solidFill>
                <a:srgbClr val="FF0000"/>
              </a:solidFill>
            </a:endParaRPr>
          </a:p>
          <a:p>
            <a:pPr marL="596900" indent="-514350" algn="just">
              <a:buAutoNum type="arabicPeriod" startAt="4"/>
            </a:pPr>
            <a:endParaRPr lang="en-GB" sz="2800" b="1" dirty="0" smtClean="0">
              <a:solidFill>
                <a:srgbClr val="FF0000"/>
              </a:solidFill>
            </a:endParaRPr>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dirty="0" smtClean="0"/>
              <a:t>Dr. M </a:t>
            </a:r>
            <a:r>
              <a:rPr lang="en-US" dirty="0" err="1" smtClean="0"/>
              <a:t>M</a:t>
            </a:r>
            <a:r>
              <a:rPr lang="en-US" dirty="0" smtClean="0"/>
              <a:t> Math and SS &amp; OS Lab members</a:t>
            </a:r>
            <a:endParaRPr lang="en-US" dirty="0"/>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6320" y="533400"/>
            <a:ext cx="8044815" cy="4800600"/>
          </a:xfrm>
        </p:spPr>
        <p:txBody>
          <a:bodyPr/>
          <a:lstStyle/>
          <a:p>
            <a:pPr marL="401955" indent="-401955">
              <a:buNone/>
            </a:pPr>
            <a:r>
              <a:rPr lang="en-IN" altLang="en-GB" sz="2800" b="1" dirty="0" smtClean="0">
                <a:sym typeface="+mn-ea"/>
              </a:rPr>
              <a:t>6</a:t>
            </a:r>
            <a:r>
              <a:rPr lang="en-IN" altLang="en-GB" b="1" dirty="0" smtClean="0">
                <a:sym typeface="+mn-ea"/>
              </a:rPr>
              <a:t>.</a:t>
            </a:r>
            <a:r>
              <a:rPr lang="en-GB" sz="2800" b="1" dirty="0" smtClean="0">
                <a:solidFill>
                  <a:srgbClr val="0070C0"/>
                </a:solidFill>
                <a:sym typeface="+mn-ea"/>
              </a:rPr>
              <a:t>Write LEX program to count number of integers and </a:t>
            </a:r>
            <a:r>
              <a:rPr lang="en-IN" altLang="en-GB" sz="2800" b="1" dirty="0" smtClean="0">
                <a:solidFill>
                  <a:srgbClr val="0070C0"/>
                </a:solidFill>
                <a:sym typeface="+mn-ea"/>
              </a:rPr>
              <a:t>float point</a:t>
            </a:r>
            <a:r>
              <a:rPr lang="en-GB" sz="2800" b="1" dirty="0" smtClean="0">
                <a:solidFill>
                  <a:srgbClr val="0070C0"/>
                </a:solidFill>
                <a:sym typeface="+mn-ea"/>
              </a:rPr>
              <a:t> numbers in a given list of numbers.</a:t>
            </a:r>
            <a:endParaRPr lang="en-GB" sz="2800" b="1" dirty="0" smtClean="0">
              <a:solidFill>
                <a:srgbClr val="0070C0"/>
              </a:solidFill>
            </a:endParaRPr>
          </a:p>
          <a:p>
            <a:pPr marL="420370" indent="-407035">
              <a:buNone/>
            </a:pPr>
            <a:r>
              <a:rPr lang="en-IN" altLang="en-GB" sz="2800" b="1" dirty="0" smtClean="0">
                <a:sym typeface="+mn-ea"/>
              </a:rPr>
              <a:t>7.</a:t>
            </a:r>
            <a:r>
              <a:rPr lang="en-GB" sz="2800" b="1" dirty="0" smtClean="0">
                <a:solidFill>
                  <a:srgbClr val="FF0000"/>
                </a:solidFill>
                <a:sym typeface="+mn-ea"/>
              </a:rPr>
              <a:t>Write a LEX program to count number of comments in a C-program</a:t>
            </a:r>
            <a:endParaRPr lang="en-GB" sz="2800" b="1" dirty="0" smtClean="0">
              <a:solidFill>
                <a:srgbClr val="FF0000"/>
              </a:solidFill>
            </a:endParaRPr>
          </a:p>
          <a:p>
            <a:pPr marL="475615" indent="-475615">
              <a:buNone/>
            </a:pPr>
            <a:r>
              <a:rPr lang="en-US" sz="2800" b="1" dirty="0" smtClean="0"/>
              <a:t>8.</a:t>
            </a:r>
            <a:r>
              <a:rPr lang="en-US" sz="2800" b="1" dirty="0" smtClean="0">
                <a:solidFill>
                  <a:srgbClr val="0070C0"/>
                </a:solidFill>
              </a:rPr>
              <a:t>Write a LEX program to check the entered string is an Identifier or keyword of C-language.</a:t>
            </a:r>
            <a:endParaRPr lang="en-US" sz="2800" b="1" dirty="0" smtClean="0"/>
          </a:p>
          <a:p>
            <a:pPr marL="466725" indent="-425450">
              <a:buNone/>
            </a:pPr>
            <a:r>
              <a:rPr lang="en-GB" sz="2800" b="1" dirty="0" smtClean="0"/>
              <a:t>9.</a:t>
            </a:r>
            <a:r>
              <a:rPr lang="en-GB" sz="2800" b="1" dirty="0" smtClean="0">
                <a:solidFill>
                  <a:srgbClr val="FF0000"/>
                </a:solidFill>
              </a:rPr>
              <a:t>Write a LEX program to Count</a:t>
            </a:r>
            <a:r>
              <a:rPr lang="en-IN" altLang="en-GB" sz="2800" b="1" dirty="0" smtClean="0">
                <a:solidFill>
                  <a:srgbClr val="FF0000"/>
                </a:solidFill>
              </a:rPr>
              <a:t> the</a:t>
            </a:r>
            <a:r>
              <a:rPr lang="en-GB" sz="2800" b="1" dirty="0" smtClean="0">
                <a:solidFill>
                  <a:srgbClr val="FF0000"/>
                </a:solidFill>
              </a:rPr>
              <a:t> number of words, lines and Characters in a given </a:t>
            </a:r>
            <a:r>
              <a:rPr lang="en-IN" altLang="en-GB" sz="2800" b="1" dirty="0" smtClean="0">
                <a:solidFill>
                  <a:srgbClr val="FF0000"/>
                </a:solidFill>
              </a:rPr>
              <a:t>English Text.</a:t>
            </a:r>
            <a:endParaRPr lang="en-GB" sz="2800" b="1" dirty="0" smtClean="0">
              <a:solidFill>
                <a:srgbClr val="FF0000"/>
              </a:solidFill>
            </a:endParaRPr>
          </a:p>
          <a:p>
            <a:endParaRPr lang="en-GB" sz="2800" b="1" dirty="0" smtClean="0">
              <a:solidFill>
                <a:srgbClr val="FF0000"/>
              </a:solidFill>
            </a:endParaRPr>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100" y="274638"/>
            <a:ext cx="7499350" cy="715962"/>
          </a:xfrm>
        </p:spPr>
        <p:txBody>
          <a:bodyPr>
            <a:normAutofit fontScale="90000"/>
          </a:bodyPr>
          <a:lstStyle/>
          <a:p>
            <a:r>
              <a:rPr lang="en-US" b="1" dirty="0" smtClean="0">
                <a:solidFill>
                  <a:srgbClr val="FF0000"/>
                </a:solidFill>
              </a:rPr>
              <a:t>A LEX Tool</a:t>
            </a:r>
          </a:p>
        </p:txBody>
      </p:sp>
      <p:sp>
        <p:nvSpPr>
          <p:cNvPr id="3" name="Content Placeholder 2"/>
          <p:cNvSpPr>
            <a:spLocks noGrp="1"/>
          </p:cNvSpPr>
          <p:nvPr>
            <p:ph idx="1"/>
          </p:nvPr>
        </p:nvSpPr>
        <p:spPr>
          <a:xfrm>
            <a:off x="1116330" y="1101090"/>
            <a:ext cx="7886065" cy="5147310"/>
          </a:xfrm>
        </p:spPr>
        <p:txBody>
          <a:bodyPr/>
          <a:lstStyle/>
          <a:p>
            <a:pPr marL="596900" indent="-514350">
              <a:buFont typeface="+mj-lt"/>
              <a:buAutoNum type="romanUcPeriod"/>
            </a:pPr>
            <a:r>
              <a:rPr lang="en-US" b="1" dirty="0" smtClean="0">
                <a:solidFill>
                  <a:srgbClr val="0070C0"/>
                </a:solidFill>
              </a:rPr>
              <a:t>Introduction.</a:t>
            </a:r>
            <a:endParaRPr lang="en-US" dirty="0" smtClean="0"/>
          </a:p>
          <a:p>
            <a:pPr marL="596900" indent="-514350">
              <a:buFont typeface="+mj-lt"/>
              <a:buAutoNum type="romanUcPeriod"/>
            </a:pPr>
            <a:r>
              <a:rPr lang="en-US" b="1" dirty="0" smtClean="0">
                <a:solidFill>
                  <a:srgbClr val="FF0000"/>
                </a:solidFill>
              </a:rPr>
              <a:t>Structure of LEX program Specification</a:t>
            </a:r>
          </a:p>
          <a:p>
            <a:pPr marL="596900" indent="-514350">
              <a:buFont typeface="+mj-lt"/>
              <a:buAutoNum type="romanUcPeriod"/>
            </a:pPr>
            <a:r>
              <a:rPr lang="en-US" b="1" dirty="0" smtClean="0">
                <a:solidFill>
                  <a:srgbClr val="0070C0"/>
                </a:solidFill>
              </a:rPr>
              <a:t>Prerequisite for Writing LEX </a:t>
            </a:r>
            <a:r>
              <a:rPr lang="en-US" b="1" dirty="0" smtClean="0">
                <a:solidFill>
                  <a:srgbClr val="FF0000"/>
                </a:solidFill>
              </a:rPr>
              <a:t>program</a:t>
            </a:r>
            <a:endParaRPr lang="en-US" dirty="0" smtClean="0"/>
          </a:p>
          <a:p>
            <a:pPr marL="596900" indent="-514350">
              <a:buFont typeface="+mj-lt"/>
              <a:buAutoNum type="romanUcPeriod"/>
            </a:pPr>
            <a:r>
              <a:rPr lang="en-US" b="1" dirty="0" smtClean="0">
                <a:solidFill>
                  <a:srgbClr val="FF0000"/>
                </a:solidFill>
              </a:rPr>
              <a:t>Running LEX program.</a:t>
            </a:r>
          </a:p>
          <a:p>
            <a:pPr marL="596900" indent="-514350">
              <a:buFont typeface="+mj-lt"/>
              <a:buAutoNum type="romanUcPeriod"/>
            </a:pPr>
            <a:r>
              <a:rPr lang="en-US" b="1" dirty="0" smtClean="0">
                <a:solidFill>
                  <a:srgbClr val="0070C0"/>
                </a:solidFill>
              </a:rPr>
              <a:t>USE of VI editor</a:t>
            </a:r>
            <a:r>
              <a:rPr lang="en-US" dirty="0" smtClean="0"/>
              <a:t>.</a:t>
            </a:r>
          </a:p>
          <a:p>
            <a:pPr marL="596900" indent="-514350">
              <a:buFont typeface="+mj-lt"/>
              <a:buAutoNum type="romanUcPeriod"/>
            </a:pPr>
            <a:r>
              <a:rPr lang="en-US" b="1" dirty="0" smtClean="0">
                <a:solidFill>
                  <a:srgbClr val="FF0000"/>
                </a:solidFill>
              </a:rPr>
              <a:t>Sample </a:t>
            </a:r>
            <a:r>
              <a:rPr lang="en-GB" altLang="en-US" b="1" dirty="0" smtClean="0">
                <a:solidFill>
                  <a:srgbClr val="FF0000"/>
                </a:solidFill>
              </a:rPr>
              <a:t>LEX </a:t>
            </a:r>
            <a:r>
              <a:rPr lang="en-US" b="1" dirty="0" smtClean="0">
                <a:solidFill>
                  <a:srgbClr val="FF0000"/>
                </a:solidFill>
              </a:rPr>
              <a:t>program</a:t>
            </a:r>
            <a:r>
              <a:rPr lang="en-GB" altLang="en-US" b="1" dirty="0" smtClean="0">
                <a:solidFill>
                  <a:srgbClr val="FF0000"/>
                </a:solidFill>
              </a:rPr>
              <a:t>mming exercises </a:t>
            </a:r>
            <a:r>
              <a:rPr lang="en-US" b="1" dirty="0" smtClean="0">
                <a:solidFill>
                  <a:srgbClr val="FF0000"/>
                </a:solidFill>
              </a:rPr>
              <a:t>.</a:t>
            </a:r>
          </a:p>
          <a:p>
            <a:pPr>
              <a:buNone/>
            </a:pPr>
            <a:r>
              <a:rPr lang="en-US" dirty="0" smtClean="0"/>
              <a:t> </a:t>
            </a:r>
          </a:p>
          <a:p>
            <a:endParaRPr lang="en-US" dirty="0" smtClean="0"/>
          </a:p>
          <a:p>
            <a:pPr lvl="1">
              <a:buNone/>
            </a:pPr>
            <a:endParaRPr lang="en-US" dirty="0" smtClean="0"/>
          </a:p>
          <a:p>
            <a:pPr lvl="1"/>
            <a:endParaRPr lang="en-US" dirty="0" smtClean="0"/>
          </a:p>
          <a:p>
            <a:pPr lvl="1">
              <a:buNone/>
            </a:pPr>
            <a:endParaRPr lang="en-US" dirty="0" smtClean="0"/>
          </a:p>
        </p:txBody>
      </p:sp>
      <p:sp>
        <p:nvSpPr>
          <p:cNvPr id="4" name="Footer Placeholder 3"/>
          <p:cNvSpPr>
            <a:spLocks noGrp="1"/>
          </p:cNvSpPr>
          <p:nvPr>
            <p:ph type="ftr" sz="quarter" idx="11"/>
          </p:nvPr>
        </p:nvSpPr>
        <p:spPr/>
        <p:txBody>
          <a:bodyPr/>
          <a:lstStyle/>
          <a:p>
            <a:pPr>
              <a:defRPr/>
            </a:pPr>
            <a:r>
              <a:rPr lang="en-US" smtClean="0"/>
              <a:t>Dr. M M Math and SS &amp; OS Lab members</a:t>
            </a:r>
            <a:endParaRPr lang="en-US"/>
          </a:p>
        </p:txBody>
      </p:sp>
      <p:sp>
        <p:nvSpPr>
          <p:cNvPr id="5" name="Slide Number Placeholder 4"/>
          <p:cNvSpPr>
            <a:spLocks noGrp="1"/>
          </p:cNvSpPr>
          <p:nvPr>
            <p:ph type="sldNum" sz="quarter" idx="12"/>
          </p:nvPr>
        </p:nvSpPr>
        <p:spPr/>
        <p:txBody>
          <a:bodyPr/>
          <a:lstStyle/>
          <a:p>
            <a:pPr>
              <a:defRPr/>
            </a:pPr>
            <a:fld id="{BA83777B-9EE5-4B89-BE52-F7A99F3F7A31}" type="slidenum">
              <a:rPr lang="en-US" smtClean="0"/>
              <a:t>2</a:t>
            </a:fld>
            <a:endParaRPr lang="en-US"/>
          </a:p>
        </p:txBody>
      </p:sp>
      <p:sp>
        <p:nvSpPr>
          <p:cNvPr id="6" name="Date Placeholder 5"/>
          <p:cNvSpPr>
            <a:spLocks noGrp="1"/>
          </p:cNvSpPr>
          <p:nvPr>
            <p:ph type="dt" sz="half" idx="10"/>
          </p:nvPr>
        </p:nvSpPr>
        <p:spPr/>
        <p:txBody>
          <a:bodyPr/>
          <a:lstStyle/>
          <a:p>
            <a:pPr>
              <a:defRPr/>
            </a:pPr>
            <a:r>
              <a:rPr lang="en-US" smtClean="0"/>
              <a:t>7/17/2016</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a:t>20</a:t>
            </a:fld>
            <a:endParaRPr lang="en-US"/>
          </a:p>
        </p:txBody>
      </p:sp>
      <p:sp>
        <p:nvSpPr>
          <p:cNvPr id="7" name="Text Box 6"/>
          <p:cNvSpPr txBox="1"/>
          <p:nvPr/>
        </p:nvSpPr>
        <p:spPr>
          <a:xfrm>
            <a:off x="1012190" y="198755"/>
            <a:ext cx="8083550" cy="5631815"/>
          </a:xfrm>
          <a:prstGeom prst="rect">
            <a:avLst/>
          </a:prstGeom>
          <a:noFill/>
        </p:spPr>
        <p:txBody>
          <a:bodyPr wrap="square" rtlCol="0" anchor="t">
            <a:noAutofit/>
          </a:bodyPr>
          <a:lstStyle/>
          <a:p>
            <a:pPr marL="596900" indent="-574040">
              <a:buNone/>
            </a:pPr>
            <a:r>
              <a:rPr lang="en-GB" sz="2800" b="1" dirty="0" smtClean="0">
                <a:sym typeface="+mn-ea"/>
              </a:rPr>
              <a:t>10.</a:t>
            </a:r>
            <a:r>
              <a:rPr lang="en-IN" altLang="en-GB" sz="2800" b="1" dirty="0" smtClean="0">
                <a:sym typeface="+mn-ea"/>
              </a:rPr>
              <a:t> </a:t>
            </a:r>
            <a:r>
              <a:rPr lang="en-GB" sz="2800" b="1" dirty="0" smtClean="0">
                <a:solidFill>
                  <a:srgbClr val="0070C0"/>
                </a:solidFill>
                <a:latin typeface="+mn-lt"/>
                <a:cs typeface="+mn-lt"/>
                <a:sym typeface="+mn-ea"/>
              </a:rPr>
              <a:t>Write a LEX program to identify </a:t>
            </a:r>
            <a:r>
              <a:rPr lang="en-IN" altLang="en-GB" sz="2800" b="1" dirty="0" smtClean="0">
                <a:solidFill>
                  <a:srgbClr val="0070C0"/>
                </a:solidFill>
                <a:latin typeface="+mn-lt"/>
                <a:cs typeface="+mn-lt"/>
                <a:sym typeface="+mn-ea"/>
              </a:rPr>
              <a:t>Strings associated with </a:t>
            </a:r>
            <a:r>
              <a:rPr lang="en-GB" sz="2800" b="1" dirty="0" smtClean="0">
                <a:solidFill>
                  <a:srgbClr val="0070C0"/>
                </a:solidFill>
                <a:latin typeface="+mn-lt"/>
                <a:cs typeface="+mn-lt"/>
                <a:sym typeface="+mn-ea"/>
              </a:rPr>
              <a:t>the</a:t>
            </a:r>
            <a:r>
              <a:rPr lang="en-IN" altLang="en-GB" sz="2800" b="1" dirty="0" smtClean="0">
                <a:solidFill>
                  <a:srgbClr val="0070C0"/>
                </a:solidFill>
                <a:latin typeface="+mn-lt"/>
                <a:cs typeface="+mn-lt"/>
                <a:sym typeface="+mn-ea"/>
              </a:rPr>
              <a:t> following Regular</a:t>
            </a:r>
            <a:r>
              <a:rPr lang="en-GB" sz="2800" b="1" dirty="0" smtClean="0">
                <a:solidFill>
                  <a:srgbClr val="0070C0"/>
                </a:solidFill>
                <a:latin typeface="+mn-lt"/>
                <a:cs typeface="+mn-lt"/>
                <a:sym typeface="+mn-ea"/>
              </a:rPr>
              <a:t> language</a:t>
            </a:r>
            <a:r>
              <a:rPr lang="en-IN" altLang="en-GB" sz="2800" b="1" dirty="0" smtClean="0">
                <a:solidFill>
                  <a:srgbClr val="0070C0"/>
                </a:solidFill>
                <a:latin typeface="+mn-lt"/>
                <a:cs typeface="+mn-lt"/>
                <a:sym typeface="+mn-ea"/>
              </a:rPr>
              <a:t> on the alphabet - ∑ = {a, b }.</a:t>
            </a:r>
          </a:p>
          <a:p>
            <a:pPr marL="1054100" lvl="1" indent="32385">
              <a:buFont typeface="+mj-lt"/>
              <a:buAutoNum type="alphaUcPeriod"/>
            </a:pPr>
            <a:r>
              <a:rPr lang="en-GB" sz="2800" b="1" dirty="0" smtClean="0">
                <a:solidFill>
                  <a:srgbClr val="FF0000"/>
                </a:solidFill>
                <a:latin typeface="+mn-lt"/>
                <a:cs typeface="+mn-lt"/>
                <a:sym typeface="+mn-ea"/>
              </a:rPr>
              <a:t> </a:t>
            </a:r>
            <a:r>
              <a:rPr lang="en-IN" altLang="en-GB" sz="2800" b="1" dirty="0" smtClean="0">
                <a:solidFill>
                  <a:srgbClr val="FF0000"/>
                </a:solidFill>
                <a:latin typeface="+mn-lt"/>
                <a:cs typeface="+mn-lt"/>
                <a:sym typeface="+mn-ea"/>
              </a:rPr>
              <a:t>a(a+b)*. </a:t>
            </a:r>
          </a:p>
          <a:p>
            <a:pPr marL="1054100" lvl="1" indent="-22860">
              <a:buFont typeface="+mj-lt"/>
              <a:buAutoNum type="alphaUcPeriod"/>
            </a:pPr>
            <a:r>
              <a:rPr lang="en-IN" altLang="en-GB" sz="2800" b="1" dirty="0" err="1" smtClean="0">
                <a:solidFill>
                  <a:srgbClr val="0070C0"/>
                </a:solidFill>
                <a:latin typeface="+mn-lt"/>
                <a:cs typeface="+mn-lt"/>
                <a:sym typeface="+mn-ea"/>
              </a:rPr>
              <a:t> b* a b*</a:t>
            </a:r>
            <a:endParaRPr lang="en-IN" altLang="en-GB" sz="2800" b="1" dirty="0" smtClean="0">
              <a:solidFill>
                <a:srgbClr val="0070C0"/>
              </a:solidFill>
              <a:latin typeface="+mn-lt"/>
              <a:cs typeface="+mn-lt"/>
              <a:sym typeface="+mn-ea"/>
            </a:endParaRPr>
          </a:p>
          <a:p>
            <a:pPr marL="1054100" lvl="1" indent="-13970">
              <a:buFont typeface="+mj-lt"/>
              <a:buAutoNum type="alphaUcPeriod"/>
            </a:pPr>
            <a:r>
              <a:rPr lang="en-IN" altLang="en-GB" sz="2800" b="1" dirty="0" smtClean="0">
                <a:solidFill>
                  <a:srgbClr val="FF0000"/>
                </a:solidFill>
                <a:latin typeface="+mn-lt"/>
                <a:cs typeface="+mn-lt"/>
                <a:sym typeface="+mn-ea"/>
              </a:rPr>
              <a:t> ab(a+b)*</a:t>
            </a:r>
          </a:p>
          <a:p>
            <a:pPr marL="1054100" lvl="1" indent="-13970">
              <a:buFont typeface="+mj-lt"/>
              <a:buAutoNum type="alphaUcPeriod"/>
            </a:pPr>
            <a:r>
              <a:rPr lang="en-IN" altLang="en-GB" sz="2800" b="1" dirty="0" smtClean="0">
                <a:solidFill>
                  <a:srgbClr val="0070C0"/>
                </a:solidFill>
                <a:latin typeface="+mn-lt"/>
                <a:cs typeface="+mn-lt"/>
                <a:sym typeface="+mn-ea"/>
              </a:rPr>
              <a:t> (a+b)* abb</a:t>
            </a:r>
          </a:p>
          <a:p>
            <a:pPr marL="1054100" lvl="1" indent="41910">
              <a:buFont typeface="+mj-lt"/>
              <a:buAutoNum type="alphaUcPeriod"/>
            </a:pPr>
            <a:r>
              <a:rPr lang="en-IN" altLang="en-GB" sz="2800" b="1" dirty="0" smtClean="0">
                <a:solidFill>
                  <a:srgbClr val="FF0000"/>
                </a:solidFill>
                <a:latin typeface="+mn-lt"/>
                <a:cs typeface="+mn-lt"/>
                <a:sym typeface="+mn-ea"/>
              </a:rPr>
              <a:t> L= {|w| mod 3 = 0,where w€(a+b)*}</a:t>
            </a:r>
            <a:endParaRPr lang="en-IN" altLang="en-GB" sz="2800" b="1" dirty="0" smtClean="0">
              <a:solidFill>
                <a:srgbClr val="0070C0"/>
              </a:solidFill>
              <a:latin typeface="+mn-lt"/>
              <a:cs typeface="+mn-lt"/>
            </a:endParaRPr>
          </a:p>
          <a:p>
            <a:pPr lvl="1" indent="582930"/>
            <a:endParaRPr lang="en-US" sz="2800" dirty="0" smtClean="0">
              <a:solidFill>
                <a:srgbClr val="0070C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a:t>21</a:t>
            </a:fld>
            <a:endParaRPr lang="en-US"/>
          </a:p>
        </p:txBody>
      </p:sp>
      <p:sp>
        <p:nvSpPr>
          <p:cNvPr id="7" name="Text Box 6"/>
          <p:cNvSpPr txBox="1"/>
          <p:nvPr/>
        </p:nvSpPr>
        <p:spPr>
          <a:xfrm>
            <a:off x="1054100" y="59055"/>
            <a:ext cx="7946390" cy="6739255"/>
          </a:xfrm>
          <a:prstGeom prst="rect">
            <a:avLst/>
          </a:prstGeom>
          <a:noFill/>
        </p:spPr>
        <p:txBody>
          <a:bodyPr wrap="square" rtlCol="0" anchor="t">
            <a:spAutoFit/>
          </a:bodyPr>
          <a:lstStyle/>
          <a:p>
            <a:r>
              <a:rPr lang="en-IN" altLang="en-US" b="1">
                <a:solidFill>
                  <a:srgbClr val="FF0000"/>
                </a:solidFill>
              </a:rPr>
              <a:t>Lex program for Exampl;e -1</a:t>
            </a:r>
            <a:r>
              <a:rPr lang="en-IN" altLang="en-US"/>
              <a:t> </a:t>
            </a:r>
            <a:endParaRPr lang="en-US"/>
          </a:p>
          <a:p>
            <a:r>
              <a:rPr lang="en-US"/>
              <a:t>%{</a:t>
            </a:r>
          </a:p>
          <a:p>
            <a:r>
              <a:rPr lang="en-US"/>
              <a:t>#include &lt;stdio.h&gt;</a:t>
            </a:r>
          </a:p>
          <a:p>
            <a:r>
              <a:rPr lang="en-US"/>
              <a:t>%}</a:t>
            </a:r>
          </a:p>
          <a:p>
            <a:r>
              <a:rPr lang="en-US"/>
              <a:t>%%</a:t>
            </a:r>
          </a:p>
          <a:p>
            <a:r>
              <a:rPr lang="en-US"/>
              <a:t>[ \t]+    {;}</a:t>
            </a:r>
          </a:p>
          <a:p>
            <a:r>
              <a:rPr lang="en-US"/>
              <a:t>is |</a:t>
            </a:r>
          </a:p>
          <a:p>
            <a:r>
              <a:rPr lang="en-US"/>
              <a:t>was |</a:t>
            </a:r>
          </a:p>
          <a:p>
            <a:r>
              <a:rPr lang="en-US"/>
              <a:t>am  |</a:t>
            </a:r>
          </a:p>
          <a:p>
            <a:r>
              <a:rPr lang="en-US"/>
              <a:t>are |</a:t>
            </a:r>
          </a:p>
          <a:p>
            <a:r>
              <a:rPr lang="en-US"/>
              <a:t>were |</a:t>
            </a:r>
          </a:p>
          <a:p>
            <a:r>
              <a:rPr lang="en-US"/>
              <a:t>being |</a:t>
            </a:r>
          </a:p>
          <a:p>
            <a:r>
              <a:rPr lang="en-US"/>
              <a:t>do |</a:t>
            </a:r>
          </a:p>
          <a:p>
            <a:r>
              <a:rPr lang="en-US"/>
              <a:t>did |</a:t>
            </a:r>
          </a:p>
          <a:p>
            <a:r>
              <a:rPr lang="en-US"/>
              <a:t>does    { printf("\n %s is verb ",yytext);}</a:t>
            </a:r>
          </a:p>
          <a:p>
            <a:r>
              <a:rPr lang="en-US"/>
              <a:t>[a-zA-z]+ { printf("\n %s is not a verb",yytext);}</a:t>
            </a:r>
          </a:p>
          <a:p>
            <a:r>
              <a:rPr lang="en-US"/>
              <a:t>. | </a:t>
            </a:r>
          </a:p>
          <a:p>
            <a:r>
              <a:rPr lang="en-US"/>
              <a:t>\n   {;}</a:t>
            </a:r>
          </a:p>
          <a:p>
            <a:r>
              <a:rPr lang="en-US"/>
              <a:t>%%</a:t>
            </a:r>
          </a:p>
          <a:p>
            <a:r>
              <a:rPr lang="en-US"/>
              <a:t>main()</a:t>
            </a:r>
          </a:p>
          <a:p>
            <a:r>
              <a:rPr lang="en-US"/>
              <a:t>{</a:t>
            </a:r>
          </a:p>
          <a:p>
            <a:r>
              <a:rPr lang="en-US"/>
              <a:t>   printf("\n Enter Text : ");</a:t>
            </a:r>
          </a:p>
          <a:p>
            <a:r>
              <a:rPr lang="en-US"/>
              <a:t>   yylex();</a:t>
            </a:r>
          </a:p>
          <a:p>
            <a:r>
              <a:rPr lang="en-US"/>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a:t>22</a:t>
            </a:fld>
            <a:endParaRPr lang="en-US"/>
          </a:p>
        </p:txBody>
      </p:sp>
      <p:sp>
        <p:nvSpPr>
          <p:cNvPr id="7" name="Text Box 6"/>
          <p:cNvSpPr txBox="1"/>
          <p:nvPr/>
        </p:nvSpPr>
        <p:spPr>
          <a:xfrm>
            <a:off x="1047750" y="197485"/>
            <a:ext cx="7899400" cy="6185535"/>
          </a:xfrm>
          <a:prstGeom prst="rect">
            <a:avLst/>
          </a:prstGeom>
          <a:noFill/>
        </p:spPr>
        <p:txBody>
          <a:bodyPr wrap="square" rtlCol="0" anchor="t">
            <a:spAutoFit/>
          </a:bodyPr>
          <a:lstStyle/>
          <a:p>
            <a:r>
              <a:rPr lang="en-IN" altLang="en-US" b="1">
                <a:solidFill>
                  <a:srgbClr val="FF0000"/>
                </a:solidFill>
                <a:sym typeface="+mn-ea"/>
              </a:rPr>
              <a:t>Lex program for Exampl;e -2</a:t>
            </a:r>
            <a:endParaRPr lang="en-US" b="1">
              <a:solidFill>
                <a:srgbClr val="FF0000"/>
              </a:solidFill>
            </a:endParaRPr>
          </a:p>
          <a:p>
            <a:r>
              <a:rPr lang="en-US"/>
              <a:t>%{</a:t>
            </a:r>
          </a:p>
          <a:p>
            <a:r>
              <a:rPr lang="en-US"/>
              <a:t>#include &lt;stdio.h&gt;</a:t>
            </a:r>
          </a:p>
          <a:p>
            <a:r>
              <a:rPr lang="en-US"/>
              <a:t>int vowel=0;</a:t>
            </a:r>
          </a:p>
          <a:p>
            <a:r>
              <a:rPr lang="en-US"/>
              <a:t>int consonent=0;</a:t>
            </a:r>
          </a:p>
          <a:p>
            <a:r>
              <a:rPr lang="en-US"/>
              <a:t>%}</a:t>
            </a:r>
          </a:p>
          <a:p>
            <a:r>
              <a:rPr lang="en-US"/>
              <a:t>%%</a:t>
            </a:r>
          </a:p>
          <a:p>
            <a:r>
              <a:rPr lang="en-US"/>
              <a:t>[ \t]+    {;}</a:t>
            </a:r>
          </a:p>
          <a:p>
            <a:r>
              <a:rPr lang="en-US"/>
              <a:t>[aeiouAEIOU] { vowel= vowel+1;}</a:t>
            </a:r>
          </a:p>
          <a:p>
            <a:r>
              <a:rPr lang="en-US"/>
              <a:t>[a-zA-z] { consonent= consonent+1;}</a:t>
            </a:r>
          </a:p>
          <a:p>
            <a:r>
              <a:rPr lang="en-US"/>
              <a:t>. | </a:t>
            </a:r>
          </a:p>
          <a:p>
            <a:r>
              <a:rPr lang="en-US"/>
              <a:t>\n   {;}</a:t>
            </a:r>
          </a:p>
          <a:p>
            <a:r>
              <a:rPr lang="en-US"/>
              <a:t>%%</a:t>
            </a:r>
          </a:p>
          <a:p>
            <a:r>
              <a:rPr lang="en-US"/>
              <a:t>main()</a:t>
            </a:r>
          </a:p>
          <a:p>
            <a:r>
              <a:rPr lang="en-US"/>
              <a:t>{</a:t>
            </a:r>
          </a:p>
          <a:p>
            <a:r>
              <a:rPr lang="en-US"/>
              <a:t>   printf("\n Enter Text : ");</a:t>
            </a:r>
          </a:p>
          <a:p>
            <a:r>
              <a:rPr lang="en-US"/>
              <a:t>   yylex();</a:t>
            </a:r>
          </a:p>
          <a:p>
            <a:r>
              <a:rPr lang="en-US"/>
              <a:t>   printf(" Number of Vowels : %d \n",vowel);</a:t>
            </a:r>
          </a:p>
          <a:p>
            <a:r>
              <a:rPr lang="en-US"/>
              <a:t>   printf(" Number of consonent : %d \n",consonent);</a:t>
            </a:r>
          </a:p>
          <a:p>
            <a:r>
              <a:rPr lang="en-US"/>
              <a:t>   return 0;</a:t>
            </a:r>
          </a:p>
          <a:p>
            <a:r>
              <a:rPr lang="en-US"/>
              <a:t>}</a:t>
            </a:r>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a:t>23</a:t>
            </a:fld>
            <a:endParaRPr lang="en-US"/>
          </a:p>
        </p:txBody>
      </p:sp>
      <p:sp>
        <p:nvSpPr>
          <p:cNvPr id="7" name="Text Box 6"/>
          <p:cNvSpPr txBox="1"/>
          <p:nvPr/>
        </p:nvSpPr>
        <p:spPr>
          <a:xfrm>
            <a:off x="1209040" y="484505"/>
            <a:ext cx="7500620" cy="5205730"/>
          </a:xfrm>
          <a:prstGeom prst="rect">
            <a:avLst/>
          </a:prstGeom>
          <a:noFill/>
        </p:spPr>
        <p:txBody>
          <a:bodyPr wrap="square" rtlCol="0" anchor="t">
            <a:noAutofit/>
          </a:bodyPr>
          <a:lstStyle/>
          <a:p>
            <a:r>
              <a:rPr lang="en-IN" altLang="en-US" b="1">
                <a:solidFill>
                  <a:srgbClr val="FF0000"/>
                </a:solidFill>
                <a:sym typeface="+mn-ea"/>
              </a:rPr>
              <a:t>Lex program for Exampl;e -3</a:t>
            </a:r>
            <a:endParaRPr lang="en-US" b="1">
              <a:solidFill>
                <a:srgbClr val="FF0000"/>
              </a:solidFill>
            </a:endParaRPr>
          </a:p>
          <a:p>
            <a:r>
              <a:rPr lang="en-US"/>
              <a:t>%{</a:t>
            </a:r>
          </a:p>
          <a:p>
            <a:r>
              <a:rPr lang="en-US"/>
              <a:t>#include &lt;stdio.h&gt;</a:t>
            </a:r>
          </a:p>
          <a:p>
            <a:r>
              <a:rPr lang="en-US"/>
              <a:t>int p=0, n=0;</a:t>
            </a:r>
          </a:p>
          <a:p>
            <a:r>
              <a:rPr lang="en-US"/>
              <a:t>%}</a:t>
            </a:r>
          </a:p>
          <a:p>
            <a:r>
              <a:rPr lang="en-US"/>
              <a:t>%%</a:t>
            </a:r>
          </a:p>
          <a:p>
            <a:r>
              <a:rPr lang="en-US"/>
              <a:t>[ \t]+ {;}</a:t>
            </a:r>
          </a:p>
          <a:p>
            <a:r>
              <a:rPr lang="en-US"/>
              <a:t>\+?[0-9]+      { p++;}</a:t>
            </a:r>
          </a:p>
          <a:p>
            <a:r>
              <a:rPr lang="en-US"/>
              <a:t>\-[0-9]+       { n++;}</a:t>
            </a:r>
          </a:p>
          <a:p>
            <a:r>
              <a:rPr lang="en-US"/>
              <a:t>\n     {;}</a:t>
            </a:r>
          </a:p>
          <a:p>
            <a:r>
              <a:rPr lang="en-US"/>
              <a:t>%%</a:t>
            </a:r>
          </a:p>
          <a:p>
            <a:r>
              <a:rPr lang="en-US"/>
              <a:t>main()</a:t>
            </a:r>
          </a:p>
          <a:p>
            <a:r>
              <a:rPr lang="en-US"/>
              <a:t>{</a:t>
            </a:r>
          </a:p>
          <a:p>
            <a:r>
              <a:rPr lang="en-US"/>
              <a:t>     printf("Enter numbers : ");</a:t>
            </a:r>
          </a:p>
          <a:p>
            <a:r>
              <a:rPr lang="en-US"/>
              <a:t>     yylex();</a:t>
            </a:r>
          </a:p>
          <a:p>
            <a:r>
              <a:rPr lang="en-US"/>
              <a:t>     printf("Positive Numbers : %d  \n Negative Numbers : %d ",p,n);</a:t>
            </a:r>
          </a:p>
          <a:p>
            <a:r>
              <a:rPr lang="en-US"/>
              <a:t>}</a:t>
            </a:r>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a:t>24</a:t>
            </a:fld>
            <a:endParaRPr lang="en-US"/>
          </a:p>
        </p:txBody>
      </p:sp>
      <p:sp>
        <p:nvSpPr>
          <p:cNvPr id="7" name="Text Box 6"/>
          <p:cNvSpPr txBox="1"/>
          <p:nvPr/>
        </p:nvSpPr>
        <p:spPr>
          <a:xfrm>
            <a:off x="1132205" y="-17145"/>
            <a:ext cx="7818120" cy="7293610"/>
          </a:xfrm>
          <a:prstGeom prst="rect">
            <a:avLst/>
          </a:prstGeom>
          <a:noFill/>
        </p:spPr>
        <p:txBody>
          <a:bodyPr wrap="square" rtlCol="0" anchor="t">
            <a:spAutoFit/>
          </a:bodyPr>
          <a:lstStyle/>
          <a:p>
            <a:r>
              <a:rPr lang="en-IN" altLang="en-US" b="1">
                <a:solidFill>
                  <a:srgbClr val="FF0000"/>
                </a:solidFill>
                <a:sym typeface="+mn-ea"/>
              </a:rPr>
              <a:t>Lex program for Exampl;e -4</a:t>
            </a:r>
            <a:endParaRPr lang="en-US" b="1">
              <a:solidFill>
                <a:srgbClr val="FF0000"/>
              </a:solidFill>
            </a:endParaRPr>
          </a:p>
          <a:p>
            <a:r>
              <a:rPr lang="en-US"/>
              <a:t>%{</a:t>
            </a:r>
          </a:p>
          <a:p>
            <a:r>
              <a:rPr lang="en-US"/>
              <a:t>#include &lt;stdio.h&gt;</a:t>
            </a:r>
          </a:p>
          <a:p>
            <a:r>
              <a:rPr lang="en-US"/>
              <a:t>int comp=0;</a:t>
            </a:r>
          </a:p>
          <a:p>
            <a:r>
              <a:rPr lang="en-US"/>
              <a:t>%}</a:t>
            </a:r>
          </a:p>
          <a:p>
            <a:r>
              <a:rPr lang="en-US"/>
              <a:t>%%</a:t>
            </a:r>
          </a:p>
          <a:p>
            <a:r>
              <a:rPr lang="en-IN" altLang="en-US"/>
              <a:t>[ \t]+   {;}</a:t>
            </a:r>
            <a:endParaRPr lang="en-US"/>
          </a:p>
          <a:p>
            <a:r>
              <a:rPr lang="en-US"/>
              <a:t>and |</a:t>
            </a:r>
          </a:p>
          <a:p>
            <a:r>
              <a:rPr lang="en-US"/>
              <a:t>but | </a:t>
            </a:r>
          </a:p>
          <a:p>
            <a:r>
              <a:rPr lang="en-US"/>
              <a:t>or |</a:t>
            </a:r>
          </a:p>
          <a:p>
            <a:r>
              <a:rPr lang="en-US"/>
              <a:t>neither |</a:t>
            </a:r>
          </a:p>
          <a:p>
            <a:r>
              <a:rPr lang="en-US"/>
              <a:t>either     {comp=1;}</a:t>
            </a:r>
          </a:p>
          <a:p>
            <a:r>
              <a:rPr lang="en-US"/>
              <a:t>[a-zA-Z]+  </a:t>
            </a:r>
            <a:r>
              <a:rPr lang="en-GB" altLang="en-US"/>
              <a:t>{</a:t>
            </a:r>
            <a:r>
              <a:rPr lang="en-US"/>
              <a:t>;</a:t>
            </a:r>
            <a:r>
              <a:rPr lang="en-GB" altLang="en-US"/>
              <a:t>}</a:t>
            </a:r>
          </a:p>
          <a:p>
            <a:r>
              <a:rPr lang="en-GB" altLang="en-US"/>
              <a:t>. </a:t>
            </a:r>
            <a:r>
              <a:rPr lang="en-IN" altLang="en-US"/>
              <a:t>|</a:t>
            </a:r>
          </a:p>
          <a:p>
            <a:r>
              <a:rPr lang="en-IN" altLang="en-US"/>
              <a:t>\n     {;}</a:t>
            </a:r>
            <a:endParaRPr lang="en-US"/>
          </a:p>
          <a:p>
            <a:r>
              <a:rPr lang="en-US"/>
              <a:t>%%</a:t>
            </a:r>
          </a:p>
          <a:p>
            <a:r>
              <a:rPr lang="en-US"/>
              <a:t>main()</a:t>
            </a:r>
          </a:p>
          <a:p>
            <a:r>
              <a:rPr lang="en-US"/>
              <a:t>{</a:t>
            </a:r>
          </a:p>
          <a:p>
            <a:r>
              <a:rPr lang="en-US"/>
              <a:t>     printf("Enter a Sentence : ");</a:t>
            </a:r>
          </a:p>
          <a:p>
            <a:r>
              <a:rPr lang="en-US"/>
              <a:t>     yylex();</a:t>
            </a:r>
          </a:p>
          <a:p>
            <a:r>
              <a:rPr lang="en-US"/>
              <a:t>     if(comp)</a:t>
            </a:r>
          </a:p>
          <a:p>
            <a:r>
              <a:rPr lang="en-US"/>
              <a:t>        printf("\n Sentence is Compound statement\n",yytext);</a:t>
            </a:r>
          </a:p>
          <a:p>
            <a:r>
              <a:rPr lang="en-US"/>
              <a:t>     else</a:t>
            </a:r>
          </a:p>
          <a:p>
            <a:r>
              <a:rPr lang="en-US"/>
              <a:t>        printf("\n Sentence is not a Compound statement\n",yytext);</a:t>
            </a:r>
          </a:p>
          <a:p>
            <a:r>
              <a:rPr lang="en-US"/>
              <a:t>}</a:t>
            </a:r>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a:t>25</a:t>
            </a:fld>
            <a:endParaRPr lang="en-US"/>
          </a:p>
        </p:txBody>
      </p:sp>
      <p:sp>
        <p:nvSpPr>
          <p:cNvPr id="7" name="Text Box 6"/>
          <p:cNvSpPr txBox="1"/>
          <p:nvPr/>
        </p:nvSpPr>
        <p:spPr>
          <a:xfrm>
            <a:off x="1166495" y="197485"/>
            <a:ext cx="7753350" cy="6185535"/>
          </a:xfrm>
          <a:prstGeom prst="rect">
            <a:avLst/>
          </a:prstGeom>
          <a:noFill/>
        </p:spPr>
        <p:txBody>
          <a:bodyPr wrap="square" rtlCol="0" anchor="t">
            <a:spAutoFit/>
          </a:bodyPr>
          <a:lstStyle/>
          <a:p>
            <a:r>
              <a:rPr lang="en-IN" altLang="en-US" b="1">
                <a:solidFill>
                  <a:srgbClr val="FF0000"/>
                </a:solidFill>
                <a:sym typeface="+mn-ea"/>
              </a:rPr>
              <a:t>Lex program for Exampl;e -5</a:t>
            </a:r>
            <a:endParaRPr lang="en-US" b="1">
              <a:solidFill>
                <a:srgbClr val="FF0000"/>
              </a:solidFill>
            </a:endParaRPr>
          </a:p>
          <a:p>
            <a:endParaRPr lang="en-US"/>
          </a:p>
          <a:p>
            <a:r>
              <a:rPr lang="en-US"/>
              <a:t>%{</a:t>
            </a:r>
          </a:p>
          <a:p>
            <a:r>
              <a:rPr lang="en-US"/>
              <a:t>#include &lt;stdio.h&gt;</a:t>
            </a:r>
          </a:p>
          <a:p>
            <a:r>
              <a:rPr lang="en-US"/>
              <a:t>int id=0, con=0, op=0;</a:t>
            </a:r>
          </a:p>
          <a:p>
            <a:r>
              <a:rPr lang="en-US"/>
              <a:t>%}</a:t>
            </a:r>
          </a:p>
          <a:p>
            <a:r>
              <a:rPr lang="en-US"/>
              <a:t>%%</a:t>
            </a:r>
          </a:p>
          <a:p>
            <a:r>
              <a:rPr lang="en-US"/>
              <a:t>[ \t]+       ;</a:t>
            </a:r>
          </a:p>
          <a:p>
            <a:r>
              <a:rPr lang="en-US"/>
              <a:t>[+\-*/]  { op++;}</a:t>
            </a:r>
          </a:p>
          <a:p>
            <a:r>
              <a:rPr lang="en-US"/>
              <a:t>[0-9]+      { con++;}</a:t>
            </a:r>
          </a:p>
          <a:p>
            <a:r>
              <a:rPr lang="en-US"/>
              <a:t>[a-zA-z][a-zA-z0-9]*  { id++;}</a:t>
            </a:r>
          </a:p>
          <a:p>
            <a:r>
              <a:rPr lang="en-US"/>
              <a:t>. | \n       ;</a:t>
            </a:r>
          </a:p>
          <a:p>
            <a:r>
              <a:rPr lang="en-US"/>
              <a:t>%%</a:t>
            </a:r>
          </a:p>
          <a:p>
            <a:r>
              <a:rPr lang="en-US"/>
              <a:t>main()</a:t>
            </a:r>
          </a:p>
          <a:p>
            <a:r>
              <a:rPr lang="en-US"/>
              <a:t>{</a:t>
            </a:r>
          </a:p>
          <a:p>
            <a:r>
              <a:rPr lang="en-US"/>
              <a:t>     printf("Enter expression : ");</a:t>
            </a:r>
          </a:p>
          <a:p>
            <a:r>
              <a:rPr lang="en-US"/>
              <a:t>     yylex();</a:t>
            </a:r>
          </a:p>
          <a:p>
            <a:r>
              <a:rPr lang="en-US"/>
              <a:t>     printf("Total Number of operators   : %d \n",op);</a:t>
            </a:r>
          </a:p>
          <a:p>
            <a:r>
              <a:rPr lang="en-US"/>
              <a:t>     printf("Total Number of Identifiers : %d \n",id);</a:t>
            </a:r>
          </a:p>
          <a:p>
            <a:r>
              <a:rPr lang="en-US"/>
              <a:t>     printf("Total Number of constants   : %d \n",con);</a:t>
            </a:r>
          </a:p>
          <a:p>
            <a:r>
              <a:rPr lang="en-US"/>
              <a:t>}</a:t>
            </a:r>
          </a:p>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a:t>26</a:t>
            </a:fld>
            <a:endParaRPr lang="en-US"/>
          </a:p>
        </p:txBody>
      </p:sp>
      <p:sp>
        <p:nvSpPr>
          <p:cNvPr id="7" name="Text Box 6"/>
          <p:cNvSpPr txBox="1"/>
          <p:nvPr/>
        </p:nvSpPr>
        <p:spPr>
          <a:xfrm>
            <a:off x="1331595" y="542925"/>
            <a:ext cx="7279005" cy="4732020"/>
          </a:xfrm>
          <a:prstGeom prst="rect">
            <a:avLst/>
          </a:prstGeom>
          <a:noFill/>
        </p:spPr>
        <p:txBody>
          <a:bodyPr wrap="square" rtlCol="0" anchor="t">
            <a:noAutofit/>
          </a:bodyPr>
          <a:lstStyle/>
          <a:p>
            <a:r>
              <a:rPr lang="en-IN" altLang="en-US" b="1">
                <a:solidFill>
                  <a:srgbClr val="FF0000"/>
                </a:solidFill>
                <a:sym typeface="+mn-ea"/>
              </a:rPr>
              <a:t>Lex program for Exampl;e -6</a:t>
            </a:r>
            <a:endParaRPr lang="en-US" b="1">
              <a:solidFill>
                <a:srgbClr val="FF0000"/>
              </a:solidFill>
            </a:endParaRPr>
          </a:p>
          <a:p>
            <a:endParaRPr lang="en-US"/>
          </a:p>
          <a:p>
            <a:r>
              <a:rPr lang="en-US"/>
              <a:t>%{</a:t>
            </a:r>
          </a:p>
          <a:p>
            <a:r>
              <a:rPr lang="en-US"/>
              <a:t>#include &lt;stdio.h&gt;</a:t>
            </a:r>
          </a:p>
          <a:p>
            <a:r>
              <a:rPr lang="en-US"/>
              <a:t>int i=0, d=0;</a:t>
            </a:r>
          </a:p>
          <a:p>
            <a:r>
              <a:rPr lang="en-US"/>
              <a:t>%}</a:t>
            </a:r>
          </a:p>
          <a:p>
            <a:r>
              <a:rPr lang="en-US"/>
              <a:t>%%</a:t>
            </a:r>
          </a:p>
          <a:p>
            <a:r>
              <a:rPr lang="en-US"/>
              <a:t>\+?[0-9]+      { printf("\n %s is an integer",yytext);i++;}</a:t>
            </a:r>
          </a:p>
          <a:p>
            <a:r>
              <a:rPr lang="en-US"/>
              <a:t>\+?[0-9]+\.[0-9]+ { printf("\n %s is a Decimal ",yytext);d++;}</a:t>
            </a:r>
          </a:p>
          <a:p>
            <a:r>
              <a:rPr lang="en-US"/>
              <a:t>%%</a:t>
            </a:r>
          </a:p>
          <a:p>
            <a:r>
              <a:rPr lang="en-US"/>
              <a:t>main()</a:t>
            </a:r>
          </a:p>
          <a:p>
            <a:r>
              <a:rPr lang="en-US"/>
              <a:t>{</a:t>
            </a:r>
          </a:p>
          <a:p>
            <a:r>
              <a:rPr lang="en-US"/>
              <a:t>     printf("Enter numbers : ");</a:t>
            </a:r>
          </a:p>
          <a:p>
            <a:r>
              <a:rPr lang="en-US"/>
              <a:t>     yylex();</a:t>
            </a:r>
          </a:p>
          <a:p>
            <a:r>
              <a:rPr lang="en-US"/>
              <a:t>     printf("Total Int Numbers : %d \n",i);</a:t>
            </a:r>
          </a:p>
          <a:p>
            <a:r>
              <a:rPr lang="en-US"/>
              <a:t>     printf("Total Decimal Numbers : %d ",d);</a:t>
            </a:r>
          </a:p>
          <a:p>
            <a:r>
              <a:rPr lang="en-US"/>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a:t>27</a:t>
            </a:fld>
            <a:endParaRPr lang="en-US"/>
          </a:p>
        </p:txBody>
      </p:sp>
      <p:sp>
        <p:nvSpPr>
          <p:cNvPr id="7" name="Text Box 6"/>
          <p:cNvSpPr txBox="1"/>
          <p:nvPr/>
        </p:nvSpPr>
        <p:spPr>
          <a:xfrm>
            <a:off x="1275715" y="266700"/>
            <a:ext cx="7334250" cy="5077460"/>
          </a:xfrm>
          <a:prstGeom prst="rect">
            <a:avLst/>
          </a:prstGeom>
          <a:noFill/>
        </p:spPr>
        <p:txBody>
          <a:bodyPr wrap="square" rtlCol="0" anchor="t">
            <a:spAutoFit/>
          </a:bodyPr>
          <a:lstStyle/>
          <a:p>
            <a:r>
              <a:rPr lang="en-IN" altLang="en-US" b="1">
                <a:solidFill>
                  <a:srgbClr val="FF0000"/>
                </a:solidFill>
                <a:sym typeface="+mn-ea"/>
              </a:rPr>
              <a:t>Lex program for Exampl;e -7</a:t>
            </a:r>
            <a:endParaRPr lang="en-US" b="1">
              <a:solidFill>
                <a:srgbClr val="FF0000"/>
              </a:solidFill>
            </a:endParaRPr>
          </a:p>
          <a:p>
            <a:endParaRPr lang="en-US"/>
          </a:p>
          <a:p>
            <a:r>
              <a:rPr lang="en-US"/>
              <a:t>%{</a:t>
            </a:r>
          </a:p>
          <a:p>
            <a:r>
              <a:rPr lang="en-US"/>
              <a:t>#include &lt;stdio.h&gt;</a:t>
            </a:r>
          </a:p>
          <a:p>
            <a:r>
              <a:rPr lang="en-US"/>
              <a:t>int comment=0;</a:t>
            </a:r>
          </a:p>
          <a:p>
            <a:r>
              <a:rPr lang="en-US"/>
              <a:t>%}</a:t>
            </a:r>
          </a:p>
          <a:p>
            <a:r>
              <a:rPr lang="en-US"/>
              <a:t>%%</a:t>
            </a:r>
          </a:p>
          <a:p>
            <a:r>
              <a:rPr lang="en-US"/>
              <a:t>"/*".*"*/"   {comment++;}</a:t>
            </a:r>
          </a:p>
          <a:p>
            <a:r>
              <a:rPr lang="en-US"/>
              <a:t>\n           {;}</a:t>
            </a:r>
          </a:p>
          <a:p>
            <a:r>
              <a:rPr lang="en-US"/>
              <a:t>%%</a:t>
            </a:r>
          </a:p>
          <a:p>
            <a:r>
              <a:rPr lang="en-US"/>
              <a:t>main()</a:t>
            </a:r>
          </a:p>
          <a:p>
            <a:r>
              <a:rPr lang="en-US"/>
              <a:t>{</a:t>
            </a:r>
          </a:p>
          <a:p>
            <a:r>
              <a:rPr lang="en-US"/>
              <a:t>  printf("</a:t>
            </a:r>
            <a:r>
              <a:rPr lang="en-IN" altLang="en-US"/>
              <a:t> Read C-program file </a:t>
            </a:r>
            <a:r>
              <a:rPr lang="en-US"/>
              <a:t> :");</a:t>
            </a:r>
          </a:p>
          <a:p>
            <a:r>
              <a:rPr lang="en-US"/>
              <a:t>  yylex();</a:t>
            </a:r>
          </a:p>
          <a:p>
            <a:r>
              <a:rPr lang="en-US"/>
              <a:t>  printf("\nnumber of comments : %d \n",comment);</a:t>
            </a:r>
          </a:p>
          <a:p>
            <a:r>
              <a:rPr lang="en-US"/>
              <a:t>    return 0;</a:t>
            </a:r>
          </a:p>
          <a:p>
            <a:r>
              <a:rPr lang="en-US"/>
              <a:t>}</a:t>
            </a:r>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a:t>28</a:t>
            </a:fld>
            <a:endParaRPr lang="en-US"/>
          </a:p>
        </p:txBody>
      </p:sp>
      <p:sp>
        <p:nvSpPr>
          <p:cNvPr id="7" name="Text Box 6"/>
          <p:cNvSpPr txBox="1"/>
          <p:nvPr/>
        </p:nvSpPr>
        <p:spPr>
          <a:xfrm>
            <a:off x="1176655" y="409575"/>
            <a:ext cx="7407910" cy="5419090"/>
          </a:xfrm>
          <a:prstGeom prst="rect">
            <a:avLst/>
          </a:prstGeom>
          <a:noFill/>
        </p:spPr>
        <p:txBody>
          <a:bodyPr wrap="square" rtlCol="0" anchor="t">
            <a:noAutofit/>
          </a:bodyPr>
          <a:lstStyle/>
          <a:p>
            <a:r>
              <a:rPr lang="en-IN" altLang="en-US" b="1">
                <a:solidFill>
                  <a:srgbClr val="FF0000"/>
                </a:solidFill>
                <a:sym typeface="+mn-ea"/>
              </a:rPr>
              <a:t>Lex program for Example -8 is an excercise</a:t>
            </a:r>
          </a:p>
          <a:p>
            <a:r>
              <a:rPr lang="en-IN" altLang="en-US" b="1">
                <a:solidFill>
                  <a:srgbClr val="FF0000"/>
                </a:solidFill>
                <a:sym typeface="+mn-ea"/>
              </a:rPr>
              <a:t>Lex program for Example -9</a:t>
            </a:r>
            <a:endParaRPr lang="en-US" b="1">
              <a:solidFill>
                <a:srgbClr val="FF0000"/>
              </a:solidFill>
            </a:endParaRPr>
          </a:p>
          <a:p>
            <a:endParaRPr lang="en-US"/>
          </a:p>
          <a:p>
            <a:r>
              <a:rPr lang="en-US"/>
              <a:t>%{</a:t>
            </a:r>
          </a:p>
          <a:p>
            <a:r>
              <a:rPr lang="en-US"/>
              <a:t>#include &lt;stdio.h&gt;</a:t>
            </a:r>
          </a:p>
          <a:p>
            <a:r>
              <a:rPr lang="en-US"/>
              <a:t>int wc=0, lc=0,ch=0;</a:t>
            </a:r>
          </a:p>
          <a:p>
            <a:r>
              <a:rPr lang="en-US"/>
              <a:t>%}</a:t>
            </a:r>
          </a:p>
          <a:p>
            <a:r>
              <a:rPr lang="en-US"/>
              <a:t>%%</a:t>
            </a:r>
          </a:p>
          <a:p>
            <a:r>
              <a:rPr lang="en-US"/>
              <a:t>[^ \t\n]+    {wc++; ch+=yyleng;}</a:t>
            </a:r>
          </a:p>
          <a:p>
            <a:r>
              <a:rPr lang="en-US"/>
              <a:t>\n          {lc++;}</a:t>
            </a:r>
          </a:p>
          <a:p>
            <a:r>
              <a:rPr lang="en-US"/>
              <a:t>.          </a:t>
            </a:r>
            <a:r>
              <a:rPr lang="en-IN" altLang="en-US"/>
              <a:t> </a:t>
            </a:r>
            <a:r>
              <a:rPr lang="en-US"/>
              <a:t> {ch++;}</a:t>
            </a:r>
          </a:p>
          <a:p>
            <a:r>
              <a:rPr lang="en-US"/>
              <a:t>%%</a:t>
            </a:r>
          </a:p>
          <a:p>
            <a:r>
              <a:rPr lang="en-US"/>
              <a:t>main()</a:t>
            </a:r>
          </a:p>
          <a:p>
            <a:r>
              <a:rPr lang="en-US"/>
              <a:t>{</a:t>
            </a:r>
          </a:p>
          <a:p>
            <a:r>
              <a:rPr lang="en-US"/>
              <a:t>   printf("\n Enter a</a:t>
            </a:r>
            <a:r>
              <a:rPr lang="en-IN" altLang="en-US"/>
              <a:t>n English</a:t>
            </a:r>
            <a:r>
              <a:rPr lang="en-US"/>
              <a:t> text : " );</a:t>
            </a:r>
          </a:p>
          <a:p>
            <a:r>
              <a:rPr lang="en-US"/>
              <a:t>   yylex();</a:t>
            </a:r>
          </a:p>
          <a:p>
            <a:r>
              <a:rPr lang="en-US"/>
              <a:t>   printf("\nNumber of words %d :",wc);</a:t>
            </a:r>
          </a:p>
          <a:p>
            <a:r>
              <a:rPr lang="en-US"/>
              <a:t>   printf("\nNumber of lines %d :",lc);</a:t>
            </a:r>
          </a:p>
          <a:p>
            <a:r>
              <a:rPr lang="en-US"/>
              <a:t>   printf("\nNumber of words %d :",ch);</a:t>
            </a:r>
          </a:p>
          <a:p>
            <a:r>
              <a:rPr lang="en-US"/>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a:t>29</a:t>
            </a:fld>
            <a:endParaRPr lang="en-US"/>
          </a:p>
        </p:txBody>
      </p:sp>
      <p:sp>
        <p:nvSpPr>
          <p:cNvPr id="7" name="Text Box 6"/>
          <p:cNvSpPr txBox="1"/>
          <p:nvPr/>
        </p:nvSpPr>
        <p:spPr>
          <a:xfrm>
            <a:off x="1141730" y="183515"/>
            <a:ext cx="7796530" cy="6739255"/>
          </a:xfrm>
          <a:prstGeom prst="rect">
            <a:avLst/>
          </a:prstGeom>
          <a:noFill/>
        </p:spPr>
        <p:txBody>
          <a:bodyPr wrap="square" rtlCol="0" anchor="t">
            <a:spAutoFit/>
          </a:bodyPr>
          <a:lstStyle/>
          <a:p>
            <a:r>
              <a:rPr lang="en-IN" altLang="en-US" b="1">
                <a:solidFill>
                  <a:srgbClr val="FF0000"/>
                </a:solidFill>
                <a:sym typeface="+mn-ea"/>
              </a:rPr>
              <a:t>Lex program for Example - 10 - A</a:t>
            </a:r>
            <a:endParaRPr lang="en-US" b="1">
              <a:solidFill>
                <a:srgbClr val="FF0000"/>
              </a:solidFill>
            </a:endParaRPr>
          </a:p>
          <a:p>
            <a:endParaRPr lang="en-US"/>
          </a:p>
          <a:p>
            <a:r>
              <a:rPr lang="en-US"/>
              <a:t>%{</a:t>
            </a:r>
          </a:p>
          <a:p>
            <a:r>
              <a:rPr lang="en-US"/>
              <a:t>#include &lt;stdio.h&gt;</a:t>
            </a:r>
          </a:p>
          <a:p>
            <a:r>
              <a:rPr lang="en-US"/>
              <a:t>int flag=0;</a:t>
            </a:r>
          </a:p>
          <a:p>
            <a:r>
              <a:rPr lang="en-US"/>
              <a:t>%}</a:t>
            </a:r>
          </a:p>
          <a:p>
            <a:r>
              <a:rPr lang="en-US"/>
              <a:t>%%</a:t>
            </a:r>
          </a:p>
          <a:p>
            <a:r>
              <a:rPr lang="en-US"/>
              <a:t>[ \t]+      {;}</a:t>
            </a:r>
          </a:p>
          <a:p>
            <a:r>
              <a:rPr lang="en-US"/>
              <a:t>[ab]*[a][ab]*   { flag =1;}</a:t>
            </a:r>
          </a:p>
          <a:p>
            <a:r>
              <a:rPr lang="en-US"/>
              <a:t>[ab]*           { flag =0;}</a:t>
            </a:r>
          </a:p>
          <a:p>
            <a:r>
              <a:rPr lang="en-US"/>
              <a:t>. |</a:t>
            </a:r>
          </a:p>
          <a:p>
            <a:r>
              <a:rPr lang="en-US"/>
              <a:t>\n           {;}</a:t>
            </a:r>
          </a:p>
          <a:p>
            <a:r>
              <a:rPr lang="en-US"/>
              <a:t>%%</a:t>
            </a:r>
          </a:p>
          <a:p>
            <a:r>
              <a:rPr lang="en-US"/>
              <a:t>main()</a:t>
            </a:r>
          </a:p>
          <a:p>
            <a:r>
              <a:rPr lang="en-US"/>
              <a:t>{</a:t>
            </a:r>
          </a:p>
          <a:p>
            <a:r>
              <a:rPr lang="en-US"/>
              <a:t>  printf("Enter string :");</a:t>
            </a:r>
          </a:p>
          <a:p>
            <a:r>
              <a:rPr lang="en-US"/>
              <a:t>  yylex();</a:t>
            </a:r>
          </a:p>
          <a:p>
            <a:r>
              <a:rPr lang="en-US"/>
              <a:t>  if (flag)</a:t>
            </a:r>
          </a:p>
          <a:p>
            <a:r>
              <a:rPr lang="en-US"/>
              <a:t>     printf(" \nvalid \n");</a:t>
            </a:r>
          </a:p>
          <a:p>
            <a:r>
              <a:rPr lang="en-US"/>
              <a:t>   else</a:t>
            </a:r>
          </a:p>
          <a:p>
            <a:r>
              <a:rPr lang="en-US"/>
              <a:t>     printf(" \ninvalid ------- \n");</a:t>
            </a:r>
          </a:p>
          <a:p>
            <a:r>
              <a:rPr lang="en-US"/>
              <a:t>   return 0;</a:t>
            </a:r>
          </a:p>
          <a:p>
            <a:r>
              <a:rPr lang="en-US"/>
              <a:t>}</a:t>
            </a:r>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700" y="-182562"/>
            <a:ext cx="7499350" cy="715962"/>
          </a:xfrm>
        </p:spPr>
        <p:txBody>
          <a:bodyPr>
            <a:normAutofit/>
          </a:bodyPr>
          <a:lstStyle/>
          <a:p>
            <a:pPr fontAlgn="auto">
              <a:spcAft>
                <a:spcPts val="0"/>
              </a:spcAft>
              <a:defRPr/>
            </a:pPr>
            <a:r>
              <a:rPr lang="en-US" sz="4000" b="1" dirty="0" smtClean="0">
                <a:solidFill>
                  <a:srgbClr val="0070C0"/>
                </a:solidFill>
                <a:latin typeface="+mn-lt"/>
                <a:ea typeface="+mn-ea"/>
                <a:cs typeface="+mn-cs"/>
              </a:rPr>
              <a:t>I.</a:t>
            </a:r>
            <a:r>
              <a:rPr lang="en-GB" altLang="en-US" sz="4000" b="1" dirty="0" smtClean="0">
                <a:solidFill>
                  <a:srgbClr val="0070C0"/>
                </a:solidFill>
                <a:latin typeface="+mn-lt"/>
                <a:ea typeface="+mn-ea"/>
                <a:cs typeface="+mn-cs"/>
              </a:rPr>
              <a:t>I</a:t>
            </a:r>
            <a:r>
              <a:rPr lang="en-US" sz="4000" b="1" dirty="0" smtClean="0">
                <a:solidFill>
                  <a:srgbClr val="0070C0"/>
                </a:solidFill>
                <a:latin typeface="+mn-lt"/>
                <a:ea typeface="+mn-ea"/>
                <a:cs typeface="+mn-cs"/>
              </a:rPr>
              <a:t>ntroduction</a:t>
            </a:r>
          </a:p>
        </p:txBody>
      </p:sp>
      <p:sp>
        <p:nvSpPr>
          <p:cNvPr id="3" name="Content Placeholder 2"/>
          <p:cNvSpPr>
            <a:spLocks noGrp="1"/>
          </p:cNvSpPr>
          <p:nvPr>
            <p:ph idx="1"/>
          </p:nvPr>
        </p:nvSpPr>
        <p:spPr>
          <a:xfrm>
            <a:off x="485140" y="381000"/>
            <a:ext cx="8537575" cy="6466840"/>
          </a:xfrm>
        </p:spPr>
        <p:txBody>
          <a:bodyPr/>
          <a:lstStyle/>
          <a:p>
            <a:pPr marL="805815" indent="36830" fontAlgn="auto">
              <a:lnSpc>
                <a:spcPct val="150000"/>
              </a:lnSpc>
              <a:spcAft>
                <a:spcPts val="0"/>
              </a:spcAft>
              <a:buFont typeface="Wingdings 2" panose="05020102010507070707"/>
              <a:buChar char=""/>
              <a:defRPr/>
            </a:pPr>
            <a:r>
              <a:rPr lang="en-GB" altLang="en-US" sz="2800" b="1" dirty="0" smtClean="0">
                <a:latin typeface="Times New Roman" panose="02020603050405020304" pitchFamily="18" charset="0"/>
                <a:cs typeface="Times New Roman" panose="02020603050405020304" pitchFamily="18" charset="0"/>
              </a:rPr>
              <a:t> </a:t>
            </a:r>
            <a:r>
              <a:rPr lang="en-US" sz="2800" b="1" dirty="0" smtClean="0">
                <a:solidFill>
                  <a:srgbClr val="FF0000"/>
                </a:solidFill>
                <a:latin typeface="+mj-lt"/>
                <a:cs typeface="+mj-lt"/>
              </a:rPr>
              <a:t>What is LEX ?</a:t>
            </a:r>
          </a:p>
          <a:p>
            <a:pPr marL="1555115" lvl="3" indent="-283210" algn="just" fontAlgn="auto">
              <a:lnSpc>
                <a:spcPct val="150000"/>
              </a:lnSpc>
              <a:spcAft>
                <a:spcPts val="0"/>
              </a:spcAft>
              <a:buFont typeface="Wingdings 2" panose="05020102010507070707"/>
              <a:buChar char=""/>
              <a:defRPr/>
            </a:pPr>
            <a:r>
              <a:rPr lang="en-US" sz="1800" dirty="0" smtClean="0">
                <a:latin typeface="+mj-lt"/>
                <a:cs typeface="+mj-lt"/>
              </a:rPr>
              <a:t>LEX is a programming  tool on UNIX platform that takes </a:t>
            </a:r>
            <a:r>
              <a:rPr lang="en-US" sz="1800" dirty="0" err="1" smtClean="0">
                <a:latin typeface="+mj-lt"/>
                <a:cs typeface="+mj-lt"/>
              </a:rPr>
              <a:t>Lex</a:t>
            </a:r>
            <a:r>
              <a:rPr lang="en-US" sz="1800" dirty="0" smtClean="0">
                <a:latin typeface="+mj-lt"/>
                <a:cs typeface="+mj-lt"/>
              </a:rPr>
              <a:t> input file specification  ( which are set of descriptions</a:t>
            </a:r>
            <a:r>
              <a:rPr lang="en-IN" altLang="en-US" sz="1800" dirty="0" smtClean="0">
                <a:latin typeface="+mj-lt"/>
                <a:cs typeface="+mj-lt"/>
              </a:rPr>
              <a:t> of</a:t>
            </a:r>
            <a:r>
              <a:rPr lang="en-US" sz="1800" dirty="0" smtClean="0">
                <a:latin typeface="+mj-lt"/>
                <a:cs typeface="+mj-lt"/>
              </a:rPr>
              <a:t> </a:t>
            </a:r>
            <a:r>
              <a:rPr lang="en-US" sz="1800" b="1" i="1" dirty="0" smtClean="0">
                <a:latin typeface="+mj-lt"/>
                <a:cs typeface="+mj-lt"/>
              </a:rPr>
              <a:t>Tokens</a:t>
            </a:r>
            <a:r>
              <a:rPr lang="en-US" sz="1800" dirty="0" smtClean="0">
                <a:latin typeface="+mj-lt"/>
                <a:cs typeface="+mj-lt"/>
              </a:rPr>
              <a:t> in the form </a:t>
            </a:r>
            <a:r>
              <a:rPr lang="en-US" sz="1800" b="1" dirty="0" smtClean="0">
                <a:latin typeface="+mj-lt"/>
                <a:cs typeface="+mj-lt"/>
              </a:rPr>
              <a:t>Regular expression</a:t>
            </a:r>
            <a:r>
              <a:rPr lang="en-IN" altLang="en-US" sz="1800" b="1" dirty="0" smtClean="0">
                <a:latin typeface="+mj-lt"/>
                <a:cs typeface="+mj-lt"/>
              </a:rPr>
              <a:t>-Pattern</a:t>
            </a:r>
            <a:r>
              <a:rPr lang="en-US" sz="1800" dirty="0" smtClean="0">
                <a:latin typeface="+mj-lt"/>
                <a:cs typeface="+mj-lt"/>
              </a:rPr>
              <a:t>)</a:t>
            </a:r>
            <a:r>
              <a:rPr lang="en-IN" altLang="en-US" sz="1800" dirty="0" smtClean="0">
                <a:latin typeface="+mj-lt"/>
                <a:cs typeface="+mj-lt"/>
              </a:rPr>
              <a:t>as an input and</a:t>
            </a:r>
            <a:r>
              <a:rPr lang="en-US" sz="1800" dirty="0" smtClean="0">
                <a:latin typeface="+mj-lt"/>
                <a:cs typeface="+mj-lt"/>
              </a:rPr>
              <a:t> generates a </a:t>
            </a:r>
            <a:r>
              <a:rPr lang="en-US" sz="1800" b="1" dirty="0" smtClean="0">
                <a:solidFill>
                  <a:srgbClr val="FF0000"/>
                </a:solidFill>
                <a:latin typeface="+mj-lt"/>
                <a:cs typeface="+mj-lt"/>
              </a:rPr>
              <a:t>C-routine  (</a:t>
            </a:r>
            <a:r>
              <a:rPr lang="en-US" sz="1800" b="1" dirty="0" err="1" smtClean="0">
                <a:solidFill>
                  <a:srgbClr val="FF0000"/>
                </a:solidFill>
                <a:latin typeface="+mj-lt"/>
                <a:cs typeface="+mj-lt"/>
              </a:rPr>
              <a:t>lex.yy.c</a:t>
            </a:r>
            <a:r>
              <a:rPr lang="en-US" sz="1800" b="1" dirty="0" smtClean="0">
                <a:solidFill>
                  <a:srgbClr val="FF0000"/>
                </a:solidFill>
                <a:latin typeface="+mj-lt"/>
                <a:cs typeface="+mj-lt"/>
              </a:rPr>
              <a:t>)</a:t>
            </a:r>
            <a:r>
              <a:rPr lang="en-US" sz="1800" dirty="0" smtClean="0">
                <a:latin typeface="+mj-lt"/>
                <a:cs typeface="+mj-lt"/>
              </a:rPr>
              <a:t> which is termed as </a:t>
            </a:r>
            <a:r>
              <a:rPr lang="en-US" sz="1800" b="1" i="1" dirty="0" smtClean="0">
                <a:latin typeface="+mj-lt"/>
                <a:cs typeface="+mj-lt"/>
              </a:rPr>
              <a:t>lexical analyzer or </a:t>
            </a:r>
            <a:r>
              <a:rPr lang="en-US" sz="1800" b="1" i="1" dirty="0" err="1" smtClean="0">
                <a:latin typeface="+mj-lt"/>
                <a:cs typeface="+mj-lt"/>
              </a:rPr>
              <a:t>Lexer</a:t>
            </a:r>
            <a:r>
              <a:rPr lang="en-US" sz="1800" b="1" i="1" dirty="0" smtClean="0">
                <a:latin typeface="+mj-lt"/>
                <a:cs typeface="+mj-lt"/>
              </a:rPr>
              <a:t> or scanner.</a:t>
            </a:r>
          </a:p>
          <a:p>
            <a:pPr marL="1045845" lvl="3" indent="-231775" algn="just" eaLnBrk="1" fontAlgn="auto" latinLnBrk="0" hangingPunct="1">
              <a:lnSpc>
                <a:spcPct val="100000"/>
              </a:lnSpc>
              <a:spcBef>
                <a:spcPts val="0"/>
              </a:spcBef>
              <a:spcAft>
                <a:spcPts val="0"/>
              </a:spcAft>
              <a:buFont typeface="Wingdings 2" panose="05020102010507070707"/>
              <a:buChar char=""/>
              <a:defRPr/>
            </a:pPr>
            <a:r>
              <a:rPr lang="en-GB" altLang="en-US" sz="2800" b="1" dirty="0" smtClean="0">
                <a:solidFill>
                  <a:srgbClr val="0070C0"/>
                </a:solidFill>
                <a:latin typeface="Times New Roman" panose="02020603050405020304" pitchFamily="18" charset="0"/>
                <a:cs typeface="Times New Roman" panose="02020603050405020304" pitchFamily="18" charset="0"/>
              </a:rPr>
              <a:t> </a:t>
            </a:r>
            <a:r>
              <a:rPr lang="en-US" sz="2800" b="1" dirty="0" smtClean="0">
                <a:solidFill>
                  <a:srgbClr val="0070C0"/>
                </a:solidFill>
                <a:latin typeface="+mj-lt"/>
                <a:cs typeface="+mj-lt"/>
              </a:rPr>
              <a:t>What are </a:t>
            </a:r>
            <a:r>
              <a:rPr lang="en-GB" altLang="en-US" sz="2800" b="1" dirty="0" smtClean="0">
                <a:solidFill>
                  <a:srgbClr val="0070C0"/>
                </a:solidFill>
                <a:latin typeface="+mj-lt"/>
                <a:cs typeface="+mj-lt"/>
              </a:rPr>
              <a:t>T</a:t>
            </a:r>
            <a:r>
              <a:rPr lang="en-US" sz="2800" b="1" dirty="0" smtClean="0">
                <a:solidFill>
                  <a:srgbClr val="0070C0"/>
                </a:solidFill>
                <a:latin typeface="+mj-lt"/>
                <a:cs typeface="+mj-lt"/>
              </a:rPr>
              <a:t>okens ? </a:t>
            </a:r>
            <a:endParaRPr lang="en-US" sz="1800" dirty="0" smtClean="0">
              <a:solidFill>
                <a:srgbClr val="0070C0"/>
              </a:solidFill>
              <a:latin typeface="Times New Roman" panose="02020603050405020304" pitchFamily="18" charset="0"/>
              <a:cs typeface="Times New Roman" panose="02020603050405020304" pitchFamily="18" charset="0"/>
            </a:endParaRPr>
          </a:p>
          <a:p>
            <a:pPr marL="1554480" lvl="5" indent="-258445" algn="just" fontAlgn="auto">
              <a:lnSpc>
                <a:spcPct val="150000"/>
              </a:lnSpc>
              <a:spcBef>
                <a:spcPts val="0"/>
              </a:spcBef>
              <a:spcAft>
                <a:spcPts val="0"/>
              </a:spcAft>
              <a:buFont typeface="Wingdings 2" panose="05020102010507070707"/>
              <a:buChar char=""/>
              <a:defRPr/>
            </a:pPr>
            <a:r>
              <a:rPr lang="en-US" sz="1800" dirty="0" smtClean="0">
                <a:latin typeface="+mj-lt"/>
                <a:cs typeface="+mj-lt"/>
              </a:rPr>
              <a:t>Are nothing but the primitives of any programming language that includes </a:t>
            </a:r>
            <a:r>
              <a:rPr lang="en-US" sz="1800" b="1" dirty="0" smtClean="0">
                <a:solidFill>
                  <a:srgbClr val="FF0000"/>
                </a:solidFill>
                <a:latin typeface="+mj-lt"/>
                <a:cs typeface="+mj-lt"/>
              </a:rPr>
              <a:t>Identifiers, constants, keywords, operators</a:t>
            </a:r>
            <a:r>
              <a:rPr lang="en-US" sz="1800" dirty="0" smtClean="0">
                <a:latin typeface="+mj-lt"/>
                <a:cs typeface="+mj-lt"/>
              </a:rPr>
              <a:t> and  </a:t>
            </a:r>
            <a:r>
              <a:rPr lang="en-US" sz="1800" b="1" dirty="0" smtClean="0">
                <a:solidFill>
                  <a:srgbClr val="FF0000"/>
                </a:solidFill>
                <a:latin typeface="+mj-lt"/>
                <a:cs typeface="+mj-lt"/>
              </a:rPr>
              <a:t>punctuation symbols,</a:t>
            </a:r>
            <a:endParaRPr lang="en-US" sz="1800" dirty="0" smtClean="0">
              <a:latin typeface="+mj-lt"/>
              <a:cs typeface="+mj-lt"/>
            </a:endParaRPr>
          </a:p>
          <a:p>
            <a:pPr marL="1045845" indent="-147955" eaLnBrk="1" fontAlgn="auto" latinLnBrk="0" hangingPunct="1">
              <a:lnSpc>
                <a:spcPct val="100000"/>
              </a:lnSpc>
              <a:spcAft>
                <a:spcPts val="0"/>
              </a:spcAft>
              <a:buFont typeface="Wingdings 2" panose="05020102010507070707"/>
              <a:buChar char=""/>
              <a:defRPr/>
            </a:pPr>
            <a:r>
              <a:rPr lang="en-GB" altLang="en-US" sz="2800" b="1" dirty="0" smtClean="0">
                <a:latin typeface="Times New Roman" panose="02020603050405020304" pitchFamily="18" charset="0"/>
                <a:cs typeface="Times New Roman" panose="02020603050405020304" pitchFamily="18" charset="0"/>
              </a:rPr>
              <a:t> </a:t>
            </a:r>
            <a:r>
              <a:rPr lang="en-US" sz="2800" b="1" dirty="0" smtClean="0">
                <a:solidFill>
                  <a:srgbClr val="FF0000"/>
                </a:solidFill>
                <a:latin typeface="+mj-lt"/>
                <a:cs typeface="+mj-lt"/>
              </a:rPr>
              <a:t>What are REGULAR Expressions ? </a:t>
            </a:r>
          </a:p>
          <a:p>
            <a:pPr marL="1619250" indent="-323215" fontAlgn="auto">
              <a:lnSpc>
                <a:spcPct val="150000"/>
              </a:lnSpc>
              <a:spcAft>
                <a:spcPts val="0"/>
              </a:spcAft>
              <a:buFont typeface="Wingdings 2" panose="05020102010507070707"/>
              <a:buChar char=""/>
              <a:defRPr/>
            </a:pPr>
            <a:r>
              <a:rPr lang="en-US" sz="1800" dirty="0" smtClean="0">
                <a:latin typeface="+mj-lt"/>
                <a:cs typeface="+mj-lt"/>
              </a:rPr>
              <a:t>It  is a mechanism to describe the tokens that consists of  combinations of symbols from the </a:t>
            </a:r>
            <a:r>
              <a:rPr lang="en-US" sz="1800" b="1" dirty="0" smtClean="0">
                <a:solidFill>
                  <a:srgbClr val="0070C0"/>
                </a:solidFill>
                <a:latin typeface="+mj-lt"/>
                <a:cs typeface="+mj-lt"/>
              </a:rPr>
              <a:t>alphabet, digits,  operators</a:t>
            </a:r>
            <a:r>
              <a:rPr lang="en-US" sz="1800" dirty="0" smtClean="0">
                <a:latin typeface="+mj-lt"/>
                <a:cs typeface="+mj-lt"/>
              </a:rPr>
              <a:t> </a:t>
            </a:r>
            <a:r>
              <a:rPr lang="en-US" sz="1800" b="1" dirty="0" smtClean="0">
                <a:solidFill>
                  <a:srgbClr val="0070C0"/>
                </a:solidFill>
                <a:latin typeface="+mj-lt"/>
                <a:cs typeface="+mj-lt"/>
              </a:rPr>
              <a:t>and special symbols called meta-characters</a:t>
            </a:r>
            <a:endParaRPr lang="en-US" sz="1800" dirty="0" smtClean="0">
              <a:latin typeface="+mj-lt"/>
              <a:cs typeface="+mj-lt"/>
            </a:endParaRPr>
          </a:p>
          <a:p>
            <a:pPr marL="365760" indent="-283210" fontAlgn="auto">
              <a:lnSpc>
                <a:spcPct val="150000"/>
              </a:lnSpc>
              <a:spcAft>
                <a:spcPts val="0"/>
              </a:spcAft>
              <a:buFont typeface="Wingdings 2" panose="05020102010507070707"/>
              <a:buChar char=""/>
              <a:defRPr/>
            </a:pPr>
            <a:endParaRPr lang="en-US" sz="1800" b="1" i="1"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CB3AEBB7-80EA-411B-853D-42E2338FCE5B}" type="slidenum">
              <a:rPr lang="en-US"/>
              <a:t>3</a:t>
            </a:fld>
            <a:endParaRPr lang="en-US" dirty="0"/>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dirty="0"/>
          </a:p>
        </p:txBody>
      </p:sp>
      <p:sp>
        <p:nvSpPr>
          <p:cNvPr id="6" name="Date Placeholder 5"/>
          <p:cNvSpPr>
            <a:spLocks noGrp="1"/>
          </p:cNvSpPr>
          <p:nvPr>
            <p:ph type="dt" sz="half" idx="10"/>
          </p:nvPr>
        </p:nvSpPr>
        <p:spPr/>
        <p:txBody>
          <a:bodyPr/>
          <a:lstStyle/>
          <a:p>
            <a:pPr>
              <a:defRPr/>
            </a:pPr>
            <a:r>
              <a:rPr lang="en-US" smtClean="0"/>
              <a:t>7/17/2016</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a:t>30</a:t>
            </a:fld>
            <a:endParaRPr lang="en-US"/>
          </a:p>
        </p:txBody>
      </p:sp>
      <p:sp>
        <p:nvSpPr>
          <p:cNvPr id="7" name="Text Box 6"/>
          <p:cNvSpPr txBox="1"/>
          <p:nvPr/>
        </p:nvSpPr>
        <p:spPr>
          <a:xfrm>
            <a:off x="1141730" y="183515"/>
            <a:ext cx="7796530" cy="7016115"/>
          </a:xfrm>
          <a:prstGeom prst="rect">
            <a:avLst/>
          </a:prstGeom>
          <a:noFill/>
        </p:spPr>
        <p:txBody>
          <a:bodyPr wrap="square" rtlCol="0" anchor="t">
            <a:spAutoFit/>
          </a:bodyPr>
          <a:lstStyle/>
          <a:p>
            <a:r>
              <a:rPr lang="en-IN" altLang="en-US" b="1">
                <a:solidFill>
                  <a:srgbClr val="FF0000"/>
                </a:solidFill>
                <a:sym typeface="+mn-ea"/>
              </a:rPr>
              <a:t>Lex program for Example - 10 - B and C are for Exercise</a:t>
            </a:r>
          </a:p>
          <a:p>
            <a:r>
              <a:rPr lang="en-IN" altLang="en-US" b="1">
                <a:solidFill>
                  <a:srgbClr val="FF0000"/>
                </a:solidFill>
                <a:sym typeface="+mn-ea"/>
              </a:rPr>
              <a:t>Lex program for Example - 10 - D</a:t>
            </a:r>
            <a:endParaRPr lang="en-US" b="1">
              <a:solidFill>
                <a:srgbClr val="FF0000"/>
              </a:solidFill>
            </a:endParaRPr>
          </a:p>
          <a:p>
            <a:endParaRPr lang="en-US"/>
          </a:p>
          <a:p>
            <a:r>
              <a:rPr lang="en-US"/>
              <a:t>%{</a:t>
            </a:r>
          </a:p>
          <a:p>
            <a:r>
              <a:rPr lang="en-US"/>
              <a:t>#include &lt;stdio.h&gt;</a:t>
            </a:r>
          </a:p>
          <a:p>
            <a:r>
              <a:rPr lang="en-US"/>
              <a:t>int flag=0;</a:t>
            </a:r>
          </a:p>
          <a:p>
            <a:r>
              <a:rPr lang="en-US"/>
              <a:t>%}</a:t>
            </a:r>
          </a:p>
          <a:p>
            <a:r>
              <a:rPr lang="en-US"/>
              <a:t>%%</a:t>
            </a:r>
          </a:p>
          <a:p>
            <a:r>
              <a:rPr lang="en-US"/>
              <a:t>[ \t]+    </a:t>
            </a:r>
            <a:r>
              <a:rPr lang="en-IN" altLang="en-US"/>
              <a:t>   </a:t>
            </a:r>
            <a:r>
              <a:rPr lang="en-US"/>
              <a:t>  {;}</a:t>
            </a:r>
          </a:p>
          <a:p>
            <a:r>
              <a:rPr lang="en-US"/>
              <a:t>[ab]*</a:t>
            </a:r>
            <a:r>
              <a:rPr lang="en-IN" altLang="en-US"/>
              <a:t>abb</a:t>
            </a:r>
            <a:r>
              <a:rPr lang="en-US"/>
              <a:t>   { flag =1;}</a:t>
            </a:r>
          </a:p>
          <a:p>
            <a:r>
              <a:rPr lang="en-US"/>
              <a:t>[ab]*         { flag =0;}</a:t>
            </a:r>
          </a:p>
          <a:p>
            <a:r>
              <a:rPr lang="en-US"/>
              <a:t>. |</a:t>
            </a:r>
          </a:p>
          <a:p>
            <a:r>
              <a:rPr lang="en-US"/>
              <a:t>\n           {;}</a:t>
            </a:r>
          </a:p>
          <a:p>
            <a:r>
              <a:rPr lang="en-US"/>
              <a:t>%%</a:t>
            </a:r>
          </a:p>
          <a:p>
            <a:r>
              <a:rPr lang="en-US"/>
              <a:t>main()</a:t>
            </a:r>
          </a:p>
          <a:p>
            <a:r>
              <a:rPr lang="en-US"/>
              <a:t>{</a:t>
            </a:r>
          </a:p>
          <a:p>
            <a:r>
              <a:rPr lang="en-US"/>
              <a:t>  printf("Enter string :");</a:t>
            </a:r>
          </a:p>
          <a:p>
            <a:r>
              <a:rPr lang="en-US"/>
              <a:t>  yylex();</a:t>
            </a:r>
          </a:p>
          <a:p>
            <a:r>
              <a:rPr lang="en-US"/>
              <a:t>  if (flag)</a:t>
            </a:r>
          </a:p>
          <a:p>
            <a:r>
              <a:rPr lang="en-US"/>
              <a:t>     printf(" \nvalid \n");</a:t>
            </a:r>
          </a:p>
          <a:p>
            <a:r>
              <a:rPr lang="en-US"/>
              <a:t>   else</a:t>
            </a:r>
          </a:p>
          <a:p>
            <a:r>
              <a:rPr lang="en-US"/>
              <a:t>     printf(" \ninvalid ------- \n");</a:t>
            </a:r>
          </a:p>
          <a:p>
            <a:r>
              <a:rPr lang="en-US"/>
              <a:t>   return 0;</a:t>
            </a:r>
          </a:p>
          <a:p>
            <a:r>
              <a:rPr lang="en-US"/>
              <a:t>}</a:t>
            </a:r>
          </a:p>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a:t>31</a:t>
            </a:fld>
            <a:endParaRPr lang="en-US"/>
          </a:p>
        </p:txBody>
      </p:sp>
      <p:sp>
        <p:nvSpPr>
          <p:cNvPr id="7" name="Text Box 6"/>
          <p:cNvSpPr txBox="1"/>
          <p:nvPr/>
        </p:nvSpPr>
        <p:spPr>
          <a:xfrm>
            <a:off x="1141730" y="183515"/>
            <a:ext cx="7796530" cy="6739255"/>
          </a:xfrm>
          <a:prstGeom prst="rect">
            <a:avLst/>
          </a:prstGeom>
          <a:noFill/>
        </p:spPr>
        <p:txBody>
          <a:bodyPr wrap="square" rtlCol="0" anchor="t">
            <a:spAutoFit/>
          </a:bodyPr>
          <a:lstStyle/>
          <a:p>
            <a:r>
              <a:rPr lang="en-IN" altLang="en-US" b="1">
                <a:solidFill>
                  <a:srgbClr val="FF0000"/>
                </a:solidFill>
                <a:sym typeface="+mn-ea"/>
              </a:rPr>
              <a:t>Lex program for Example - 10 - E</a:t>
            </a:r>
            <a:endParaRPr lang="en-US" b="1">
              <a:solidFill>
                <a:srgbClr val="FF0000"/>
              </a:solidFill>
            </a:endParaRPr>
          </a:p>
          <a:p>
            <a:endParaRPr lang="en-US"/>
          </a:p>
          <a:p>
            <a:r>
              <a:rPr lang="en-US"/>
              <a:t>%{</a:t>
            </a:r>
          </a:p>
          <a:p>
            <a:r>
              <a:rPr lang="en-US"/>
              <a:t>#include &lt;stdio.h&gt;</a:t>
            </a:r>
          </a:p>
          <a:p>
            <a:r>
              <a:rPr lang="en-US"/>
              <a:t>int flag=0;</a:t>
            </a:r>
          </a:p>
          <a:p>
            <a:r>
              <a:rPr lang="en-US"/>
              <a:t>%}</a:t>
            </a:r>
          </a:p>
          <a:p>
            <a:r>
              <a:rPr lang="en-US"/>
              <a:t>%%</a:t>
            </a:r>
          </a:p>
          <a:p>
            <a:r>
              <a:rPr lang="en-US"/>
              <a:t>[ \t]+    </a:t>
            </a:r>
            <a:r>
              <a:rPr lang="en-IN" altLang="en-US"/>
              <a:t>   </a:t>
            </a:r>
            <a:r>
              <a:rPr lang="en-US"/>
              <a:t>  {;}</a:t>
            </a:r>
          </a:p>
          <a:p>
            <a:r>
              <a:rPr lang="en-IN" altLang="en-US"/>
              <a:t>(</a:t>
            </a:r>
            <a:r>
              <a:rPr lang="en-US"/>
              <a:t>[ab]</a:t>
            </a:r>
            <a:r>
              <a:rPr lang="en-IN" altLang="en-US"/>
              <a:t>[ab][ab])*</a:t>
            </a:r>
            <a:r>
              <a:rPr lang="en-US"/>
              <a:t>   { flag =1;}</a:t>
            </a:r>
          </a:p>
          <a:p>
            <a:r>
              <a:rPr lang="en-US"/>
              <a:t>[ab]*         { flag =0;}</a:t>
            </a:r>
          </a:p>
          <a:p>
            <a:r>
              <a:rPr lang="en-US"/>
              <a:t>. |</a:t>
            </a:r>
          </a:p>
          <a:p>
            <a:r>
              <a:rPr lang="en-US"/>
              <a:t>\n           {;}</a:t>
            </a:r>
          </a:p>
          <a:p>
            <a:r>
              <a:rPr lang="en-US"/>
              <a:t>%%</a:t>
            </a:r>
          </a:p>
          <a:p>
            <a:r>
              <a:rPr lang="en-US"/>
              <a:t>main()</a:t>
            </a:r>
          </a:p>
          <a:p>
            <a:r>
              <a:rPr lang="en-US"/>
              <a:t>{</a:t>
            </a:r>
          </a:p>
          <a:p>
            <a:r>
              <a:rPr lang="en-US"/>
              <a:t>  printf("Enter string :");</a:t>
            </a:r>
          </a:p>
          <a:p>
            <a:r>
              <a:rPr lang="en-US"/>
              <a:t>  yylex();</a:t>
            </a:r>
          </a:p>
          <a:p>
            <a:r>
              <a:rPr lang="en-US"/>
              <a:t>  if (flag)</a:t>
            </a:r>
          </a:p>
          <a:p>
            <a:r>
              <a:rPr lang="en-US"/>
              <a:t>     printf(" \nvalid \n");</a:t>
            </a:r>
          </a:p>
          <a:p>
            <a:r>
              <a:rPr lang="en-US"/>
              <a:t>   else</a:t>
            </a:r>
          </a:p>
          <a:p>
            <a:r>
              <a:rPr lang="en-US"/>
              <a:t>     printf(" \ninvalid ------- \n");</a:t>
            </a:r>
          </a:p>
          <a:p>
            <a:r>
              <a:rPr lang="en-US"/>
              <a:t>   return 0;</a:t>
            </a:r>
          </a:p>
          <a:p>
            <a:r>
              <a:rPr lang="en-US"/>
              <a:t>}</a:t>
            </a:r>
          </a:p>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s 941057"/>
          <p:cNvSpPr/>
          <p:nvPr/>
        </p:nvSpPr>
        <p:spPr>
          <a:xfrm>
            <a:off x="1068070" y="3124200"/>
            <a:ext cx="7943215" cy="1073150"/>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algn="ctr" eaLnBrk="1" hangingPunct="1">
              <a:spcBef>
                <a:spcPct val="0"/>
              </a:spcBef>
              <a:buNone/>
            </a:pPr>
            <a:endParaRPr lang="zh-CN" altLang="en-US" sz="1350" dirty="0">
              <a:ea typeface="SimSun" panose="02010600030101010101" pitchFamily="2" charset="-122"/>
            </a:endParaRPr>
          </a:p>
        </p:txBody>
      </p:sp>
      <p:sp>
        <p:nvSpPr>
          <p:cNvPr id="11269" name="Text Box 941058"/>
          <p:cNvSpPr txBox="1"/>
          <p:nvPr/>
        </p:nvSpPr>
        <p:spPr>
          <a:xfrm>
            <a:off x="734695" y="3429000"/>
            <a:ext cx="7811135" cy="55308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eaLnBrk="1" hangingPunct="1">
              <a:spcBef>
                <a:spcPct val="0"/>
              </a:spcBef>
              <a:buNone/>
            </a:pPr>
            <a:r>
              <a:rPr lang="en-IN" altLang="en-US" sz="3000" b="1" dirty="0" smtClean="0">
                <a:solidFill>
                  <a:srgbClr val="FF0000"/>
                </a:solidFill>
              </a:rPr>
              <a:t>           END of LEX Programming</a:t>
            </a:r>
            <a:r>
              <a:rPr lang="en-US" altLang="en-US" sz="3000" b="1" dirty="0" smtClean="0">
                <a:solidFill>
                  <a:srgbClr val="FF0000"/>
                </a:solidFill>
              </a:rPr>
              <a:t>.</a:t>
            </a:r>
            <a:r>
              <a:rPr lang="zh-CN" altLang="en-US" sz="3000" b="1" dirty="0" smtClean="0">
                <a:solidFill>
                  <a:srgbClr val="FF0000"/>
                </a:solidFill>
                <a:ea typeface="SimSun" panose="02010600030101010101" pitchFamily="2" charset="-122"/>
              </a:rPr>
              <a:t>   </a:t>
            </a:r>
            <a:endParaRPr lang="zh-CN" altLang="en-US" sz="3000" dirty="0">
              <a:ea typeface="SimSun" panose="02010600030101010101" pitchFamily="2" charset="-122"/>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46038"/>
            <a:ext cx="7499350" cy="487362"/>
          </a:xfrm>
        </p:spPr>
        <p:txBody>
          <a:bodyPr>
            <a:normAutofit fontScale="90000"/>
          </a:bodyPr>
          <a:lstStyle/>
          <a:p>
            <a:endParaRPr lang="en-US" dirty="0"/>
          </a:p>
        </p:txBody>
      </p:sp>
      <p:sp>
        <p:nvSpPr>
          <p:cNvPr id="3" name="Content Placeholder 2"/>
          <p:cNvSpPr>
            <a:spLocks noGrp="1"/>
          </p:cNvSpPr>
          <p:nvPr>
            <p:ph idx="1"/>
          </p:nvPr>
        </p:nvSpPr>
        <p:spPr>
          <a:xfrm>
            <a:off x="1012825" y="533400"/>
            <a:ext cx="7902575" cy="5667375"/>
          </a:xfrm>
        </p:spPr>
        <p:txBody>
          <a:bodyPr/>
          <a:lstStyle/>
          <a:p>
            <a:pPr marL="365760" indent="-365760" fontAlgn="auto">
              <a:lnSpc>
                <a:spcPct val="150000"/>
              </a:lnSpc>
              <a:spcAft>
                <a:spcPts val="0"/>
              </a:spcAft>
              <a:buFont typeface="Wingdings 2" panose="05020102010507070707"/>
              <a:buChar char=""/>
              <a:defRPr/>
            </a:pPr>
            <a:r>
              <a:rPr lang="en-US" sz="2800" b="1" dirty="0" smtClean="0">
                <a:solidFill>
                  <a:srgbClr val="0070C0"/>
                </a:solidFill>
                <a:latin typeface="+mj-lt"/>
                <a:cs typeface="+mj-lt"/>
                <a:sym typeface="+mn-ea"/>
              </a:rPr>
              <a:t>What is Lexical analyzer  ?</a:t>
            </a:r>
          </a:p>
          <a:p>
            <a:pPr marL="699770" indent="-259080" fontAlgn="auto">
              <a:lnSpc>
                <a:spcPct val="150000"/>
              </a:lnSpc>
              <a:spcAft>
                <a:spcPts val="0"/>
              </a:spcAft>
              <a:buFont typeface="Wingdings 2" panose="05020102010507070707"/>
              <a:buChar char=""/>
              <a:defRPr/>
            </a:pPr>
            <a:r>
              <a:rPr lang="en-US" sz="1800" b="1" dirty="0" smtClean="0">
                <a:latin typeface="+mj-lt"/>
                <a:cs typeface="+mj-lt"/>
                <a:sym typeface="+mn-ea"/>
              </a:rPr>
              <a:t>I</a:t>
            </a:r>
            <a:r>
              <a:rPr lang="en-GB" altLang="en-US" sz="1800" b="1" dirty="0" smtClean="0">
                <a:latin typeface="+mj-lt"/>
                <a:cs typeface="+mj-lt"/>
                <a:sym typeface="+mn-ea"/>
              </a:rPr>
              <a:t>t is</a:t>
            </a:r>
            <a:r>
              <a:rPr lang="en-US" sz="1800" dirty="0" smtClean="0">
                <a:latin typeface="+mj-lt"/>
                <a:cs typeface="+mj-lt"/>
                <a:sym typeface="+mn-ea"/>
              </a:rPr>
              <a:t> a</a:t>
            </a:r>
            <a:r>
              <a:rPr lang="en-IN" altLang="en-US" sz="1800" dirty="0" smtClean="0">
                <a:latin typeface="+mj-lt"/>
                <a:cs typeface="+mj-lt"/>
                <a:sym typeface="+mn-ea"/>
              </a:rPr>
              <a:t>n</a:t>
            </a:r>
            <a:r>
              <a:rPr lang="en-US" sz="1800" dirty="0" smtClean="0">
                <a:latin typeface="+mj-lt"/>
                <a:cs typeface="+mj-lt"/>
                <a:sym typeface="+mn-ea"/>
              </a:rPr>
              <a:t> initial program  for a typical compiler that reads the input streams</a:t>
            </a:r>
            <a:r>
              <a:rPr lang="en-IN" altLang="en-US" sz="1800" dirty="0" smtClean="0">
                <a:latin typeface="+mj-lt"/>
                <a:cs typeface="+mj-lt"/>
                <a:sym typeface="+mn-ea"/>
              </a:rPr>
              <a:t> of </a:t>
            </a:r>
            <a:r>
              <a:rPr lang="en-US" sz="1800" dirty="0" smtClean="0">
                <a:latin typeface="+mj-lt"/>
                <a:cs typeface="+mj-lt"/>
                <a:sym typeface="+mn-ea"/>
              </a:rPr>
              <a:t> character by Character  and groups them into a meaningful sequence  called as a tokens.</a:t>
            </a:r>
            <a:endParaRPr lang="en-US" sz="2400" dirty="0" smtClean="0">
              <a:latin typeface="+mj-lt"/>
              <a:cs typeface="+mj-lt"/>
            </a:endParaRPr>
          </a:p>
          <a:p>
            <a:pPr marL="365760" indent="-365760" algn="l" fontAlgn="auto">
              <a:lnSpc>
                <a:spcPct val="150000"/>
              </a:lnSpc>
              <a:spcAft>
                <a:spcPts val="0"/>
              </a:spcAft>
              <a:buFont typeface="Wingdings 2" panose="05020102010507070707"/>
              <a:buChar char=""/>
              <a:defRPr/>
            </a:pPr>
            <a:r>
              <a:rPr lang="en-US" sz="2800" b="1" dirty="0" smtClean="0">
                <a:solidFill>
                  <a:srgbClr val="FF0000"/>
                </a:solidFill>
                <a:latin typeface="+mj-lt"/>
                <a:cs typeface="+mj-lt"/>
                <a:sym typeface="+mn-ea"/>
              </a:rPr>
              <a:t>Who developed LEX Tool ?</a:t>
            </a:r>
          </a:p>
          <a:p>
            <a:pPr marL="822960" lvl="1" indent="-388620" defTabSz="0" fontAlgn="auto">
              <a:lnSpc>
                <a:spcPct val="150000"/>
              </a:lnSpc>
              <a:spcAft>
                <a:spcPts val="0"/>
              </a:spcAft>
              <a:buFont typeface="Wingdings 2" panose="05020102010507070707"/>
              <a:buChar char=""/>
              <a:tabLst>
                <a:tab pos="716280" algn="l"/>
              </a:tabLst>
              <a:defRPr/>
            </a:pPr>
            <a:r>
              <a:rPr lang="en-US" sz="1800" dirty="0" smtClean="0">
                <a:latin typeface="+mj-lt"/>
                <a:cs typeface="+mj-lt"/>
                <a:sym typeface="+mn-ea"/>
              </a:rPr>
              <a:t>It is Written and developed by </a:t>
            </a:r>
            <a:r>
              <a:rPr lang="en-US" sz="1800" b="1" dirty="0" smtClean="0">
                <a:solidFill>
                  <a:srgbClr val="FF0000"/>
                </a:solidFill>
                <a:latin typeface="+mj-lt"/>
                <a:cs typeface="+mj-lt"/>
                <a:sym typeface="+mn-ea"/>
              </a:rPr>
              <a:t>Eric Schmidt and Mike Lesk</a:t>
            </a:r>
            <a:r>
              <a:rPr lang="en-US" sz="1800" dirty="0" smtClean="0">
                <a:latin typeface="+mj-lt"/>
                <a:cs typeface="+mj-lt"/>
                <a:sym typeface="+mn-ea"/>
              </a:rPr>
              <a:t>.</a:t>
            </a:r>
          </a:p>
          <a:p>
            <a:pPr marL="539750" lvl="1" indent="0" fontAlgn="auto">
              <a:lnSpc>
                <a:spcPct val="150000"/>
              </a:lnSpc>
              <a:spcAft>
                <a:spcPts val="0"/>
              </a:spcAft>
              <a:buFont typeface="Wingdings 2" panose="05020102010507070707"/>
              <a:buNone/>
              <a:defRPr/>
            </a:pPr>
            <a:endParaRPr lang="en-US" sz="2100" b="1" i="1" dirty="0" smtClean="0">
              <a:latin typeface="Times New Roman" panose="02020603050405020304" pitchFamily="18" charset="0"/>
              <a:cs typeface="Times New Roman" panose="02020603050405020304" pitchFamily="18" charset="0"/>
            </a:endParaRPr>
          </a:p>
          <a:p>
            <a:pPr marL="365760" indent="-328930" fontAlgn="auto">
              <a:spcBef>
                <a:spcPts val="0"/>
              </a:spcBef>
              <a:spcAft>
                <a:spcPts val="0"/>
              </a:spcAft>
              <a:buFont typeface="Wingdings 2" panose="05020102010507070707"/>
              <a:buChar char=""/>
              <a:defRPr/>
            </a:pPr>
            <a:r>
              <a:rPr lang="en-US" sz="2800" b="1" dirty="0" smtClean="0">
                <a:solidFill>
                  <a:srgbClr val="0070C0"/>
                </a:solidFill>
                <a:latin typeface="+mj-lt"/>
                <a:cs typeface="+mj-lt"/>
              </a:rPr>
              <a:t>What are applications of LEX ? : </a:t>
            </a:r>
          </a:p>
          <a:p>
            <a:pPr marL="748665" indent="-257810" eaLnBrk="1" fontAlgn="auto" latinLnBrk="0" hangingPunct="1">
              <a:lnSpc>
                <a:spcPct val="150000"/>
              </a:lnSpc>
              <a:spcBef>
                <a:spcPts val="0"/>
              </a:spcBef>
              <a:spcAft>
                <a:spcPts val="0"/>
              </a:spcAft>
              <a:buFont typeface="Wingdings 2" panose="05020102010507070707"/>
              <a:buChar char=""/>
              <a:defRPr/>
            </a:pPr>
            <a:r>
              <a:rPr lang="en-US" sz="1800" dirty="0" smtClean="0">
                <a:latin typeface="+mj-lt"/>
                <a:cs typeface="+mj-lt"/>
              </a:rPr>
              <a:t>Mainly used  by  compiler writers to  write compiler and  interpreter.</a:t>
            </a:r>
          </a:p>
          <a:p>
            <a:pPr marL="748665" lvl="1" indent="-304165" eaLnBrk="1" fontAlgn="auto" latinLnBrk="0" hangingPunct="1">
              <a:lnSpc>
                <a:spcPct val="150000"/>
              </a:lnSpc>
              <a:spcBef>
                <a:spcPts val="0"/>
              </a:spcBef>
              <a:spcAft>
                <a:spcPts val="0"/>
              </a:spcAft>
              <a:buFont typeface="Wingdings 2" panose="05020102010507070707"/>
              <a:buChar char=""/>
              <a:defRPr/>
            </a:pPr>
            <a:r>
              <a:rPr lang="en-US" sz="1800" dirty="0" smtClean="0">
                <a:latin typeface="+mj-lt"/>
                <a:cs typeface="+mj-lt"/>
              </a:rPr>
              <a:t>Any application that looks for patterns in its inputs</a:t>
            </a:r>
          </a:p>
          <a:p>
            <a:endParaRPr lang="en-US" sz="1800" dirty="0"/>
          </a:p>
        </p:txBody>
      </p:sp>
      <p:sp>
        <p:nvSpPr>
          <p:cNvPr id="4" name="Footer Placeholder 3"/>
          <p:cNvSpPr>
            <a:spLocks noGrp="1"/>
          </p:cNvSpPr>
          <p:nvPr>
            <p:ph type="ftr" sz="quarter" idx="11"/>
          </p:nvPr>
        </p:nvSpPr>
        <p:spPr/>
        <p:txBody>
          <a:bodyPr/>
          <a:lstStyle/>
          <a:p>
            <a:pPr>
              <a:defRPr/>
            </a:pPr>
            <a:r>
              <a:rPr lang="en-US" smtClean="0"/>
              <a:t>Dr. M M Math and SS &amp; OS Lab members</a:t>
            </a:r>
            <a:endParaRPr lang="en-US"/>
          </a:p>
        </p:txBody>
      </p:sp>
      <p:sp>
        <p:nvSpPr>
          <p:cNvPr id="5" name="Slide Number Placeholder 4"/>
          <p:cNvSpPr>
            <a:spLocks noGrp="1"/>
          </p:cNvSpPr>
          <p:nvPr>
            <p:ph type="sldNum" sz="quarter" idx="12"/>
          </p:nvPr>
        </p:nvSpPr>
        <p:spPr/>
        <p:txBody>
          <a:bodyPr/>
          <a:lstStyle/>
          <a:p>
            <a:pPr>
              <a:defRPr/>
            </a:pPr>
            <a:fld id="{BA83777B-9EE5-4B89-BE52-F7A99F3F7A31}" type="slidenum">
              <a:rPr lang="en-US" smtClean="0"/>
              <a:t>4</a:t>
            </a:fld>
            <a:endParaRPr lang="en-US"/>
          </a:p>
        </p:txBody>
      </p:sp>
      <p:sp>
        <p:nvSpPr>
          <p:cNvPr id="6" name="Date Placeholder 5"/>
          <p:cNvSpPr>
            <a:spLocks noGrp="1"/>
          </p:cNvSpPr>
          <p:nvPr>
            <p:ph type="dt" sz="half" idx="10"/>
          </p:nvPr>
        </p:nvSpPr>
        <p:spPr/>
        <p:txBody>
          <a:bodyPr/>
          <a:lstStyle/>
          <a:p>
            <a:pPr>
              <a:defRPr/>
            </a:pPr>
            <a:r>
              <a:rPr lang="en-US" smtClean="0"/>
              <a:t>7/17/2016</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25" y="60960"/>
            <a:ext cx="8200390" cy="992505"/>
          </a:xfrm>
        </p:spPr>
        <p:txBody>
          <a:bodyPr>
            <a:normAutofit fontScale="90000"/>
          </a:bodyPr>
          <a:lstStyle/>
          <a:p>
            <a:r>
              <a:rPr lang="en-US" sz="3600" dirty="0" smtClean="0"/>
              <a:t/>
            </a:r>
            <a:br>
              <a:rPr lang="en-US" sz="3600" dirty="0" smtClean="0"/>
            </a:br>
            <a:r>
              <a:rPr lang="en-US" sz="3600" b="1" dirty="0" smtClean="0">
                <a:solidFill>
                  <a:srgbClr val="FF0000"/>
                </a:solidFill>
              </a:rPr>
              <a:t>II.Structure of LEX program </a:t>
            </a:r>
            <a:r>
              <a:rPr lang="en-GB" altLang="en-US" sz="3600" b="1" dirty="0" smtClean="0">
                <a:solidFill>
                  <a:srgbClr val="FF0000"/>
                </a:solidFill>
              </a:rPr>
              <a:t> </a:t>
            </a:r>
            <a:br>
              <a:rPr lang="en-GB" altLang="en-US" sz="3600" b="1" dirty="0" smtClean="0">
                <a:solidFill>
                  <a:srgbClr val="FF0000"/>
                </a:solidFill>
              </a:rPr>
            </a:br>
            <a:r>
              <a:rPr lang="en-GB" altLang="en-US" sz="3600" b="1" dirty="0" smtClean="0">
                <a:solidFill>
                  <a:srgbClr val="FF0000"/>
                </a:solidFill>
              </a:rPr>
              <a:t>   </a:t>
            </a:r>
            <a:r>
              <a:rPr lang="en-US" sz="3600" b="1" dirty="0" smtClean="0">
                <a:solidFill>
                  <a:srgbClr val="FF0000"/>
                </a:solidFill>
              </a:rPr>
              <a:t>Specification</a:t>
            </a:r>
            <a:r>
              <a:rPr lang="en-US" b="1" dirty="0" smtClean="0">
                <a:solidFill>
                  <a:srgbClr val="FF0000"/>
                </a:solidFill>
              </a:rPr>
              <a:t/>
            </a:r>
            <a:br>
              <a:rPr lang="en-US" b="1" dirty="0" smtClean="0">
                <a:solidFill>
                  <a:srgbClr val="FF0000"/>
                </a:solidFill>
              </a:rPr>
            </a:br>
            <a:endParaRPr lang="en-US" b="1" dirty="0" smtClean="0">
              <a:solidFill>
                <a:srgbClr val="FF0000"/>
              </a:solidFill>
            </a:endParaRPr>
          </a:p>
        </p:txBody>
      </p:sp>
      <p:sp>
        <p:nvSpPr>
          <p:cNvPr id="4" name="Footer Placeholder 3"/>
          <p:cNvSpPr>
            <a:spLocks noGrp="1"/>
          </p:cNvSpPr>
          <p:nvPr>
            <p:ph type="ftr" sz="quarter" idx="11"/>
          </p:nvPr>
        </p:nvSpPr>
        <p:spPr/>
        <p:txBody>
          <a:bodyPr/>
          <a:lstStyle/>
          <a:p>
            <a:pPr>
              <a:defRPr/>
            </a:pPr>
            <a:r>
              <a:rPr lang="en-US" dirty="0" smtClean="0"/>
              <a:t>Dr. M </a:t>
            </a:r>
            <a:r>
              <a:rPr lang="en-US" dirty="0" err="1" smtClean="0"/>
              <a:t>M</a:t>
            </a:r>
            <a:r>
              <a:rPr lang="en-US" dirty="0" smtClean="0"/>
              <a:t> Math and SS &amp; OS Lab members</a:t>
            </a:r>
            <a:endParaRPr lang="en-US" dirty="0"/>
          </a:p>
        </p:txBody>
      </p:sp>
      <p:sp>
        <p:nvSpPr>
          <p:cNvPr id="5" name="Slide Number Placeholder 4"/>
          <p:cNvSpPr>
            <a:spLocks noGrp="1"/>
          </p:cNvSpPr>
          <p:nvPr>
            <p:ph type="sldNum" sz="quarter" idx="12"/>
          </p:nvPr>
        </p:nvSpPr>
        <p:spPr/>
        <p:txBody>
          <a:bodyPr/>
          <a:lstStyle/>
          <a:p>
            <a:pPr>
              <a:defRPr/>
            </a:pPr>
            <a:fld id="{BA83777B-9EE5-4B89-BE52-F7A99F3F7A31}" type="slidenum">
              <a:rPr lang="en-US" smtClean="0"/>
              <a:t>5</a:t>
            </a:fld>
            <a:endParaRPr lang="en-US"/>
          </a:p>
        </p:txBody>
      </p:sp>
      <p:sp>
        <p:nvSpPr>
          <p:cNvPr id="6" name="Date Placeholder 5"/>
          <p:cNvSpPr>
            <a:spLocks noGrp="1"/>
          </p:cNvSpPr>
          <p:nvPr>
            <p:ph type="dt" sz="half" idx="10"/>
          </p:nvPr>
        </p:nvSpPr>
        <p:spPr/>
        <p:txBody>
          <a:bodyPr/>
          <a:lstStyle/>
          <a:p>
            <a:pPr>
              <a:defRPr/>
            </a:pPr>
            <a:r>
              <a:rPr lang="en-US" smtClean="0"/>
              <a:t>7/17/2016</a:t>
            </a:r>
            <a:endParaRPr lang="en-US"/>
          </a:p>
        </p:txBody>
      </p:sp>
      <p:sp>
        <p:nvSpPr>
          <p:cNvPr id="13" name="Content Placeholder 12"/>
          <p:cNvSpPr>
            <a:spLocks noGrp="1"/>
          </p:cNvSpPr>
          <p:nvPr>
            <p:ph idx="1"/>
          </p:nvPr>
        </p:nvSpPr>
        <p:spPr>
          <a:xfrm>
            <a:off x="913765" y="990600"/>
            <a:ext cx="8157210" cy="2126615"/>
          </a:xfrm>
        </p:spPr>
        <p:txBody>
          <a:bodyPr/>
          <a:lstStyle/>
          <a:p>
            <a:pPr algn="just"/>
            <a:r>
              <a:rPr lang="en-US" altLang="zh-TW" dirty="0" smtClean="0"/>
              <a:t>The  Structure of </a:t>
            </a:r>
            <a:r>
              <a:rPr lang="en-US" altLang="zh-TW" dirty="0" err="1" smtClean="0"/>
              <a:t>Lex</a:t>
            </a:r>
            <a:r>
              <a:rPr lang="en-US" altLang="zh-TW" dirty="0" smtClean="0"/>
              <a:t>  program specification consists of three sections,</a:t>
            </a:r>
            <a:r>
              <a:rPr lang="en-GB" altLang="en-US" dirty="0" smtClean="0"/>
              <a:t> as depicted in the following figure.</a:t>
            </a:r>
            <a:endParaRPr lang="en-US" altLang="zh-TW" dirty="0" smtClean="0"/>
          </a:p>
          <a:p>
            <a:pPr>
              <a:buNone/>
            </a:pPr>
            <a:endParaRPr lang="en-US" altLang="zh-TW" dirty="0" smtClean="0"/>
          </a:p>
          <a:p>
            <a:endParaRPr lang="en-US" altLang="zh-TW" dirty="0" smtClean="0"/>
          </a:p>
          <a:p>
            <a:endParaRPr lang="en-US" altLang="zh-TW" dirty="0" smtClean="0"/>
          </a:p>
          <a:p>
            <a:pPr>
              <a:buNone/>
            </a:pPr>
            <a:r>
              <a:rPr lang="en-US" altLang="zh-TW" dirty="0" smtClean="0"/>
              <a:t>       </a:t>
            </a:r>
            <a:endParaRPr lang="en-US" dirty="0"/>
          </a:p>
        </p:txBody>
      </p:sp>
      <p:sp>
        <p:nvSpPr>
          <p:cNvPr id="14" name="Rounded Rectangle 13"/>
          <p:cNvSpPr/>
          <p:nvPr/>
        </p:nvSpPr>
        <p:spPr>
          <a:xfrm>
            <a:off x="1143000" y="3048000"/>
            <a:ext cx="7738745" cy="339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a:t>
            </a:r>
          </a:p>
          <a:p>
            <a:r>
              <a:rPr lang="en-US" sz="2400" dirty="0" smtClean="0"/>
              <a:t>      SECTION -1     { Definition section }</a:t>
            </a:r>
          </a:p>
          <a:p>
            <a:r>
              <a:rPr lang="en-US" sz="2400" dirty="0" smtClean="0"/>
              <a:t>%}</a:t>
            </a:r>
          </a:p>
          <a:p>
            <a:r>
              <a:rPr lang="en-GB" sz="2400" dirty="0" smtClean="0"/>
              <a:t>&lt;Name&gt;  &lt;pattern&gt; Definition of long pattern -optional</a:t>
            </a:r>
            <a:endParaRPr lang="en-US" sz="2400" dirty="0" smtClean="0"/>
          </a:p>
          <a:p>
            <a:r>
              <a:rPr lang="en-US" sz="2400" dirty="0" smtClean="0"/>
              <a:t>%%</a:t>
            </a:r>
          </a:p>
          <a:p>
            <a:r>
              <a:rPr lang="en-US" sz="2400" dirty="0" smtClean="0"/>
              <a:t>      SCETION –II    { RULES Sections  }</a:t>
            </a:r>
          </a:p>
          <a:p>
            <a:r>
              <a:rPr lang="en-US" sz="2400" dirty="0" smtClean="0"/>
              <a:t>%%</a:t>
            </a:r>
          </a:p>
          <a:p>
            <a:r>
              <a:rPr lang="en-US" sz="2400" dirty="0" smtClean="0"/>
              <a:t>SECTION – III  { User subroutine section }</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0" y="0"/>
            <a:ext cx="7499350" cy="609600"/>
          </a:xfrm>
        </p:spPr>
        <p:txBody>
          <a:bodyPr>
            <a:normAutofit fontScale="90000"/>
          </a:bodyPr>
          <a:lstStyle/>
          <a:p>
            <a:r>
              <a:rPr lang="en-US" dirty="0" smtClean="0"/>
              <a:t/>
            </a:r>
            <a:br>
              <a:rPr lang="en-US" dirty="0" smtClean="0"/>
            </a:br>
            <a:r>
              <a:rPr lang="en-GB" altLang="en-US" dirty="0" smtClean="0"/>
              <a:t> A-</a:t>
            </a:r>
            <a:r>
              <a:rPr lang="en-US" dirty="0" smtClean="0"/>
              <a:t>Definition section :</a:t>
            </a:r>
            <a:br>
              <a:rPr lang="en-US" dirty="0" smtClean="0"/>
            </a:br>
            <a:endParaRPr lang="en-US" dirty="0"/>
          </a:p>
        </p:txBody>
      </p:sp>
      <p:sp>
        <p:nvSpPr>
          <p:cNvPr id="3" name="Content Placeholder 2"/>
          <p:cNvSpPr>
            <a:spLocks noGrp="1"/>
          </p:cNvSpPr>
          <p:nvPr>
            <p:ph idx="1"/>
          </p:nvPr>
        </p:nvSpPr>
        <p:spPr>
          <a:xfrm>
            <a:off x="1130935" y="533400"/>
            <a:ext cx="7803515" cy="6491605"/>
          </a:xfrm>
        </p:spPr>
        <p:txBody>
          <a:bodyPr/>
          <a:lstStyle/>
          <a:p>
            <a:r>
              <a:rPr lang="en-US" sz="2400" dirty="0" smtClean="0"/>
              <a:t>It introduces any initial C program code like header files, declaration and initialization of variables used in the program. This is simply copied to</a:t>
            </a:r>
            <a:r>
              <a:rPr lang="en-GB" altLang="en-US" sz="2400" dirty="0" smtClean="0"/>
              <a:t> the C-code being </a:t>
            </a:r>
            <a:r>
              <a:rPr lang="en-US" sz="2400" dirty="0" smtClean="0"/>
              <a:t>generated.</a:t>
            </a:r>
          </a:p>
          <a:p>
            <a:r>
              <a:rPr lang="en-US" sz="2400" dirty="0" smtClean="0"/>
              <a:t>The C program code is surrounded  with two special delimiters </a:t>
            </a:r>
            <a:r>
              <a:rPr lang="en-US" sz="2400" dirty="0" smtClean="0">
                <a:solidFill>
                  <a:srgbClr val="FF0000"/>
                </a:solidFill>
              </a:rPr>
              <a:t>%{</a:t>
            </a:r>
            <a:r>
              <a:rPr lang="en-US" sz="2400" dirty="0" smtClean="0"/>
              <a:t> and 	</a:t>
            </a:r>
            <a:r>
              <a:rPr lang="en-US" sz="2400" dirty="0" smtClean="0">
                <a:solidFill>
                  <a:srgbClr val="FF0000"/>
                </a:solidFill>
              </a:rPr>
              <a:t>%}</a:t>
            </a:r>
          </a:p>
          <a:p>
            <a:r>
              <a:rPr lang="en-US" altLang="zh-TW" sz="2400" dirty="0" smtClean="0"/>
              <a:t>It also contains declarations of  simple definitio</a:t>
            </a:r>
            <a:r>
              <a:rPr lang="en-GB" altLang="en-US" sz="2400" dirty="0" smtClean="0"/>
              <a:t>ns for patterns</a:t>
            </a:r>
            <a:r>
              <a:rPr lang="en-US" altLang="zh-TW" sz="2400" dirty="0" smtClean="0"/>
              <a:t> to simplify the scanner specification which is of the following form</a:t>
            </a:r>
          </a:p>
          <a:p>
            <a:pPr>
              <a:lnSpc>
                <a:spcPct val="90000"/>
              </a:lnSpc>
              <a:buFont typeface="Wingdings" panose="05000000000000000000" pitchFamily="2" charset="2"/>
              <a:buNone/>
            </a:pPr>
            <a:r>
              <a:rPr lang="en-US" altLang="zh-TW" sz="2400" dirty="0" smtClean="0"/>
              <a:t>	</a:t>
            </a:r>
            <a:r>
              <a:rPr lang="en-US" altLang="zh-TW" sz="2400" dirty="0" smtClean="0">
                <a:solidFill>
                  <a:srgbClr val="CC3300"/>
                </a:solidFill>
                <a:latin typeface="Courier New" panose="02070309020205020404" pitchFamily="49" charset="0"/>
              </a:rPr>
              <a:t>	name definition </a:t>
            </a:r>
            <a:r>
              <a:rPr lang="en-US" altLang="zh-TW" sz="2400" dirty="0" smtClean="0">
                <a:solidFill>
                  <a:srgbClr val="CC3300"/>
                </a:solidFill>
                <a:latin typeface="Arial" panose="020B0604020202020204" pitchFamily="34" charset="0"/>
                <a:cs typeface="Arial" panose="020B0604020202020204" pitchFamily="34" charset="0"/>
              </a:rPr>
              <a:t>→</a:t>
            </a:r>
            <a:r>
              <a:rPr lang="en-US" altLang="zh-TW" sz="2400" dirty="0" smtClean="0">
                <a:solidFill>
                  <a:srgbClr val="CC3300"/>
                </a:solidFill>
                <a:latin typeface="Courier New" panose="02070309020205020404" pitchFamily="49" charset="0"/>
              </a:rPr>
              <a:t> </a:t>
            </a:r>
            <a:r>
              <a:rPr lang="en-US" altLang="zh-TW" sz="2400" b="1" dirty="0" smtClean="0">
                <a:solidFill>
                  <a:srgbClr val="CC3300"/>
                </a:solidFill>
                <a:latin typeface="Courier New" panose="02070309020205020404" pitchFamily="49" charset="0"/>
              </a:rPr>
              <a:t>Optional</a:t>
            </a:r>
            <a:endParaRPr lang="en-US" altLang="zh-TW" sz="2400" dirty="0" smtClean="0">
              <a:solidFill>
                <a:srgbClr val="CC3300"/>
              </a:solidFill>
              <a:latin typeface="Courier New" panose="02070309020205020404" pitchFamily="49" charset="0"/>
            </a:endParaRPr>
          </a:p>
          <a:p>
            <a:pPr>
              <a:lnSpc>
                <a:spcPct val="90000"/>
              </a:lnSpc>
            </a:pPr>
            <a:r>
              <a:rPr lang="en-US" altLang="zh-TW" sz="2400" dirty="0" smtClean="0"/>
              <a:t>Example:</a:t>
            </a:r>
          </a:p>
          <a:p>
            <a:pPr>
              <a:lnSpc>
                <a:spcPct val="90000"/>
              </a:lnSpc>
              <a:buFont typeface="Wingdings" panose="05000000000000000000" pitchFamily="2" charset="2"/>
              <a:buNone/>
            </a:pPr>
            <a:r>
              <a:rPr lang="en-US" altLang="zh-TW" sz="2400" dirty="0" smtClean="0"/>
              <a:t>	</a:t>
            </a:r>
            <a:r>
              <a:rPr lang="en-US" altLang="zh-TW" sz="2400" dirty="0" smtClean="0">
                <a:solidFill>
                  <a:srgbClr val="CC3300"/>
                </a:solidFill>
                <a:latin typeface="Courier New" panose="02070309020205020404" pitchFamily="49" charset="0"/>
              </a:rPr>
              <a:t>	DIGIT    [0-9]+</a:t>
            </a:r>
          </a:p>
          <a:p>
            <a:pPr>
              <a:lnSpc>
                <a:spcPct val="90000"/>
              </a:lnSpc>
              <a:buFont typeface="Wingdings" panose="05000000000000000000" pitchFamily="2" charset="2"/>
              <a:buNone/>
            </a:pPr>
            <a:r>
              <a:rPr lang="en-US" altLang="zh-TW" sz="2400" dirty="0" smtClean="0">
                <a:solidFill>
                  <a:srgbClr val="CC3300"/>
                </a:solidFill>
                <a:latin typeface="Courier New" panose="02070309020205020404" pitchFamily="49" charset="0"/>
              </a:rPr>
              <a:t>		LETTER   [a-</a:t>
            </a:r>
            <a:r>
              <a:rPr lang="en-US" altLang="zh-TW" sz="2400" dirty="0" err="1" smtClean="0">
                <a:solidFill>
                  <a:srgbClr val="CC3300"/>
                </a:solidFill>
                <a:latin typeface="Courier New" panose="02070309020205020404" pitchFamily="49" charset="0"/>
              </a:rPr>
              <a:t>zA</a:t>
            </a:r>
            <a:r>
              <a:rPr lang="en-US" altLang="zh-TW" sz="2400" dirty="0" smtClean="0">
                <a:solidFill>
                  <a:srgbClr val="CC3300"/>
                </a:solidFill>
                <a:latin typeface="Courier New" panose="02070309020205020404" pitchFamily="49" charset="0"/>
              </a:rPr>
              <a:t>-Z]</a:t>
            </a:r>
          </a:p>
          <a:p>
            <a:pPr>
              <a:lnSpc>
                <a:spcPct val="90000"/>
              </a:lnSpc>
              <a:buFont typeface="Wingdings" panose="05000000000000000000" pitchFamily="2" charset="2"/>
              <a:buNone/>
            </a:pPr>
            <a:r>
              <a:rPr lang="en-US" altLang="zh-TW" sz="2400" dirty="0" smtClean="0">
                <a:solidFill>
                  <a:srgbClr val="CC3300"/>
                </a:solidFill>
                <a:latin typeface="Courier New" panose="02070309020205020404" pitchFamily="49" charset="0"/>
              </a:rPr>
              <a:t>    </a:t>
            </a:r>
            <a:r>
              <a:rPr lang="en-US" altLang="zh-TW" sz="1600" b="1" dirty="0" smtClean="0">
                <a:solidFill>
                  <a:srgbClr val="CC3300"/>
                </a:solidFill>
                <a:latin typeface="Courier New" panose="02070309020205020404" pitchFamily="49" charset="0"/>
              </a:rPr>
              <a:t>NOTE : It is optional it can be used whenever long or complex patterns are to be simplified. </a:t>
            </a:r>
          </a:p>
          <a:p>
            <a:pPr>
              <a:lnSpc>
                <a:spcPct val="90000"/>
              </a:lnSpc>
              <a:buFont typeface="Wingdings" panose="05000000000000000000" pitchFamily="2" charset="2"/>
              <a:buNone/>
            </a:pPr>
            <a:endParaRPr lang="en-US" altLang="zh-TW" dirty="0" smtClean="0">
              <a:solidFill>
                <a:srgbClr val="CC3300"/>
              </a:solidFill>
              <a:latin typeface="Courier New" panose="02070309020205020404" pitchFamily="49" charset="0"/>
            </a:endParaRPr>
          </a:p>
          <a:p>
            <a:pPr>
              <a:buNone/>
            </a:pPr>
            <a:endParaRPr lang="en-US" dirty="0"/>
          </a:p>
        </p:txBody>
      </p:sp>
      <p:sp>
        <p:nvSpPr>
          <p:cNvPr id="4" name="Footer Placeholder 3"/>
          <p:cNvSpPr>
            <a:spLocks noGrp="1"/>
          </p:cNvSpPr>
          <p:nvPr>
            <p:ph type="ftr" sz="quarter" idx="11"/>
          </p:nvPr>
        </p:nvSpPr>
        <p:spPr/>
        <p:txBody>
          <a:bodyPr/>
          <a:lstStyle/>
          <a:p>
            <a:pPr>
              <a:defRPr/>
            </a:pPr>
            <a:r>
              <a:rPr lang="en-US" dirty="0" smtClean="0"/>
              <a:t>Dr. M </a:t>
            </a:r>
            <a:r>
              <a:rPr lang="en-US" dirty="0" err="1" smtClean="0"/>
              <a:t>M</a:t>
            </a:r>
            <a:r>
              <a:rPr lang="en-US" dirty="0" smtClean="0"/>
              <a:t> Math and SS &amp; OS Lab members</a:t>
            </a:r>
            <a:endParaRPr lang="en-US" dirty="0"/>
          </a:p>
        </p:txBody>
      </p:sp>
      <p:sp>
        <p:nvSpPr>
          <p:cNvPr id="5" name="Slide Number Placeholder 4"/>
          <p:cNvSpPr>
            <a:spLocks noGrp="1"/>
          </p:cNvSpPr>
          <p:nvPr>
            <p:ph type="sldNum" sz="quarter" idx="12"/>
          </p:nvPr>
        </p:nvSpPr>
        <p:spPr/>
        <p:txBody>
          <a:bodyPr/>
          <a:lstStyle/>
          <a:p>
            <a:pPr>
              <a:defRPr/>
            </a:pPr>
            <a:fld id="{BA83777B-9EE5-4B89-BE52-F7A99F3F7A31}" type="slidenum">
              <a:rPr lang="en-US" smtClean="0"/>
              <a:t>6</a:t>
            </a:fld>
            <a:endParaRPr lang="en-US"/>
          </a:p>
        </p:txBody>
      </p:sp>
      <p:sp>
        <p:nvSpPr>
          <p:cNvPr id="6" name="Date Placeholder 5"/>
          <p:cNvSpPr>
            <a:spLocks noGrp="1"/>
          </p:cNvSpPr>
          <p:nvPr>
            <p:ph type="dt" sz="half" idx="10"/>
          </p:nvPr>
        </p:nvSpPr>
        <p:spPr/>
        <p:txBody>
          <a:bodyPr/>
          <a:lstStyle/>
          <a:p>
            <a:pPr>
              <a:defRPr/>
            </a:pPr>
            <a:r>
              <a:rPr lang="en-US" dirty="0" smtClean="0"/>
              <a:t>7/17/2016</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0" y="-30162"/>
            <a:ext cx="7499350" cy="1143000"/>
          </a:xfrm>
        </p:spPr>
        <p:txBody>
          <a:bodyPr/>
          <a:lstStyle/>
          <a:p>
            <a:pPr fontAlgn="auto">
              <a:spcAft>
                <a:spcPts val="0"/>
              </a:spcAft>
              <a:defRPr/>
            </a:pPr>
            <a:r>
              <a:rPr lang="en-GB" altLang="en-US" dirty="0" smtClean="0">
                <a:solidFill>
                  <a:schemeClr val="tx2">
                    <a:satMod val="130000"/>
                  </a:schemeClr>
                </a:solidFill>
              </a:rPr>
              <a:t>B.</a:t>
            </a:r>
            <a:r>
              <a:rPr lang="en-US" dirty="0" smtClean="0">
                <a:solidFill>
                  <a:schemeClr val="tx2">
                    <a:satMod val="130000"/>
                  </a:schemeClr>
                </a:solidFill>
              </a:rPr>
              <a:t>Rules section</a:t>
            </a:r>
            <a:endParaRPr lang="en-US" dirty="0">
              <a:solidFill>
                <a:schemeClr val="tx2">
                  <a:satMod val="130000"/>
                </a:schemeClr>
              </a:solidFill>
            </a:endParaRPr>
          </a:p>
        </p:txBody>
      </p:sp>
      <p:sp>
        <p:nvSpPr>
          <p:cNvPr id="15362" name="Content Placeholder 2"/>
          <p:cNvSpPr>
            <a:spLocks noGrp="1"/>
          </p:cNvSpPr>
          <p:nvPr>
            <p:ph idx="1"/>
          </p:nvPr>
        </p:nvSpPr>
        <p:spPr>
          <a:xfrm>
            <a:off x="1143000" y="914400"/>
            <a:ext cx="7682865" cy="5257800"/>
          </a:xfrm>
        </p:spPr>
        <p:txBody>
          <a:bodyPr/>
          <a:lstStyle/>
          <a:p>
            <a:pPr algn="just">
              <a:lnSpc>
                <a:spcPct val="90000"/>
              </a:lnSpc>
            </a:pPr>
            <a:r>
              <a:rPr lang="en-US" altLang="zh-TW" sz="2400" dirty="0" smtClean="0"/>
              <a:t>The </a:t>
            </a:r>
            <a:r>
              <a:rPr lang="en-GB" altLang="en-US" sz="2400" b="1" dirty="0" smtClean="0">
                <a:solidFill>
                  <a:srgbClr val="0070C0"/>
                </a:solidFill>
              </a:rPr>
              <a:t>R</a:t>
            </a:r>
            <a:r>
              <a:rPr lang="en-US" altLang="zh-TW" sz="2400" b="1" dirty="0" smtClean="0">
                <a:solidFill>
                  <a:srgbClr val="0070C0"/>
                </a:solidFill>
              </a:rPr>
              <a:t>ules section</a:t>
            </a:r>
            <a:r>
              <a:rPr lang="en-US" altLang="zh-TW" sz="2400" dirty="0" smtClean="0"/>
              <a:t> of the </a:t>
            </a:r>
            <a:r>
              <a:rPr lang="en-US" altLang="zh-TW" sz="2400" dirty="0" err="1" smtClean="0"/>
              <a:t>Lex</a:t>
            </a:r>
            <a:r>
              <a:rPr lang="en-US" altLang="zh-TW" sz="2400" dirty="0" smtClean="0"/>
              <a:t> program  specifications  contains a series of rules where each rule is made up of two parts separated by whitespaces and is as follows :</a:t>
            </a:r>
          </a:p>
          <a:p>
            <a:pPr indent="3810">
              <a:lnSpc>
                <a:spcPct val="90000"/>
              </a:lnSpc>
            </a:pPr>
            <a:r>
              <a:rPr lang="en-GB" altLang="en-US" sz="2400" b="1" i="1" dirty="0" smtClean="0">
                <a:solidFill>
                  <a:srgbClr val="CC3300"/>
                </a:solidFill>
                <a:latin typeface="Courier New" panose="02070309020205020404" pitchFamily="49" charset="0"/>
              </a:rPr>
              <a:t> </a:t>
            </a:r>
            <a:r>
              <a:rPr lang="en-US" altLang="zh-TW" sz="2400" b="1" i="1" dirty="0" smtClean="0">
                <a:solidFill>
                  <a:srgbClr val="CC3300"/>
                </a:solidFill>
                <a:latin typeface="Courier New" panose="02070309020205020404" pitchFamily="49" charset="0"/>
              </a:rPr>
              <a:t>&lt;pattern&gt; &lt;action&gt; </a:t>
            </a:r>
          </a:p>
          <a:p>
            <a:pPr algn="just">
              <a:lnSpc>
                <a:spcPct val="90000"/>
              </a:lnSpc>
              <a:buFont typeface="Wingdings" panose="05000000000000000000" pitchFamily="2" charset="2"/>
              <a:buNone/>
            </a:pPr>
            <a:r>
              <a:rPr lang="en-US" altLang="zh-TW" sz="2400" dirty="0" smtClean="0">
                <a:solidFill>
                  <a:srgbClr val="CC3300"/>
                </a:solidFill>
                <a:latin typeface="Courier New" panose="02070309020205020404" pitchFamily="49" charset="0"/>
              </a:rPr>
              <a:t>   </a:t>
            </a:r>
            <a:r>
              <a:rPr lang="en-US" altLang="zh-TW" sz="2400" b="1" i="1" dirty="0" smtClean="0">
                <a:solidFill>
                  <a:srgbClr val="CC3300"/>
                </a:solidFill>
                <a:latin typeface="Courier New" panose="02070309020205020404" pitchFamily="49" charset="0"/>
              </a:rPr>
              <a:t>&lt;Pattern&gt; </a:t>
            </a:r>
            <a:r>
              <a:rPr lang="en-US" altLang="zh-TW" sz="2400" b="1" i="1" dirty="0" smtClean="0">
                <a:solidFill>
                  <a:srgbClr val="CC3300"/>
                </a:solidFill>
                <a:latin typeface="Arial" panose="020B0604020202020204" pitchFamily="34" charset="0"/>
                <a:cs typeface="Arial" panose="020B0604020202020204" pitchFamily="34" charset="0"/>
              </a:rPr>
              <a:t>→</a:t>
            </a:r>
            <a:r>
              <a:rPr lang="en-GB" altLang="en-US" sz="2400" b="1" i="1" dirty="0" smtClean="0">
                <a:solidFill>
                  <a:srgbClr val="CC3300"/>
                </a:solidFill>
                <a:latin typeface="Arial" panose="020B0604020202020204" pitchFamily="34" charset="0"/>
                <a:cs typeface="Arial" panose="020B0604020202020204" pitchFamily="34" charset="0"/>
              </a:rPr>
              <a:t> </a:t>
            </a:r>
            <a:r>
              <a:rPr lang="en-US" altLang="zh-TW" sz="2400" dirty="0" smtClean="0">
                <a:solidFill>
                  <a:schemeClr val="tx1"/>
                </a:solidFill>
                <a:latin typeface="Courier New" panose="02070309020205020404" pitchFamily="49" charset="0"/>
              </a:rPr>
              <a:t>is a description of tokens in the form of Regular expressions written in UNIX style or regular name definition specified in the Definition section. </a:t>
            </a:r>
            <a:endParaRPr lang="en-US" altLang="zh-TW" sz="2400" dirty="0" smtClean="0">
              <a:solidFill>
                <a:schemeClr val="tx1"/>
              </a:solidFill>
            </a:endParaRPr>
          </a:p>
          <a:p>
            <a:pPr lvl="1">
              <a:lnSpc>
                <a:spcPct val="90000"/>
              </a:lnSpc>
              <a:buNone/>
            </a:pPr>
            <a:r>
              <a:rPr lang="en-US" altLang="zh-TW" sz="2400" dirty="0" smtClean="0"/>
              <a:t> Example:</a:t>
            </a:r>
          </a:p>
          <a:p>
            <a:pPr>
              <a:lnSpc>
                <a:spcPct val="90000"/>
              </a:lnSpc>
              <a:buNone/>
            </a:pPr>
            <a:r>
              <a:rPr lang="en-US" altLang="zh-TW" sz="2400" dirty="0" smtClean="0"/>
              <a:t>   </a:t>
            </a:r>
            <a:r>
              <a:rPr lang="en-US" altLang="zh-TW" sz="2000" dirty="0" smtClean="0">
                <a:solidFill>
                  <a:srgbClr val="CC3300"/>
                </a:solidFill>
                <a:latin typeface="Courier New" panose="02070309020205020404" pitchFamily="49" charset="0"/>
              </a:rPr>
              <a:t>{DIGIT}+     {</a:t>
            </a:r>
            <a:r>
              <a:rPr lang="en-US" altLang="zh-TW" sz="2000" dirty="0" err="1" smtClean="0">
                <a:solidFill>
                  <a:srgbClr val="CC3300"/>
                </a:solidFill>
                <a:latin typeface="Courier New" panose="02070309020205020404" pitchFamily="49" charset="0"/>
              </a:rPr>
              <a:t>printf</a:t>
            </a:r>
            <a:r>
              <a:rPr lang="en-US" altLang="zh-TW" sz="2000" dirty="0" smtClean="0">
                <a:solidFill>
                  <a:srgbClr val="CC3300"/>
                </a:solidFill>
                <a:latin typeface="Courier New" panose="02070309020205020404" pitchFamily="49" charset="0"/>
              </a:rPr>
              <a:t>(“ I</a:t>
            </a:r>
            <a:r>
              <a:rPr lang="en-GB" altLang="en-US" sz="2000" dirty="0" smtClean="0">
                <a:solidFill>
                  <a:srgbClr val="CC3300"/>
                </a:solidFill>
                <a:latin typeface="Courier New" panose="02070309020205020404" pitchFamily="49" charset="0"/>
              </a:rPr>
              <a:t>t</a:t>
            </a:r>
            <a:r>
              <a:rPr lang="en-US" altLang="zh-TW" sz="2000" dirty="0" smtClean="0">
                <a:solidFill>
                  <a:srgbClr val="CC3300"/>
                </a:solidFill>
                <a:latin typeface="Courier New" panose="02070309020205020404" pitchFamily="49" charset="0"/>
              </a:rPr>
              <a:t> is number : </a:t>
            </a:r>
          </a:p>
          <a:p>
            <a:pPr>
              <a:lnSpc>
                <a:spcPct val="90000"/>
              </a:lnSpc>
              <a:buNone/>
            </a:pPr>
            <a:r>
              <a:rPr lang="en-US" altLang="zh-TW" sz="2000" dirty="0" smtClean="0">
                <a:solidFill>
                  <a:srgbClr val="CC3300"/>
                </a:solidFill>
                <a:latin typeface="Courier New" panose="02070309020205020404" pitchFamily="49" charset="0"/>
              </a:rPr>
              <a:t>                        %s\</a:t>
            </a:r>
            <a:r>
              <a:rPr lang="en-US" altLang="zh-TW" sz="2000" dirty="0" err="1" smtClean="0">
                <a:solidFill>
                  <a:srgbClr val="CC3300"/>
                </a:solidFill>
                <a:latin typeface="Courier New" panose="02070309020205020404" pitchFamily="49" charset="0"/>
              </a:rPr>
              <a:t>n“,yytext</a:t>
            </a:r>
            <a:r>
              <a:rPr lang="en-US" altLang="zh-TW" sz="2000" dirty="0" smtClean="0">
                <a:solidFill>
                  <a:srgbClr val="CC3300"/>
                </a:solidFill>
                <a:latin typeface="Courier New" panose="02070309020205020404" pitchFamily="49" charset="0"/>
              </a:rPr>
              <a:t> ); }</a:t>
            </a:r>
          </a:p>
          <a:p>
            <a:pPr>
              <a:lnSpc>
                <a:spcPct val="90000"/>
              </a:lnSpc>
              <a:buNone/>
            </a:pPr>
            <a:r>
              <a:rPr lang="en-US" altLang="zh-TW" sz="2000" dirty="0" smtClean="0">
                <a:solidFill>
                  <a:srgbClr val="CC3300"/>
                </a:solidFill>
                <a:latin typeface="Courier New" panose="02070309020205020404" pitchFamily="49" charset="0"/>
              </a:rPr>
              <a:t>   [0-9]+      {</a:t>
            </a:r>
            <a:r>
              <a:rPr lang="en-US" altLang="zh-TW" sz="2000" dirty="0" err="1" smtClean="0">
                <a:solidFill>
                  <a:srgbClr val="CC3300"/>
                </a:solidFill>
                <a:latin typeface="Courier New" panose="02070309020205020404" pitchFamily="49" charset="0"/>
              </a:rPr>
              <a:t>printf</a:t>
            </a:r>
            <a:r>
              <a:rPr lang="en-US" altLang="zh-TW" sz="2000" dirty="0" smtClean="0">
                <a:solidFill>
                  <a:srgbClr val="CC3300"/>
                </a:solidFill>
                <a:latin typeface="Courier New" panose="02070309020205020404" pitchFamily="49" charset="0"/>
              </a:rPr>
              <a:t>(“ </a:t>
            </a:r>
            <a:r>
              <a:rPr lang="en-GB" altLang="en-US" sz="2000" dirty="0" smtClean="0">
                <a:solidFill>
                  <a:srgbClr val="CC3300"/>
                </a:solidFill>
                <a:latin typeface="Courier New" panose="02070309020205020404" pitchFamily="49" charset="0"/>
              </a:rPr>
              <a:t>i</a:t>
            </a:r>
            <a:r>
              <a:rPr lang="en-US" altLang="zh-TW" sz="2000" dirty="0" smtClean="0">
                <a:solidFill>
                  <a:srgbClr val="CC3300"/>
                </a:solidFill>
                <a:latin typeface="Courier New" panose="02070309020205020404" pitchFamily="49" charset="0"/>
              </a:rPr>
              <a:t>T is number  : </a:t>
            </a:r>
          </a:p>
          <a:p>
            <a:pPr>
              <a:lnSpc>
                <a:spcPct val="90000"/>
              </a:lnSpc>
              <a:buNone/>
            </a:pPr>
            <a:r>
              <a:rPr lang="en-US" altLang="zh-TW" sz="2000" dirty="0" smtClean="0">
                <a:solidFill>
                  <a:srgbClr val="CC3300"/>
                </a:solidFill>
                <a:latin typeface="Courier New" panose="02070309020205020404" pitchFamily="49" charset="0"/>
              </a:rPr>
              <a:t>                        %s\</a:t>
            </a:r>
            <a:r>
              <a:rPr lang="en-US" altLang="zh-TW" sz="2000" dirty="0" err="1" smtClean="0">
                <a:solidFill>
                  <a:srgbClr val="CC3300"/>
                </a:solidFill>
                <a:latin typeface="Courier New" panose="02070309020205020404" pitchFamily="49" charset="0"/>
              </a:rPr>
              <a:t>n“,yytext</a:t>
            </a:r>
            <a:r>
              <a:rPr lang="en-US" altLang="zh-TW" sz="2000" dirty="0" smtClean="0">
                <a:solidFill>
                  <a:srgbClr val="CC3300"/>
                </a:solidFill>
                <a:latin typeface="Courier New" panose="02070309020205020404" pitchFamily="49" charset="0"/>
              </a:rPr>
              <a:t> ); }</a:t>
            </a:r>
          </a:p>
          <a:p>
            <a:pPr>
              <a:lnSpc>
                <a:spcPct val="90000"/>
              </a:lnSpc>
              <a:buNone/>
            </a:pPr>
            <a:r>
              <a:rPr lang="en-US" altLang="zh-TW" sz="2400" dirty="0" smtClean="0">
                <a:solidFill>
                  <a:srgbClr val="CC3300"/>
                </a:solidFill>
                <a:latin typeface="Courier New" panose="02070309020205020404" pitchFamily="49" charset="0"/>
              </a:rPr>
              <a:t>    </a:t>
            </a:r>
          </a:p>
          <a:p>
            <a:pPr>
              <a:lnSpc>
                <a:spcPct val="90000"/>
              </a:lnSpc>
              <a:buNone/>
            </a:pPr>
            <a:r>
              <a:rPr lang="en-US" altLang="zh-TW" sz="2000" dirty="0" smtClean="0">
                <a:solidFill>
                  <a:srgbClr val="CC3300"/>
                </a:solidFill>
                <a:latin typeface="Courier New" panose="02070309020205020404" pitchFamily="49" charset="0"/>
              </a:rPr>
              <a:t>   </a:t>
            </a:r>
          </a:p>
        </p:txBody>
      </p:sp>
      <p:sp>
        <p:nvSpPr>
          <p:cNvPr id="4" name="Slide Number Placeholder 3"/>
          <p:cNvSpPr>
            <a:spLocks noGrp="1"/>
          </p:cNvSpPr>
          <p:nvPr>
            <p:ph type="sldNum" sz="quarter" idx="12"/>
          </p:nvPr>
        </p:nvSpPr>
        <p:spPr/>
        <p:txBody>
          <a:bodyPr/>
          <a:lstStyle/>
          <a:p>
            <a:pPr>
              <a:defRPr/>
            </a:pPr>
            <a:fld id="{C2B78DB3-FDF6-4EBE-9EB2-1BBFD71ED878}" type="slidenum">
              <a:rPr lang="en-US"/>
              <a:t>7</a:t>
            </a:fld>
            <a:endParaRPr lang="en-US"/>
          </a:p>
        </p:txBody>
      </p:sp>
      <p:sp>
        <p:nvSpPr>
          <p:cNvPr id="5" name="Footer Placeholder 4"/>
          <p:cNvSpPr>
            <a:spLocks noGrp="1"/>
          </p:cNvSpPr>
          <p:nvPr>
            <p:ph type="ftr" sz="quarter" idx="11"/>
          </p:nvPr>
        </p:nvSpPr>
        <p:spPr>
          <a:xfrm>
            <a:off x="5715000" y="6553200"/>
            <a:ext cx="2895600" cy="228600"/>
          </a:xfrm>
        </p:spPr>
        <p:txBody>
          <a:bodyPr/>
          <a:lstStyle/>
          <a:p>
            <a:pPr>
              <a:defRPr/>
            </a:pPr>
            <a:r>
              <a:rPr lang="en-US" dirty="0" smtClean="0"/>
              <a:t>Dr. M </a:t>
            </a:r>
            <a:r>
              <a:rPr lang="en-US" dirty="0" err="1" smtClean="0"/>
              <a:t>M</a:t>
            </a:r>
            <a:r>
              <a:rPr lang="en-US" dirty="0" smtClean="0"/>
              <a:t> Math and SS &amp; OS Lab members</a:t>
            </a:r>
            <a:endParaRPr lang="en-US" dirty="0"/>
          </a:p>
        </p:txBody>
      </p:sp>
      <p:sp>
        <p:nvSpPr>
          <p:cNvPr id="6" name="Date Placeholder 5"/>
          <p:cNvSpPr>
            <a:spLocks noGrp="1"/>
          </p:cNvSpPr>
          <p:nvPr>
            <p:ph type="dt" sz="half" idx="10"/>
          </p:nvPr>
        </p:nvSpPr>
        <p:spPr/>
        <p:txBody>
          <a:bodyPr/>
          <a:lstStyle/>
          <a:p>
            <a:pPr>
              <a:defRPr/>
            </a:pPr>
            <a:r>
              <a:rPr lang="en-US" smtClean="0"/>
              <a:t>7/17/2016</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411162"/>
          </a:xfrm>
        </p:spPr>
        <p:txBody>
          <a:bodyPr>
            <a:normAutofit fontScale="90000"/>
          </a:bodyPr>
          <a:lstStyle/>
          <a:p>
            <a:endParaRPr lang="en-US" dirty="0"/>
          </a:p>
        </p:txBody>
      </p:sp>
      <p:sp>
        <p:nvSpPr>
          <p:cNvPr id="3" name="Content Placeholder 2"/>
          <p:cNvSpPr>
            <a:spLocks noGrp="1"/>
          </p:cNvSpPr>
          <p:nvPr>
            <p:ph idx="1"/>
          </p:nvPr>
        </p:nvSpPr>
        <p:spPr>
          <a:xfrm>
            <a:off x="1295400" y="762000"/>
            <a:ext cx="7639050" cy="5638800"/>
          </a:xfrm>
        </p:spPr>
        <p:txBody>
          <a:bodyPr/>
          <a:lstStyle/>
          <a:p>
            <a:pPr algn="just"/>
            <a:r>
              <a:rPr lang="en-US" altLang="zh-TW" sz="2400" b="1" i="1" dirty="0" smtClean="0">
                <a:solidFill>
                  <a:srgbClr val="CC3300"/>
                </a:solidFill>
                <a:latin typeface="Courier New" panose="02070309020205020404" pitchFamily="49" charset="0"/>
              </a:rPr>
              <a:t>&lt;action&gt; </a:t>
            </a:r>
            <a:r>
              <a:rPr lang="en-US" altLang="zh-TW" sz="2400" dirty="0" smtClean="0">
                <a:solidFill>
                  <a:schemeClr val="tx1"/>
                </a:solidFill>
                <a:latin typeface="Courier New" panose="02070309020205020404" pitchFamily="49" charset="0"/>
              </a:rPr>
              <a:t>is made of action routines written using C- language and are enclosed between curly braces { and }.</a:t>
            </a:r>
            <a:endParaRPr lang="en-US" altLang="zh-TW" sz="2400" dirty="0" smtClean="0">
              <a:solidFill>
                <a:srgbClr val="CC3300"/>
              </a:solidFill>
              <a:latin typeface="Courier New" panose="02070309020205020404" pitchFamily="49" charset="0"/>
            </a:endParaRPr>
          </a:p>
          <a:p>
            <a:r>
              <a:rPr lang="en-US" altLang="zh-TW" sz="2400" dirty="0" smtClean="0">
                <a:solidFill>
                  <a:srgbClr val="CC3300"/>
                </a:solidFill>
                <a:latin typeface="Courier New" panose="02070309020205020404" pitchFamily="49" charset="0"/>
              </a:rPr>
              <a:t>It also consists of call statements to c routines written in user subroutine section of LEX specification in section III.</a:t>
            </a:r>
          </a:p>
          <a:p>
            <a:r>
              <a:rPr lang="en-US" altLang="zh-TW" sz="2400" dirty="0" smtClean="0">
                <a:solidFill>
                  <a:srgbClr val="CC3300"/>
                </a:solidFill>
                <a:latin typeface="Courier New" panose="02070309020205020404" pitchFamily="49" charset="0"/>
              </a:rPr>
              <a:t>An </a:t>
            </a:r>
            <a:r>
              <a:rPr lang="en-US" altLang="zh-TW" sz="2400" b="1" i="1" dirty="0" smtClean="0">
                <a:solidFill>
                  <a:srgbClr val="CC3300"/>
                </a:solidFill>
                <a:latin typeface="Courier New" panose="02070309020205020404" pitchFamily="49" charset="0"/>
              </a:rPr>
              <a:t>&lt;action&gt;</a:t>
            </a:r>
            <a:r>
              <a:rPr lang="en-US" altLang="zh-TW" sz="2400" dirty="0" smtClean="0">
                <a:solidFill>
                  <a:srgbClr val="CC3300"/>
                </a:solidFill>
                <a:latin typeface="Courier New" panose="02070309020205020404" pitchFamily="49" charset="0"/>
              </a:rPr>
              <a:t> consisting only a vertical bar ('|') means</a:t>
            </a:r>
            <a:r>
              <a:rPr lang="en-GB" altLang="en-US" sz="2400" dirty="0" smtClean="0">
                <a:solidFill>
                  <a:srgbClr val="CC3300"/>
                </a:solidFill>
                <a:latin typeface="Courier New" panose="02070309020205020404" pitchFamily="49" charset="0"/>
              </a:rPr>
              <a:t> the action is </a:t>
            </a:r>
            <a:r>
              <a:rPr lang="en-US" altLang="zh-TW" sz="2400" dirty="0" smtClean="0">
                <a:solidFill>
                  <a:srgbClr val="CC3300"/>
                </a:solidFill>
                <a:latin typeface="Courier New" panose="02070309020205020404" pitchFamily="49" charset="0"/>
              </a:rPr>
              <a:t>same as the action for the next rule.“</a:t>
            </a:r>
          </a:p>
          <a:p>
            <a:pPr>
              <a:lnSpc>
                <a:spcPct val="90000"/>
              </a:lnSpc>
              <a:buNone/>
            </a:pPr>
            <a:r>
              <a:rPr lang="en-US" sz="2400" dirty="0" smtClean="0"/>
              <a:t>Example :</a:t>
            </a:r>
          </a:p>
          <a:p>
            <a:pPr>
              <a:lnSpc>
                <a:spcPct val="90000"/>
              </a:lnSpc>
              <a:buNone/>
            </a:pPr>
            <a:r>
              <a:rPr lang="en-US" altLang="zh-TW" sz="2400" dirty="0" smtClean="0">
                <a:solidFill>
                  <a:srgbClr val="CC3300"/>
                </a:solidFill>
                <a:latin typeface="Courier New" panose="02070309020205020404" pitchFamily="49" charset="0"/>
              </a:rPr>
              <a:t>{</a:t>
            </a:r>
            <a:r>
              <a:rPr lang="en-US" altLang="zh-TW" sz="2000" dirty="0" smtClean="0">
                <a:solidFill>
                  <a:srgbClr val="CC3300"/>
                </a:solidFill>
                <a:latin typeface="Courier New" panose="02070309020205020404" pitchFamily="49" charset="0"/>
              </a:rPr>
              <a:t>DIGIT} { </a:t>
            </a:r>
            <a:r>
              <a:rPr lang="en-US" altLang="zh-TW" sz="2000" dirty="0" err="1" smtClean="0">
                <a:solidFill>
                  <a:srgbClr val="CC3300"/>
                </a:solidFill>
                <a:latin typeface="Courier New" panose="02070309020205020404" pitchFamily="49" charset="0"/>
              </a:rPr>
              <a:t>printf</a:t>
            </a:r>
            <a:r>
              <a:rPr lang="en-US" altLang="zh-TW" sz="2000" dirty="0" smtClean="0">
                <a:solidFill>
                  <a:srgbClr val="CC3300"/>
                </a:solidFill>
                <a:latin typeface="Courier New" panose="02070309020205020404" pitchFamily="49" charset="0"/>
              </a:rPr>
              <a:t>(“ IT is number :   </a:t>
            </a:r>
          </a:p>
          <a:p>
            <a:pPr>
              <a:lnSpc>
                <a:spcPct val="90000"/>
              </a:lnSpc>
              <a:buNone/>
            </a:pPr>
            <a:r>
              <a:rPr lang="en-US" altLang="zh-TW" sz="2000" dirty="0" smtClean="0">
                <a:solidFill>
                  <a:srgbClr val="CC3300"/>
                </a:solidFill>
                <a:latin typeface="Courier New" panose="02070309020205020404" pitchFamily="49" charset="0"/>
              </a:rPr>
              <a:t>                       %s\</a:t>
            </a:r>
            <a:r>
              <a:rPr lang="en-US" altLang="zh-TW" sz="2000" dirty="0" err="1" smtClean="0">
                <a:solidFill>
                  <a:srgbClr val="CC3300"/>
                </a:solidFill>
                <a:latin typeface="Courier New" panose="02070309020205020404" pitchFamily="49" charset="0"/>
              </a:rPr>
              <a:t>n“,yytext</a:t>
            </a:r>
            <a:r>
              <a:rPr lang="en-US" altLang="zh-TW" sz="2000" dirty="0" smtClean="0">
                <a:solidFill>
                  <a:srgbClr val="CC3300"/>
                </a:solidFill>
                <a:latin typeface="Courier New" panose="02070309020205020404" pitchFamily="49" charset="0"/>
              </a:rPr>
              <a:t> ); }</a:t>
            </a:r>
          </a:p>
          <a:p>
            <a:pPr>
              <a:lnSpc>
                <a:spcPct val="90000"/>
              </a:lnSpc>
              <a:buNone/>
            </a:pPr>
            <a:r>
              <a:rPr lang="en-US" altLang="zh-TW" sz="2000" dirty="0" smtClean="0">
                <a:solidFill>
                  <a:srgbClr val="CC3300"/>
                </a:solidFill>
                <a:latin typeface="Courier New" panose="02070309020205020404" pitchFamily="49" charset="0"/>
              </a:rPr>
              <a:t>[0-9]+   { </a:t>
            </a:r>
            <a:r>
              <a:rPr lang="en-US" altLang="zh-TW" sz="2000" dirty="0" err="1" smtClean="0">
                <a:solidFill>
                  <a:srgbClr val="CC3300"/>
                </a:solidFill>
                <a:latin typeface="Courier New" panose="02070309020205020404" pitchFamily="49" charset="0"/>
              </a:rPr>
              <a:t>printf</a:t>
            </a:r>
            <a:r>
              <a:rPr lang="en-US" altLang="zh-TW" sz="2000" dirty="0" smtClean="0">
                <a:solidFill>
                  <a:srgbClr val="CC3300"/>
                </a:solidFill>
                <a:latin typeface="Courier New" panose="02070309020205020404" pitchFamily="49" charset="0"/>
              </a:rPr>
              <a:t>(“ IT is number  :   </a:t>
            </a:r>
          </a:p>
          <a:p>
            <a:pPr>
              <a:lnSpc>
                <a:spcPct val="90000"/>
              </a:lnSpc>
              <a:buNone/>
            </a:pPr>
            <a:r>
              <a:rPr lang="en-US" altLang="zh-TW" sz="2000" dirty="0" smtClean="0">
                <a:solidFill>
                  <a:srgbClr val="CC3300"/>
                </a:solidFill>
                <a:latin typeface="Courier New" panose="02070309020205020404" pitchFamily="49" charset="0"/>
              </a:rPr>
              <a:t>                       %s\</a:t>
            </a:r>
            <a:r>
              <a:rPr lang="en-US" altLang="zh-TW" sz="2000" dirty="0" err="1" smtClean="0">
                <a:solidFill>
                  <a:srgbClr val="CC3300"/>
                </a:solidFill>
                <a:latin typeface="Courier New" panose="02070309020205020404" pitchFamily="49" charset="0"/>
              </a:rPr>
              <a:t>n“,yytext</a:t>
            </a:r>
            <a:r>
              <a:rPr lang="en-US" altLang="zh-TW" sz="2000" dirty="0" smtClean="0">
                <a:solidFill>
                  <a:srgbClr val="CC3300"/>
                </a:solidFill>
                <a:latin typeface="Courier New" panose="02070309020205020404" pitchFamily="49" charset="0"/>
              </a:rPr>
              <a:t> ); }</a:t>
            </a:r>
          </a:p>
          <a:p>
            <a:endParaRPr lang="en-US" sz="2400" dirty="0"/>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700" y="46355"/>
            <a:ext cx="8018145" cy="639445"/>
          </a:xfrm>
        </p:spPr>
        <p:txBody>
          <a:bodyPr>
            <a:normAutofit fontScale="90000"/>
          </a:bodyPr>
          <a:lstStyle/>
          <a:p>
            <a:r>
              <a:rPr lang="en-GB" altLang="en-US" dirty="0" smtClean="0"/>
              <a:t>C</a:t>
            </a:r>
            <a:r>
              <a:rPr lang="en-US" dirty="0" smtClean="0"/>
              <a:t>.User Subroutine Section</a:t>
            </a:r>
            <a:endParaRPr lang="en-US" dirty="0"/>
          </a:p>
        </p:txBody>
      </p:sp>
      <p:sp>
        <p:nvSpPr>
          <p:cNvPr id="3" name="Content Placeholder 2"/>
          <p:cNvSpPr>
            <a:spLocks noGrp="1"/>
          </p:cNvSpPr>
          <p:nvPr>
            <p:ph idx="1"/>
          </p:nvPr>
        </p:nvSpPr>
        <p:spPr>
          <a:xfrm>
            <a:off x="1009015" y="685800"/>
            <a:ext cx="8050530" cy="5659755"/>
          </a:xfrm>
        </p:spPr>
        <p:txBody>
          <a:bodyPr/>
          <a:lstStyle/>
          <a:p>
            <a:pPr algn="just"/>
            <a:r>
              <a:rPr lang="en-US" sz="2800" dirty="0" smtClean="0"/>
              <a:t>This is a final section which consists of </a:t>
            </a:r>
            <a:r>
              <a:rPr lang="en-US" sz="2800" b="1" dirty="0" smtClean="0">
                <a:solidFill>
                  <a:srgbClr val="FF0000"/>
                </a:solidFill>
              </a:rPr>
              <a:t>any legal C-code</a:t>
            </a:r>
            <a:r>
              <a:rPr lang="en-US" sz="2800" dirty="0" smtClean="0"/>
              <a:t>  that is copied to the end of the  Code generated.</a:t>
            </a:r>
          </a:p>
          <a:p>
            <a:pPr algn="just"/>
            <a:r>
              <a:rPr lang="en-US" sz="2800" dirty="0" smtClean="0"/>
              <a:t>It also consists of </a:t>
            </a:r>
            <a:r>
              <a:rPr lang="en-US" sz="2800" b="1" dirty="0" smtClean="0">
                <a:solidFill>
                  <a:srgbClr val="FF0000"/>
                </a:solidFill>
              </a:rPr>
              <a:t>user defined c-functions</a:t>
            </a:r>
            <a:r>
              <a:rPr lang="en-US" sz="2800" dirty="0" smtClean="0"/>
              <a:t> which may </a:t>
            </a:r>
            <a:r>
              <a:rPr lang="en-GB" altLang="en-US" sz="2800" dirty="0" smtClean="0"/>
              <a:t>be </a:t>
            </a:r>
            <a:r>
              <a:rPr lang="en-US" sz="2800" dirty="0" smtClean="0"/>
              <a:t>called in the action part of the rule section. </a:t>
            </a:r>
          </a:p>
          <a:p>
            <a:pPr algn="just"/>
            <a:r>
              <a:rPr lang="en-US" sz="2800" dirty="0" smtClean="0"/>
              <a:t>Finally it includes the </a:t>
            </a:r>
            <a:r>
              <a:rPr lang="en-US" sz="2800" b="1" dirty="0" smtClean="0">
                <a:solidFill>
                  <a:srgbClr val="FF0000"/>
                </a:solidFill>
              </a:rPr>
              <a:t>main() function</a:t>
            </a:r>
            <a:r>
              <a:rPr lang="en-US" sz="2800" dirty="0" smtClean="0"/>
              <a:t> consisting of a call statement to </a:t>
            </a:r>
            <a:r>
              <a:rPr lang="en-US" sz="2800" b="1" dirty="0" err="1" smtClean="0">
                <a:solidFill>
                  <a:srgbClr val="FF0000"/>
                </a:solidFill>
              </a:rPr>
              <a:t>yylex</a:t>
            </a:r>
            <a:r>
              <a:rPr lang="en-US" sz="2800" b="1" dirty="0" smtClean="0">
                <a:solidFill>
                  <a:srgbClr val="FF0000"/>
                </a:solidFill>
              </a:rPr>
              <a:t>()</a:t>
            </a:r>
            <a:r>
              <a:rPr lang="en-US" sz="2800" dirty="0" smtClean="0"/>
              <a:t>, where </a:t>
            </a:r>
            <a:r>
              <a:rPr lang="en-US" sz="2800" b="1" dirty="0" err="1" smtClean="0">
                <a:solidFill>
                  <a:srgbClr val="FF0000"/>
                </a:solidFill>
              </a:rPr>
              <a:t>yylex</a:t>
            </a:r>
            <a:r>
              <a:rPr lang="en-US" sz="2800" b="1" dirty="0" smtClean="0">
                <a:solidFill>
                  <a:srgbClr val="FF0000"/>
                </a:solidFill>
              </a:rPr>
              <a:t>()</a:t>
            </a:r>
            <a:r>
              <a:rPr lang="en-US" sz="2800" dirty="0" smtClean="0"/>
              <a:t> is </a:t>
            </a:r>
            <a:r>
              <a:rPr lang="en-US" sz="2800" b="1" dirty="0" smtClean="0">
                <a:solidFill>
                  <a:srgbClr val="FF0000"/>
                </a:solidFill>
              </a:rPr>
              <a:t>c-routine generated by LEXER</a:t>
            </a:r>
            <a:r>
              <a:rPr lang="en-US" sz="2800" dirty="0" smtClean="0"/>
              <a:t>. </a:t>
            </a:r>
          </a:p>
          <a:p>
            <a:pPr algn="just"/>
            <a:r>
              <a:rPr lang="en-US" sz="2800" dirty="0" smtClean="0"/>
              <a:t>Unless the  action contains explicit return statement, </a:t>
            </a:r>
            <a:r>
              <a:rPr lang="en-US" sz="2800" b="1" dirty="0" err="1" smtClean="0">
                <a:solidFill>
                  <a:srgbClr val="FF0000"/>
                </a:solidFill>
              </a:rPr>
              <a:t>yylex</a:t>
            </a:r>
            <a:r>
              <a:rPr lang="en-US" sz="2800" b="1" dirty="0" smtClean="0">
                <a:solidFill>
                  <a:srgbClr val="FF0000"/>
                </a:solidFill>
              </a:rPr>
              <a:t>()</a:t>
            </a:r>
            <a:r>
              <a:rPr lang="en-US" sz="2800" dirty="0" smtClean="0"/>
              <a:t> would not return until it has processed the entire input.</a:t>
            </a:r>
          </a:p>
          <a:p>
            <a:endParaRPr lang="en-US" dirty="0"/>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9</TotalTime>
  <Words>2593</Words>
  <Application>Microsoft Office PowerPoint</Application>
  <PresentationFormat>On-screen Show (4:3)</PresentationFormat>
  <Paragraphs>468</Paragraphs>
  <Slides>32</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微軟正黑體</vt:lpstr>
      <vt:lpstr>SimSun</vt:lpstr>
      <vt:lpstr>Arial</vt:lpstr>
      <vt:lpstr>Calibri</vt:lpstr>
      <vt:lpstr>Courier New</vt:lpstr>
      <vt:lpstr>Gill Sans MT</vt:lpstr>
      <vt:lpstr>新細明體</vt:lpstr>
      <vt:lpstr>Times New Roman</vt:lpstr>
      <vt:lpstr>Verdana</vt:lpstr>
      <vt:lpstr>Wingdings</vt:lpstr>
      <vt:lpstr>Wingdings 2</vt:lpstr>
      <vt:lpstr>Solstice</vt:lpstr>
      <vt:lpstr>Part- A -Lex Programming  </vt:lpstr>
      <vt:lpstr>A LEX Tool</vt:lpstr>
      <vt:lpstr>I.Introduction</vt:lpstr>
      <vt:lpstr>PowerPoint Presentation</vt:lpstr>
      <vt:lpstr> II.Structure of LEX program      Specification </vt:lpstr>
      <vt:lpstr>  A-Definition section : </vt:lpstr>
      <vt:lpstr>B.Rules section</vt:lpstr>
      <vt:lpstr>PowerPoint Presentation</vt:lpstr>
      <vt:lpstr>C.User Subroutine Section</vt:lpstr>
      <vt:lpstr> III. Prerequisite for Writing LEX program </vt:lpstr>
      <vt:lpstr>Lex- Pattern Matching Primitives or Meta Characters  </vt:lpstr>
      <vt:lpstr>Example on pattern matching</vt:lpstr>
      <vt:lpstr>Lex predefined variables. </vt:lpstr>
      <vt:lpstr>IV. Running a Lex program</vt:lpstr>
      <vt:lpstr> V. USE of VI editor. </vt:lpstr>
      <vt:lpstr>Operation Modes </vt:lpstr>
      <vt:lpstr>Getting Out of vi-editor </vt:lpstr>
      <vt:lpstr> VI. Sample LEX programs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Lex &amp; Yacc</dc:title>
  <dc:creator>John</dc:creator>
  <cp:lastModifiedBy>admin</cp:lastModifiedBy>
  <cp:revision>107</cp:revision>
  <dcterms:created xsi:type="dcterms:W3CDTF">2010-04-21T01:42:00Z</dcterms:created>
  <dcterms:modified xsi:type="dcterms:W3CDTF">2024-05-20T07:01:01Z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A63AAAFDFC124D5984F6A3DE9EAA25DF_12</vt:lpwstr>
  </property>
  <property fmtid="{D5CDD505-2E9C-101B-9397-08002B2CF9AE}" pid="3" name="KSOProductBuildVer">
    <vt:lpwstr>1033-12.2.0.16731</vt:lpwstr>
  </property>
</Properties>
</file>