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7" r:id="rId2"/>
    <p:sldId id="259" r:id="rId3"/>
    <p:sldId id="260" r:id="rId4"/>
    <p:sldId id="261" r:id="rId5"/>
    <p:sldId id="263" r:id="rId6"/>
    <p:sldId id="290" r:id="rId7"/>
    <p:sldId id="266" r:id="rId8"/>
    <p:sldId id="267" r:id="rId9"/>
    <p:sldId id="268" r:id="rId10"/>
    <p:sldId id="269" r:id="rId11"/>
    <p:sldId id="270" r:id="rId12"/>
    <p:sldId id="272" r:id="rId13"/>
    <p:sldId id="275" r:id="rId14"/>
    <p:sldId id="271" r:id="rId15"/>
    <p:sldId id="277" r:id="rId16"/>
    <p:sldId id="284" r:id="rId17"/>
    <p:sldId id="276" r:id="rId18"/>
    <p:sldId id="350" r:id="rId19"/>
    <p:sldId id="311" r:id="rId20"/>
    <p:sldId id="351" r:id="rId21"/>
    <p:sldId id="354" r:id="rId22"/>
    <p:sldId id="316" r:id="rId23"/>
    <p:sldId id="317" r:id="rId24"/>
    <p:sldId id="318" r:id="rId25"/>
    <p:sldId id="319" r:id="rId26"/>
    <p:sldId id="320" r:id="rId27"/>
    <p:sldId id="321" r:id="rId28"/>
    <p:sldId id="279" r:id="rId29"/>
    <p:sldId id="278" r:id="rId30"/>
    <p:sldId id="291" r:id="rId31"/>
    <p:sldId id="292" r:id="rId32"/>
    <p:sldId id="327" r:id="rId33"/>
    <p:sldId id="329" r:id="rId34"/>
    <p:sldId id="330" r:id="rId35"/>
    <p:sldId id="331" r:id="rId36"/>
    <p:sldId id="328" r:id="rId37"/>
    <p:sldId id="334" r:id="rId38"/>
    <p:sldId id="335" r:id="rId39"/>
    <p:sldId id="336" r:id="rId40"/>
    <p:sldId id="337" r:id="rId41"/>
    <p:sldId id="344" r:id="rId42"/>
    <p:sldId id="339" r:id="rId43"/>
    <p:sldId id="341" r:id="rId44"/>
    <p:sldId id="340" r:id="rId45"/>
    <p:sldId id="25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anjay Dharne" userId="b198ab864331b454" providerId="LiveId" clId="{942CD42A-A9BF-48E9-A2B9-D18E675A7A20}"/>
    <pc:docChg chg="undo redo custSel modSld">
      <pc:chgData name="Dhananjay Dharne" userId="b198ab864331b454" providerId="LiveId" clId="{942CD42A-A9BF-48E9-A2B9-D18E675A7A20}" dt="2024-06-09T06:58:29.463" v="4" actId="20577"/>
      <pc:docMkLst>
        <pc:docMk/>
      </pc:docMkLst>
      <pc:sldChg chg="modSp mod">
        <pc:chgData name="Dhananjay Dharne" userId="b198ab864331b454" providerId="LiveId" clId="{942CD42A-A9BF-48E9-A2B9-D18E675A7A20}" dt="2024-06-09T06:58:29.463" v="4" actId="20577"/>
        <pc:sldMkLst>
          <pc:docMk/>
          <pc:sldMk cId="0" sldId="321"/>
        </pc:sldMkLst>
        <pc:spChg chg="mod">
          <ac:chgData name="Dhananjay Dharne" userId="b198ab864331b454" providerId="LiveId" clId="{942CD42A-A9BF-48E9-A2B9-D18E675A7A20}" dt="2024-06-09T06:58:29.463" v="4" actId="20577"/>
          <ac:spMkLst>
            <pc:docMk/>
            <pc:sldMk cId="0" sldId="321"/>
            <ac:spMk id="64515" creationId="{00000000-0000-0000-0000-000000000000}"/>
          </ac:spMkLst>
        </pc:spChg>
      </pc:sldChg>
      <pc:sldChg chg="modSp mod">
        <pc:chgData name="Dhananjay Dharne" userId="b198ab864331b454" providerId="LiveId" clId="{942CD42A-A9BF-48E9-A2B9-D18E675A7A20}" dt="2024-06-09T05:40:26.560" v="0" actId="113"/>
        <pc:sldMkLst>
          <pc:docMk/>
          <pc:sldMk cId="0" sldId="350"/>
        </pc:sldMkLst>
        <pc:spChg chg="mod">
          <ac:chgData name="Dhananjay Dharne" userId="b198ab864331b454" providerId="LiveId" clId="{942CD42A-A9BF-48E9-A2B9-D18E675A7A20}" dt="2024-06-09T05:40:26.560" v="0" actId="113"/>
          <ac:spMkLst>
            <pc:docMk/>
            <pc:sldMk cId="0" sldId="350"/>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6/9/2024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3"/>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0"/>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41763"/>
            <a:ext cx="53848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2"/>
          </p:nvPr>
        </p:nvSpPr>
        <p:spPr>
          <a:xfrm>
            <a:off x="609600" y="6356350"/>
            <a:ext cx="28448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Rectangle 5"/>
          <p:cNvSpPr>
            <a:spLocks noGrp="1" noChangeArrowheads="1"/>
          </p:cNvSpPr>
          <p:nvPr>
            <p:ph type="ftr" sz="quarter" idx="13"/>
          </p:nvPr>
        </p:nvSpPr>
        <p:spPr>
          <a:xfrm>
            <a:off x="4165600" y="6356350"/>
            <a:ext cx="3860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Rectangle 6"/>
          <p:cNvSpPr>
            <a:spLocks noGrp="1" noChangeArrowheads="1"/>
          </p:cNvSpPr>
          <p:nvPr>
            <p:ph type="sldNum" sz="quarter" idx="4"/>
          </p:nvPr>
        </p:nvSpPr>
        <p:spPr>
          <a:xfrm>
            <a:off x="8737600" y="6356350"/>
            <a:ext cx="2844800" cy="365125"/>
          </a:xfrm>
          <a:prstGeom prst="rect">
            <a:avLst/>
          </a:prstGeom>
        </p:spPr>
        <p:txBody>
          <a:bodyPr vert="horz" lIns="91440" tIns="45720" rIns="91440" bIns="45720" rtlCol="0" anchor="ctr"/>
          <a:lstStyle/>
          <a:p>
            <a:pPr algn="r">
              <a:buNone/>
            </a:pPr>
            <a:fld id="{9A0DB2DC-4C9A-4742-B13C-FB6460FD3503}" type="slidenum">
              <a:rPr lang="en-US" altLang="en-US" dirty="0">
                <a:latin typeface="Calibri" panose="020F0502020204030204" charset="0"/>
              </a:rPr>
              <a:t>‹#›</a:t>
            </a:fld>
            <a:endParaRPr lang="en-US" altLang="en-US" dirty="0">
              <a:latin typeface="Calibri" panose="020F050202020403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6/9/2024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6/9/2024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6/9/2024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6/9/2024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oleObject" Target="../embeddings/oleObject1.bin"/><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803400" y="1928495"/>
            <a:ext cx="8580120" cy="424815"/>
          </a:xfrm>
        </p:spPr>
        <p:txBody>
          <a:bodyPr vert="horz" wrap="square" lIns="68580" tIns="34290" rIns="68580" bIns="34290" numCol="1" rtlCol="0" anchor="ctr" anchorCtr="0" compatLnSpc="1">
            <a:normAutofit fontScale="90000"/>
          </a:bodyPr>
          <a:lstStyle/>
          <a:p>
            <a:pPr algn="l" fontAlgn="base">
              <a:lnSpc>
                <a:spcPct val="100000"/>
              </a:lnSpc>
              <a:spcAft>
                <a:spcPct val="0"/>
              </a:spcAft>
              <a:defRPr/>
            </a:pPr>
            <a:r>
              <a:rPr lang="en-US" sz="3000" i="1" dirty="0">
                <a:solidFill>
                  <a:srgbClr val="FF0000"/>
                </a:solidFill>
                <a:effectLst>
                  <a:outerShdw blurRad="38100" dist="38100" dir="2700000">
                    <a:srgbClr val="C0C0C0"/>
                  </a:outerShdw>
                </a:effectLst>
                <a:ea typeface="+mn-ea"/>
              </a:rPr>
              <a:t>Topics to be covered :</a:t>
            </a:r>
            <a:endParaRPr lang="en-IN" sz="3000" i="1" dirty="0">
              <a:solidFill>
                <a:srgbClr val="FF0000"/>
              </a:solidFill>
              <a:effectLst>
                <a:outerShdw blurRad="38100" dist="38100" dir="2700000">
                  <a:srgbClr val="C0C0C0"/>
                </a:outerShdw>
              </a:effectLst>
              <a:ea typeface="+mn-ea"/>
            </a:endParaRPr>
          </a:p>
        </p:txBody>
      </p:sp>
      <p:sp>
        <p:nvSpPr>
          <p:cNvPr id="11268" name="Rectangles 941057"/>
          <p:cNvSpPr/>
          <p:nvPr/>
        </p:nvSpPr>
        <p:spPr>
          <a:xfrm>
            <a:off x="1803400" y="685800"/>
            <a:ext cx="8579485" cy="1073150"/>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algn="ctr" eaLnBrk="1" hangingPunct="1">
              <a:spcBef>
                <a:spcPct val="0"/>
              </a:spcBef>
              <a:buNone/>
            </a:pPr>
            <a:endParaRPr lang="zh-CN" altLang="en-US" sz="1350" dirty="0">
              <a:ea typeface="SimSun" panose="02010600030101010101" pitchFamily="2" charset="-122"/>
            </a:endParaRPr>
          </a:p>
        </p:txBody>
      </p:sp>
      <p:sp>
        <p:nvSpPr>
          <p:cNvPr id="11269" name="Text Box 941058"/>
          <p:cNvSpPr txBox="1"/>
          <p:nvPr/>
        </p:nvSpPr>
        <p:spPr>
          <a:xfrm>
            <a:off x="1883410" y="914400"/>
            <a:ext cx="8390890" cy="55308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eaLnBrk="1" hangingPunct="1">
              <a:spcBef>
                <a:spcPct val="0"/>
              </a:spcBef>
              <a:buNone/>
            </a:pPr>
            <a:r>
              <a:rPr lang="en-US" altLang="en-US" sz="3000" b="1" dirty="0">
                <a:solidFill>
                  <a:srgbClr val="FF0000"/>
                </a:solidFill>
              </a:rPr>
              <a:t>UNIT-</a:t>
            </a:r>
            <a:r>
              <a:rPr lang="en-GB" altLang="en-US" sz="3000" b="1" dirty="0">
                <a:solidFill>
                  <a:srgbClr val="FF0000"/>
                </a:solidFill>
              </a:rPr>
              <a:t>2</a:t>
            </a:r>
            <a:r>
              <a:rPr lang="en-US" altLang="en-US" sz="3000" b="1" dirty="0">
                <a:solidFill>
                  <a:srgbClr val="FF0000"/>
                </a:solidFill>
              </a:rPr>
              <a:t>.</a:t>
            </a:r>
            <a:r>
              <a:rPr lang="zh-CN" altLang="en-US" sz="3000" b="1" dirty="0">
                <a:solidFill>
                  <a:srgbClr val="FF0000"/>
                </a:solidFill>
                <a:ea typeface="SimSun" panose="02010600030101010101" pitchFamily="2" charset="-122"/>
              </a:rPr>
              <a:t> </a:t>
            </a:r>
            <a:r>
              <a:rPr lang="en-GB" altLang="zh-CN" sz="3000" b="1" dirty="0">
                <a:solidFill>
                  <a:srgbClr val="FF0000"/>
                </a:solidFill>
                <a:ea typeface="SimSun" panose="02010600030101010101" pitchFamily="2" charset="-122"/>
              </a:rPr>
              <a:t>REGULAR EXPRESSION AND LANGUAGES</a:t>
            </a:r>
            <a:r>
              <a:rPr lang="zh-CN" altLang="en-US" sz="3000" dirty="0">
                <a:ea typeface="SimSun" panose="02010600030101010101" pitchFamily="2" charset="-122"/>
              </a:rPr>
              <a:t> </a:t>
            </a:r>
          </a:p>
        </p:txBody>
      </p:sp>
      <p:sp>
        <p:nvSpPr>
          <p:cNvPr id="11270" name="Text Box 941059"/>
          <p:cNvSpPr txBox="1"/>
          <p:nvPr/>
        </p:nvSpPr>
        <p:spPr>
          <a:xfrm>
            <a:off x="8839200" y="5657851"/>
            <a:ext cx="309880" cy="29908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eaLnBrk="1" hangingPunct="1">
              <a:spcBef>
                <a:spcPct val="0"/>
              </a:spcBef>
              <a:buNone/>
            </a:pPr>
            <a:endParaRPr lang="zh-CN" altLang="en-US" sz="1350" dirty="0">
              <a:ea typeface="SimSun" panose="02010600030101010101" pitchFamily="2" charset="-122"/>
            </a:endParaRPr>
          </a:p>
        </p:txBody>
      </p:sp>
      <p:sp>
        <p:nvSpPr>
          <p:cNvPr id="941061" name="Rectangles 941060"/>
          <p:cNvSpPr/>
          <p:nvPr/>
        </p:nvSpPr>
        <p:spPr>
          <a:xfrm>
            <a:off x="1802765" y="2628265"/>
            <a:ext cx="8579485" cy="1706880"/>
          </a:xfrm>
          <a:prstGeom prst="rect">
            <a:avLst/>
          </a:prstGeom>
          <a:noFill/>
          <a:ln w="9525">
            <a:noFill/>
          </a:ln>
        </p:spPr>
        <p:txBody>
          <a:bodyPr wrap="square" anchor="ctr">
            <a:spAutoFit/>
          </a:bodyPr>
          <a:lstStyle/>
          <a:p>
            <a:pPr algn="just" fontAlgn="base">
              <a:spcBef>
                <a:spcPct val="0"/>
              </a:spcBef>
              <a:spcAft>
                <a:spcPct val="0"/>
              </a:spcAft>
              <a:defRPr/>
            </a:pPr>
            <a:r>
              <a:rPr lang="en-GB" altLang="en-IN" sz="2100" b="1" i="1" noProof="1">
                <a:solidFill>
                  <a:srgbClr val="00B0F0"/>
                </a:solidFill>
                <a:effectLst>
                  <a:outerShdw blurRad="38100" dist="38100" dir="2700000">
                    <a:srgbClr val="C0C0C0"/>
                  </a:outerShdw>
                </a:effectLst>
                <a:latin typeface="Arial" panose="020B0604020202020204" pitchFamily="34" charset="0"/>
              </a:rPr>
              <a:t>Regular Expression and Lnguages</a:t>
            </a:r>
            <a:r>
              <a:rPr lang="en-GB" sz="2100" b="1" i="1" noProof="1">
                <a:solidFill>
                  <a:srgbClr val="00B0F0"/>
                </a:solidFill>
                <a:effectLst>
                  <a:outerShdw blurRad="38100" dist="38100" dir="2700000">
                    <a:srgbClr val="C0C0C0"/>
                  </a:outerShdw>
                </a:effectLst>
                <a:latin typeface="Arial" panose="020B0604020202020204" pitchFamily="34" charset="0"/>
              </a:rPr>
              <a:t> : </a:t>
            </a:r>
            <a:r>
              <a:rPr lang="en-US" sz="100" b="1"/>
              <a:t> </a:t>
            </a:r>
            <a:r>
              <a:rPr lang="en-US" sz="2100" i="1">
                <a:effectLst>
                  <a:outerShdw blurRad="38100" dist="38100" dir="2700000">
                    <a:srgbClr val="C0C0C0"/>
                  </a:outerShdw>
                </a:effectLst>
                <a:latin typeface="Arial" panose="020B0604020202020204" pitchFamily="34" charset="0"/>
                <a:sym typeface="+mn-ea"/>
              </a:rPr>
              <a:t> </a:t>
            </a:r>
            <a:r>
              <a:rPr lang="en-GB" altLang="en-US" sz="2100" i="1">
                <a:effectLst>
                  <a:outerShdw blurRad="38100" dist="38100" dir="2700000">
                    <a:srgbClr val="C0C0C0"/>
                  </a:outerShdw>
                </a:effectLst>
                <a:latin typeface="Arial" panose="020B0604020202020204" pitchFamily="34" charset="0"/>
                <a:sym typeface="+mn-ea"/>
              </a:rPr>
              <a:t>Regular Expression, Finite</a:t>
            </a:r>
            <a:r>
              <a:rPr lang="en-IN" altLang="en-US" sz="2100" i="1">
                <a:effectLst>
                  <a:outerShdw blurRad="38100" dist="38100" dir="2700000">
                    <a:srgbClr val="C0C0C0"/>
                  </a:outerShdw>
                </a:effectLst>
                <a:latin typeface="Arial" panose="020B0604020202020204" pitchFamily="34" charset="0"/>
                <a:sym typeface="+mn-ea"/>
              </a:rPr>
              <a:t> Automata </a:t>
            </a:r>
            <a:r>
              <a:rPr lang="en-GB" altLang="en-IN" sz="2100" i="1">
                <a:effectLst>
                  <a:outerShdw blurRad="38100" dist="38100" dir="2700000">
                    <a:srgbClr val="C0C0C0"/>
                  </a:outerShdw>
                </a:effectLst>
                <a:latin typeface="Arial" panose="020B0604020202020204" pitchFamily="34" charset="0"/>
                <a:sym typeface="+mn-ea"/>
              </a:rPr>
              <a:t>and Regualar Expressions, Properties of Regualar Languages (RL) : Proving Languages not to be regular. Equivalence and minimization of </a:t>
            </a:r>
            <a:r>
              <a:rPr lang="en-IN" altLang="en-US" sz="2100" i="1">
                <a:effectLst>
                  <a:outerShdw blurRad="38100" dist="38100" dir="2700000">
                    <a:srgbClr val="C0C0C0"/>
                  </a:outerShdw>
                </a:effectLst>
                <a:latin typeface="Arial" panose="020B0604020202020204" pitchFamily="34" charset="0"/>
                <a:sym typeface="+mn-ea"/>
              </a:rPr>
              <a:t>Automata(DFA)</a:t>
            </a:r>
            <a:r>
              <a:rPr lang="en-GB" altLang="en-IN" sz="2100" i="1">
                <a:effectLst>
                  <a:outerShdw blurRad="38100" dist="38100" dir="2700000">
                    <a:srgbClr val="C0C0C0"/>
                  </a:outerShdw>
                </a:effectLst>
                <a:latin typeface="Arial" panose="020B0604020202020204" pitchFamily="34" charset="0"/>
                <a:sym typeface="+mn-ea"/>
              </a:rPr>
              <a:t>. Applications of Regular Expressions</a:t>
            </a:r>
            <a:endParaRPr lang="en-GB" altLang="en-IN" sz="2100" i="1">
              <a:solidFill>
                <a:srgbClr val="FF0000"/>
              </a:solidFill>
              <a:effectLst>
                <a:outerShdw blurRad="38100" dist="38100" dir="2700000">
                  <a:srgbClr val="C0C0C0"/>
                </a:outerShdw>
              </a:effectLst>
              <a:latin typeface="Arial" panose="020B0604020202020204" pitchFamily="34" charset="0"/>
              <a:sym typeface="+mn-ea"/>
            </a:endParaRPr>
          </a:p>
        </p:txBody>
      </p:sp>
      <p:sp>
        <p:nvSpPr>
          <p:cNvPr id="8" name="Rectangle 7"/>
          <p:cNvSpPr/>
          <p:nvPr/>
        </p:nvSpPr>
        <p:spPr>
          <a:xfrm>
            <a:off x="1883410" y="4485005"/>
            <a:ext cx="8390890" cy="1374775"/>
          </a:xfrm>
          <a:prstGeom prst="rect">
            <a:avLst/>
          </a:prstGeom>
          <a:noFill/>
          <a:ln w="9525">
            <a:noFill/>
          </a:ln>
        </p:spPr>
        <p:txBody>
          <a:bodyPr wrap="square">
            <a:noAutofit/>
          </a:bodyPr>
          <a:lstStyle>
            <a:defPPr>
              <a:defRPr lang="en-US"/>
            </a:defPPr>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9pPr>
          </a:lstStyle>
          <a:p>
            <a:r>
              <a:rPr lang="en-US" altLang="en-US" sz="1800" i="1" dirty="0">
                <a:solidFill>
                  <a:schemeClr val="hlink"/>
                </a:solidFill>
                <a:latin typeface="Times New Roman" panose="02020603050405020304" pitchFamily="18" charset="0"/>
              </a:rPr>
              <a:t>Upon completion you will be able to</a:t>
            </a:r>
          </a:p>
          <a:p>
            <a:pPr marL="147320" indent="-147320">
              <a:buFont typeface="Arial" panose="020B0604020202020204" pitchFamily="34" charset="0"/>
              <a:buChar char="•"/>
            </a:pPr>
            <a:r>
              <a:rPr lang="en-GB" altLang="en-US" sz="1800" dirty="0">
                <a:sym typeface="+mn-ea"/>
              </a:rPr>
              <a:t> </a:t>
            </a:r>
            <a:r>
              <a:rPr lang="en-US" altLang="en-US" sz="1800" dirty="0">
                <a:sym typeface="+mn-ea"/>
              </a:rPr>
              <a:t>Explain </a:t>
            </a:r>
            <a:r>
              <a:rPr lang="en-IN" altLang="en-US" sz="1800" dirty="0">
                <a:sym typeface="+mn-ea"/>
              </a:rPr>
              <a:t>the concepts of </a:t>
            </a:r>
            <a:r>
              <a:rPr lang="en-GB" altLang="en-IN" sz="1800" dirty="0">
                <a:sym typeface="+mn-ea"/>
              </a:rPr>
              <a:t>Regular expression</a:t>
            </a:r>
            <a:r>
              <a:rPr lang="en-IN" altLang="en-US" sz="1800" dirty="0">
                <a:sym typeface="+mn-ea"/>
              </a:rPr>
              <a:t> and its Applications</a:t>
            </a:r>
            <a:r>
              <a:rPr lang="en-GB" altLang="en-US" sz="1800" dirty="0">
                <a:sym typeface="+mn-ea"/>
              </a:rPr>
              <a:t>.</a:t>
            </a:r>
            <a:endParaRPr lang="en-US" altLang="en-US" sz="1800" dirty="0">
              <a:latin typeface="Times New Roman" panose="02020603050405020304" pitchFamily="18" charset="0"/>
            </a:endParaRPr>
          </a:p>
          <a:p>
            <a:pPr marL="222885" indent="-193040">
              <a:buFontTx/>
              <a:buChar char="•"/>
            </a:pPr>
            <a:r>
              <a:rPr lang="en-GB" altLang="en-US" sz="1800" dirty="0"/>
              <a:t>Explain connection between Regualar expression and Finite Automata</a:t>
            </a:r>
            <a:endParaRPr lang="en-IN" altLang="en-US" sz="1800" i="1">
              <a:effectLst>
                <a:outerShdw blurRad="38100" dist="38100" dir="2700000">
                  <a:srgbClr val="C0C0C0"/>
                </a:outerShdw>
              </a:effectLst>
              <a:cs typeface="Arial" panose="020B0604020202020204" pitchFamily="34" charset="0"/>
              <a:sym typeface="+mn-ea"/>
            </a:endParaRPr>
          </a:p>
          <a:p>
            <a:pPr>
              <a:buFontTx/>
              <a:buChar char="•"/>
            </a:pPr>
            <a:r>
              <a:rPr lang="en-IN" altLang="en-US" sz="1800" i="1">
                <a:effectLst>
                  <a:outerShdw blurRad="38100" dist="38100" dir="2700000">
                    <a:srgbClr val="C0C0C0"/>
                  </a:outerShdw>
                </a:effectLst>
                <a:cs typeface="Arial" panose="020B0604020202020204" pitchFamily="34" charset="0"/>
                <a:sym typeface="+mn-ea"/>
              </a:rPr>
              <a:t>  Demonstrate the equivalence of  </a:t>
            </a:r>
            <a:r>
              <a:rPr lang="en-IN" altLang="en-GB" sz="1800" dirty="0">
                <a:sym typeface="+mn-ea"/>
              </a:rPr>
              <a:t>DFA, NFA and </a:t>
            </a:r>
            <a:r>
              <a:rPr lang="en-IN" altLang="en-US" sz="1800" i="1">
                <a:effectLst>
                  <a:outerShdw blurRad="38100" dist="38100" dir="2700000">
                    <a:srgbClr val="C0C0C0"/>
                  </a:outerShdw>
                </a:effectLst>
                <a:cs typeface="Arial" panose="020B0604020202020204" pitchFamily="34" charset="0"/>
                <a:sym typeface="+mn-ea"/>
              </a:rPr>
              <a:t>Ԑ-NFA</a:t>
            </a:r>
            <a:r>
              <a:rPr lang="en-GB" altLang="en-US" sz="1800" dirty="0">
                <a:sym typeface="+mn-ea"/>
              </a:rPr>
              <a:t>s.</a:t>
            </a:r>
          </a:p>
          <a:p>
            <a:pPr>
              <a:buFontTx/>
              <a:buChar char="•"/>
            </a:pPr>
            <a:r>
              <a:rPr lang="en-GB" altLang="en-US" sz="1800" dirty="0">
                <a:sym typeface="+mn-ea"/>
              </a:rPr>
              <a:t>   Prove Cetain Languages are not Regular using Pumping Lemma</a:t>
            </a:r>
            <a:endParaRPr lang="en-US" altLang="en-US" sz="1800" dirty="0"/>
          </a:p>
          <a:p>
            <a:endParaRPr lang="en-US" altLang="en-US" sz="2100" dirty="0">
              <a:latin typeface="Times New Roman" panose="02020603050405020304" pitchFamily="18" charset="0"/>
            </a:endParaRPr>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22250" y="463550"/>
            <a:ext cx="11747500" cy="6394450"/>
          </a:xfrm>
          <a:prstGeom prst="rect">
            <a:avLst/>
          </a:prstGeom>
          <a:noFill/>
        </p:spPr>
        <p:txBody>
          <a:bodyPr wrap="square" rtlCol="0">
            <a:noAutofit/>
          </a:bodyPr>
          <a:lstStyle/>
          <a:p>
            <a:pPr marL="708660" indent="-708660" algn="just">
              <a:buClrTx/>
              <a:buSzTx/>
              <a:buFontTx/>
            </a:pPr>
            <a:r>
              <a:rPr lang="en-IN" altLang="en-GB" sz="2800" b="1">
                <a:solidFill>
                  <a:schemeClr val="tx1"/>
                </a:solidFill>
                <a:latin typeface="Arial" panose="020B0604020202020204" pitchFamily="34" charset="0"/>
                <a:cs typeface="Arial" panose="020B0604020202020204" pitchFamily="34" charset="0"/>
                <a:sym typeface="+mn-ea"/>
              </a:rPr>
              <a:t> </a:t>
            </a:r>
            <a:r>
              <a:rPr lang="en-GB" altLang="en-US" sz="2800" b="1">
                <a:solidFill>
                  <a:schemeClr val="tx1"/>
                </a:solidFill>
                <a:latin typeface="Arial" panose="020B0604020202020204" pitchFamily="34" charset="0"/>
                <a:cs typeface="Arial" panose="020B0604020202020204" pitchFamily="34" charset="0"/>
                <a:sym typeface="+mn-ea"/>
              </a:rPr>
              <a:t>      Write Regular Expressions for the following Language descriptions</a:t>
            </a:r>
            <a:r>
              <a:rPr lang="en-IN" altLang="en-GB" sz="2800" b="1">
                <a:solidFill>
                  <a:schemeClr val="tx1"/>
                </a:solidFill>
                <a:latin typeface="Arial" panose="020B0604020202020204" pitchFamily="34" charset="0"/>
                <a:cs typeface="Arial" panose="020B0604020202020204" pitchFamily="34" charset="0"/>
                <a:sym typeface="+mn-ea"/>
              </a:rPr>
              <a:t> :</a:t>
            </a:r>
          </a:p>
          <a:p>
            <a:pPr marL="708660" indent="-708660" algn="just">
              <a:buClrTx/>
              <a:buSzTx/>
              <a:buFontTx/>
            </a:pPr>
            <a:r>
              <a:rPr lang="en-IN" altLang="en-GB" sz="2800" b="1">
                <a:solidFill>
                  <a:schemeClr val="tx1"/>
                </a:solidFill>
                <a:latin typeface="Arial" panose="020B0604020202020204" pitchFamily="34" charset="0"/>
                <a:cs typeface="Arial" panose="020B0604020202020204" pitchFamily="34" charset="0"/>
                <a:sym typeface="+mn-ea"/>
              </a:rPr>
              <a:t>       </a:t>
            </a:r>
            <a:r>
              <a:rPr lang="en-IN" altLang="en-GB" sz="2800" b="1">
                <a:solidFill>
                  <a:srgbClr val="002060"/>
                </a:solidFill>
                <a:latin typeface="Arial" panose="020B0604020202020204" pitchFamily="34" charset="0"/>
                <a:cs typeface="Arial" panose="020B0604020202020204" pitchFamily="34" charset="0"/>
                <a:sym typeface="+mn-ea"/>
              </a:rPr>
              <a:t>SET-2</a:t>
            </a:r>
            <a:endParaRPr lang="en-GB" altLang="en-US" sz="2800" b="1">
              <a:solidFill>
                <a:schemeClr val="tx1"/>
              </a:solidFill>
              <a:latin typeface="Arial" panose="020B0604020202020204" pitchFamily="34" charset="0"/>
              <a:cs typeface="Arial" panose="020B0604020202020204" pitchFamily="34" charset="0"/>
              <a:sym typeface="+mn-ea"/>
            </a:endParaRPr>
          </a:p>
          <a:p>
            <a:pPr marL="1126490" lvl="1" indent="59055" algn="just">
              <a:buClrTx/>
              <a:buSzTx/>
              <a:buFont typeface="+mj-lt"/>
              <a:buAutoNum type="romanLcPeriod"/>
            </a:pPr>
            <a:r>
              <a:rPr lang="en-IN" altLang="en-GB" sz="2800" b="1">
                <a:solidFill>
                  <a:srgbClr val="FF0000"/>
                </a:solidFill>
                <a:latin typeface="Arial" panose="020B0604020202020204" pitchFamily="34" charset="0"/>
                <a:cs typeface="Arial" panose="020B0604020202020204" pitchFamily="34" charset="0"/>
                <a:sym typeface="+mn-ea"/>
              </a:rPr>
              <a:t> </a:t>
            </a:r>
            <a:r>
              <a:rPr lang="en-GB" altLang="en-US" sz="2400" b="1">
                <a:solidFill>
                  <a:srgbClr val="FF0000"/>
                </a:solidFill>
                <a:latin typeface="Arial" panose="020B0604020202020204" pitchFamily="34" charset="0"/>
                <a:cs typeface="Arial" panose="020B0604020202020204" pitchFamily="34" charset="0"/>
                <a:sym typeface="+mn-ea"/>
              </a:rPr>
              <a:t> L = { a</a:t>
            </a:r>
            <a:r>
              <a:rPr lang="en-GB" altLang="en-US" sz="2400" b="1" baseline="30000">
                <a:solidFill>
                  <a:srgbClr val="FF0000"/>
                </a:solidFill>
                <a:latin typeface="Arial" panose="020B0604020202020204" pitchFamily="34" charset="0"/>
                <a:cs typeface="Arial" panose="020B0604020202020204" pitchFamily="34" charset="0"/>
                <a:sym typeface="+mn-ea"/>
              </a:rPr>
              <a:t>n </a:t>
            </a:r>
            <a:r>
              <a:rPr lang="en-GB" altLang="en-US" sz="2400" b="1">
                <a:solidFill>
                  <a:srgbClr val="FF0000"/>
                </a:solidFill>
                <a:latin typeface="Arial" panose="020B0604020202020204" pitchFamily="34" charset="0"/>
                <a:cs typeface="Arial" panose="020B0604020202020204" pitchFamily="34" charset="0"/>
                <a:sym typeface="+mn-ea"/>
              </a:rPr>
              <a:t>b</a:t>
            </a:r>
            <a:r>
              <a:rPr lang="en-GB" altLang="en-US" sz="2400" b="1" baseline="30000">
                <a:solidFill>
                  <a:srgbClr val="FF0000"/>
                </a:solidFill>
                <a:latin typeface="Arial" panose="020B0604020202020204" pitchFamily="34" charset="0"/>
                <a:cs typeface="Arial" panose="020B0604020202020204" pitchFamily="34" charset="0"/>
                <a:sym typeface="+mn-ea"/>
              </a:rPr>
              <a:t>m</a:t>
            </a:r>
            <a:r>
              <a:rPr lang="en-GB" altLang="en-US" sz="2400" b="1">
                <a:solidFill>
                  <a:srgbClr val="FF0000"/>
                </a:solidFill>
                <a:latin typeface="Arial" panose="020B0604020202020204" pitchFamily="34" charset="0"/>
                <a:cs typeface="Arial" panose="020B0604020202020204" pitchFamily="34" charset="0"/>
                <a:sym typeface="+mn-ea"/>
              </a:rPr>
              <a:t> </a:t>
            </a:r>
            <a:r>
              <a:rPr lang="en-IN" altLang="en-US" sz="2400" b="1">
                <a:solidFill>
                  <a:srgbClr val="FF0000"/>
                </a:solidFill>
                <a:latin typeface="Arial" panose="020B0604020202020204" pitchFamily="34" charset="0"/>
                <a:cs typeface="Arial" panose="020B0604020202020204" pitchFamily="34" charset="0"/>
                <a:sym typeface="+mn-ea"/>
              </a:rPr>
              <a:t>| n&gt;=4, m&lt;=3 </a:t>
            </a:r>
            <a:r>
              <a:rPr lang="en-GB" altLang="en-US" sz="2400" b="1">
                <a:solidFill>
                  <a:srgbClr val="FF0000"/>
                </a:solidFill>
                <a:latin typeface="Arial" panose="020B0604020202020204" pitchFamily="34" charset="0"/>
                <a:cs typeface="Arial" panose="020B0604020202020204" pitchFamily="34" charset="0"/>
                <a:sym typeface="+mn-ea"/>
              </a:rPr>
              <a:t>}  </a:t>
            </a:r>
          </a:p>
          <a:p>
            <a:pPr marL="1403985" lvl="1" indent="-307340" algn="just">
              <a:buClrTx/>
              <a:buSzTx/>
              <a:buFont typeface="+mj-lt"/>
              <a:buAutoNum type="romanLcPeriod"/>
            </a:pPr>
            <a:r>
              <a:rPr lang="en-GB" altLang="en-US" sz="2400" b="1">
                <a:solidFill>
                  <a:schemeClr val="tx1"/>
                </a:solidFill>
                <a:latin typeface="Arial" panose="020B0604020202020204" pitchFamily="34" charset="0"/>
                <a:cs typeface="Arial" panose="020B0604020202020204" pitchFamily="34" charset="0"/>
                <a:sym typeface="+mn-ea"/>
              </a:rPr>
              <a:t> </a:t>
            </a:r>
            <a:r>
              <a:rPr lang="en-GB" altLang="en-US" sz="2400" b="1">
                <a:latin typeface="Arial" panose="020B0604020202020204" pitchFamily="34" charset="0"/>
                <a:cs typeface="Arial" panose="020B0604020202020204" pitchFamily="34" charset="0"/>
                <a:sym typeface="+mn-ea"/>
              </a:rPr>
              <a:t>L = { </a:t>
            </a:r>
            <a:r>
              <a:rPr lang="en-IN" altLang="en-GB" sz="2400" b="1">
                <a:latin typeface="Arial" panose="020B0604020202020204" pitchFamily="34" charset="0"/>
                <a:cs typeface="Arial" panose="020B0604020202020204" pitchFamily="34" charset="0"/>
                <a:sym typeface="+mn-ea"/>
              </a:rPr>
              <a:t>w  </a:t>
            </a:r>
            <a:r>
              <a:rPr lang="en-IN" altLang="en-US" sz="2400" b="1">
                <a:latin typeface="Arial" panose="020B0604020202020204" pitchFamily="34" charset="0"/>
                <a:cs typeface="Arial" panose="020B0604020202020204" pitchFamily="34" charset="0"/>
                <a:sym typeface="+mn-ea"/>
              </a:rPr>
              <a:t>| such that |w| mod 3=0, w € (a+b)*</a:t>
            </a:r>
            <a:r>
              <a:rPr lang="en-GB" altLang="en-US" sz="2400" b="1">
                <a:latin typeface="Arial" panose="020B0604020202020204" pitchFamily="34" charset="0"/>
                <a:cs typeface="Arial" panose="020B0604020202020204" pitchFamily="34" charset="0"/>
                <a:sym typeface="+mn-ea"/>
              </a:rPr>
              <a:t>}</a:t>
            </a:r>
          </a:p>
          <a:p>
            <a:pPr marL="1493520" lvl="1" indent="-416560" algn="just">
              <a:buClrTx/>
              <a:buSzTx/>
              <a:buFont typeface="+mj-lt"/>
              <a:buAutoNum type="romanLcPeriod"/>
            </a:pPr>
            <a:r>
              <a:rPr lang="en-IN" altLang="en-GB" sz="2400" b="1">
                <a:solidFill>
                  <a:srgbClr val="FF0000"/>
                </a:solidFill>
                <a:latin typeface="Arial" panose="020B0604020202020204" pitchFamily="34" charset="0"/>
                <a:cs typeface="Arial" panose="020B0604020202020204" pitchFamily="34" charset="0"/>
                <a:sym typeface="+mn-ea"/>
              </a:rPr>
              <a:t>L = { vuv | such that u,v </a:t>
            </a:r>
            <a:r>
              <a:rPr lang="en-IN" altLang="en-US" sz="2400" b="1">
                <a:solidFill>
                  <a:srgbClr val="FF0000"/>
                </a:solidFill>
                <a:latin typeface="Arial" panose="020B0604020202020204" pitchFamily="34" charset="0"/>
                <a:cs typeface="Arial" panose="020B0604020202020204" pitchFamily="34" charset="0"/>
                <a:sym typeface="+mn-ea"/>
              </a:rPr>
              <a:t>€ (a+b)* and |v| =2 }</a:t>
            </a:r>
            <a:endParaRPr lang="en-GB" altLang="en-US" sz="2400" b="1">
              <a:solidFill>
                <a:srgbClr val="FF0000"/>
              </a:solidFill>
              <a:latin typeface="Arial" panose="020B0604020202020204" pitchFamily="34" charset="0"/>
              <a:cs typeface="Arial" panose="020B0604020202020204" pitchFamily="34" charset="0"/>
              <a:sym typeface="+mn-ea"/>
            </a:endParaRPr>
          </a:p>
          <a:p>
            <a:pPr marL="1483360" lvl="1" indent="-416560" algn="just">
              <a:buClrTx/>
              <a:buSzTx/>
              <a:buFont typeface="+mj-lt"/>
              <a:buAutoNum type="romanLcPeriod"/>
            </a:pPr>
            <a:r>
              <a:rPr lang="en-GB" altLang="en-US" sz="2400" b="1">
                <a:solidFill>
                  <a:schemeClr val="tx1"/>
                </a:solidFill>
                <a:latin typeface="Arial" panose="020B0604020202020204" pitchFamily="34" charset="0"/>
                <a:cs typeface="Arial" panose="020B0604020202020204" pitchFamily="34" charset="0"/>
                <a:sym typeface="+mn-ea"/>
              </a:rPr>
              <a:t>L = { a</a:t>
            </a:r>
            <a:r>
              <a:rPr lang="en-IN" altLang="en-GB" sz="2400" b="1" baseline="30000">
                <a:solidFill>
                  <a:schemeClr val="tx1"/>
                </a:solidFill>
                <a:latin typeface="Arial" panose="020B0604020202020204" pitchFamily="34" charset="0"/>
                <a:cs typeface="Arial" panose="020B0604020202020204" pitchFamily="34" charset="0"/>
                <a:sym typeface="+mn-ea"/>
              </a:rPr>
              <a:t>2</a:t>
            </a:r>
            <a:r>
              <a:rPr lang="en-GB" altLang="en-US" sz="2400" b="1" baseline="30000">
                <a:solidFill>
                  <a:schemeClr val="tx1"/>
                </a:solidFill>
                <a:latin typeface="Arial" panose="020B0604020202020204" pitchFamily="34" charset="0"/>
                <a:cs typeface="Arial" panose="020B0604020202020204" pitchFamily="34" charset="0"/>
                <a:sym typeface="+mn-ea"/>
              </a:rPr>
              <a:t>n </a:t>
            </a:r>
            <a:r>
              <a:rPr lang="en-GB" altLang="en-US" sz="2400" b="1">
                <a:solidFill>
                  <a:schemeClr val="tx1"/>
                </a:solidFill>
                <a:latin typeface="Arial" panose="020B0604020202020204" pitchFamily="34" charset="0"/>
                <a:cs typeface="Arial" panose="020B0604020202020204" pitchFamily="34" charset="0"/>
                <a:sym typeface="+mn-ea"/>
              </a:rPr>
              <a:t>b</a:t>
            </a:r>
            <a:r>
              <a:rPr lang="en-IN" altLang="en-GB" sz="2400" b="1" baseline="30000">
                <a:solidFill>
                  <a:schemeClr val="tx1"/>
                </a:solidFill>
                <a:latin typeface="Arial" panose="020B0604020202020204" pitchFamily="34" charset="0"/>
                <a:cs typeface="Arial" panose="020B0604020202020204" pitchFamily="34" charset="0"/>
                <a:sym typeface="+mn-ea"/>
              </a:rPr>
              <a:t>2</a:t>
            </a:r>
            <a:r>
              <a:rPr lang="en-GB" altLang="en-US" sz="2400" b="1" baseline="30000">
                <a:solidFill>
                  <a:schemeClr val="tx1"/>
                </a:solidFill>
                <a:latin typeface="Arial" panose="020B0604020202020204" pitchFamily="34" charset="0"/>
                <a:cs typeface="Arial" panose="020B0604020202020204" pitchFamily="34" charset="0"/>
                <a:sym typeface="+mn-ea"/>
              </a:rPr>
              <a:t>m</a:t>
            </a:r>
            <a:r>
              <a:rPr lang="en-GB" altLang="en-US" sz="2400" b="1">
                <a:solidFill>
                  <a:schemeClr val="tx1"/>
                </a:solidFill>
                <a:latin typeface="Arial" panose="020B0604020202020204" pitchFamily="34" charset="0"/>
                <a:cs typeface="Arial" panose="020B0604020202020204" pitchFamily="34" charset="0"/>
                <a:sym typeface="+mn-ea"/>
              </a:rPr>
              <a:t> </a:t>
            </a:r>
            <a:r>
              <a:rPr lang="en-IN" altLang="en-US" sz="2400" b="1">
                <a:solidFill>
                  <a:schemeClr val="tx1"/>
                </a:solidFill>
                <a:latin typeface="Arial" panose="020B0604020202020204" pitchFamily="34" charset="0"/>
                <a:cs typeface="Arial" panose="020B0604020202020204" pitchFamily="34" charset="0"/>
                <a:sym typeface="+mn-ea"/>
              </a:rPr>
              <a:t>| n&gt;=0, m&gt;=0 </a:t>
            </a:r>
            <a:r>
              <a:rPr lang="en-GB" altLang="en-US" sz="2400" b="1">
                <a:solidFill>
                  <a:schemeClr val="tx1"/>
                </a:solidFill>
                <a:latin typeface="Arial" panose="020B0604020202020204" pitchFamily="34" charset="0"/>
                <a:cs typeface="Arial" panose="020B0604020202020204" pitchFamily="34" charset="0"/>
                <a:sym typeface="+mn-ea"/>
              </a:rPr>
              <a:t>} </a:t>
            </a:r>
          </a:p>
          <a:p>
            <a:pPr marL="1483360" lvl="1" indent="-416560" algn="just">
              <a:buClrTx/>
              <a:buSzTx/>
              <a:buFont typeface="+mj-lt"/>
              <a:buAutoNum type="romanLcPeriod"/>
            </a:pPr>
            <a:r>
              <a:rPr lang="en-GB" altLang="en-US" sz="2400" b="1">
                <a:solidFill>
                  <a:srgbClr val="FF0000"/>
                </a:solidFill>
                <a:latin typeface="Arial" panose="020B0604020202020204" pitchFamily="34" charset="0"/>
                <a:cs typeface="Arial" panose="020B0604020202020204" pitchFamily="34" charset="0"/>
                <a:sym typeface="+mn-ea"/>
              </a:rPr>
              <a:t>L = { a</a:t>
            </a:r>
            <a:r>
              <a:rPr lang="en-IN" altLang="en-GB" sz="2400" b="1" baseline="30000">
                <a:solidFill>
                  <a:srgbClr val="FF0000"/>
                </a:solidFill>
                <a:latin typeface="Arial" panose="020B0604020202020204" pitchFamily="34" charset="0"/>
                <a:cs typeface="Arial" panose="020B0604020202020204" pitchFamily="34" charset="0"/>
                <a:sym typeface="+mn-ea"/>
              </a:rPr>
              <a:t>2</a:t>
            </a:r>
            <a:r>
              <a:rPr lang="en-GB" altLang="en-US" sz="2400" b="1" baseline="30000">
                <a:solidFill>
                  <a:srgbClr val="FF0000"/>
                </a:solidFill>
                <a:latin typeface="Arial" panose="020B0604020202020204" pitchFamily="34" charset="0"/>
                <a:cs typeface="Arial" panose="020B0604020202020204" pitchFamily="34" charset="0"/>
                <a:sym typeface="+mn-ea"/>
              </a:rPr>
              <a:t>n </a:t>
            </a:r>
            <a:r>
              <a:rPr lang="en-GB" altLang="en-US" sz="2400" b="1">
                <a:solidFill>
                  <a:srgbClr val="FF0000"/>
                </a:solidFill>
                <a:latin typeface="Arial" panose="020B0604020202020204" pitchFamily="34" charset="0"/>
                <a:cs typeface="Arial" panose="020B0604020202020204" pitchFamily="34" charset="0"/>
                <a:sym typeface="+mn-ea"/>
              </a:rPr>
              <a:t>b</a:t>
            </a:r>
            <a:r>
              <a:rPr lang="en-IN" altLang="en-GB" sz="2400" b="1" baseline="30000">
                <a:solidFill>
                  <a:srgbClr val="FF0000"/>
                </a:solidFill>
                <a:latin typeface="Arial" panose="020B0604020202020204" pitchFamily="34" charset="0"/>
                <a:cs typeface="Arial" panose="020B0604020202020204" pitchFamily="34" charset="0"/>
                <a:sym typeface="+mn-ea"/>
              </a:rPr>
              <a:t>2</a:t>
            </a:r>
            <a:r>
              <a:rPr lang="en-GB" altLang="en-US" sz="2400" b="1" baseline="30000">
                <a:solidFill>
                  <a:srgbClr val="FF0000"/>
                </a:solidFill>
                <a:latin typeface="Arial" panose="020B0604020202020204" pitchFamily="34" charset="0"/>
                <a:cs typeface="Arial" panose="020B0604020202020204" pitchFamily="34" charset="0"/>
                <a:sym typeface="+mn-ea"/>
              </a:rPr>
              <a:t>m</a:t>
            </a:r>
            <a:r>
              <a:rPr lang="en-IN" altLang="en-GB" sz="2400" b="1" baseline="30000">
                <a:solidFill>
                  <a:srgbClr val="FF0000"/>
                </a:solidFill>
                <a:latin typeface="Arial" panose="020B0604020202020204" pitchFamily="34" charset="0"/>
                <a:cs typeface="Arial" panose="020B0604020202020204" pitchFamily="34" charset="0"/>
                <a:sym typeface="+mn-ea"/>
              </a:rPr>
              <a:t>+1</a:t>
            </a:r>
            <a:r>
              <a:rPr lang="en-GB" altLang="en-US" sz="2400" b="1">
                <a:solidFill>
                  <a:srgbClr val="FF0000"/>
                </a:solidFill>
                <a:latin typeface="Arial" panose="020B0604020202020204" pitchFamily="34" charset="0"/>
                <a:cs typeface="Arial" panose="020B0604020202020204" pitchFamily="34" charset="0"/>
                <a:sym typeface="+mn-ea"/>
              </a:rPr>
              <a:t> </a:t>
            </a:r>
            <a:r>
              <a:rPr lang="en-IN" altLang="en-US" sz="2400" b="1">
                <a:solidFill>
                  <a:srgbClr val="FF0000"/>
                </a:solidFill>
                <a:latin typeface="Arial" panose="020B0604020202020204" pitchFamily="34" charset="0"/>
                <a:cs typeface="Arial" panose="020B0604020202020204" pitchFamily="34" charset="0"/>
                <a:sym typeface="+mn-ea"/>
              </a:rPr>
              <a:t>| n&gt;=0, m&gt;=0 </a:t>
            </a:r>
            <a:r>
              <a:rPr lang="en-GB" altLang="en-US" sz="2400" b="1">
                <a:solidFill>
                  <a:srgbClr val="FF0000"/>
                </a:solidFill>
                <a:latin typeface="Arial" panose="020B0604020202020204" pitchFamily="34" charset="0"/>
                <a:cs typeface="Arial" panose="020B0604020202020204" pitchFamily="34" charset="0"/>
                <a:sym typeface="+mn-ea"/>
              </a:rPr>
              <a:t>} </a:t>
            </a:r>
          </a:p>
          <a:p>
            <a:pPr marL="1483360" lvl="1" indent="-416560" algn="just">
              <a:buClrTx/>
              <a:buSzTx/>
              <a:buFont typeface="+mj-lt"/>
              <a:buAutoNum type="romanLcPeriod"/>
            </a:pPr>
            <a:r>
              <a:rPr lang="en-GB" altLang="en-US" sz="2400" b="1">
                <a:latin typeface="Arial" panose="020B0604020202020204" pitchFamily="34" charset="0"/>
                <a:cs typeface="Arial" panose="020B0604020202020204" pitchFamily="34" charset="0"/>
                <a:sym typeface="+mn-ea"/>
              </a:rPr>
              <a:t>L = { a</a:t>
            </a:r>
            <a:r>
              <a:rPr lang="en-GB" altLang="en-US" sz="2400" b="1" baseline="30000">
                <a:latin typeface="Arial" panose="020B0604020202020204" pitchFamily="34" charset="0"/>
                <a:cs typeface="Arial" panose="020B0604020202020204" pitchFamily="34" charset="0"/>
                <a:sym typeface="+mn-ea"/>
              </a:rPr>
              <a:t>n </a:t>
            </a:r>
            <a:r>
              <a:rPr lang="en-GB" altLang="en-US" sz="2400" b="1">
                <a:latin typeface="Arial" panose="020B0604020202020204" pitchFamily="34" charset="0"/>
                <a:cs typeface="Arial" panose="020B0604020202020204" pitchFamily="34" charset="0"/>
                <a:sym typeface="+mn-ea"/>
              </a:rPr>
              <a:t>b</a:t>
            </a:r>
            <a:r>
              <a:rPr lang="en-GB" altLang="en-US" sz="2400" b="1" baseline="30000">
                <a:latin typeface="Arial" panose="020B0604020202020204" pitchFamily="34" charset="0"/>
                <a:cs typeface="Arial" panose="020B0604020202020204" pitchFamily="34" charset="0"/>
                <a:sym typeface="+mn-ea"/>
              </a:rPr>
              <a:t>m</a:t>
            </a:r>
            <a:r>
              <a:rPr lang="en-GB" altLang="en-US" sz="2400" b="1">
                <a:latin typeface="Arial" panose="020B0604020202020204" pitchFamily="34" charset="0"/>
                <a:cs typeface="Arial" panose="020B0604020202020204" pitchFamily="34" charset="0"/>
                <a:sym typeface="+mn-ea"/>
              </a:rPr>
              <a:t> </a:t>
            </a:r>
            <a:r>
              <a:rPr lang="en-IN" altLang="en-US" sz="2400" b="1">
                <a:latin typeface="Arial" panose="020B0604020202020204" pitchFamily="34" charset="0"/>
                <a:cs typeface="Arial" panose="020B0604020202020204" pitchFamily="34" charset="0"/>
                <a:sym typeface="+mn-ea"/>
              </a:rPr>
              <a:t>| m + n is even</a:t>
            </a:r>
            <a:r>
              <a:rPr lang="en-GB" altLang="en-US" sz="2400" b="1">
                <a:latin typeface="Arial" panose="020B0604020202020204" pitchFamily="34" charset="0"/>
                <a:cs typeface="Arial" panose="020B0604020202020204" pitchFamily="34" charset="0"/>
                <a:sym typeface="+mn-ea"/>
              </a:rPr>
              <a:t>} </a:t>
            </a:r>
          </a:p>
          <a:p>
            <a:pPr marL="1483360" lvl="1" indent="-416560" algn="just">
              <a:buClrTx/>
              <a:buSzTx/>
              <a:buFont typeface="+mj-lt"/>
              <a:buAutoNum type="romanLcPeriod"/>
            </a:pPr>
            <a:r>
              <a:rPr lang="en-IN" altLang="en-GB" sz="2400" b="1">
                <a:latin typeface="Arial" panose="020B0604020202020204" pitchFamily="34" charset="0"/>
                <a:cs typeface="Arial" panose="020B0604020202020204" pitchFamily="34" charset="0"/>
                <a:sym typeface="+mn-ea"/>
              </a:rPr>
              <a:t> </a:t>
            </a:r>
            <a:r>
              <a:rPr lang="en-GB" altLang="en-US" sz="2400" b="1">
                <a:solidFill>
                  <a:srgbClr val="FF0000"/>
                </a:solidFill>
                <a:latin typeface="Arial" panose="020B0604020202020204" pitchFamily="34" charset="0"/>
                <a:cs typeface="Arial" panose="020B0604020202020204" pitchFamily="34" charset="0"/>
                <a:sym typeface="+mn-ea"/>
              </a:rPr>
              <a:t>L = { a</a:t>
            </a:r>
            <a:r>
              <a:rPr lang="en-GB" altLang="en-US" sz="2400" b="1" baseline="30000">
                <a:solidFill>
                  <a:srgbClr val="FF0000"/>
                </a:solidFill>
                <a:latin typeface="Arial" panose="020B0604020202020204" pitchFamily="34" charset="0"/>
                <a:cs typeface="Arial" panose="020B0604020202020204" pitchFamily="34" charset="0"/>
                <a:sym typeface="+mn-ea"/>
              </a:rPr>
              <a:t>n </a:t>
            </a:r>
            <a:r>
              <a:rPr lang="en-GB" altLang="en-US" sz="2400" b="1">
                <a:solidFill>
                  <a:srgbClr val="FF0000"/>
                </a:solidFill>
                <a:latin typeface="Arial" panose="020B0604020202020204" pitchFamily="34" charset="0"/>
                <a:cs typeface="Arial" panose="020B0604020202020204" pitchFamily="34" charset="0"/>
                <a:sym typeface="+mn-ea"/>
              </a:rPr>
              <a:t>b</a:t>
            </a:r>
            <a:r>
              <a:rPr lang="en-GB" altLang="en-US" sz="2400" b="1" baseline="30000">
                <a:solidFill>
                  <a:srgbClr val="FF0000"/>
                </a:solidFill>
                <a:latin typeface="Arial" panose="020B0604020202020204" pitchFamily="34" charset="0"/>
                <a:cs typeface="Arial" panose="020B0604020202020204" pitchFamily="34" charset="0"/>
                <a:sym typeface="+mn-ea"/>
              </a:rPr>
              <a:t>m</a:t>
            </a:r>
            <a:r>
              <a:rPr lang="en-GB" altLang="en-US" sz="2400" b="1">
                <a:solidFill>
                  <a:srgbClr val="FF0000"/>
                </a:solidFill>
                <a:latin typeface="Arial" panose="020B0604020202020204" pitchFamily="34" charset="0"/>
                <a:cs typeface="Arial" panose="020B0604020202020204" pitchFamily="34" charset="0"/>
                <a:sym typeface="+mn-ea"/>
              </a:rPr>
              <a:t> </a:t>
            </a:r>
            <a:r>
              <a:rPr lang="en-IN" altLang="en-US" sz="2400" b="1">
                <a:solidFill>
                  <a:srgbClr val="FF0000"/>
                </a:solidFill>
                <a:latin typeface="Arial" panose="020B0604020202020204" pitchFamily="34" charset="0"/>
                <a:cs typeface="Arial" panose="020B0604020202020204" pitchFamily="34" charset="0"/>
                <a:sym typeface="+mn-ea"/>
              </a:rPr>
              <a:t>| m&gt;=1, n&gt;=1 and nm &gt;=3</a:t>
            </a:r>
            <a:r>
              <a:rPr lang="en-GB" altLang="en-US" sz="2400" b="1">
                <a:solidFill>
                  <a:srgbClr val="FF0000"/>
                </a:solidFill>
                <a:latin typeface="Arial" panose="020B0604020202020204" pitchFamily="34" charset="0"/>
                <a:cs typeface="Arial" panose="020B0604020202020204" pitchFamily="34" charset="0"/>
                <a:sym typeface="+mn-ea"/>
              </a:rPr>
              <a:t>} </a:t>
            </a:r>
            <a:endParaRPr lang="en-GB" altLang="en-US" sz="2400" b="1">
              <a:latin typeface="Arial" panose="020B0604020202020204" pitchFamily="34" charset="0"/>
              <a:cs typeface="Arial" panose="020B0604020202020204" pitchFamily="34" charset="0"/>
              <a:sym typeface="+mn-ea"/>
            </a:endParaRPr>
          </a:p>
          <a:p>
            <a:pPr marL="1483360" lvl="1" indent="-416560" algn="just">
              <a:buClrTx/>
              <a:buSzTx/>
              <a:buFont typeface="+mj-lt"/>
              <a:buAutoNum type="romanLcPeriod"/>
            </a:pPr>
            <a:r>
              <a:rPr lang="en-IN" altLang="en-GB" sz="2400" b="1">
                <a:latin typeface="Arial" panose="020B0604020202020204" pitchFamily="34" charset="0"/>
                <a:cs typeface="Arial" panose="020B0604020202020204" pitchFamily="34" charset="0"/>
                <a:sym typeface="+mn-ea"/>
              </a:rPr>
              <a:t> L = { w  </a:t>
            </a:r>
            <a:r>
              <a:rPr lang="en-IN" altLang="en-US" sz="2400" b="1">
                <a:latin typeface="Arial" panose="020B0604020202020204" pitchFamily="34" charset="0"/>
                <a:cs typeface="Arial" panose="020B0604020202020204" pitchFamily="34" charset="0"/>
                <a:sym typeface="+mn-ea"/>
              </a:rPr>
              <a:t>| such that N</a:t>
            </a:r>
            <a:r>
              <a:rPr lang="en-IN" altLang="en-US" sz="2400" b="1" baseline="-25000">
                <a:latin typeface="Arial" panose="020B0604020202020204" pitchFamily="34" charset="0"/>
                <a:cs typeface="Arial" panose="020B0604020202020204" pitchFamily="34" charset="0"/>
                <a:sym typeface="+mn-ea"/>
              </a:rPr>
              <a:t>a</a:t>
            </a:r>
            <a:r>
              <a:rPr lang="en-IN" altLang="en-US" sz="2400" b="1">
                <a:latin typeface="Arial" panose="020B0604020202020204" pitchFamily="34" charset="0"/>
                <a:cs typeface="Arial" panose="020B0604020202020204" pitchFamily="34" charset="0"/>
                <a:sym typeface="+mn-ea"/>
              </a:rPr>
              <a:t>(w) mod 3=0, w € (a+b)*</a:t>
            </a:r>
            <a:r>
              <a:rPr lang="en-IN" altLang="en-GB" sz="2400" b="1">
                <a:latin typeface="Arial" panose="020B0604020202020204" pitchFamily="34" charset="0"/>
                <a:cs typeface="Arial" panose="020B0604020202020204" pitchFamily="34" charset="0"/>
                <a:sym typeface="+mn-ea"/>
              </a:rPr>
              <a:t>}</a:t>
            </a:r>
          </a:p>
          <a:p>
            <a:pPr marL="1483360" lvl="1" indent="-416560" algn="just">
              <a:buClrTx/>
              <a:buSzTx/>
              <a:buFont typeface="+mj-lt"/>
              <a:buAutoNum type="romanLcPeriod"/>
            </a:pPr>
            <a:r>
              <a:rPr lang="en-IN" altLang="en-GB" sz="2400" b="1">
                <a:latin typeface="Arial" panose="020B0604020202020204" pitchFamily="34" charset="0"/>
                <a:cs typeface="Arial" panose="020B0604020202020204" pitchFamily="34" charset="0"/>
                <a:sym typeface="+mn-ea"/>
              </a:rPr>
              <a:t> </a:t>
            </a:r>
            <a:r>
              <a:rPr lang="en-IN" altLang="en-GB" sz="2400" b="1">
                <a:solidFill>
                  <a:schemeClr val="tx1"/>
                </a:solidFill>
                <a:latin typeface="Arial" panose="020B0604020202020204" pitchFamily="34" charset="0"/>
                <a:cs typeface="Arial" panose="020B0604020202020204" pitchFamily="34" charset="0"/>
                <a:sym typeface="+mn-ea"/>
              </a:rPr>
              <a:t> </a:t>
            </a:r>
            <a:r>
              <a:rPr lang="en-IN" altLang="en-GB" sz="2400" b="1">
                <a:solidFill>
                  <a:srgbClr val="FF0000"/>
                </a:solidFill>
                <a:latin typeface="Arial" panose="020B0604020202020204" pitchFamily="34" charset="0"/>
                <a:cs typeface="Arial" panose="020B0604020202020204" pitchFamily="34" charset="0"/>
                <a:sym typeface="+mn-ea"/>
              </a:rPr>
              <a:t>L  = { |w|  mod 3 &gt;= |w| mod 2, </a:t>
            </a:r>
            <a:r>
              <a:rPr lang="en-IN" altLang="en-US" sz="2400" b="1">
                <a:solidFill>
                  <a:srgbClr val="FF0000"/>
                </a:solidFill>
                <a:latin typeface="Arial" panose="020B0604020202020204" pitchFamily="34" charset="0"/>
                <a:cs typeface="Arial" panose="020B0604020202020204" pitchFamily="34" charset="0"/>
                <a:sym typeface="+mn-ea"/>
              </a:rPr>
              <a:t>w € (a+b)*</a:t>
            </a:r>
            <a:r>
              <a:rPr lang="en-IN" altLang="en-GB" sz="2400" b="1">
                <a:solidFill>
                  <a:srgbClr val="FF0000"/>
                </a:solidFill>
                <a:latin typeface="Arial" panose="020B0604020202020204" pitchFamily="34" charset="0"/>
                <a:cs typeface="Arial" panose="020B0604020202020204" pitchFamily="34" charset="0"/>
                <a:sym typeface="+mn-ea"/>
              </a:rPr>
              <a:t> }</a:t>
            </a:r>
          </a:p>
          <a:p>
            <a:pPr marL="1483360" lvl="1" indent="-416560" algn="just">
              <a:buClrTx/>
              <a:buSzTx/>
              <a:buFont typeface="+mj-lt"/>
              <a:buAutoNum type="romanLcPeriod"/>
            </a:pPr>
            <a:r>
              <a:rPr lang="en-IN" altLang="en-GB" sz="2400" b="1">
                <a:solidFill>
                  <a:schemeClr val="tx1"/>
                </a:solidFill>
                <a:latin typeface="Arial" panose="020B0604020202020204" pitchFamily="34" charset="0"/>
                <a:cs typeface="Arial" panose="020B0604020202020204" pitchFamily="34" charset="0"/>
                <a:sym typeface="+mn-ea"/>
              </a:rPr>
              <a:t>  </a:t>
            </a:r>
            <a:r>
              <a:rPr lang="en-IN" altLang="en-GB" sz="2400" b="1">
                <a:latin typeface="Arial" panose="020B0604020202020204" pitchFamily="34" charset="0"/>
                <a:cs typeface="Arial" panose="020B0604020202020204" pitchFamily="34" charset="0"/>
                <a:sym typeface="+mn-ea"/>
              </a:rPr>
              <a:t>L  = { |w|  mod 3 &lt;= |w| mod 2, </a:t>
            </a:r>
            <a:r>
              <a:rPr lang="en-IN" altLang="en-US" sz="2400" b="1">
                <a:latin typeface="Arial" panose="020B0604020202020204" pitchFamily="34" charset="0"/>
                <a:cs typeface="Arial" panose="020B0604020202020204" pitchFamily="34" charset="0"/>
                <a:sym typeface="+mn-ea"/>
              </a:rPr>
              <a:t>w € (a+b)*</a:t>
            </a:r>
            <a:r>
              <a:rPr lang="en-IN" altLang="en-GB" sz="2400" b="1">
                <a:latin typeface="Arial" panose="020B0604020202020204" pitchFamily="34" charset="0"/>
                <a:cs typeface="Arial" panose="020B0604020202020204" pitchFamily="34" charset="0"/>
                <a:sym typeface="+mn-ea"/>
              </a:rPr>
              <a:t> }</a:t>
            </a:r>
          </a:p>
          <a:p>
            <a:pPr marL="1483360" lvl="1" indent="-416560" algn="just">
              <a:buClrTx/>
              <a:buSzTx/>
              <a:buFont typeface="+mj-lt"/>
              <a:buAutoNum type="romanLcPeriod"/>
            </a:pPr>
            <a:r>
              <a:rPr lang="en-IN" altLang="en-GB" sz="2400" b="1">
                <a:latin typeface="Arial" panose="020B0604020202020204" pitchFamily="34" charset="0"/>
                <a:cs typeface="Arial" panose="020B0604020202020204" pitchFamily="34" charset="0"/>
                <a:sym typeface="+mn-ea"/>
              </a:rPr>
              <a:t> </a:t>
            </a:r>
            <a:r>
              <a:rPr lang="en-IN" altLang="en-GB" sz="2400" b="1">
                <a:solidFill>
                  <a:srgbClr val="FF0000"/>
                </a:solidFill>
                <a:latin typeface="Arial" panose="020B0604020202020204" pitchFamily="34" charset="0"/>
                <a:cs typeface="Arial" panose="020B0604020202020204" pitchFamily="34" charset="0"/>
                <a:sym typeface="+mn-ea"/>
              </a:rPr>
              <a:t> L  = { |w|  mod 5 &lt;&gt; 0, </a:t>
            </a:r>
            <a:r>
              <a:rPr lang="en-IN" altLang="en-US" sz="2400" b="1">
                <a:solidFill>
                  <a:srgbClr val="FF0000"/>
                </a:solidFill>
                <a:latin typeface="Arial" panose="020B0604020202020204" pitchFamily="34" charset="0"/>
                <a:cs typeface="Arial" panose="020B0604020202020204" pitchFamily="34" charset="0"/>
                <a:sym typeface="+mn-ea"/>
              </a:rPr>
              <a:t>w € (a+b)*</a:t>
            </a:r>
            <a:r>
              <a:rPr lang="en-IN" altLang="en-GB" sz="2400" b="1">
                <a:solidFill>
                  <a:srgbClr val="FF0000"/>
                </a:solidFill>
                <a:latin typeface="Arial" panose="020B0604020202020204" pitchFamily="34" charset="0"/>
                <a:cs typeface="Arial" panose="020B0604020202020204" pitchFamily="34" charset="0"/>
                <a:sym typeface="+mn-ea"/>
              </a:rPr>
              <a:t> }</a:t>
            </a:r>
            <a:endParaRPr lang="en-GB" altLang="en-US" sz="2400" b="1">
              <a:solidFill>
                <a:srgbClr val="FF0000"/>
              </a:solidFill>
              <a:latin typeface="Arial" panose="020B0604020202020204" pitchFamily="34" charset="0"/>
              <a:cs typeface="Arial" panose="020B0604020202020204" pitchFamily="34" charset="0"/>
              <a:sym typeface="+mn-ea"/>
            </a:endParaRPr>
          </a:p>
          <a:p>
            <a:pPr lvl="2" indent="-1361440" algn="just">
              <a:buClrTx/>
              <a:buSzTx/>
              <a:buFont typeface="+mj-lt"/>
              <a:buAutoNum type="romanLcPeriod"/>
            </a:pPr>
            <a:endParaRPr lang="en-GB" altLang="en-US" sz="2400" b="1">
              <a:solidFill>
                <a:schemeClr val="tx1"/>
              </a:solidFill>
              <a:latin typeface="Arial" panose="020B0604020202020204" pitchFamily="34" charset="0"/>
              <a:cs typeface="Arial" panose="020B0604020202020204" pitchFamily="34" charset="0"/>
              <a:sym typeface="+mn-ea"/>
            </a:endParaRPr>
          </a:p>
          <a:p>
            <a:pPr marL="2275840" lvl="2" indent="-1361440" algn="just">
              <a:buClrTx/>
              <a:buSzTx/>
              <a:buFontTx/>
            </a:pPr>
            <a:endParaRPr lang="en-GB" altLang="en-US" sz="2400" b="1">
              <a:solidFill>
                <a:schemeClr val="tx1"/>
              </a:solidFill>
              <a:latin typeface="Arial" panose="020B0604020202020204" pitchFamily="34" charset="0"/>
              <a:cs typeface="Arial" panose="020B0604020202020204" pitchFamily="34" charset="0"/>
              <a:sym typeface="+mn-ea"/>
            </a:endParaRPr>
          </a:p>
          <a:p>
            <a:pPr marL="0" indent="0" algn="just">
              <a:buClrTx/>
              <a:buSzTx/>
              <a:buFontTx/>
            </a:pPr>
            <a:r>
              <a:rPr lang="en-GB" altLang="en-US" sz="2400">
                <a:solidFill>
                  <a:schemeClr val="tx1"/>
                </a:solidFill>
                <a:latin typeface="Arial" panose="020B0604020202020204" pitchFamily="34" charset="0"/>
                <a:cs typeface="Arial" panose="020B0604020202020204" pitchFamily="34" charset="0"/>
                <a:sym typeface="+mn-ea"/>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475" y="260350"/>
            <a:ext cx="10982325" cy="750570"/>
          </a:xfrm>
        </p:spPr>
        <p:txBody>
          <a:bodyPr/>
          <a:lstStyle/>
          <a:p>
            <a:r>
              <a:rPr lang="en-GB" altLang="en-US" sz="4000" b="1">
                <a:solidFill>
                  <a:srgbClr val="FF0000"/>
                </a:solidFill>
                <a:sym typeface="+mn-ea"/>
              </a:rPr>
              <a:t>2. Finite Automata and Regular expressions</a:t>
            </a:r>
            <a:endParaRPr lang="en-US" sz="4000"/>
          </a:p>
        </p:txBody>
      </p:sp>
      <p:sp>
        <p:nvSpPr>
          <p:cNvPr id="4" name="Text Box 3"/>
          <p:cNvSpPr txBox="1"/>
          <p:nvPr/>
        </p:nvSpPr>
        <p:spPr>
          <a:xfrm>
            <a:off x="306705" y="4629785"/>
            <a:ext cx="7121525" cy="1728470"/>
          </a:xfrm>
          <a:prstGeom prst="rect">
            <a:avLst/>
          </a:prstGeom>
          <a:noFill/>
        </p:spPr>
        <p:txBody>
          <a:bodyPr wrap="square" rtlCol="0">
            <a:noAutofit/>
          </a:bodyPr>
          <a:lstStyle/>
          <a:p>
            <a:endParaRPr lang="en-US"/>
          </a:p>
        </p:txBody>
      </p:sp>
      <p:sp>
        <p:nvSpPr>
          <p:cNvPr id="5" name="Text Box 4"/>
          <p:cNvSpPr txBox="1"/>
          <p:nvPr/>
        </p:nvSpPr>
        <p:spPr>
          <a:xfrm>
            <a:off x="462280" y="1029970"/>
            <a:ext cx="6346190" cy="5490845"/>
          </a:xfrm>
          <a:prstGeom prst="rect">
            <a:avLst/>
          </a:prstGeom>
          <a:noFill/>
        </p:spPr>
        <p:txBody>
          <a:bodyPr wrap="square" rtlCol="0">
            <a:noAutofit/>
          </a:bodyPr>
          <a:lstStyle/>
          <a:p>
            <a:pPr marL="285750" indent="-285750" algn="just">
              <a:buFont typeface="Arial" panose="020B0604020202020204" pitchFamily="34" charset="0"/>
              <a:buChar char="•"/>
            </a:pPr>
            <a:r>
              <a:rPr lang="en-IN" altLang="en-GB" sz="2400" b="1">
                <a:solidFill>
                  <a:srgbClr val="00B0F0"/>
                </a:solidFill>
                <a:latin typeface="Arial" panose="020B0604020202020204" pitchFamily="34" charset="0"/>
                <a:cs typeface="Arial" panose="020B0604020202020204" pitchFamily="34" charset="0"/>
                <a:sym typeface="+mn-ea"/>
              </a:rPr>
              <a:t>We know that If a Language L is Regular then there exist a</a:t>
            </a:r>
            <a:r>
              <a:rPr lang="en-GB" altLang="en-US" sz="2400" b="1">
                <a:solidFill>
                  <a:srgbClr val="00B0F0"/>
                </a:solidFill>
                <a:latin typeface="Arial" panose="020B0604020202020204" pitchFamily="34" charset="0"/>
                <a:cs typeface="Arial" panose="020B0604020202020204" pitchFamily="34" charset="0"/>
                <a:sym typeface="+mn-ea"/>
              </a:rPr>
              <a:t> DFA, NFA  Ԑ-NFA </a:t>
            </a:r>
            <a:r>
              <a:rPr lang="en-IN" altLang="en-GB" sz="2400" b="1">
                <a:solidFill>
                  <a:srgbClr val="00B0F0"/>
                </a:solidFill>
                <a:latin typeface="Arial" panose="020B0604020202020204" pitchFamily="34" charset="0"/>
                <a:cs typeface="Arial" panose="020B0604020202020204" pitchFamily="34" charset="0"/>
                <a:sym typeface="+mn-ea"/>
              </a:rPr>
              <a:t> and Regular Expression. Conversly, the</a:t>
            </a:r>
            <a:r>
              <a:rPr lang="en-GB" altLang="en-US" sz="2400" b="1">
                <a:solidFill>
                  <a:srgbClr val="00B0F0"/>
                </a:solidFill>
                <a:latin typeface="Arial" panose="020B0604020202020204" pitchFamily="34" charset="0"/>
                <a:cs typeface="Arial" panose="020B0604020202020204" pitchFamily="34" charset="0"/>
                <a:sym typeface="+mn-ea"/>
              </a:rPr>
              <a:t> </a:t>
            </a:r>
            <a:r>
              <a:rPr lang="en-IN" altLang="en-GB" sz="2400" b="1">
                <a:solidFill>
                  <a:srgbClr val="00B0F0"/>
                </a:solidFill>
                <a:latin typeface="Arial" panose="020B0604020202020204" pitchFamily="34" charset="0"/>
                <a:cs typeface="Arial" panose="020B0604020202020204" pitchFamily="34" charset="0"/>
                <a:sym typeface="+mn-ea"/>
              </a:rPr>
              <a:t>language denoted or described by </a:t>
            </a:r>
            <a:r>
              <a:rPr lang="en-GB" altLang="en-US" sz="2400" b="1">
                <a:solidFill>
                  <a:srgbClr val="00B0F0"/>
                </a:solidFill>
                <a:latin typeface="Arial" panose="020B0604020202020204" pitchFamily="34" charset="0"/>
                <a:cs typeface="Arial" panose="020B0604020202020204" pitchFamily="34" charset="0"/>
                <a:sym typeface="+mn-ea"/>
              </a:rPr>
              <a:t>DFA, NFA  Ԑ-NFA </a:t>
            </a:r>
            <a:r>
              <a:rPr lang="en-IN" altLang="en-GB" sz="2400" b="1">
                <a:solidFill>
                  <a:srgbClr val="00B0F0"/>
                </a:solidFill>
                <a:latin typeface="Arial" panose="020B0604020202020204" pitchFamily="34" charset="0"/>
                <a:cs typeface="Arial" panose="020B0604020202020204" pitchFamily="34" charset="0"/>
                <a:sym typeface="+mn-ea"/>
              </a:rPr>
              <a:t> and Regular Expression is always a Regular Language</a:t>
            </a:r>
            <a:r>
              <a:rPr lang="en-GB" altLang="en-US" sz="2400" b="1">
                <a:solidFill>
                  <a:srgbClr val="00B0F0"/>
                </a:solidFill>
                <a:latin typeface="Arial" panose="020B0604020202020204" pitchFamily="34" charset="0"/>
                <a:cs typeface="Arial" panose="020B0604020202020204" pitchFamily="34" charset="0"/>
                <a:sym typeface="+mn-ea"/>
              </a:rPr>
              <a:t>.</a:t>
            </a:r>
            <a:endParaRPr lang="en-GB" altLang="en-US" sz="2400" b="1">
              <a:solidFill>
                <a:srgbClr val="00B0F0"/>
              </a:solidFill>
              <a:latin typeface="Arial" panose="020B0604020202020204" pitchFamily="34" charset="0"/>
              <a:cs typeface="Arial" panose="020B0604020202020204" pitchFamily="34" charset="0"/>
            </a:endParaRPr>
          </a:p>
          <a:p>
            <a:pPr indent="0" algn="just">
              <a:buFont typeface="Arial" panose="020B0604020202020204" pitchFamily="34" charset="0"/>
              <a:buNone/>
            </a:pPr>
            <a:r>
              <a:rPr lang="en-GB" altLang="en-US">
                <a:solidFill>
                  <a:srgbClr val="00B0F0"/>
                </a:solidFill>
                <a:latin typeface="Arial" panose="020B0604020202020204" pitchFamily="34" charset="0"/>
                <a:cs typeface="Arial" panose="020B0604020202020204" pitchFamily="34" charset="0"/>
                <a:sym typeface="+mn-ea"/>
              </a:rPr>
              <a:t> </a:t>
            </a:r>
            <a:r>
              <a:rPr lang="en-GB" altLang="en-US">
                <a:latin typeface="Arial" panose="020B0604020202020204" pitchFamily="34" charset="0"/>
                <a:cs typeface="Arial" panose="020B0604020202020204" pitchFamily="34" charset="0"/>
                <a:sym typeface="+mn-ea"/>
              </a:rPr>
              <a:t> </a:t>
            </a:r>
            <a:endParaRPr lang="en-GB" altLang="en-US">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altLang="en-GB" sz="2400" b="1">
                <a:solidFill>
                  <a:srgbClr val="FF0000"/>
                </a:solidFill>
                <a:latin typeface="Arial" panose="020B0604020202020204" pitchFamily="34" charset="0"/>
                <a:cs typeface="Arial" panose="020B0604020202020204" pitchFamily="34" charset="0"/>
                <a:sym typeface="+mn-ea"/>
              </a:rPr>
              <a:t>The Figure 3.1 shows the equivalence of all these four Representations of </a:t>
            </a:r>
            <a:r>
              <a:rPr lang="en-GB" altLang="en-US" sz="2400" b="1">
                <a:solidFill>
                  <a:srgbClr val="FF0000"/>
                </a:solidFill>
                <a:latin typeface="Arial" panose="020B0604020202020204" pitchFamily="34" charset="0"/>
                <a:cs typeface="Arial" panose="020B0604020202020204" pitchFamily="34" charset="0"/>
                <a:sym typeface="+mn-ea"/>
              </a:rPr>
              <a:t>Regular</a:t>
            </a:r>
            <a:r>
              <a:rPr lang="en-IN" altLang="en-GB" sz="2400" b="1">
                <a:solidFill>
                  <a:srgbClr val="FF0000"/>
                </a:solidFill>
                <a:latin typeface="Arial" panose="020B0604020202020204" pitchFamily="34" charset="0"/>
                <a:cs typeface="Arial" panose="020B0604020202020204" pitchFamily="34" charset="0"/>
                <a:sym typeface="+mn-ea"/>
              </a:rPr>
              <a:t> Languages.</a:t>
            </a:r>
          </a:p>
          <a:p>
            <a:pPr indent="0" algn="just">
              <a:buFont typeface="Arial" panose="020B0604020202020204" pitchFamily="34" charset="0"/>
              <a:buNone/>
            </a:pPr>
            <a:endParaRPr lang="en-IN" altLang="en-GB" sz="2400">
              <a:solidFill>
                <a:srgbClr val="FF0000"/>
              </a:solidFill>
              <a:latin typeface="Arial" panose="020B0604020202020204" pitchFamily="34" charset="0"/>
              <a:cs typeface="Arial" panose="020B0604020202020204" pitchFamily="34" charset="0"/>
              <a:sym typeface="+mn-ea"/>
            </a:endParaRPr>
          </a:p>
          <a:p>
            <a:pPr marL="285750" indent="-285750" algn="just">
              <a:buFont typeface="Arial" panose="020B0604020202020204" pitchFamily="34" charset="0"/>
              <a:buChar char="•"/>
            </a:pPr>
            <a:r>
              <a:rPr lang="en-IN" altLang="en-GB" sz="2400" b="1">
                <a:solidFill>
                  <a:srgbClr val="00B0F0"/>
                </a:solidFill>
                <a:latin typeface="Arial" panose="020B0604020202020204" pitchFamily="34" charset="0"/>
                <a:cs typeface="Arial" panose="020B0604020202020204" pitchFamily="34" charset="0"/>
                <a:sym typeface="+mn-ea"/>
              </a:rPr>
              <a:t>Further, For a Regular language L, If one representation exists then it is possible to get other representation without affecting the language description.</a:t>
            </a:r>
            <a:endParaRPr lang="en-IN" altLang="en-GB" sz="2400" b="1">
              <a:solidFill>
                <a:srgbClr val="00B0F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6807835" y="1147445"/>
            <a:ext cx="4934585" cy="52749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533400"/>
            <a:ext cx="10515600" cy="651510"/>
          </a:xfrm>
        </p:spPr>
        <p:txBody>
          <a:bodyPr/>
          <a:lstStyle/>
          <a:p>
            <a:r>
              <a:rPr lang="en-GB" altLang="en-US" sz="2800" b="1">
                <a:solidFill>
                  <a:srgbClr val="FF0000"/>
                </a:solidFill>
                <a:latin typeface="Arial" panose="020B0604020202020204" pitchFamily="34" charset="0"/>
                <a:ea typeface="+mn-ea"/>
                <a:cs typeface="Arial" panose="020B0604020202020204" pitchFamily="34" charset="0"/>
                <a:sym typeface="+mn-ea"/>
              </a:rPr>
              <a:t>2.1. Building Ԑ-NFA from Regular Expression</a:t>
            </a:r>
            <a:endParaRPr lang="en-GB" altLang="en-US" sz="2800" b="1">
              <a:solidFill>
                <a:srgbClr val="FF0000"/>
              </a:solidFill>
              <a:latin typeface="Arial" panose="020B0604020202020204" pitchFamily="34" charset="0"/>
              <a:ea typeface="+mn-ea"/>
              <a:cs typeface="Arial" panose="020B0604020202020204" pitchFamily="34" charset="0"/>
            </a:endParaRPr>
          </a:p>
        </p:txBody>
      </p:sp>
      <p:sp>
        <p:nvSpPr>
          <p:cNvPr id="3" name="Text Box 2"/>
          <p:cNvSpPr txBox="1"/>
          <p:nvPr/>
        </p:nvSpPr>
        <p:spPr>
          <a:xfrm>
            <a:off x="535305" y="1383665"/>
            <a:ext cx="11271250" cy="4904740"/>
          </a:xfrm>
          <a:prstGeom prst="rect">
            <a:avLst/>
          </a:prstGeom>
          <a:noFill/>
        </p:spPr>
        <p:txBody>
          <a:bodyPr wrap="square" rtlCol="0">
            <a:noAutofit/>
          </a:bodyPr>
          <a:lstStyle/>
          <a:p>
            <a:pPr marL="342900" indent="-342900">
              <a:buFont typeface="Arial" panose="020B0604020202020204" pitchFamily="34" charset="0"/>
              <a:buChar char="•"/>
            </a:pPr>
            <a:r>
              <a:rPr lang="en-GB" altLang="en-IN" sz="2400">
                <a:latin typeface="Arial" panose="020B0604020202020204" pitchFamily="34" charset="0"/>
                <a:cs typeface="Arial" panose="020B0604020202020204" pitchFamily="34" charset="0"/>
              </a:rPr>
              <a:t>As mentioned in the equivalance of four diffirent notaions namely, DFA, NFA, </a:t>
            </a:r>
            <a:r>
              <a:rPr lang="en-GB" altLang="en-IN" sz="2400">
                <a:latin typeface="Arial" panose="020B0604020202020204" pitchFamily="34" charset="0"/>
                <a:cs typeface="Arial" panose="020B0604020202020204" pitchFamily="34" charset="0"/>
                <a:sym typeface="+mn-ea"/>
              </a:rPr>
              <a:t>Ԑ -NFA and Regular Expression,</a:t>
            </a:r>
            <a:r>
              <a:rPr lang="en-GB" altLang="en-IN" sz="2400">
                <a:latin typeface="Arial" panose="020B0604020202020204" pitchFamily="34" charset="0"/>
                <a:cs typeface="Arial" panose="020B0604020202020204" pitchFamily="34" charset="0"/>
              </a:rPr>
              <a:t>  Let us discuss that for every language L that is L(R) for some Regular Expression R, there exist a L(E) for Some Ԑ -NFA E.</a:t>
            </a:r>
          </a:p>
          <a:p>
            <a:pPr marL="342900" indent="-342900">
              <a:buFont typeface="Arial" panose="020B0604020202020204" pitchFamily="34" charset="0"/>
              <a:buChar char="•"/>
            </a:pPr>
            <a:r>
              <a:rPr lang="en-GB" altLang="en-IN" sz="2400">
                <a:latin typeface="Arial" panose="020B0604020202020204" pitchFamily="34" charset="0"/>
                <a:cs typeface="Arial" panose="020B0604020202020204" pitchFamily="34" charset="0"/>
              </a:rPr>
              <a:t>The process is to have structural induction on the Regular Expression. In otherwords we start by constructing </a:t>
            </a:r>
            <a:r>
              <a:rPr lang="en-IN" altLang="en-US" sz="2400">
                <a:latin typeface="Arial" panose="020B0604020202020204" pitchFamily="34" charset="0"/>
                <a:cs typeface="Arial" panose="020B0604020202020204" pitchFamily="34" charset="0"/>
                <a:sym typeface="+mn-ea"/>
              </a:rPr>
              <a:t>Ԑ -NFA</a:t>
            </a:r>
            <a:r>
              <a:rPr lang="en-GB" altLang="en-IN" sz="2400">
                <a:latin typeface="Arial" panose="020B0604020202020204" pitchFamily="34" charset="0"/>
                <a:cs typeface="Arial" panose="020B0604020202020204" pitchFamily="34" charset="0"/>
                <a:sym typeface="+mn-ea"/>
              </a:rPr>
              <a:t>/</a:t>
            </a:r>
            <a:r>
              <a:rPr lang="en-GB" altLang="en-IN" sz="2400">
                <a:latin typeface="Arial" panose="020B0604020202020204" pitchFamily="34" charset="0"/>
                <a:cs typeface="Arial" panose="020B0604020202020204" pitchFamily="34" charset="0"/>
              </a:rPr>
              <a:t>NFA for primitive Regular expressions namely,</a:t>
            </a:r>
            <a:r>
              <a:rPr lang="en-GB" altLang="en-IN" sz="2400" b="1">
                <a:solidFill>
                  <a:srgbClr val="0070C0"/>
                </a:solidFill>
                <a:latin typeface="Arial" panose="020B0604020202020204" pitchFamily="34" charset="0"/>
                <a:cs typeface="Arial" panose="020B0604020202020204" pitchFamily="34" charset="0"/>
              </a:rPr>
              <a:t> Ø, </a:t>
            </a:r>
            <a:r>
              <a:rPr lang="en-GB" altLang="en-IN" sz="2400" b="1">
                <a:solidFill>
                  <a:srgbClr val="0070C0"/>
                </a:solidFill>
                <a:latin typeface="Arial" panose="020B0604020202020204" pitchFamily="34" charset="0"/>
                <a:cs typeface="Arial" panose="020B0604020202020204" pitchFamily="34" charset="0"/>
                <a:sym typeface="+mn-ea"/>
              </a:rPr>
              <a:t>Ԑ </a:t>
            </a:r>
            <a:r>
              <a:rPr lang="en-GB" altLang="en-IN" sz="2400" b="1">
                <a:solidFill>
                  <a:srgbClr val="0070C0"/>
                </a:solidFill>
                <a:latin typeface="Arial" panose="020B0604020202020204" pitchFamily="34" charset="0"/>
                <a:cs typeface="Arial" panose="020B0604020202020204" pitchFamily="34" charset="0"/>
              </a:rPr>
              <a:t>and </a:t>
            </a:r>
            <a:r>
              <a:rPr lang="en-GB" altLang="en-IN" sz="2400" b="1">
                <a:solidFill>
                  <a:srgbClr val="0070C0"/>
                </a:solidFill>
                <a:latin typeface="Arial" panose="020B0604020202020204" pitchFamily="34" charset="0"/>
                <a:cs typeface="Arial" panose="020B0604020202020204" pitchFamily="34" charset="0"/>
                <a:sym typeface="+mn-ea"/>
              </a:rPr>
              <a:t>a € ∑</a:t>
            </a:r>
            <a:r>
              <a:rPr lang="en-GB" altLang="en-IN" sz="2400">
                <a:latin typeface="Arial" panose="020B0604020202020204" pitchFamily="34" charset="0"/>
                <a:cs typeface="Arial" panose="020B0604020202020204" pitchFamily="34" charset="0"/>
                <a:sym typeface="+mn-ea"/>
              </a:rPr>
              <a:t>. Later we combine these automata into larger automata that accepts the Union, Concatenation and star closure of the language accpeted by smaller automata.</a:t>
            </a:r>
          </a:p>
          <a:p>
            <a:pPr marL="342900" indent="-342900">
              <a:buFont typeface="Arial" panose="020B0604020202020204" pitchFamily="34" charset="0"/>
              <a:buChar char="•"/>
            </a:pPr>
            <a:r>
              <a:rPr lang="en-GB" altLang="en-IN" sz="2400">
                <a:latin typeface="Arial" panose="020B0604020202020204" pitchFamily="34" charset="0"/>
                <a:cs typeface="Arial" panose="020B0604020202020204" pitchFamily="34" charset="0"/>
                <a:sym typeface="+mn-ea"/>
              </a:rPr>
              <a:t>Statement of  theorem associated with </a:t>
            </a:r>
            <a:r>
              <a:rPr lang="en-GB" altLang="en-US" sz="2400" b="1">
                <a:solidFill>
                  <a:srgbClr val="FF0000"/>
                </a:solidFill>
                <a:latin typeface="Arial" panose="020B0604020202020204" pitchFamily="34" charset="0"/>
                <a:cs typeface="Arial" panose="020B0604020202020204" pitchFamily="34" charset="0"/>
                <a:sym typeface="+mn-ea"/>
              </a:rPr>
              <a:t>Ԑ-NFA from Regular Expression is as follows :</a:t>
            </a:r>
          </a:p>
          <a:p>
            <a:pPr marL="800100" lvl="1" indent="-342900">
              <a:buFont typeface="Arial" panose="020B0604020202020204" pitchFamily="34" charset="0"/>
              <a:buChar char="•"/>
            </a:pPr>
            <a:r>
              <a:rPr lang="en-GB" altLang="en-US" sz="2400" b="1">
                <a:solidFill>
                  <a:srgbClr val="FF0000"/>
                </a:solidFill>
                <a:latin typeface="Arial" panose="020B0604020202020204" pitchFamily="34" charset="0"/>
                <a:ea typeface="+mn-ea"/>
                <a:cs typeface="Arial" panose="020B0604020202020204" pitchFamily="34" charset="0"/>
              </a:rPr>
              <a:t>Theorem - Every Language L defined by a Regular Expression is also defined by Finite Automata Ԑ-NFA. Consequently, L(R) is regular.</a:t>
            </a:r>
          </a:p>
          <a:p>
            <a:pPr marL="342900" indent="-342900">
              <a:buFont typeface="Arial" panose="020B0604020202020204" pitchFamily="34" charset="0"/>
              <a:buChar char="•"/>
            </a:pPr>
            <a:endParaRPr lang="en-IN" alt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IN" altLang="en-US" sz="240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41655" y="635635"/>
            <a:ext cx="5328285" cy="5699760"/>
          </a:xfrm>
          <a:prstGeom prst="rect">
            <a:avLst/>
          </a:prstGeom>
          <a:noFill/>
        </p:spPr>
        <p:txBody>
          <a:bodyPr wrap="square" rtlCol="0">
            <a:noAutofit/>
          </a:bodyPr>
          <a:lstStyle/>
          <a:p>
            <a:r>
              <a:rPr lang="en-GB" altLang="en-IN" sz="2400">
                <a:latin typeface="Arial" panose="020B0604020202020204" pitchFamily="34" charset="0"/>
                <a:cs typeface="Arial" panose="020B0604020202020204" pitchFamily="34" charset="0"/>
              </a:rPr>
              <a:t>Proof : We begin with automata that accepts the languages for the primitive Regular Expressions namely </a:t>
            </a:r>
            <a:r>
              <a:rPr lang="en-GB" altLang="en-IN" sz="2400">
                <a:latin typeface="Arial" panose="020B0604020202020204" pitchFamily="34" charset="0"/>
                <a:cs typeface="Arial" panose="020B0604020202020204" pitchFamily="34" charset="0"/>
                <a:sym typeface="+mn-ea"/>
              </a:rPr>
              <a:t> </a:t>
            </a:r>
            <a:r>
              <a:rPr lang="en-GB" altLang="en-IN" sz="2400" b="1">
                <a:solidFill>
                  <a:srgbClr val="FF0000"/>
                </a:solidFill>
                <a:latin typeface="Arial" panose="020B0604020202020204" pitchFamily="34" charset="0"/>
                <a:cs typeface="Arial" panose="020B0604020202020204" pitchFamily="34" charset="0"/>
                <a:sym typeface="+mn-ea"/>
              </a:rPr>
              <a:t>Ԑ  Ø</a:t>
            </a:r>
            <a:r>
              <a:rPr lang="en-GB" altLang="en-IN" sz="2400">
                <a:latin typeface="Arial" panose="020B0604020202020204" pitchFamily="34" charset="0"/>
                <a:cs typeface="Arial" panose="020B0604020202020204" pitchFamily="34" charset="0"/>
                <a:sym typeface="+mn-ea"/>
              </a:rPr>
              <a:t>, and </a:t>
            </a:r>
            <a:r>
              <a:rPr lang="en-GB" altLang="en-IN" sz="2400" b="1">
                <a:solidFill>
                  <a:srgbClr val="FF0000"/>
                </a:solidFill>
                <a:latin typeface="Arial" panose="020B0604020202020204" pitchFamily="34" charset="0"/>
                <a:cs typeface="Arial" panose="020B0604020202020204" pitchFamily="34" charset="0"/>
                <a:sym typeface="+mn-ea"/>
              </a:rPr>
              <a:t>a € ∑,</a:t>
            </a:r>
            <a:r>
              <a:rPr lang="en-GB" altLang="en-IN" sz="2400">
                <a:latin typeface="Arial" panose="020B0604020202020204" pitchFamily="34" charset="0"/>
                <a:cs typeface="Arial" panose="020B0604020202020204" pitchFamily="34" charset="0"/>
                <a:sym typeface="+mn-ea"/>
              </a:rPr>
              <a:t> . The Primitive diagrams are shown in figure 3.16. i.e  Figure 3.16 (a)  →</a:t>
            </a:r>
            <a:r>
              <a:rPr lang="en-GB" altLang="en-IN" sz="2400" b="1">
                <a:solidFill>
                  <a:srgbClr val="FF0000"/>
                </a:solidFill>
                <a:latin typeface="Arial" panose="020B0604020202020204" pitchFamily="34" charset="0"/>
                <a:cs typeface="Arial" panose="020B0604020202020204" pitchFamily="34" charset="0"/>
                <a:sym typeface="+mn-ea"/>
              </a:rPr>
              <a:t> Ԑ,</a:t>
            </a:r>
            <a:endParaRPr lang="en-GB" altLang="en-IN" sz="2400">
              <a:latin typeface="Arial" panose="020B0604020202020204" pitchFamily="34" charset="0"/>
              <a:cs typeface="Arial" panose="020B0604020202020204" pitchFamily="34" charset="0"/>
              <a:sym typeface="+mn-ea"/>
            </a:endParaRPr>
          </a:p>
          <a:p>
            <a:r>
              <a:rPr lang="en-GB" altLang="en-IN" sz="2400">
                <a:latin typeface="Arial" panose="020B0604020202020204" pitchFamily="34" charset="0"/>
                <a:cs typeface="Arial" panose="020B0604020202020204" pitchFamily="34" charset="0"/>
                <a:sym typeface="+mn-ea"/>
              </a:rPr>
              <a:t>Figure 3.16 (b)  → </a:t>
            </a:r>
            <a:r>
              <a:rPr lang="en-GB" altLang="en-IN" sz="2400" b="1">
                <a:solidFill>
                  <a:srgbClr val="FF0000"/>
                </a:solidFill>
                <a:latin typeface="Arial" panose="020B0604020202020204" pitchFamily="34" charset="0"/>
                <a:cs typeface="Arial" panose="020B0604020202020204" pitchFamily="34" charset="0"/>
                <a:sym typeface="+mn-ea"/>
              </a:rPr>
              <a:t>Ø</a:t>
            </a:r>
            <a:r>
              <a:rPr lang="en-GB" altLang="en-IN" sz="2400">
                <a:latin typeface="Arial" panose="020B0604020202020204" pitchFamily="34" charset="0"/>
                <a:cs typeface="Arial" panose="020B0604020202020204" pitchFamily="34" charset="0"/>
                <a:sym typeface="+mn-ea"/>
              </a:rPr>
              <a:t> and</a:t>
            </a:r>
          </a:p>
          <a:p>
            <a:r>
              <a:rPr lang="en-GB" altLang="en-IN" sz="2400">
                <a:latin typeface="Arial" panose="020B0604020202020204" pitchFamily="34" charset="0"/>
                <a:cs typeface="Arial" panose="020B0604020202020204" pitchFamily="34" charset="0"/>
                <a:sym typeface="+mn-ea"/>
              </a:rPr>
              <a:t>Figure 3.16 (c)  → </a:t>
            </a:r>
            <a:r>
              <a:rPr lang="en-GB" altLang="en-IN" sz="2400" b="1">
                <a:solidFill>
                  <a:srgbClr val="FF0000"/>
                </a:solidFill>
                <a:latin typeface="Arial" panose="020B0604020202020204" pitchFamily="34" charset="0"/>
                <a:cs typeface="Arial" panose="020B0604020202020204" pitchFamily="34" charset="0"/>
                <a:sym typeface="+mn-ea"/>
              </a:rPr>
              <a:t>a € ∑</a:t>
            </a:r>
            <a:endParaRPr lang="en-GB" altLang="en-IN" sz="2400">
              <a:latin typeface="Arial" panose="020B0604020202020204" pitchFamily="34" charset="0"/>
              <a:cs typeface="Arial" panose="020B0604020202020204" pitchFamily="34" charset="0"/>
              <a:sym typeface="+mn-ea"/>
            </a:endParaRPr>
          </a:p>
          <a:p>
            <a:endParaRPr lang="en-GB" altLang="en-IN" sz="2400">
              <a:latin typeface="Arial" panose="020B0604020202020204" pitchFamily="34" charset="0"/>
              <a:cs typeface="Arial" panose="020B0604020202020204" pitchFamily="34" charset="0"/>
              <a:sym typeface="+mn-ea"/>
            </a:endParaRPr>
          </a:p>
          <a:p>
            <a:endParaRPr lang="en-GB" altLang="en-IN" sz="2400">
              <a:latin typeface="Arial" panose="020B0604020202020204" pitchFamily="34" charset="0"/>
              <a:cs typeface="Arial" panose="020B0604020202020204" pitchFamily="34" charset="0"/>
            </a:endParaRPr>
          </a:p>
          <a:p>
            <a:endParaRPr lang="en-GB" altLang="en-US" sz="2400"/>
          </a:p>
        </p:txBody>
      </p:sp>
      <p:pic>
        <p:nvPicPr>
          <p:cNvPr id="4" name="Picture 3"/>
          <p:cNvPicPr>
            <a:picLocks noChangeAspect="1"/>
          </p:cNvPicPr>
          <p:nvPr/>
        </p:nvPicPr>
        <p:blipFill>
          <a:blip r:embed="rId2"/>
          <a:stretch>
            <a:fillRect/>
          </a:stretch>
        </p:blipFill>
        <p:spPr>
          <a:xfrm>
            <a:off x="6260465" y="635635"/>
            <a:ext cx="5151755" cy="53181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983095" y="249555"/>
            <a:ext cx="5016500" cy="4387850"/>
          </a:xfrm>
          <a:prstGeom prst="rect">
            <a:avLst/>
          </a:prstGeom>
        </p:spPr>
      </p:pic>
      <p:sp>
        <p:nvSpPr>
          <p:cNvPr id="8" name="Text Box 7"/>
          <p:cNvSpPr txBox="1"/>
          <p:nvPr/>
        </p:nvSpPr>
        <p:spPr>
          <a:xfrm>
            <a:off x="371475" y="158750"/>
            <a:ext cx="6611620" cy="6591300"/>
          </a:xfrm>
          <a:prstGeom prst="rect">
            <a:avLst/>
          </a:prstGeom>
          <a:noFill/>
        </p:spPr>
        <p:txBody>
          <a:bodyPr wrap="square" rtlCol="0">
            <a:noAutofit/>
          </a:bodyPr>
          <a:lstStyle/>
          <a:p>
            <a:pPr marL="342900" indent="-342900">
              <a:buFont typeface="Arial" panose="020B0604020202020204" pitchFamily="34" charset="0"/>
              <a:buChar char="•"/>
            </a:pPr>
            <a:r>
              <a:rPr lang="en-GB" altLang="en-US" sz="2400">
                <a:latin typeface="Arial" panose="020B0604020202020204" pitchFamily="34" charset="0"/>
                <a:cs typeface="Arial" panose="020B0604020202020204" pitchFamily="34" charset="0"/>
              </a:rPr>
              <a:t>Assume that we have M(R) and M(S) are Two automata accepting  the languages denoted by the regular expression R and S.</a:t>
            </a:r>
          </a:p>
          <a:p>
            <a:pPr marL="342900" indent="-342900">
              <a:buFont typeface="Arial" panose="020B0604020202020204" pitchFamily="34" charset="0"/>
              <a:buChar char="•"/>
            </a:pPr>
            <a:r>
              <a:rPr lang="en-GB" altLang="en-US" sz="2400">
                <a:latin typeface="Arial" panose="020B0604020202020204" pitchFamily="34" charset="0"/>
                <a:cs typeface="Arial" panose="020B0604020202020204" pitchFamily="34" charset="0"/>
              </a:rPr>
              <a:t>With M(R) and M(S) represented in this way, we then construct automata for the Regular expressions R + S, R • S and R*.</a:t>
            </a:r>
          </a:p>
          <a:p>
            <a:pPr marL="342900" indent="-342900">
              <a:buFont typeface="Arial" panose="020B0604020202020204" pitchFamily="34" charset="0"/>
              <a:buChar char="•"/>
            </a:pPr>
            <a:r>
              <a:rPr lang="en-GB" altLang="en-US" sz="2400">
                <a:latin typeface="Arial" panose="020B0604020202020204" pitchFamily="34" charset="0"/>
                <a:cs typeface="Arial" panose="020B0604020202020204" pitchFamily="34" charset="0"/>
              </a:rPr>
              <a:t>The Constructions are shown in the figure 3.17. i.e.</a:t>
            </a:r>
          </a:p>
          <a:p>
            <a:pPr lvl="1"/>
            <a:r>
              <a:rPr lang="en-GB" altLang="en-IN" sz="2400">
                <a:latin typeface="Arial" panose="020B0604020202020204" pitchFamily="34" charset="0"/>
                <a:cs typeface="Arial" panose="020B0604020202020204" pitchFamily="34" charset="0"/>
                <a:sym typeface="+mn-ea"/>
              </a:rPr>
              <a:t>Figure 3.17 (a)  → </a:t>
            </a:r>
            <a:r>
              <a:rPr lang="en-GB" altLang="en-US" sz="2400">
                <a:latin typeface="Arial" panose="020B0604020202020204" pitchFamily="34" charset="0"/>
                <a:cs typeface="Arial" panose="020B0604020202020204" pitchFamily="34" charset="0"/>
                <a:sym typeface="+mn-ea"/>
              </a:rPr>
              <a:t>R + S</a:t>
            </a:r>
            <a:r>
              <a:rPr lang="en-GB" altLang="en-US" sz="2400">
                <a:sym typeface="+mn-ea"/>
              </a:rPr>
              <a:t>,</a:t>
            </a:r>
            <a:endParaRPr lang="en-GB" altLang="en-IN" sz="2400">
              <a:latin typeface="Arial" panose="020B0604020202020204" pitchFamily="34" charset="0"/>
              <a:cs typeface="Arial" panose="020B0604020202020204" pitchFamily="34" charset="0"/>
              <a:sym typeface="+mn-ea"/>
            </a:endParaRPr>
          </a:p>
          <a:p>
            <a:pPr lvl="1"/>
            <a:r>
              <a:rPr lang="en-GB" altLang="en-IN" sz="2400">
                <a:latin typeface="Arial" panose="020B0604020202020204" pitchFamily="34" charset="0"/>
                <a:cs typeface="Arial" panose="020B0604020202020204" pitchFamily="34" charset="0"/>
                <a:sym typeface="+mn-ea"/>
              </a:rPr>
              <a:t>Figure 3.17 (b)  → </a:t>
            </a:r>
            <a:r>
              <a:rPr lang="en-GB" altLang="en-US" sz="2400">
                <a:latin typeface="Arial" panose="020B0604020202020204" pitchFamily="34" charset="0"/>
                <a:cs typeface="Arial" panose="020B0604020202020204" pitchFamily="34" charset="0"/>
                <a:sym typeface="+mn-ea"/>
              </a:rPr>
              <a:t>R • S</a:t>
            </a:r>
            <a:endParaRPr lang="en-GB" altLang="en-IN" sz="2400">
              <a:latin typeface="Arial" panose="020B0604020202020204" pitchFamily="34" charset="0"/>
              <a:cs typeface="Arial" panose="020B0604020202020204" pitchFamily="34" charset="0"/>
              <a:sym typeface="+mn-ea"/>
            </a:endParaRPr>
          </a:p>
          <a:p>
            <a:pPr lvl="1"/>
            <a:r>
              <a:rPr lang="en-GB" altLang="en-IN" sz="2400">
                <a:latin typeface="Arial" panose="020B0604020202020204" pitchFamily="34" charset="0"/>
                <a:cs typeface="Arial" panose="020B0604020202020204" pitchFamily="34" charset="0"/>
                <a:sym typeface="+mn-ea"/>
              </a:rPr>
              <a:t>Figure 3.17 (c)  → </a:t>
            </a:r>
            <a:r>
              <a:rPr lang="en-GB" altLang="en-US" sz="2400">
                <a:latin typeface="Arial" panose="020B0604020202020204" pitchFamily="34" charset="0"/>
                <a:cs typeface="Arial" panose="020B0604020202020204" pitchFamily="34" charset="0"/>
                <a:sym typeface="+mn-ea"/>
              </a:rPr>
              <a:t> R*</a:t>
            </a:r>
          </a:p>
          <a:p>
            <a:pPr marL="407670" lvl="1" indent="-407670">
              <a:buFont typeface="Arial" panose="020B0604020202020204" pitchFamily="34" charset="0"/>
              <a:buChar char="•"/>
            </a:pPr>
            <a:r>
              <a:rPr lang="en-GB" altLang="en-IN" sz="2400">
                <a:latin typeface="Arial" panose="020B0604020202020204" pitchFamily="34" charset="0"/>
                <a:cs typeface="Arial" panose="020B0604020202020204" pitchFamily="34" charset="0"/>
                <a:sym typeface="+mn-ea"/>
              </a:rPr>
              <a:t>As indicated in the drawings, the initial and final states of the constituents machines lose their status and replaced by new initial and new final state.</a:t>
            </a:r>
          </a:p>
          <a:p>
            <a:pPr marL="407670" lvl="1" indent="-407670">
              <a:buFont typeface="Arial" panose="020B0604020202020204" pitchFamily="34" charset="0"/>
              <a:buChar char="•"/>
            </a:pPr>
            <a:r>
              <a:rPr lang="en-GB" altLang="en-IN" sz="2400">
                <a:latin typeface="Arial" panose="020B0604020202020204" pitchFamily="34" charset="0"/>
                <a:cs typeface="Arial" panose="020B0604020202020204" pitchFamily="34" charset="0"/>
                <a:sym typeface="+mn-ea"/>
              </a:rPr>
              <a:t>By stringing together several such steps, we can build Automata for arbitary complex regular Expression</a:t>
            </a:r>
          </a:p>
          <a:p>
            <a:endParaRPr lang="en-GB" altLang="en-US" sz="2400">
              <a:latin typeface="Arial" panose="020B0604020202020204" pitchFamily="34" charset="0"/>
              <a:cs typeface="Arial" panose="020B0604020202020204" pitchFamily="34" charset="0"/>
            </a:endParaRPr>
          </a:p>
        </p:txBody>
      </p:sp>
      <p:sp>
        <p:nvSpPr>
          <p:cNvPr id="2" name="Text Box 1"/>
          <p:cNvSpPr txBox="1"/>
          <p:nvPr/>
        </p:nvSpPr>
        <p:spPr>
          <a:xfrm>
            <a:off x="7322820" y="4859655"/>
            <a:ext cx="4689475" cy="1835785"/>
          </a:xfrm>
          <a:prstGeom prst="rect">
            <a:avLst/>
          </a:prstGeom>
          <a:noFill/>
        </p:spPr>
        <p:txBody>
          <a:bodyPr wrap="square" rtlCol="0">
            <a:noAutofit/>
          </a:bodyPr>
          <a:lstStyle/>
          <a:p>
            <a:pPr algn="just"/>
            <a:r>
              <a:rPr lang="en-GB" altLang="en-IN" sz="2400">
                <a:latin typeface="Arial" panose="020B0604020202020204" pitchFamily="34" charset="0"/>
                <a:cs typeface="Arial" panose="020B0604020202020204" pitchFamily="34" charset="0"/>
              </a:rPr>
              <a:t>It is clear from the interpretetion of the graphs that this construction works for arbitary any Regular Expression R denoting the Language L(R).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725" y="70485"/>
            <a:ext cx="11533505" cy="731520"/>
          </a:xfrm>
        </p:spPr>
        <p:txBody>
          <a:bodyPr>
            <a:normAutofit/>
          </a:bodyPr>
          <a:lstStyle/>
          <a:p>
            <a:r>
              <a:rPr lang="en-GB" altLang="en-US" sz="2800" b="1">
                <a:solidFill>
                  <a:srgbClr val="FF0000"/>
                </a:solidFill>
                <a:latin typeface="Arial" panose="020B0604020202020204" pitchFamily="34" charset="0"/>
                <a:ea typeface="+mn-ea"/>
                <a:cs typeface="Arial" panose="020B0604020202020204" pitchFamily="34" charset="0"/>
                <a:sym typeface="+mn-ea"/>
              </a:rPr>
              <a:t>2.1.1. Examples on building Ԑ-NFA from Regular  Expressions </a:t>
            </a:r>
          </a:p>
        </p:txBody>
      </p:sp>
      <p:sp>
        <p:nvSpPr>
          <p:cNvPr id="3" name="Text Box 2"/>
          <p:cNvSpPr txBox="1"/>
          <p:nvPr/>
        </p:nvSpPr>
        <p:spPr>
          <a:xfrm>
            <a:off x="156845" y="697865"/>
            <a:ext cx="6975475" cy="6052185"/>
          </a:xfrm>
          <a:prstGeom prst="rect">
            <a:avLst/>
          </a:prstGeom>
          <a:noFill/>
        </p:spPr>
        <p:txBody>
          <a:bodyPr wrap="square" rtlCol="0">
            <a:noAutofit/>
          </a:bodyPr>
          <a:lstStyle/>
          <a:p>
            <a:r>
              <a:rPr lang="en-GB" altLang="en-US" sz="2400"/>
              <a:t>Example -1. Convert the Regular Expression :</a:t>
            </a:r>
          </a:p>
          <a:p>
            <a:r>
              <a:rPr lang="en-GB" altLang="en-US" sz="2400"/>
              <a:t>                     </a:t>
            </a:r>
            <a:r>
              <a:rPr lang="en-GB" altLang="en-US" sz="2400" b="1">
                <a:solidFill>
                  <a:srgbClr val="0070C0"/>
                </a:solidFill>
              </a:rPr>
              <a:t>(0 + 1)* 1(0 + 1) </a:t>
            </a:r>
            <a:r>
              <a:rPr lang="en-GB" altLang="en-US" sz="2400"/>
              <a:t>to an </a:t>
            </a:r>
            <a:r>
              <a:rPr lang="en-GB" altLang="en-US" sz="2400">
                <a:latin typeface="Arial" panose="020B0604020202020204" pitchFamily="34" charset="0"/>
                <a:cs typeface="Arial" panose="020B0604020202020204" pitchFamily="34" charset="0"/>
              </a:rPr>
              <a:t>Ԑ-NFA</a:t>
            </a:r>
          </a:p>
          <a:p>
            <a:r>
              <a:rPr lang="en-GB" altLang="en-US" sz="2400">
                <a:latin typeface="Arial" panose="020B0604020202020204" pitchFamily="34" charset="0"/>
                <a:cs typeface="Arial" panose="020B0604020202020204" pitchFamily="34" charset="0"/>
              </a:rPr>
              <a:t>Answer : </a:t>
            </a:r>
          </a:p>
          <a:p>
            <a:pPr marL="1143000" indent="-1143000"/>
            <a:r>
              <a:rPr lang="en-GB" altLang="en-US" sz="2400">
                <a:latin typeface="Arial" panose="020B0604020202020204" pitchFamily="34" charset="0"/>
                <a:cs typeface="Arial" panose="020B0604020202020204" pitchFamily="34" charset="0"/>
              </a:rPr>
              <a:t>Step -1. We need to construct the Automata        For </a:t>
            </a:r>
            <a:r>
              <a:rPr lang="en-GB" altLang="en-US" sz="2400" b="1">
                <a:solidFill>
                  <a:srgbClr val="0070C0"/>
                </a:solidFill>
              </a:rPr>
              <a:t>0 + 1</a:t>
            </a:r>
            <a:r>
              <a:rPr lang="en-GB" altLang="en-US" sz="2400">
                <a:latin typeface="Arial" panose="020B0604020202020204" pitchFamily="34" charset="0"/>
                <a:cs typeface="Arial" panose="020B0604020202020204" pitchFamily="34" charset="0"/>
              </a:rPr>
              <a:t> using primitive Automata Diagrams for input 0 and 1, we combine using the UNION. The same is  Shown in </a:t>
            </a:r>
            <a:r>
              <a:rPr lang="en-GB" altLang="en-US" sz="2400" b="1">
                <a:solidFill>
                  <a:srgbClr val="FF0000"/>
                </a:solidFill>
                <a:latin typeface="Arial" panose="020B0604020202020204" pitchFamily="34" charset="0"/>
                <a:cs typeface="Arial" panose="020B0604020202020204" pitchFamily="34" charset="0"/>
              </a:rPr>
              <a:t>Figure -3.18 (a).</a:t>
            </a:r>
            <a:endParaRPr lang="en-GB" altLang="en-US" sz="2400">
              <a:latin typeface="Arial" panose="020B0604020202020204" pitchFamily="34" charset="0"/>
              <a:cs typeface="Arial" panose="020B0604020202020204" pitchFamily="34" charset="0"/>
            </a:endParaRPr>
          </a:p>
          <a:p>
            <a:pPr marL="1195705" indent="-1195705"/>
            <a:r>
              <a:rPr lang="en-GB" altLang="en-US" sz="2400">
                <a:latin typeface="Arial" panose="020B0604020202020204" pitchFamily="34" charset="0"/>
                <a:cs typeface="Arial" panose="020B0604020202020204" pitchFamily="34" charset="0"/>
              </a:rPr>
              <a:t>Step - 2. In the second step we construct for </a:t>
            </a:r>
            <a:r>
              <a:rPr lang="en-GB" altLang="en-US" sz="2400" b="1">
                <a:solidFill>
                  <a:srgbClr val="0070C0"/>
                </a:solidFill>
              </a:rPr>
              <a:t>( 0 + 1 )*</a:t>
            </a:r>
            <a:r>
              <a:rPr lang="en-GB" altLang="en-US" sz="2400">
                <a:latin typeface="Arial" panose="020B0604020202020204" pitchFamily="34" charset="0"/>
                <a:cs typeface="Arial" panose="020B0604020202020204" pitchFamily="34" charset="0"/>
              </a:rPr>
              <a:t> by using STAR CLOSURE. </a:t>
            </a:r>
          </a:p>
          <a:p>
            <a:pPr marL="938530" indent="-938530"/>
            <a:r>
              <a:rPr lang="en-GB" altLang="en-US" sz="2400">
                <a:latin typeface="Arial" panose="020B0604020202020204" pitchFamily="34" charset="0"/>
                <a:cs typeface="Arial" panose="020B0604020202020204" pitchFamily="34" charset="0"/>
              </a:rPr>
              <a:t>           The result is shown in </a:t>
            </a:r>
            <a:r>
              <a:rPr lang="en-GB" altLang="en-US" sz="2400" b="1">
                <a:solidFill>
                  <a:srgbClr val="FF0000"/>
                </a:solidFill>
                <a:latin typeface="Arial" panose="020B0604020202020204" pitchFamily="34" charset="0"/>
                <a:cs typeface="Arial" panose="020B0604020202020204" pitchFamily="34" charset="0"/>
                <a:sym typeface="+mn-ea"/>
              </a:rPr>
              <a:t>Figure -3.18 (b)</a:t>
            </a:r>
            <a:r>
              <a:rPr lang="en-GB" altLang="en-US" sz="2400">
                <a:latin typeface="Arial" panose="020B0604020202020204" pitchFamily="34" charset="0"/>
                <a:cs typeface="Arial" panose="020B0604020202020204" pitchFamily="34" charset="0"/>
                <a:sym typeface="+mn-ea"/>
              </a:rPr>
              <a:t>.</a:t>
            </a:r>
            <a:endParaRPr lang="en-GB" altLang="en-US" sz="2400">
              <a:latin typeface="Arial" panose="020B0604020202020204" pitchFamily="34" charset="0"/>
              <a:cs typeface="Arial" panose="020B0604020202020204" pitchFamily="34" charset="0"/>
            </a:endParaRPr>
          </a:p>
          <a:p>
            <a:pPr marL="1163955" indent="-1136015"/>
            <a:r>
              <a:rPr lang="en-GB" altLang="en-US" sz="2400">
                <a:latin typeface="Arial" panose="020B0604020202020204" pitchFamily="34" charset="0"/>
                <a:cs typeface="Arial" panose="020B0604020202020204" pitchFamily="34" charset="0"/>
              </a:rPr>
              <a:t>Step - 3. we construct for </a:t>
            </a:r>
            <a:r>
              <a:rPr lang="en-GB" altLang="en-US" sz="2400" b="1">
                <a:solidFill>
                  <a:srgbClr val="0070C0"/>
                </a:solidFill>
                <a:sym typeface="+mn-ea"/>
              </a:rPr>
              <a:t>(0 + 1)* 1 </a:t>
            </a:r>
            <a:r>
              <a:rPr lang="en-GB" altLang="en-US" sz="2400">
                <a:latin typeface="Arial" panose="020B0604020202020204" pitchFamily="34" charset="0"/>
                <a:cs typeface="Arial" panose="020B0604020202020204" pitchFamily="34" charset="0"/>
                <a:sym typeface="+mn-ea"/>
              </a:rPr>
              <a:t>by using primpitive digram for Input 1 and Concatenation.</a:t>
            </a:r>
          </a:p>
          <a:p>
            <a:pPr marL="938530" indent="-938530"/>
            <a:endParaRPr lang="en-GB" altLang="en-US" sz="240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463790" y="956310"/>
            <a:ext cx="4371975" cy="49568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725" y="70485"/>
            <a:ext cx="11533505" cy="731520"/>
          </a:xfrm>
        </p:spPr>
        <p:txBody>
          <a:bodyPr>
            <a:normAutofit/>
          </a:bodyPr>
          <a:lstStyle/>
          <a:p>
            <a:r>
              <a:rPr lang="en-GB" altLang="en-US" sz="2800" b="1">
                <a:solidFill>
                  <a:srgbClr val="FF0000"/>
                </a:solidFill>
                <a:latin typeface="Arial" panose="020B0604020202020204" pitchFamily="34" charset="0"/>
                <a:ea typeface="+mn-ea"/>
                <a:cs typeface="Arial" panose="020B0604020202020204" pitchFamily="34" charset="0"/>
                <a:sym typeface="+mn-ea"/>
              </a:rPr>
              <a:t>2.1.1. Examples on building Ԑ-NFA from Regular  Expressions </a:t>
            </a:r>
          </a:p>
        </p:txBody>
      </p:sp>
      <p:sp>
        <p:nvSpPr>
          <p:cNvPr id="3" name="Text Box 2"/>
          <p:cNvSpPr txBox="1"/>
          <p:nvPr/>
        </p:nvSpPr>
        <p:spPr>
          <a:xfrm>
            <a:off x="156845" y="697865"/>
            <a:ext cx="6975475" cy="3439795"/>
          </a:xfrm>
          <a:prstGeom prst="rect">
            <a:avLst/>
          </a:prstGeom>
          <a:noFill/>
        </p:spPr>
        <p:txBody>
          <a:bodyPr wrap="square" rtlCol="0">
            <a:noAutofit/>
          </a:bodyPr>
          <a:lstStyle/>
          <a:p>
            <a:r>
              <a:rPr lang="en-GB" altLang="en-US" sz="2400"/>
              <a:t>Example -1. Convert the Regular Expression :</a:t>
            </a:r>
          </a:p>
          <a:p>
            <a:r>
              <a:rPr lang="en-GB" altLang="en-US" sz="2400"/>
              <a:t>                     </a:t>
            </a:r>
            <a:r>
              <a:rPr lang="en-GB" altLang="en-US" sz="2400" b="1">
                <a:solidFill>
                  <a:srgbClr val="0070C0"/>
                </a:solidFill>
              </a:rPr>
              <a:t>(0 + 1)* 1(0 + 1) </a:t>
            </a:r>
            <a:r>
              <a:rPr lang="en-GB" altLang="en-US" sz="2400"/>
              <a:t>to an </a:t>
            </a:r>
            <a:r>
              <a:rPr lang="en-GB" altLang="en-US" sz="2400">
                <a:latin typeface="Arial" panose="020B0604020202020204" pitchFamily="34" charset="0"/>
                <a:cs typeface="Arial" panose="020B0604020202020204" pitchFamily="34" charset="0"/>
              </a:rPr>
              <a:t>Ԑ-NFA</a:t>
            </a:r>
          </a:p>
          <a:p>
            <a:pPr marL="938530" indent="-938530"/>
            <a:endParaRPr lang="en-GB" altLang="en-US" sz="2400">
              <a:latin typeface="Arial" panose="020B0604020202020204" pitchFamily="34" charset="0"/>
              <a:cs typeface="Arial" panose="020B0604020202020204" pitchFamily="34" charset="0"/>
              <a:sym typeface="+mn-ea"/>
            </a:endParaRPr>
          </a:p>
          <a:p>
            <a:pPr marL="938530" indent="-938530"/>
            <a:r>
              <a:rPr lang="en-GB" altLang="en-US" sz="2400">
                <a:latin typeface="Arial" panose="020B0604020202020204" pitchFamily="34" charset="0"/>
                <a:cs typeface="Arial" panose="020B0604020202020204" pitchFamily="34" charset="0"/>
                <a:sym typeface="+mn-ea"/>
              </a:rPr>
              <a:t>Step - 4. Finally we string all the Automata of </a:t>
            </a:r>
            <a:r>
              <a:rPr lang="en-GB" altLang="en-US" sz="2400" b="1">
                <a:solidFill>
                  <a:srgbClr val="FF0000"/>
                </a:solidFill>
                <a:latin typeface="Arial" panose="020B0604020202020204" pitchFamily="34" charset="0"/>
                <a:cs typeface="Arial" panose="020B0604020202020204" pitchFamily="34" charset="0"/>
                <a:sym typeface="+mn-ea"/>
              </a:rPr>
              <a:t>Figure -3.18 (a) and Figure -3.18 (b ) to get Automata for </a:t>
            </a:r>
            <a:r>
              <a:rPr lang="en-GB" altLang="en-US" sz="2400" b="1">
                <a:solidFill>
                  <a:srgbClr val="0070C0"/>
                </a:solidFill>
                <a:sym typeface="+mn-ea"/>
              </a:rPr>
              <a:t>(0 + 1)* 1 ( 0 + 1 )</a:t>
            </a:r>
            <a:r>
              <a:rPr lang="en-GB" altLang="en-US" sz="2400">
                <a:latin typeface="Arial" panose="020B0604020202020204" pitchFamily="34" charset="0"/>
                <a:cs typeface="Arial" panose="020B0604020202020204" pitchFamily="34" charset="0"/>
                <a:sym typeface="+mn-ea"/>
              </a:rPr>
              <a:t>. The Resulting the final Automata as shown in  </a:t>
            </a:r>
            <a:r>
              <a:rPr lang="en-GB" altLang="en-US" sz="2400" b="1">
                <a:solidFill>
                  <a:srgbClr val="FF0000"/>
                </a:solidFill>
                <a:latin typeface="Arial" panose="020B0604020202020204" pitchFamily="34" charset="0"/>
                <a:cs typeface="Arial" panose="020B0604020202020204" pitchFamily="34" charset="0"/>
                <a:sym typeface="+mn-ea"/>
              </a:rPr>
              <a:t>Figure -3.18 (c)</a:t>
            </a:r>
            <a:endParaRPr lang="en-GB" altLang="en-US" sz="240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7221220" y="1059180"/>
            <a:ext cx="4651375" cy="5586095"/>
          </a:xfrm>
          <a:prstGeom prst="rect">
            <a:avLst/>
          </a:prstGeom>
        </p:spPr>
      </p:pic>
      <p:sp>
        <p:nvSpPr>
          <p:cNvPr id="6" name="Text Box 5"/>
          <p:cNvSpPr txBox="1"/>
          <p:nvPr/>
        </p:nvSpPr>
        <p:spPr>
          <a:xfrm>
            <a:off x="339725" y="3834765"/>
            <a:ext cx="6452235" cy="2810510"/>
          </a:xfrm>
          <a:prstGeom prst="rect">
            <a:avLst/>
          </a:prstGeom>
          <a:noFill/>
        </p:spPr>
        <p:txBody>
          <a:bodyPr wrap="square" rtlCol="0">
            <a:noAutofit/>
          </a:bodyPr>
          <a:lstStyle/>
          <a:p>
            <a:r>
              <a:rPr lang="en-GB" altLang="en-US" sz="2400">
                <a:latin typeface="Arial" panose="020B0604020202020204" pitchFamily="34" charset="0"/>
                <a:cs typeface="Arial" panose="020B0604020202020204" pitchFamily="34" charset="0"/>
              </a:rPr>
              <a:t>Exercise problems to </a:t>
            </a:r>
            <a:r>
              <a:rPr lang="en-GB" altLang="en-US" sz="2400">
                <a:latin typeface="Arial" panose="020B0604020202020204" pitchFamily="34" charset="0"/>
                <a:cs typeface="Arial" panose="020B0604020202020204" pitchFamily="34" charset="0"/>
                <a:sym typeface="+mn-ea"/>
              </a:rPr>
              <a:t>Convert the Regular Expression  to an Ԑ-NFA.</a:t>
            </a:r>
          </a:p>
          <a:p>
            <a:r>
              <a:rPr lang="en-GB" altLang="en-US" sz="2400" b="1">
                <a:solidFill>
                  <a:srgbClr val="0070C0"/>
                </a:solidFill>
                <a:latin typeface="Arial" panose="020B0604020202020204" pitchFamily="34" charset="0"/>
                <a:cs typeface="Arial" panose="020B0604020202020204" pitchFamily="34" charset="0"/>
              </a:rPr>
              <a:t>1. (01 + 1)* → ∑ = {0, 1}</a:t>
            </a:r>
          </a:p>
          <a:p>
            <a:r>
              <a:rPr lang="en-GB" altLang="en-US" sz="2400" b="1">
                <a:solidFill>
                  <a:srgbClr val="FF0000"/>
                </a:solidFill>
                <a:latin typeface="Arial" panose="020B0604020202020204" pitchFamily="34" charset="0"/>
                <a:cs typeface="Arial" panose="020B0604020202020204" pitchFamily="34" charset="0"/>
              </a:rPr>
              <a:t>2. 011(0 + 1)* </a:t>
            </a:r>
            <a:r>
              <a:rPr lang="en-GB" altLang="en-US" sz="2400" b="1">
                <a:solidFill>
                  <a:srgbClr val="FF0000"/>
                </a:solidFill>
                <a:latin typeface="Arial" panose="020B0604020202020204" pitchFamily="34" charset="0"/>
                <a:cs typeface="Arial" panose="020B0604020202020204" pitchFamily="34" charset="0"/>
                <a:sym typeface="+mn-ea"/>
              </a:rPr>
              <a:t> → ∑ = {0, 1}</a:t>
            </a:r>
            <a:endParaRPr lang="en-GB" altLang="en-US" sz="2400" b="1">
              <a:solidFill>
                <a:srgbClr val="FF0000"/>
              </a:solidFill>
              <a:latin typeface="Arial" panose="020B0604020202020204" pitchFamily="34" charset="0"/>
              <a:cs typeface="Arial" panose="020B0604020202020204" pitchFamily="34" charset="0"/>
            </a:endParaRPr>
          </a:p>
          <a:p>
            <a:r>
              <a:rPr lang="en-GB" altLang="en-US" sz="2400" b="1">
                <a:solidFill>
                  <a:srgbClr val="0070C0"/>
                </a:solidFill>
                <a:latin typeface="Arial" panose="020B0604020202020204" pitchFamily="34" charset="0"/>
                <a:cs typeface="Arial" panose="020B0604020202020204" pitchFamily="34" charset="0"/>
              </a:rPr>
              <a:t>3. (a + bb)* (ba* + Ԑ) </a:t>
            </a:r>
            <a:r>
              <a:rPr lang="en-GB" altLang="en-US" sz="2400" b="1">
                <a:solidFill>
                  <a:srgbClr val="0070C0"/>
                </a:solidFill>
                <a:latin typeface="Arial" panose="020B0604020202020204" pitchFamily="34" charset="0"/>
                <a:cs typeface="Arial" panose="020B0604020202020204" pitchFamily="34" charset="0"/>
                <a:sym typeface="+mn-ea"/>
              </a:rPr>
              <a:t> → ∑ = {a, b}</a:t>
            </a:r>
            <a:endParaRPr lang="en-GB" altLang="en-US" sz="2400" b="1">
              <a:solidFill>
                <a:srgbClr val="0070C0"/>
              </a:solidFill>
              <a:latin typeface="Arial" panose="020B0604020202020204" pitchFamily="34" charset="0"/>
              <a:cs typeface="Arial" panose="020B0604020202020204" pitchFamily="34" charset="0"/>
            </a:endParaRPr>
          </a:p>
          <a:p>
            <a:pPr algn="l">
              <a:buClrTx/>
              <a:buSzTx/>
              <a:buFontTx/>
            </a:pPr>
            <a:r>
              <a:rPr lang="en-GB" altLang="en-US" sz="2400" b="1">
                <a:solidFill>
                  <a:srgbClr val="FF0000"/>
                </a:solidFill>
                <a:latin typeface="Arial" panose="020B0604020202020204" pitchFamily="34" charset="0"/>
                <a:cs typeface="Arial" panose="020B0604020202020204" pitchFamily="34" charset="0"/>
              </a:rPr>
              <a:t>4. (ab*aa + bba* ab) </a:t>
            </a:r>
            <a:r>
              <a:rPr lang="en-GB" altLang="en-US" sz="2400" b="1">
                <a:solidFill>
                  <a:srgbClr val="FF0000"/>
                </a:solidFill>
                <a:latin typeface="Arial" panose="020B0604020202020204" pitchFamily="34" charset="0"/>
                <a:cs typeface="Arial" panose="020B0604020202020204" pitchFamily="34" charset="0"/>
                <a:sym typeface="+mn-ea"/>
              </a:rPr>
              <a:t>→ ∑ = {a, b}</a:t>
            </a:r>
            <a:endParaRPr lang="en-GB" altLang="en-US" sz="2400" b="1">
              <a:solidFill>
                <a:srgbClr val="FF0000"/>
              </a:solidFill>
              <a:latin typeface="Arial" panose="020B0604020202020204" pitchFamily="34" charset="0"/>
              <a:cs typeface="Arial" panose="020B0604020202020204" pitchFamily="34" charset="0"/>
            </a:endParaRPr>
          </a:p>
          <a:p>
            <a:endParaRPr lang="en-GB" altLang="en-US" sz="2400">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 y="-53975"/>
            <a:ext cx="11809730" cy="1202055"/>
          </a:xfrm>
        </p:spPr>
        <p:txBody>
          <a:bodyPr>
            <a:normAutofit/>
          </a:bodyPr>
          <a:lstStyle/>
          <a:p>
            <a:pPr marL="740410" indent="-740410"/>
            <a:r>
              <a:rPr lang="en-GB" altLang="en-US" sz="3200" b="1">
                <a:solidFill>
                  <a:srgbClr val="FF0000"/>
                </a:solidFill>
                <a:sym typeface="+mn-ea"/>
              </a:rPr>
              <a:t>2.2. Building Regular Expressions from DFA and NFA </a:t>
            </a:r>
            <a:r>
              <a:rPr lang="en-IN" altLang="en-GB" sz="3200" b="1">
                <a:solidFill>
                  <a:srgbClr val="FF0000"/>
                </a:solidFill>
                <a:sym typeface="+mn-ea"/>
              </a:rPr>
              <a:t>by </a:t>
            </a:r>
            <a:r>
              <a:rPr lang="en-GB" altLang="en-US" sz="3200" b="1">
                <a:solidFill>
                  <a:srgbClr val="FF0000"/>
                </a:solidFill>
                <a:sym typeface="+mn-ea"/>
              </a:rPr>
              <a:t>(State Elimination Method).</a:t>
            </a:r>
          </a:p>
        </p:txBody>
      </p:sp>
      <p:sp>
        <p:nvSpPr>
          <p:cNvPr id="3" name="Content Placeholder 2"/>
          <p:cNvSpPr>
            <a:spLocks noGrp="1"/>
          </p:cNvSpPr>
          <p:nvPr>
            <p:ph idx="1"/>
          </p:nvPr>
        </p:nvSpPr>
        <p:spPr>
          <a:xfrm>
            <a:off x="506730" y="1053465"/>
            <a:ext cx="11142345" cy="5800090"/>
          </a:xfrm>
        </p:spPr>
        <p:txBody>
          <a:bodyPr vert="horz" wrap="square" lIns="91440" tIns="45720" rIns="91440" bIns="45720" numCol="1" rtlCol="0" anchor="t" anchorCtr="0" compatLnSpc="1">
            <a:normAutofit fontScale="90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err="1">
                <a:ln>
                  <a:noFill/>
                </a:ln>
                <a:solidFill>
                  <a:schemeClr val="tx1"/>
                </a:solidFill>
                <a:effectLst/>
                <a:uLnTx/>
                <a:uFillTx/>
                <a:latin typeface="+mn-lt"/>
                <a:ea typeface="+mn-ea"/>
                <a:cs typeface="+mn-cs"/>
              </a:rPr>
              <a:t>Kleen’s</a:t>
            </a:r>
            <a:r>
              <a:rPr kumimoji="0" lang="en-US" sz="3200" b="0" i="0" u="none" strike="noStrike" kern="1200" cap="none" spc="0" normalizeH="0" baseline="0" noProof="0" dirty="0">
                <a:ln>
                  <a:noFill/>
                </a:ln>
                <a:solidFill>
                  <a:schemeClr val="tx1"/>
                </a:solidFill>
                <a:effectLst/>
                <a:uLnTx/>
                <a:uFillTx/>
                <a:latin typeface="+mn-lt"/>
                <a:ea typeface="+mn-ea"/>
                <a:cs typeface="+mn-cs"/>
              </a:rPr>
              <a:t> theorem can be applied for NFA or even </a:t>
            </a:r>
            <a:r>
              <a:rPr kumimoji="0" lang="el-GR" sz="3200" b="0" i="0" u="none" strike="noStrike" kern="1200" cap="none" spc="0" normalizeH="0" baseline="0" noProof="0" dirty="0">
                <a:ln>
                  <a:noFill/>
                </a:ln>
                <a:solidFill>
                  <a:schemeClr val="tx1"/>
                </a:solidFill>
                <a:effectLst/>
                <a:uLnTx/>
                <a:uFillTx/>
                <a:latin typeface="+mn-lt"/>
                <a:ea typeface="+mn-ea"/>
                <a:cs typeface="+mn-cs"/>
              </a:rPr>
              <a:t>ε</a:t>
            </a:r>
            <a:r>
              <a:rPr kumimoji="0" lang="en-US" sz="3200" b="0" i="0" u="none" strike="noStrike" kern="1200" cap="none" spc="0" normalizeH="0" baseline="0" noProof="0" dirty="0">
                <a:ln>
                  <a:noFill/>
                </a:ln>
                <a:solidFill>
                  <a:schemeClr val="tx1"/>
                </a:solidFill>
                <a:effectLst/>
                <a:uLnTx/>
                <a:uFillTx/>
                <a:latin typeface="+mn-lt"/>
                <a:ea typeface="+mn-ea"/>
                <a:cs typeface="+mn-cs"/>
              </a:rPr>
              <a:t>-NFA. However the construction of the regular expression is expensive </a:t>
            </a:r>
            <a:r>
              <a:rPr kumimoji="0" lang="en-US" sz="3200" b="0" i="0" u="none" strike="noStrike" kern="1200" cap="none" spc="0" normalizeH="0" baseline="0" noProof="0" dirty="0" err="1">
                <a:ln>
                  <a:noFill/>
                </a:ln>
                <a:solidFill>
                  <a:schemeClr val="tx1"/>
                </a:solidFill>
                <a:effectLst/>
                <a:uLnTx/>
                <a:uFillTx/>
                <a:latin typeface="+mn-lt"/>
                <a:ea typeface="+mn-ea"/>
                <a:cs typeface="+mn-cs"/>
              </a:rPr>
              <a:t>i.e</a:t>
            </a:r>
            <a:r>
              <a:rPr kumimoji="0" lang="en-US" sz="3200" b="0" i="0" u="none" strike="noStrike" kern="1200" cap="none" spc="0" normalizeH="0" baseline="0" noProof="0" dirty="0">
                <a:ln>
                  <a:noFill/>
                </a:ln>
                <a:solidFill>
                  <a:schemeClr val="tx1"/>
                </a:solidFill>
                <a:effectLst/>
                <a:uLnTx/>
                <a:uFillTx/>
                <a:latin typeface="+mn-lt"/>
                <a:ea typeface="+mn-ea"/>
                <a:cs typeface="+mn-cs"/>
              </a:rPr>
              <a:t> for an n-state automaton we have to construct about n</a:t>
            </a:r>
            <a:r>
              <a:rPr kumimoji="0" lang="en-US" sz="3200" b="0" i="0" u="none" strike="noStrike" kern="1200" cap="none" spc="0" normalizeH="0" baseline="30000" noProof="0" dirty="0">
                <a:ln>
                  <a:noFill/>
                </a:ln>
                <a:solidFill>
                  <a:schemeClr val="tx1"/>
                </a:solidFill>
                <a:effectLst/>
                <a:uLnTx/>
                <a:uFillTx/>
                <a:latin typeface="+mn-lt"/>
                <a:ea typeface="+mn-ea"/>
                <a:cs typeface="+mn-cs"/>
              </a:rPr>
              <a:t>3</a:t>
            </a:r>
            <a:r>
              <a:rPr kumimoji="0" lang="en-US" sz="3200" b="0" i="0" u="none" strike="noStrike" kern="1200" cap="none" spc="0" normalizeH="0" baseline="0" noProof="0" dirty="0">
                <a:ln>
                  <a:noFill/>
                </a:ln>
                <a:solidFill>
                  <a:schemeClr val="tx1"/>
                </a:solidFill>
                <a:effectLst/>
                <a:uLnTx/>
                <a:uFillTx/>
                <a:latin typeface="+mn-lt"/>
                <a:ea typeface="+mn-ea"/>
                <a:cs typeface="+mn-cs"/>
              </a:rPr>
              <a:t> expressions.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Also the length of the expression can grow by a factor of 4 on an average. If there is no simplification of the expressions then it could reach on the order of 4</a:t>
            </a:r>
            <a:r>
              <a:rPr kumimoji="0" lang="en-US" sz="3200" b="0" i="0" u="none" strike="noStrike" kern="1200" cap="none" spc="0" normalizeH="0" baseline="30000" noProof="0" dirty="0">
                <a:ln>
                  <a:noFill/>
                </a:ln>
                <a:solidFill>
                  <a:schemeClr val="tx1"/>
                </a:solidFill>
                <a:effectLst/>
                <a:uLnTx/>
                <a:uFillTx/>
                <a:latin typeface="+mn-lt"/>
                <a:ea typeface="+mn-ea"/>
                <a:cs typeface="+mn-cs"/>
              </a:rPr>
              <a:t>n</a:t>
            </a:r>
            <a:r>
              <a:rPr kumimoji="0" lang="en-US" sz="3200" b="0" i="0" u="none" strike="noStrike" kern="1200" cap="none" spc="0" normalizeH="0" baseline="0" noProof="0" dirty="0">
                <a:ln>
                  <a:noFill/>
                </a:ln>
                <a:solidFill>
                  <a:schemeClr val="tx1"/>
                </a:solidFill>
                <a:effectLst/>
                <a:uLnTx/>
                <a:uFillTx/>
                <a:latin typeface="+mn-lt"/>
                <a:ea typeface="+mn-ea"/>
                <a:cs typeface="+mn-cs"/>
              </a:rPr>
              <a:t>  symbols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IN" altLang="en-US" sz="3200" b="0" i="0" u="none" strike="noStrike" kern="1200" cap="none" spc="0" normalizeH="0" baseline="0" noProof="0" dirty="0">
                <a:ln>
                  <a:noFill/>
                </a:ln>
                <a:solidFill>
                  <a:schemeClr val="tx1"/>
                </a:solidFill>
                <a:effectLst/>
                <a:uLnTx/>
                <a:uFillTx/>
                <a:latin typeface="+mn-lt"/>
                <a:ea typeface="+mn-ea"/>
                <a:cs typeface="+mn-cs"/>
              </a:rPr>
              <a:t>To address this issue and improve the performance State elimination method is used.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IN" altLang="en-US" sz="3200" b="0" i="0" u="none" strike="noStrike" kern="1200" cap="none" spc="0" normalizeH="0" baseline="0" noProof="0" dirty="0">
                <a:ln>
                  <a:noFill/>
                </a:ln>
                <a:solidFill>
                  <a:schemeClr val="tx1"/>
                </a:solidFill>
                <a:effectLst/>
                <a:uLnTx/>
                <a:uFillTx/>
                <a:latin typeface="+mn-lt"/>
                <a:ea typeface="+mn-ea"/>
                <a:cs typeface="+mn-cs"/>
              </a:rPr>
              <a:t>Here we </a:t>
            </a:r>
            <a:r>
              <a:rPr sz="3200" dirty="0">
                <a:sym typeface="+mn-ea"/>
              </a:rPr>
              <a:t>Eliminate</a:t>
            </a:r>
            <a:r>
              <a:rPr lang="en-IN" sz="3200" dirty="0">
                <a:sym typeface="+mn-ea"/>
              </a:rPr>
              <a:t> the intermediate states between start state and Final state</a:t>
            </a:r>
            <a:r>
              <a:rPr sz="3200" dirty="0">
                <a:sym typeface="+mn-ea"/>
              </a:rPr>
              <a:t> of the automaton and replaces the edges with regular expressions that includes the behavior of the eliminated states</a:t>
            </a:r>
            <a:r>
              <a:rPr lang="en-IN" sz="3200" dirty="0">
                <a:sym typeface="+mn-ea"/>
              </a:rPr>
              <a:t> until </a:t>
            </a:r>
            <a:r>
              <a:rPr sz="3200" dirty="0">
                <a:sym typeface="+mn-ea"/>
              </a:rPr>
              <a:t>Eventually we get down to the situation with just a start and final node, </a:t>
            </a:r>
            <a:endParaRPr sz="3200"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sz="3200" dirty="0">
                <a:sym typeface="+mn-ea"/>
              </a:rPr>
              <a:t>  </a:t>
            </a:r>
            <a:endParaRPr sz="3200" dirty="0"/>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IN" alt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I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19710" y="514350"/>
            <a:ext cx="6187440" cy="5739765"/>
          </a:xfrm>
          <a:prstGeom prst="rect">
            <a:avLst/>
          </a:prstGeom>
          <a:noFill/>
        </p:spPr>
        <p:txBody>
          <a:bodyPr wrap="square"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en-US" sz="2800" noProof="0" dirty="0">
                <a:ln>
                  <a:noFill/>
                </a:ln>
                <a:effectLst/>
                <a:uLnTx/>
                <a:uFillTx/>
                <a:sym typeface="+mn-ea"/>
              </a:rPr>
              <a:t>Starting with</a:t>
            </a:r>
            <a:r>
              <a:rPr lang="en-IN" altLang="en-US" sz="2800" noProof="0" dirty="0">
                <a:ln>
                  <a:noFill/>
                </a:ln>
                <a:effectLst/>
                <a:uLnTx/>
                <a:uFillTx/>
                <a:sym typeface="+mn-ea"/>
              </a:rPr>
              <a:t> the start state considering the </a:t>
            </a:r>
            <a:r>
              <a:rPr lang="en-US" sz="2800" noProof="0" dirty="0">
                <a:ln>
                  <a:noFill/>
                </a:ln>
                <a:effectLst/>
                <a:uLnTx/>
                <a:uFillTx/>
                <a:sym typeface="+mn-ea"/>
              </a:rPr>
              <a:t> intermediate states</a:t>
            </a:r>
            <a:r>
              <a:rPr lang="en-IN" altLang="en-US" sz="2800" noProof="0" dirty="0">
                <a:ln>
                  <a:noFill/>
                </a:ln>
                <a:effectLst/>
                <a:uLnTx/>
                <a:uFillTx/>
                <a:sym typeface="+mn-ea"/>
              </a:rPr>
              <a:t> one at a time</a:t>
            </a:r>
            <a:r>
              <a:rPr lang="en-US" sz="2800" noProof="0" dirty="0">
                <a:ln>
                  <a:noFill/>
                </a:ln>
                <a:effectLst/>
                <a:uLnTx/>
                <a:uFillTx/>
                <a:sym typeface="+mn-ea"/>
              </a:rPr>
              <a:t> and then moving </a:t>
            </a:r>
            <a:r>
              <a:rPr lang="en-IN" altLang="en-US" sz="2800" noProof="0" dirty="0">
                <a:ln>
                  <a:noFill/>
                </a:ln>
                <a:effectLst/>
                <a:uLnTx/>
                <a:uFillTx/>
                <a:sym typeface="+mn-ea"/>
              </a:rPr>
              <a:t> tewords </a:t>
            </a:r>
            <a:r>
              <a:rPr lang="en-US" sz="2800" noProof="0" dirty="0">
                <a:ln>
                  <a:noFill/>
                </a:ln>
                <a:effectLst/>
                <a:uLnTx/>
                <a:uFillTx/>
                <a:sym typeface="+mn-ea"/>
              </a:rPr>
              <a:t> accepting states, apply the </a:t>
            </a:r>
            <a:r>
              <a:rPr lang="en-US" sz="2800" b="1" noProof="0" dirty="0">
                <a:ln>
                  <a:noFill/>
                </a:ln>
                <a:effectLst/>
                <a:uLnTx/>
                <a:uFillTx/>
                <a:sym typeface="+mn-ea"/>
              </a:rPr>
              <a:t>state elimination process </a:t>
            </a:r>
            <a:r>
              <a:rPr lang="en-US" sz="2800" noProof="0" dirty="0">
                <a:ln>
                  <a:noFill/>
                </a:ln>
                <a:effectLst/>
                <a:uLnTx/>
                <a:uFillTx/>
                <a:sym typeface="+mn-ea"/>
              </a:rPr>
              <a:t>to produce an equivalent automaton with regular expression labels on the edges. </a:t>
            </a:r>
            <a:r>
              <a:rPr lang="en-IN" altLang="en-US" sz="2800" noProof="0" dirty="0">
                <a:ln>
                  <a:noFill/>
                </a:ln>
                <a:effectLst/>
                <a:uLnTx/>
                <a:uFillTx/>
                <a:sym typeface="+mn-ea"/>
              </a:rPr>
              <a:t> </a:t>
            </a:r>
            <a:endParaRPr kumimoji="0" lang="en-IN" altLang="en-US"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sz="2800" dirty="0">
                <a:sym typeface="+mn-ea"/>
              </a:rPr>
              <a:t>In general If a </a:t>
            </a:r>
            <a:r>
              <a:rPr sz="2800" b="1" dirty="0">
                <a:solidFill>
                  <a:srgbClr val="FF0000"/>
                </a:solidFill>
                <a:sym typeface="+mn-ea"/>
              </a:rPr>
              <a:t>state s</a:t>
            </a:r>
            <a:r>
              <a:rPr sz="2800" dirty="0">
                <a:sym typeface="+mn-ea"/>
              </a:rPr>
              <a:t> is to be eliminated then we have to consider each </a:t>
            </a:r>
            <a:r>
              <a:rPr sz="2800" b="1" dirty="0">
                <a:solidFill>
                  <a:srgbClr val="FF0000"/>
                </a:solidFill>
                <a:sym typeface="+mn-ea"/>
              </a:rPr>
              <a:t>pair of successor and predecessor (q,</a:t>
            </a:r>
            <a:r>
              <a:rPr lang="en-IN" sz="2800" b="1" dirty="0">
                <a:solidFill>
                  <a:srgbClr val="FF0000"/>
                </a:solidFill>
                <a:sym typeface="+mn-ea"/>
              </a:rPr>
              <a:t> </a:t>
            </a:r>
            <a:r>
              <a:rPr sz="2800" b="1" dirty="0">
                <a:solidFill>
                  <a:srgbClr val="FF0000"/>
                </a:solidFill>
                <a:sym typeface="+mn-ea"/>
              </a:rPr>
              <a:t>p)</a:t>
            </a:r>
            <a:r>
              <a:rPr sz="2800" dirty="0">
                <a:sym typeface="+mn-ea"/>
              </a:rPr>
              <a:t>. </a:t>
            </a: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sz="2800" dirty="0">
                <a:sym typeface="+mn-ea"/>
              </a:rPr>
              <a:t>The </a:t>
            </a:r>
            <a:r>
              <a:rPr lang="en-IN" sz="2800" dirty="0">
                <a:sym typeface="+mn-ea"/>
              </a:rPr>
              <a:t>two </a:t>
            </a:r>
            <a:r>
              <a:rPr sz="2800" dirty="0">
                <a:sym typeface="+mn-ea"/>
              </a:rPr>
              <a:t>situation</a:t>
            </a:r>
            <a:r>
              <a:rPr lang="en-IN" sz="2800" dirty="0">
                <a:sym typeface="+mn-ea"/>
              </a:rPr>
              <a:t>s are shown in   </a:t>
            </a:r>
            <a:r>
              <a:rPr lang="en-IN" altLang="en-US" sz="2400" dirty="0">
                <a:solidFill>
                  <a:srgbClr val="0070C0"/>
                </a:solidFill>
                <a:latin typeface="Arial" panose="020B0604020202020204" pitchFamily="34" charset="0"/>
                <a:cs typeface="Arial" panose="020B0604020202020204" pitchFamily="34" charset="0"/>
                <a:sym typeface="+mn-ea"/>
              </a:rPr>
              <a:t>Figure -1</a:t>
            </a:r>
            <a:r>
              <a:rPr lang="en-IN" sz="2800" dirty="0">
                <a:sym typeface="+mn-ea"/>
              </a:rPr>
              <a:t> and </a:t>
            </a:r>
            <a:r>
              <a:rPr lang="en-IN" altLang="en-US" sz="2400" dirty="0">
                <a:solidFill>
                  <a:srgbClr val="0070C0"/>
                </a:solidFill>
                <a:latin typeface="Arial" panose="020B0604020202020204" pitchFamily="34" charset="0"/>
                <a:cs typeface="Arial" panose="020B0604020202020204" pitchFamily="34" charset="0"/>
                <a:sym typeface="+mn-ea"/>
              </a:rPr>
              <a:t>Figure </a:t>
            </a:r>
            <a:r>
              <a:rPr lang="en-IN" sz="2800" dirty="0">
                <a:sym typeface="+mn-ea"/>
              </a:rPr>
              <a:t>-</a:t>
            </a:r>
            <a:r>
              <a:rPr lang="en-IN" altLang="en-US" sz="2400" dirty="0">
                <a:solidFill>
                  <a:srgbClr val="0070C0"/>
                </a:solidFill>
                <a:latin typeface="Arial" panose="020B0604020202020204" pitchFamily="34" charset="0"/>
                <a:cs typeface="Arial" panose="020B0604020202020204" pitchFamily="34" charset="0"/>
                <a:sym typeface="+mn-ea"/>
              </a:rPr>
              <a:t>2</a:t>
            </a:r>
            <a:r>
              <a:rPr lang="en-IN" sz="2800" dirty="0">
                <a:sym typeface="+mn-ea"/>
              </a:rPr>
              <a:t>. </a:t>
            </a:r>
            <a:endParaRPr lang="en-US" sz="2800" dirty="0"/>
          </a:p>
        </p:txBody>
      </p:sp>
      <p:pic>
        <p:nvPicPr>
          <p:cNvPr id="5" name="Picture 4"/>
          <p:cNvPicPr>
            <a:picLocks noChangeAspect="1"/>
          </p:cNvPicPr>
          <p:nvPr/>
        </p:nvPicPr>
        <p:blipFill>
          <a:blip r:embed="rId2"/>
          <a:stretch>
            <a:fillRect/>
          </a:stretch>
        </p:blipFill>
        <p:spPr>
          <a:xfrm>
            <a:off x="7014845" y="542925"/>
            <a:ext cx="4620260" cy="2219325"/>
          </a:xfrm>
          <a:prstGeom prst="rect">
            <a:avLst/>
          </a:prstGeom>
        </p:spPr>
      </p:pic>
      <p:sp>
        <p:nvSpPr>
          <p:cNvPr id="6" name="Text Box 5"/>
          <p:cNvSpPr txBox="1"/>
          <p:nvPr/>
        </p:nvSpPr>
        <p:spPr>
          <a:xfrm>
            <a:off x="7515225" y="266700"/>
            <a:ext cx="1997710" cy="460375"/>
          </a:xfrm>
          <a:prstGeom prst="rect">
            <a:avLst/>
          </a:prstGeom>
          <a:noFill/>
        </p:spPr>
        <p:txBody>
          <a:bodyPr wrap="square" rtlCol="0">
            <a:spAutoFit/>
          </a:bodyPr>
          <a:lstStyle/>
          <a:p>
            <a:r>
              <a:rPr lang="en-IN" altLang="en-US" sz="2400">
                <a:solidFill>
                  <a:srgbClr val="0070C0"/>
                </a:solidFill>
                <a:latin typeface="Arial" panose="020B0604020202020204" pitchFamily="34" charset="0"/>
                <a:cs typeface="Arial" panose="020B0604020202020204" pitchFamily="34" charset="0"/>
              </a:rPr>
              <a:t>Figure -1</a:t>
            </a:r>
          </a:p>
        </p:txBody>
      </p:sp>
      <p:pic>
        <p:nvPicPr>
          <p:cNvPr id="8" name="Picture 7"/>
          <p:cNvPicPr>
            <a:picLocks noChangeAspect="1"/>
          </p:cNvPicPr>
          <p:nvPr/>
        </p:nvPicPr>
        <p:blipFill>
          <a:blip r:embed="rId3"/>
          <a:stretch>
            <a:fillRect/>
          </a:stretch>
        </p:blipFill>
        <p:spPr>
          <a:xfrm>
            <a:off x="6866890" y="2957195"/>
            <a:ext cx="4638675" cy="3780790"/>
          </a:xfrm>
          <a:prstGeom prst="rect">
            <a:avLst/>
          </a:prstGeom>
        </p:spPr>
      </p:pic>
      <p:sp>
        <p:nvSpPr>
          <p:cNvPr id="7" name="Text Box 6"/>
          <p:cNvSpPr txBox="1"/>
          <p:nvPr/>
        </p:nvSpPr>
        <p:spPr>
          <a:xfrm>
            <a:off x="7642225" y="2889250"/>
            <a:ext cx="1997710" cy="460375"/>
          </a:xfrm>
          <a:prstGeom prst="rect">
            <a:avLst/>
          </a:prstGeom>
          <a:noFill/>
        </p:spPr>
        <p:txBody>
          <a:bodyPr wrap="square" rtlCol="0">
            <a:spAutoFit/>
          </a:bodyPr>
          <a:lstStyle/>
          <a:p>
            <a:r>
              <a:rPr lang="en-IN" altLang="en-US" sz="2400">
                <a:solidFill>
                  <a:srgbClr val="0070C0"/>
                </a:solidFill>
                <a:latin typeface="Arial" panose="020B0604020202020204" pitchFamily="34" charset="0"/>
                <a:cs typeface="Arial" panose="020B0604020202020204" pitchFamily="34" charset="0"/>
              </a:rPr>
              <a:t>Figure -2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7454265" y="3971925"/>
            <a:ext cx="4967605" cy="2125345"/>
          </a:xfrm>
          <a:prstGeom prst="rect">
            <a:avLst/>
          </a:prstGeom>
        </p:spPr>
      </p:pic>
      <p:pic>
        <p:nvPicPr>
          <p:cNvPr id="9" name="Picture 8"/>
          <p:cNvPicPr>
            <a:picLocks noChangeAspect="1"/>
          </p:cNvPicPr>
          <p:nvPr/>
        </p:nvPicPr>
        <p:blipFill>
          <a:blip r:embed="rId3"/>
          <a:stretch>
            <a:fillRect/>
          </a:stretch>
        </p:blipFill>
        <p:spPr>
          <a:xfrm>
            <a:off x="7724775" y="619125"/>
            <a:ext cx="5128895" cy="3028950"/>
          </a:xfrm>
          <a:prstGeom prst="rect">
            <a:avLst/>
          </a:prstGeom>
        </p:spPr>
      </p:pic>
      <p:sp>
        <p:nvSpPr>
          <p:cNvPr id="13" name="Text Box 12"/>
          <p:cNvSpPr txBox="1"/>
          <p:nvPr/>
        </p:nvSpPr>
        <p:spPr>
          <a:xfrm>
            <a:off x="143510" y="-8890"/>
            <a:ext cx="7581265" cy="6866890"/>
          </a:xfrm>
          <a:prstGeom prst="rect">
            <a:avLst/>
          </a:prstGeom>
          <a:noFill/>
        </p:spPr>
        <p:txBody>
          <a:bodyPr wrap="square"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IN" altLang="en-US" sz="2800" noProof="0" dirty="0">
                <a:ln>
                  <a:noFill/>
                </a:ln>
                <a:effectLst/>
                <a:uLnTx/>
                <a:uFillTx/>
                <a:latin typeface="Arial" panose="020B0604020202020204" pitchFamily="34" charset="0"/>
                <a:cs typeface="Arial" panose="020B0604020202020204" pitchFamily="34" charset="0"/>
                <a:sym typeface="+mn-ea"/>
              </a:rPr>
              <a:t>Principle : </a:t>
            </a:r>
            <a:r>
              <a:rPr lang="en-IN" altLang="en-US" sz="2400" noProof="0" dirty="0">
                <a:ln>
                  <a:noFill/>
                </a:ln>
                <a:effectLst/>
                <a:uLnTx/>
                <a:uFillTx/>
                <a:latin typeface="Arial" panose="020B0604020202020204" pitchFamily="34" charset="0"/>
                <a:cs typeface="Arial" panose="020B0604020202020204" pitchFamily="34" charset="0"/>
                <a:sym typeface="+mn-ea"/>
              </a:rPr>
              <a:t>As Indicated in the Drawings Of </a:t>
            </a:r>
            <a:r>
              <a:rPr lang="en-IN" altLang="en-US" sz="2400" b="1" noProof="0" dirty="0">
                <a:ln>
                  <a:noFill/>
                </a:ln>
                <a:solidFill>
                  <a:srgbClr val="0070C0"/>
                </a:solidFill>
                <a:effectLst/>
                <a:uLnTx/>
                <a:uFillTx/>
                <a:latin typeface="Arial" panose="020B0604020202020204" pitchFamily="34" charset="0"/>
                <a:cs typeface="Arial" panose="020B0604020202020204" pitchFamily="34" charset="0"/>
                <a:sym typeface="+mn-ea"/>
              </a:rPr>
              <a:t>Figure -1 and Figure-2 </a:t>
            </a:r>
            <a:r>
              <a:rPr lang="en-IN" altLang="en-US" sz="2400" noProof="0" dirty="0">
                <a:ln>
                  <a:noFill/>
                </a:ln>
                <a:effectLst/>
                <a:uLnTx/>
                <a:uFillTx/>
                <a:latin typeface="Arial" panose="020B0604020202020204" pitchFamily="34" charset="0"/>
                <a:cs typeface="Arial" panose="020B0604020202020204" pitchFamily="34" charset="0"/>
                <a:sym typeface="+mn-ea"/>
              </a:rPr>
              <a:t>. the followings steps can followed in the process of state elimination. The result of drawings  are shown in the </a:t>
            </a:r>
            <a:r>
              <a:rPr lang="en-IN" altLang="en-US" sz="2400" b="1" noProof="0" dirty="0">
                <a:ln>
                  <a:noFill/>
                </a:ln>
                <a:solidFill>
                  <a:srgbClr val="0070C0"/>
                </a:solidFill>
                <a:effectLst/>
                <a:uLnTx/>
                <a:uFillTx/>
                <a:latin typeface="Arial" panose="020B0604020202020204" pitchFamily="34" charset="0"/>
                <a:cs typeface="Arial" panose="020B0604020202020204" pitchFamily="34" charset="0"/>
                <a:sym typeface="+mn-ea"/>
              </a:rPr>
              <a:t>Figure -3 and Figure-4</a:t>
            </a:r>
            <a:endParaRPr kumimoji="0" lang="en-IN"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708660" marR="0" lvl="0" indent="-342265"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en-IN" altLang="en-US" sz="2400" noProof="0" dirty="0">
                <a:ln>
                  <a:noFill/>
                </a:ln>
                <a:effectLst/>
                <a:uLnTx/>
                <a:uFillTx/>
                <a:latin typeface="Arial" panose="020B0604020202020204" pitchFamily="34" charset="0"/>
                <a:cs typeface="Arial" panose="020B0604020202020204" pitchFamily="34" charset="0"/>
                <a:sym typeface="+mn-ea"/>
              </a:rPr>
              <a:t>Let us </a:t>
            </a:r>
            <a:r>
              <a:rPr lang="en-US" sz="2400" noProof="0" dirty="0">
                <a:ln>
                  <a:noFill/>
                </a:ln>
                <a:effectLst/>
                <a:uLnTx/>
                <a:uFillTx/>
                <a:latin typeface="Arial" panose="020B0604020202020204" pitchFamily="34" charset="0"/>
                <a:cs typeface="Arial" panose="020B0604020202020204" pitchFamily="34" charset="0"/>
                <a:sym typeface="+mn-ea"/>
              </a:rPr>
              <a:t>Consider a</a:t>
            </a:r>
            <a:r>
              <a:rPr lang="en-IN" altLang="en-US" sz="2400" noProof="0" dirty="0">
                <a:ln>
                  <a:noFill/>
                </a:ln>
                <a:effectLst/>
                <a:uLnTx/>
                <a:uFillTx/>
                <a:latin typeface="Arial" panose="020B0604020202020204" pitchFamily="34" charset="0"/>
                <a:cs typeface="Arial" panose="020B0604020202020204" pitchFamily="34" charset="0"/>
                <a:sym typeface="+mn-ea"/>
              </a:rPr>
              <a:t>n intermediate </a:t>
            </a:r>
            <a:r>
              <a:rPr lang="en-US" sz="2400" noProof="0" dirty="0">
                <a:ln>
                  <a:noFill/>
                </a:ln>
                <a:effectLst/>
                <a:uLnTx/>
                <a:uFillTx/>
                <a:latin typeface="Arial" panose="020B0604020202020204" pitchFamily="34" charset="0"/>
                <a:cs typeface="Arial" panose="020B0604020202020204" pitchFamily="34" charset="0"/>
                <a:sym typeface="+mn-ea"/>
              </a:rPr>
              <a:t> </a:t>
            </a:r>
            <a:r>
              <a:rPr lang="en-US" sz="2400" b="1" noProof="0" dirty="0">
                <a:ln>
                  <a:noFill/>
                </a:ln>
                <a:solidFill>
                  <a:srgbClr val="FF0000"/>
                </a:solidFill>
                <a:effectLst/>
                <a:uLnTx/>
                <a:uFillTx/>
                <a:latin typeface="Arial" panose="020B0604020202020204" pitchFamily="34" charset="0"/>
                <a:cs typeface="Arial" panose="020B0604020202020204" pitchFamily="34" charset="0"/>
                <a:sym typeface="+mn-ea"/>
              </a:rPr>
              <a:t>state s</a:t>
            </a:r>
            <a:r>
              <a:rPr lang="en-IN" altLang="en-US" sz="2400" b="1" noProof="0" dirty="0">
                <a:ln>
                  <a:noFill/>
                </a:ln>
                <a:effectLst/>
                <a:uLnTx/>
                <a:uFillTx/>
                <a:latin typeface="Arial" panose="020B0604020202020204" pitchFamily="34" charset="0"/>
                <a:cs typeface="Arial" panose="020B0604020202020204" pitchFamily="34" charset="0"/>
                <a:sym typeface="+mn-ea"/>
              </a:rPr>
              <a:t> that</a:t>
            </a:r>
            <a:r>
              <a:rPr lang="en-US" sz="2400" noProof="0" dirty="0">
                <a:ln>
                  <a:noFill/>
                </a:ln>
                <a:effectLst/>
                <a:uLnTx/>
                <a:uFillTx/>
                <a:latin typeface="Arial" panose="020B0604020202020204" pitchFamily="34" charset="0"/>
                <a:cs typeface="Arial" panose="020B0604020202020204" pitchFamily="34" charset="0"/>
                <a:sym typeface="+mn-ea"/>
              </a:rPr>
              <a:t> is  to be  eliminated.</a:t>
            </a:r>
            <a:endPar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689610" marR="0" lvl="0" indent="-314325"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en-IN" altLang="en-US" sz="2400" noProof="0" dirty="0">
                <a:ln>
                  <a:noFill/>
                </a:ln>
                <a:effectLst/>
                <a:uLnTx/>
                <a:uFillTx/>
                <a:latin typeface="Arial" panose="020B0604020202020204" pitchFamily="34" charset="0"/>
                <a:cs typeface="Arial" panose="020B0604020202020204" pitchFamily="34" charset="0"/>
                <a:sym typeface="+mn-ea"/>
              </a:rPr>
              <a:t>L</a:t>
            </a:r>
            <a:r>
              <a:rPr lang="en-US" sz="2400" noProof="0" dirty="0">
                <a:ln>
                  <a:noFill/>
                </a:ln>
                <a:effectLst/>
                <a:uLnTx/>
                <a:uFillTx/>
                <a:latin typeface="Arial" panose="020B0604020202020204" pitchFamily="34" charset="0"/>
                <a:cs typeface="Arial" panose="020B0604020202020204" pitchFamily="34" charset="0"/>
                <a:sym typeface="+mn-ea"/>
              </a:rPr>
              <a:t>et  </a:t>
            </a:r>
            <a:r>
              <a:rPr lang="en-IN" altLang="en-US" sz="2400" b="1" noProof="0" dirty="0">
                <a:ln>
                  <a:noFill/>
                </a:ln>
                <a:solidFill>
                  <a:srgbClr val="FF0000"/>
                </a:solidFill>
                <a:effectLst/>
                <a:uLnTx/>
                <a:uFillTx/>
                <a:latin typeface="Arial" panose="020B0604020202020204" pitchFamily="34" charset="0"/>
                <a:cs typeface="Arial" panose="020B0604020202020204" pitchFamily="34" charset="0"/>
                <a:sym typeface="+mn-ea"/>
              </a:rPr>
              <a:t>state </a:t>
            </a:r>
            <a:r>
              <a:rPr lang="en-US" sz="2400" b="1" noProof="0" dirty="0">
                <a:ln>
                  <a:noFill/>
                </a:ln>
                <a:solidFill>
                  <a:srgbClr val="FF0000"/>
                </a:solidFill>
                <a:effectLst/>
                <a:uLnTx/>
                <a:uFillTx/>
                <a:latin typeface="Arial" panose="020B0604020202020204" pitchFamily="34" charset="0"/>
                <a:cs typeface="Arial" panose="020B0604020202020204" pitchFamily="34" charset="0"/>
                <a:sym typeface="+mn-ea"/>
              </a:rPr>
              <a:t>p </a:t>
            </a:r>
            <a:r>
              <a:rPr lang="en-US" sz="2400" noProof="0" dirty="0">
                <a:ln>
                  <a:noFill/>
                </a:ln>
                <a:effectLst/>
                <a:uLnTx/>
                <a:uFillTx/>
                <a:latin typeface="Arial" panose="020B0604020202020204" pitchFamily="34" charset="0"/>
                <a:cs typeface="Arial" panose="020B0604020202020204" pitchFamily="34" charset="0"/>
                <a:sym typeface="+mn-ea"/>
              </a:rPr>
              <a:t> be its successor and</a:t>
            </a:r>
            <a:r>
              <a:rPr lang="en-US" sz="2400" b="1" noProof="0" dirty="0">
                <a:ln>
                  <a:noFill/>
                </a:ln>
                <a:solidFill>
                  <a:srgbClr val="FF0000"/>
                </a:solidFill>
                <a:effectLst/>
                <a:uLnTx/>
                <a:uFillTx/>
                <a:latin typeface="Arial" panose="020B0604020202020204" pitchFamily="34" charset="0"/>
                <a:cs typeface="Arial" panose="020B0604020202020204" pitchFamily="34" charset="0"/>
                <a:sym typeface="+mn-ea"/>
              </a:rPr>
              <a:t> </a:t>
            </a:r>
            <a:r>
              <a:rPr lang="en-IN" altLang="en-US" sz="2400" b="1" noProof="0" dirty="0">
                <a:ln>
                  <a:noFill/>
                </a:ln>
                <a:solidFill>
                  <a:srgbClr val="FF0000"/>
                </a:solidFill>
                <a:effectLst/>
                <a:uLnTx/>
                <a:uFillTx/>
                <a:latin typeface="Arial" panose="020B0604020202020204" pitchFamily="34" charset="0"/>
                <a:cs typeface="Arial" panose="020B0604020202020204" pitchFamily="34" charset="0"/>
                <a:sym typeface="+mn-ea"/>
              </a:rPr>
              <a:t>state </a:t>
            </a:r>
            <a:r>
              <a:rPr lang="en-US" sz="2400" b="1" noProof="0" dirty="0">
                <a:ln>
                  <a:noFill/>
                </a:ln>
                <a:solidFill>
                  <a:srgbClr val="FF0000"/>
                </a:solidFill>
                <a:effectLst/>
                <a:uLnTx/>
                <a:uFillTx/>
                <a:latin typeface="Arial" panose="020B0604020202020204" pitchFamily="34" charset="0"/>
                <a:cs typeface="Arial" panose="020B0604020202020204" pitchFamily="34" charset="0"/>
                <a:sym typeface="+mn-ea"/>
              </a:rPr>
              <a:t>q</a:t>
            </a:r>
            <a:r>
              <a:rPr lang="en-US" sz="2400" noProof="0" dirty="0">
                <a:ln>
                  <a:noFill/>
                </a:ln>
                <a:effectLst/>
                <a:uLnTx/>
                <a:uFillTx/>
                <a:latin typeface="Arial" panose="020B0604020202020204" pitchFamily="34" charset="0"/>
                <a:cs typeface="Arial" panose="020B0604020202020204" pitchFamily="34" charset="0"/>
                <a:sym typeface="+mn-ea"/>
              </a:rPr>
              <a:t> be its predecessor. </a:t>
            </a:r>
          </a:p>
          <a:p>
            <a:pPr marL="689610" marR="0" lvl="0" indent="-314325"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en-US" sz="2400" noProof="0" dirty="0">
                <a:ln>
                  <a:noFill/>
                </a:ln>
                <a:effectLst/>
                <a:uLnTx/>
                <a:uFillTx/>
                <a:latin typeface="Arial" panose="020B0604020202020204" pitchFamily="34" charset="0"/>
                <a:cs typeface="Arial" panose="020B0604020202020204" pitchFamily="34" charset="0"/>
                <a:sym typeface="+mn-ea"/>
              </a:rPr>
              <a:t>It is observed  that all </a:t>
            </a:r>
            <a:r>
              <a:rPr lang="en-IN" altLang="en-US" sz="2400" noProof="0" dirty="0">
                <a:ln>
                  <a:noFill/>
                </a:ln>
                <a:effectLst/>
                <a:uLnTx/>
                <a:uFillTx/>
                <a:latin typeface="Arial" panose="020B0604020202020204" pitchFamily="34" charset="0"/>
                <a:cs typeface="Arial" panose="020B0604020202020204" pitchFamily="34" charset="0"/>
                <a:sym typeface="+mn-ea"/>
              </a:rPr>
              <a:t>the </a:t>
            </a:r>
            <a:r>
              <a:rPr lang="en-US" sz="2400" noProof="0" dirty="0">
                <a:ln>
                  <a:noFill/>
                </a:ln>
                <a:effectLst/>
                <a:uLnTx/>
                <a:uFillTx/>
                <a:latin typeface="Arial" panose="020B0604020202020204" pitchFamily="34" charset="0"/>
                <a:cs typeface="Arial" panose="020B0604020202020204" pitchFamily="34" charset="0"/>
                <a:sym typeface="+mn-ea"/>
              </a:rPr>
              <a:t>strings of the form </a:t>
            </a:r>
            <a:r>
              <a:rPr lang="en-IN" altLang="en-US" sz="2400" noProof="0" dirty="0">
                <a:ln>
                  <a:noFill/>
                </a:ln>
                <a:effectLst/>
                <a:uLnTx/>
                <a:uFillTx/>
                <a:latin typeface="Arial" panose="020B0604020202020204" pitchFamily="34" charset="0"/>
                <a:cs typeface="Arial" panose="020B0604020202020204" pitchFamily="34" charset="0"/>
                <a:sym typeface="+mn-ea"/>
              </a:rPr>
              <a:t>‘</a:t>
            </a:r>
            <a:r>
              <a:rPr lang="en-US" sz="2400" b="1" noProof="0" dirty="0">
                <a:ln>
                  <a:noFill/>
                </a:ln>
                <a:solidFill>
                  <a:srgbClr val="0070C0"/>
                </a:solidFill>
                <a:effectLst/>
                <a:uLnTx/>
                <a:uFillTx/>
                <a:latin typeface="Arial" panose="020B0604020202020204" pitchFamily="34" charset="0"/>
                <a:cs typeface="Arial" panose="020B0604020202020204" pitchFamily="34" charset="0"/>
                <a:sym typeface="+mn-ea"/>
              </a:rPr>
              <a:t>ac*b</a:t>
            </a:r>
            <a:r>
              <a:rPr lang="en-IN" altLang="en-US" sz="2400" b="1" noProof="0" dirty="0">
                <a:ln>
                  <a:noFill/>
                </a:ln>
                <a:solidFill>
                  <a:srgbClr val="0070C0"/>
                </a:solidFill>
                <a:effectLst/>
                <a:uLnTx/>
                <a:uFillTx/>
                <a:latin typeface="Arial" panose="020B0604020202020204" pitchFamily="34" charset="0"/>
                <a:cs typeface="Arial" panose="020B0604020202020204" pitchFamily="34" charset="0"/>
                <a:sym typeface="+mn-ea"/>
              </a:rPr>
              <a:t>’</a:t>
            </a:r>
            <a:r>
              <a:rPr lang="en-US" sz="2400" noProof="0" dirty="0">
                <a:ln>
                  <a:noFill/>
                </a:ln>
                <a:effectLst/>
                <a:uLnTx/>
                <a:uFillTx/>
                <a:latin typeface="Arial" panose="020B0604020202020204" pitchFamily="34" charset="0"/>
                <a:cs typeface="Arial" panose="020B0604020202020204" pitchFamily="34" charset="0"/>
                <a:sym typeface="+mn-ea"/>
              </a:rPr>
              <a:t> take the automata from </a:t>
            </a:r>
            <a:r>
              <a:rPr lang="en-IN" altLang="en-US" sz="2400" b="1" noProof="0" dirty="0">
                <a:ln>
                  <a:noFill/>
                </a:ln>
                <a:solidFill>
                  <a:srgbClr val="FF0000"/>
                </a:solidFill>
                <a:effectLst/>
                <a:uLnTx/>
                <a:uFillTx/>
                <a:latin typeface="Arial" panose="020B0604020202020204" pitchFamily="34" charset="0"/>
                <a:cs typeface="Arial" panose="020B0604020202020204" pitchFamily="34" charset="0"/>
                <a:sym typeface="+mn-ea"/>
              </a:rPr>
              <a:t>state </a:t>
            </a:r>
            <a:r>
              <a:rPr lang="en-US" sz="2400" b="1" noProof="0" dirty="0">
                <a:ln>
                  <a:noFill/>
                </a:ln>
                <a:solidFill>
                  <a:srgbClr val="FF0000"/>
                </a:solidFill>
                <a:effectLst/>
                <a:uLnTx/>
                <a:uFillTx/>
                <a:latin typeface="Arial" panose="020B0604020202020204" pitchFamily="34" charset="0"/>
                <a:cs typeface="Arial" panose="020B0604020202020204" pitchFamily="34" charset="0"/>
                <a:sym typeface="+mn-ea"/>
              </a:rPr>
              <a:t>q</a:t>
            </a:r>
            <a:r>
              <a:rPr lang="en-US" sz="2400" noProof="0" dirty="0">
                <a:ln>
                  <a:noFill/>
                </a:ln>
                <a:effectLst/>
                <a:uLnTx/>
                <a:uFillTx/>
                <a:latin typeface="Arial" panose="020B0604020202020204" pitchFamily="34" charset="0"/>
                <a:cs typeface="Arial" panose="020B0604020202020204" pitchFamily="34" charset="0"/>
                <a:sym typeface="+mn-ea"/>
              </a:rPr>
              <a:t> to</a:t>
            </a:r>
            <a:r>
              <a:rPr lang="en-IN" altLang="en-US" sz="2400" noProof="0" dirty="0">
                <a:ln>
                  <a:noFill/>
                </a:ln>
                <a:effectLst/>
                <a:uLnTx/>
                <a:uFillTx/>
                <a:latin typeface="Arial" panose="020B0604020202020204" pitchFamily="34" charset="0"/>
                <a:cs typeface="Arial" panose="020B0604020202020204" pitchFamily="34" charset="0"/>
                <a:sym typeface="+mn-ea"/>
              </a:rPr>
              <a:t> </a:t>
            </a:r>
            <a:r>
              <a:rPr lang="en-IN" altLang="en-US" sz="2400" b="1" noProof="0" dirty="0">
                <a:ln>
                  <a:noFill/>
                </a:ln>
                <a:solidFill>
                  <a:srgbClr val="FF0000"/>
                </a:solidFill>
                <a:effectLst/>
                <a:uLnTx/>
                <a:uFillTx/>
                <a:latin typeface="Arial" panose="020B0604020202020204" pitchFamily="34" charset="0"/>
                <a:cs typeface="Arial" panose="020B0604020202020204" pitchFamily="34" charset="0"/>
                <a:sym typeface="+mn-ea"/>
              </a:rPr>
              <a:t>state</a:t>
            </a:r>
            <a:r>
              <a:rPr lang="en-US" sz="2400" noProof="0" dirty="0">
                <a:ln>
                  <a:noFill/>
                </a:ln>
                <a:effectLst/>
                <a:uLnTx/>
                <a:uFillTx/>
                <a:latin typeface="Arial" panose="020B0604020202020204" pitchFamily="34" charset="0"/>
                <a:cs typeface="Arial" panose="020B0604020202020204" pitchFamily="34" charset="0"/>
                <a:sym typeface="+mn-ea"/>
              </a:rPr>
              <a:t> </a:t>
            </a:r>
            <a:r>
              <a:rPr lang="en-US" sz="2400" b="1" noProof="0" dirty="0">
                <a:ln>
                  <a:noFill/>
                </a:ln>
                <a:solidFill>
                  <a:srgbClr val="FF0000"/>
                </a:solidFill>
                <a:effectLst/>
                <a:uLnTx/>
                <a:uFillTx/>
                <a:latin typeface="Arial" panose="020B0604020202020204" pitchFamily="34" charset="0"/>
                <a:cs typeface="Arial" panose="020B0604020202020204" pitchFamily="34" charset="0"/>
                <a:sym typeface="+mn-ea"/>
              </a:rPr>
              <a:t>p</a:t>
            </a:r>
            <a:r>
              <a:rPr lang="en-US" sz="2400" noProof="0" dirty="0">
                <a:ln>
                  <a:noFill/>
                </a:ln>
                <a:effectLst/>
                <a:uLnTx/>
                <a:uFillTx/>
                <a:latin typeface="Arial" panose="020B0604020202020204" pitchFamily="34" charset="0"/>
                <a:cs typeface="Arial" panose="020B0604020202020204" pitchFamily="34" charset="0"/>
                <a:sym typeface="+mn-ea"/>
              </a:rPr>
              <a:t> </a:t>
            </a:r>
            <a:r>
              <a:rPr lang="en-IN" altLang="en-US" sz="2400" noProof="0" dirty="0">
                <a:ln>
                  <a:noFill/>
                </a:ln>
                <a:effectLst/>
                <a:uLnTx/>
                <a:uFillTx/>
                <a:latin typeface="Arial" panose="020B0604020202020204" pitchFamily="34" charset="0"/>
                <a:cs typeface="Arial" panose="020B0604020202020204" pitchFamily="34" charset="0"/>
                <a:sym typeface="+mn-ea"/>
              </a:rPr>
              <a:t>that</a:t>
            </a:r>
            <a:r>
              <a:rPr lang="en-US" sz="2400" noProof="0" dirty="0">
                <a:ln>
                  <a:noFill/>
                </a:ln>
                <a:effectLst/>
                <a:uLnTx/>
                <a:uFillTx/>
                <a:latin typeface="Arial" panose="020B0604020202020204" pitchFamily="34" charset="0"/>
                <a:cs typeface="Arial" panose="020B0604020202020204" pitchFamily="34" charset="0"/>
                <a:sym typeface="+mn-ea"/>
              </a:rPr>
              <a:t> pass through </a:t>
            </a:r>
            <a:r>
              <a:rPr lang="en-US" sz="2400" b="1" noProof="0" dirty="0">
                <a:ln>
                  <a:noFill/>
                </a:ln>
                <a:solidFill>
                  <a:srgbClr val="FF0000"/>
                </a:solidFill>
                <a:effectLst/>
                <a:uLnTx/>
                <a:uFillTx/>
                <a:latin typeface="Arial" panose="020B0604020202020204" pitchFamily="34" charset="0"/>
                <a:cs typeface="Arial" panose="020B0604020202020204" pitchFamily="34" charset="0"/>
                <a:sym typeface="+mn-ea"/>
              </a:rPr>
              <a:t>state s</a:t>
            </a:r>
            <a:r>
              <a:rPr lang="en-IN" altLang="en-US" sz="2400" b="1" noProof="0" dirty="0">
                <a:ln>
                  <a:noFill/>
                </a:ln>
                <a:effectLst/>
                <a:uLnTx/>
                <a:uFillTx/>
                <a:latin typeface="Arial" panose="020B0604020202020204" pitchFamily="34" charset="0"/>
                <a:cs typeface="Arial" panose="020B0604020202020204" pitchFamily="34" charset="0"/>
                <a:sym typeface="+mn-ea"/>
              </a:rPr>
              <a:t> </a:t>
            </a:r>
            <a:r>
              <a:rPr lang="en-US" sz="2400" noProof="0" dirty="0">
                <a:ln>
                  <a:noFill/>
                </a:ln>
                <a:effectLst/>
                <a:uLnTx/>
                <a:uFillTx/>
                <a:latin typeface="Arial" panose="020B0604020202020204" pitchFamily="34" charset="0"/>
                <a:cs typeface="Arial" panose="020B0604020202020204" pitchFamily="34" charset="0"/>
                <a:sym typeface="+mn-ea"/>
              </a:rPr>
              <a:t>and </a:t>
            </a:r>
            <a:r>
              <a:rPr lang="en-IN" altLang="en-US" sz="2400" noProof="0" dirty="0">
                <a:ln>
                  <a:noFill/>
                </a:ln>
                <a:effectLst/>
                <a:uLnTx/>
                <a:uFillTx/>
                <a:latin typeface="Arial" panose="020B0604020202020204" pitchFamily="34" charset="0"/>
                <a:cs typeface="Arial" panose="020B0604020202020204" pitchFamily="34" charset="0"/>
                <a:sym typeface="+mn-ea"/>
              </a:rPr>
              <a:t>also,</a:t>
            </a:r>
            <a:r>
              <a:rPr lang="en-US" sz="2400" noProof="0" dirty="0">
                <a:ln>
                  <a:noFill/>
                </a:ln>
                <a:effectLst/>
                <a:uLnTx/>
                <a:uFillTx/>
                <a:latin typeface="Arial" panose="020B0604020202020204" pitchFamily="34" charset="0"/>
                <a:cs typeface="Arial" panose="020B0604020202020204" pitchFamily="34" charset="0"/>
                <a:sym typeface="+mn-ea"/>
              </a:rPr>
              <a:t> the string </a:t>
            </a:r>
            <a:r>
              <a:rPr lang="en-US" sz="2400" b="1" noProof="0" dirty="0">
                <a:ln>
                  <a:noFill/>
                </a:ln>
                <a:solidFill>
                  <a:srgbClr val="0070C0"/>
                </a:solidFill>
                <a:effectLst/>
                <a:uLnTx/>
                <a:uFillTx/>
                <a:latin typeface="Arial" panose="020B0604020202020204" pitchFamily="34" charset="0"/>
                <a:cs typeface="Arial" panose="020B0604020202020204" pitchFamily="34" charset="0"/>
                <a:sym typeface="+mn-ea"/>
              </a:rPr>
              <a:t>‘d’</a:t>
            </a:r>
            <a:r>
              <a:rPr lang="en-IN" altLang="en-US" sz="2400" b="1" noProof="0" dirty="0">
                <a:ln>
                  <a:noFill/>
                </a:ln>
                <a:effectLst/>
                <a:uLnTx/>
                <a:uFillTx/>
                <a:latin typeface="Arial" panose="020B0604020202020204" pitchFamily="34" charset="0"/>
                <a:cs typeface="Arial" panose="020B0604020202020204" pitchFamily="34" charset="0"/>
                <a:sym typeface="+mn-ea"/>
              </a:rPr>
              <a:t> that does not pass through </a:t>
            </a:r>
            <a:r>
              <a:rPr lang="en-US" sz="2400" b="1" noProof="0" dirty="0">
                <a:ln>
                  <a:noFill/>
                </a:ln>
                <a:solidFill>
                  <a:srgbClr val="FF0000"/>
                </a:solidFill>
                <a:effectLst/>
                <a:uLnTx/>
                <a:uFillTx/>
                <a:latin typeface="Arial" panose="020B0604020202020204" pitchFamily="34" charset="0"/>
                <a:cs typeface="Arial" panose="020B0604020202020204" pitchFamily="34" charset="0"/>
                <a:sym typeface="+mn-ea"/>
              </a:rPr>
              <a:t>state s</a:t>
            </a:r>
            <a:r>
              <a:rPr lang="en-IN" altLang="en-US" sz="2400" b="1" noProof="0" dirty="0">
                <a:ln>
                  <a:noFill/>
                </a:ln>
                <a:effectLst/>
                <a:uLnTx/>
                <a:uFillTx/>
                <a:latin typeface="Arial" panose="020B0604020202020204" pitchFamily="34" charset="0"/>
                <a:cs typeface="Arial" panose="020B0604020202020204" pitchFamily="34" charset="0"/>
                <a:sym typeface="+mn-ea"/>
              </a:rPr>
              <a:t> </a:t>
            </a:r>
            <a:r>
              <a:rPr lang="en-US" sz="2400" noProof="0" dirty="0">
                <a:ln>
                  <a:noFill/>
                </a:ln>
                <a:effectLst/>
                <a:uLnTx/>
                <a:uFillTx/>
                <a:latin typeface="Arial" panose="020B0604020202020204" pitchFamily="34" charset="0"/>
                <a:cs typeface="Arial" panose="020B0604020202020204" pitchFamily="34" charset="0"/>
                <a:sym typeface="+mn-ea"/>
              </a:rPr>
              <a:t>.</a:t>
            </a:r>
            <a:r>
              <a:rPr lang="en-IN" altLang="en-US" sz="2400" noProof="0" dirty="0">
                <a:ln>
                  <a:noFill/>
                </a:ln>
                <a:effectLst/>
                <a:uLnTx/>
                <a:uFillTx/>
                <a:latin typeface="Arial" panose="020B0604020202020204" pitchFamily="34" charset="0"/>
                <a:cs typeface="Arial" panose="020B0604020202020204" pitchFamily="34" charset="0"/>
                <a:sym typeface="+mn-ea"/>
              </a:rPr>
              <a:t> So, </a:t>
            </a:r>
            <a:r>
              <a:rPr lang="en-US" sz="2400" noProof="0" dirty="0">
                <a:ln>
                  <a:noFill/>
                </a:ln>
                <a:effectLst/>
                <a:uLnTx/>
                <a:uFillTx/>
                <a:latin typeface="Arial" panose="020B0604020202020204" pitchFamily="34" charset="0"/>
                <a:cs typeface="Arial" panose="020B0604020202020204" pitchFamily="34" charset="0"/>
                <a:sym typeface="+mn-ea"/>
              </a:rPr>
              <a:t>We can now remove </a:t>
            </a:r>
            <a:r>
              <a:rPr lang="en-IN" altLang="en-US" sz="2400" b="1" noProof="0" dirty="0">
                <a:ln>
                  <a:noFill/>
                </a:ln>
                <a:solidFill>
                  <a:srgbClr val="FF0000"/>
                </a:solidFill>
                <a:effectLst/>
                <a:uLnTx/>
                <a:uFillTx/>
                <a:latin typeface="Arial" panose="020B0604020202020204" pitchFamily="34" charset="0"/>
                <a:cs typeface="Arial" panose="020B0604020202020204" pitchFamily="34" charset="0"/>
                <a:sym typeface="+mn-ea"/>
              </a:rPr>
              <a:t>state </a:t>
            </a:r>
            <a:r>
              <a:rPr lang="en-US" sz="2400" b="1" noProof="0" dirty="0">
                <a:ln>
                  <a:noFill/>
                </a:ln>
                <a:solidFill>
                  <a:srgbClr val="FF0000"/>
                </a:solidFill>
                <a:effectLst/>
                <a:uLnTx/>
                <a:uFillTx/>
                <a:latin typeface="Arial" panose="020B0604020202020204" pitchFamily="34" charset="0"/>
                <a:cs typeface="Arial" panose="020B0604020202020204" pitchFamily="34" charset="0"/>
                <a:sym typeface="+mn-ea"/>
              </a:rPr>
              <a:t>s </a:t>
            </a:r>
            <a:r>
              <a:rPr lang="en-US" sz="2400" noProof="0" dirty="0">
                <a:ln>
                  <a:noFill/>
                </a:ln>
                <a:effectLst/>
                <a:uLnTx/>
                <a:uFillTx/>
                <a:latin typeface="Arial" panose="020B0604020202020204" pitchFamily="34" charset="0"/>
                <a:cs typeface="Arial" panose="020B0604020202020204" pitchFamily="34" charset="0"/>
                <a:sym typeface="+mn-ea"/>
              </a:rPr>
              <a:t>and  attach an edge labeled </a:t>
            </a:r>
            <a:r>
              <a:rPr lang="en-IN" altLang="en-US" sz="2400" noProof="0" dirty="0">
                <a:ln>
                  <a:noFill/>
                </a:ln>
                <a:effectLst/>
                <a:uLnTx/>
                <a:uFillTx/>
                <a:latin typeface="Arial" panose="020B0604020202020204" pitchFamily="34" charset="0"/>
                <a:cs typeface="Arial" panose="020B0604020202020204" pitchFamily="34" charset="0"/>
                <a:sym typeface="+mn-ea"/>
              </a:rPr>
              <a:t>‘</a:t>
            </a:r>
            <a:r>
              <a:rPr lang="en-US" sz="2400" b="1" noProof="0" dirty="0">
                <a:ln>
                  <a:noFill/>
                </a:ln>
                <a:solidFill>
                  <a:srgbClr val="0070C0"/>
                </a:solidFill>
                <a:effectLst/>
                <a:uLnTx/>
                <a:uFillTx/>
                <a:latin typeface="Arial" panose="020B0604020202020204" pitchFamily="34" charset="0"/>
                <a:cs typeface="Arial" panose="020B0604020202020204" pitchFamily="34" charset="0"/>
                <a:sym typeface="+mn-ea"/>
              </a:rPr>
              <a:t>ac*b +d</a:t>
            </a:r>
            <a:r>
              <a:rPr lang="en-IN" altLang="en-US" sz="2400" b="1" noProof="0" dirty="0">
                <a:ln>
                  <a:noFill/>
                </a:ln>
                <a:solidFill>
                  <a:srgbClr val="0070C0"/>
                </a:solidFill>
                <a:effectLst/>
                <a:uLnTx/>
                <a:uFillTx/>
                <a:latin typeface="Arial" panose="020B0604020202020204" pitchFamily="34" charset="0"/>
                <a:cs typeface="Arial" panose="020B0604020202020204" pitchFamily="34" charset="0"/>
                <a:sym typeface="+mn-ea"/>
              </a:rPr>
              <a:t>’</a:t>
            </a:r>
            <a:r>
              <a:rPr lang="en-US" sz="2400" b="1" noProof="0" dirty="0">
                <a:ln>
                  <a:noFill/>
                </a:ln>
                <a:effectLst/>
                <a:uLnTx/>
                <a:uFillTx/>
                <a:latin typeface="Arial" panose="020B0604020202020204" pitchFamily="34" charset="0"/>
                <a:cs typeface="Arial" panose="020B0604020202020204" pitchFamily="34" charset="0"/>
                <a:sym typeface="+mn-ea"/>
              </a:rPr>
              <a:t> </a:t>
            </a:r>
            <a:r>
              <a:rPr lang="en-US" sz="2400" noProof="0" dirty="0">
                <a:ln>
                  <a:noFill/>
                </a:ln>
                <a:effectLst/>
                <a:uLnTx/>
                <a:uFillTx/>
                <a:latin typeface="Arial" panose="020B0604020202020204" pitchFamily="34" charset="0"/>
                <a:cs typeface="Arial" panose="020B0604020202020204" pitchFamily="34" charset="0"/>
                <a:sym typeface="+mn-ea"/>
              </a:rPr>
              <a:t>from </a:t>
            </a:r>
            <a:r>
              <a:rPr lang="en-US" sz="2400" b="1" noProof="0" dirty="0">
                <a:ln>
                  <a:noFill/>
                </a:ln>
                <a:solidFill>
                  <a:srgbClr val="FF0000"/>
                </a:solidFill>
                <a:effectLst/>
                <a:uLnTx/>
                <a:uFillTx/>
                <a:latin typeface="Arial" panose="020B0604020202020204" pitchFamily="34" charset="0"/>
                <a:cs typeface="Arial" panose="020B0604020202020204" pitchFamily="34" charset="0"/>
                <a:sym typeface="+mn-ea"/>
              </a:rPr>
              <a:t>state q to state p </a:t>
            </a:r>
            <a:r>
              <a:rPr lang="en-US" sz="2400" noProof="0" dirty="0">
                <a:ln>
                  <a:noFill/>
                </a:ln>
                <a:effectLst/>
                <a:uLnTx/>
                <a:uFillTx/>
                <a:latin typeface="Arial" panose="020B0604020202020204" pitchFamily="34" charset="0"/>
                <a:cs typeface="Arial" panose="020B0604020202020204" pitchFamily="34" charset="0"/>
                <a:sym typeface="+mn-ea"/>
              </a:rPr>
              <a:t>directly. </a:t>
            </a:r>
          </a:p>
          <a:p>
            <a:pPr marL="689610" marR="0" lvl="0" indent="-314325"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en-US" sz="2400" noProof="0" dirty="0">
                <a:ln>
                  <a:noFill/>
                </a:ln>
                <a:effectLst/>
                <a:uLnTx/>
                <a:uFillTx/>
                <a:latin typeface="Arial" panose="020B0604020202020204" pitchFamily="34" charset="0"/>
                <a:cs typeface="Arial" panose="020B0604020202020204" pitchFamily="34" charset="0"/>
                <a:sym typeface="+mn-ea"/>
              </a:rPr>
              <a:t>During this process the transitions are labeled by </a:t>
            </a:r>
            <a:r>
              <a:rPr lang="en-IN" altLang="en-US" sz="2400" noProof="0" dirty="0">
                <a:ln>
                  <a:noFill/>
                </a:ln>
                <a:effectLst/>
                <a:uLnTx/>
                <a:uFillTx/>
                <a:latin typeface="Arial" panose="020B0604020202020204" pitchFamily="34" charset="0"/>
                <a:cs typeface="Arial" panose="020B0604020202020204" pitchFamily="34" charset="0"/>
                <a:sym typeface="+mn-ea"/>
              </a:rPr>
              <a:t> </a:t>
            </a:r>
            <a:r>
              <a:rPr lang="en-US" sz="2400" noProof="0" dirty="0">
                <a:ln>
                  <a:noFill/>
                </a:ln>
                <a:effectLst/>
                <a:uLnTx/>
                <a:uFillTx/>
                <a:latin typeface="Arial" panose="020B0604020202020204" pitchFamily="34" charset="0"/>
                <a:cs typeface="Arial" panose="020B0604020202020204" pitchFamily="34" charset="0"/>
                <a:sym typeface="+mn-ea"/>
              </a:rPr>
              <a:t>regular expression</a:t>
            </a:r>
            <a:r>
              <a:rPr lang="en-IN" altLang="en-US" sz="2400" noProof="0" dirty="0">
                <a:ln>
                  <a:noFill/>
                </a:ln>
                <a:effectLst/>
                <a:uLnTx/>
                <a:uFillTx/>
                <a:latin typeface="Arial" panose="020B0604020202020204" pitchFamily="34" charset="0"/>
                <a:cs typeface="Arial" panose="020B0604020202020204" pitchFamily="34" charset="0"/>
                <a:sym typeface="+mn-ea"/>
              </a:rPr>
              <a:t> </a:t>
            </a:r>
            <a:r>
              <a:rPr lang="en-US" sz="2400" noProof="0" dirty="0">
                <a:ln>
                  <a:noFill/>
                </a:ln>
                <a:effectLst/>
                <a:uLnTx/>
                <a:uFillTx/>
                <a:latin typeface="Arial" panose="020B0604020202020204" pitchFamily="34" charset="0"/>
                <a:cs typeface="Arial" panose="020B0604020202020204" pitchFamily="34" charset="0"/>
                <a:sym typeface="+mn-ea"/>
              </a:rPr>
              <a:t>. The resulting diagrams are called as Generalized Transition Diagra</a:t>
            </a:r>
            <a:r>
              <a:rPr lang="en-US" sz="2800" noProof="0" dirty="0">
                <a:ln>
                  <a:noFill/>
                </a:ln>
                <a:effectLst/>
                <a:uLnTx/>
                <a:uFillTx/>
                <a:latin typeface="Arial" panose="020B0604020202020204" pitchFamily="34" charset="0"/>
                <a:cs typeface="Arial" panose="020B0604020202020204" pitchFamily="34" charset="0"/>
                <a:sym typeface="+mn-ea"/>
              </a:rPr>
              <a:t>ms. </a:t>
            </a:r>
            <a:endParaRPr kumimoji="0" lang="en-US" sz="2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endParaRPr lang="en-US" sz="2800"/>
          </a:p>
        </p:txBody>
      </p:sp>
      <p:sp>
        <p:nvSpPr>
          <p:cNvPr id="14" name="Text Box 13"/>
          <p:cNvSpPr txBox="1"/>
          <p:nvPr/>
        </p:nvSpPr>
        <p:spPr>
          <a:xfrm>
            <a:off x="8286750" y="914400"/>
            <a:ext cx="1711325" cy="460375"/>
          </a:xfrm>
          <a:prstGeom prst="rect">
            <a:avLst/>
          </a:prstGeom>
          <a:noFill/>
        </p:spPr>
        <p:txBody>
          <a:bodyPr wrap="square" rtlCol="0">
            <a:spAutoFit/>
          </a:bodyPr>
          <a:lstStyle/>
          <a:p>
            <a:r>
              <a:rPr lang="en-IN" altLang="en-US" sz="2400">
                <a:solidFill>
                  <a:srgbClr val="0070C0"/>
                </a:solidFill>
              </a:rPr>
              <a:t>Figure - 1</a:t>
            </a:r>
          </a:p>
        </p:txBody>
      </p:sp>
      <p:sp>
        <p:nvSpPr>
          <p:cNvPr id="15" name="Text Box 14"/>
          <p:cNvSpPr txBox="1"/>
          <p:nvPr/>
        </p:nvSpPr>
        <p:spPr>
          <a:xfrm>
            <a:off x="8232775" y="4184650"/>
            <a:ext cx="1711325" cy="460375"/>
          </a:xfrm>
          <a:prstGeom prst="rect">
            <a:avLst/>
          </a:prstGeom>
          <a:noFill/>
        </p:spPr>
        <p:txBody>
          <a:bodyPr wrap="square" rtlCol="0">
            <a:spAutoFit/>
          </a:bodyPr>
          <a:lstStyle/>
          <a:p>
            <a:r>
              <a:rPr lang="en-IN" altLang="en-US" sz="2400">
                <a:solidFill>
                  <a:srgbClr val="0070C0"/>
                </a:solidFill>
              </a:rPr>
              <a:t>Figure - 3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106680"/>
            <a:ext cx="10515600" cy="746760"/>
          </a:xfrm>
        </p:spPr>
        <p:txBody>
          <a:bodyPr>
            <a:normAutofit fontScale="90000"/>
          </a:bodyPr>
          <a:lstStyle/>
          <a:p>
            <a:r>
              <a:rPr lang="en-GB" altLang="en-US" b="1">
                <a:solidFill>
                  <a:srgbClr val="FF0000"/>
                </a:solidFill>
              </a:rPr>
              <a:t>Regualar Expressions and Languages</a:t>
            </a:r>
          </a:p>
        </p:txBody>
      </p:sp>
      <p:sp>
        <p:nvSpPr>
          <p:cNvPr id="3" name="Text Box 2"/>
          <p:cNvSpPr txBox="1"/>
          <p:nvPr/>
        </p:nvSpPr>
        <p:spPr>
          <a:xfrm>
            <a:off x="297815" y="349250"/>
            <a:ext cx="11410950" cy="6605270"/>
          </a:xfrm>
          <a:prstGeom prst="rect">
            <a:avLst/>
          </a:prstGeom>
          <a:noFill/>
        </p:spPr>
        <p:txBody>
          <a:bodyPr wrap="square" rtlCol="0">
            <a:noAutofit/>
          </a:bodyPr>
          <a:lstStyle/>
          <a:p>
            <a:pPr marL="514350" indent="-255905">
              <a:buFont typeface="+mj-lt"/>
              <a:buAutoNum type="arabicPeriod"/>
            </a:pPr>
            <a:r>
              <a:rPr lang="en-GB" altLang="en-US" sz="2800" b="1">
                <a:solidFill>
                  <a:srgbClr val="FF0000"/>
                </a:solidFill>
              </a:rPr>
              <a:t> Introduction to Regular expression</a:t>
            </a:r>
          </a:p>
          <a:p>
            <a:pPr marL="847090" indent="19685">
              <a:buFont typeface="Arial" panose="020B0604020202020204" pitchFamily="34" charset="0"/>
              <a:buChar char="•"/>
            </a:pPr>
            <a:r>
              <a:rPr lang="en-GB" altLang="en-US" sz="2800">
                <a:solidFill>
                  <a:srgbClr val="00B0F0"/>
                </a:solidFill>
              </a:rPr>
              <a:t> </a:t>
            </a:r>
            <a:r>
              <a:rPr lang="en-GB" altLang="en-US" sz="2400" b="1">
                <a:solidFill>
                  <a:srgbClr val="00B0F0"/>
                </a:solidFill>
              </a:rPr>
              <a:t>1.1.</a:t>
            </a:r>
            <a:r>
              <a:rPr lang="en-IN" altLang="en-GB" sz="2400">
                <a:solidFill>
                  <a:srgbClr val="00B0F0"/>
                </a:solidFill>
              </a:rPr>
              <a:t> </a:t>
            </a:r>
            <a:r>
              <a:rPr lang="en-GB" altLang="en-US" sz="2400" b="1">
                <a:solidFill>
                  <a:srgbClr val="00B0F0"/>
                </a:solidFill>
              </a:rPr>
              <a:t>Formal Defination for Regualar Expression.</a:t>
            </a:r>
          </a:p>
          <a:p>
            <a:pPr marL="847090" indent="19685">
              <a:buFont typeface="Arial" panose="020B0604020202020204" pitchFamily="34" charset="0"/>
              <a:buChar char="•"/>
            </a:pPr>
            <a:r>
              <a:rPr lang="en-GB" altLang="en-US" sz="2400" b="1">
                <a:solidFill>
                  <a:srgbClr val="00B0F0"/>
                </a:solidFill>
              </a:rPr>
              <a:t> </a:t>
            </a:r>
            <a:r>
              <a:rPr lang="en-IN" altLang="en-GB" sz="2400" b="1">
                <a:solidFill>
                  <a:srgbClr val="00B0F0"/>
                </a:solidFill>
              </a:rPr>
              <a:t> 1.2. </a:t>
            </a:r>
            <a:r>
              <a:rPr lang="en-GB" altLang="en-US" sz="2400" b="1">
                <a:solidFill>
                  <a:srgbClr val="00B0F0"/>
                </a:solidFill>
              </a:rPr>
              <a:t>Language associated with Regular Expression</a:t>
            </a:r>
          </a:p>
          <a:p>
            <a:pPr marL="994410" indent="-147320">
              <a:buFont typeface="Arial" panose="020B0604020202020204" pitchFamily="34" charset="0"/>
              <a:buChar char="•"/>
            </a:pPr>
            <a:r>
              <a:rPr lang="en-GB" altLang="en-US" sz="2400" b="1">
                <a:solidFill>
                  <a:srgbClr val="00B0F0"/>
                </a:solidFill>
              </a:rPr>
              <a:t> </a:t>
            </a:r>
            <a:r>
              <a:rPr lang="en-IN" altLang="en-GB" sz="2400" b="1">
                <a:solidFill>
                  <a:srgbClr val="00B0F0"/>
                </a:solidFill>
              </a:rPr>
              <a:t>1.3. </a:t>
            </a:r>
            <a:r>
              <a:rPr lang="en-GB" altLang="en-US" sz="2400" b="1">
                <a:solidFill>
                  <a:srgbClr val="00B0F0"/>
                </a:solidFill>
              </a:rPr>
              <a:t>Building Regular Expression for the Languages</a:t>
            </a:r>
          </a:p>
          <a:p>
            <a:pPr marL="278130" algn="l">
              <a:buClrTx/>
              <a:buSzTx/>
              <a:buFont typeface="+mj-lt"/>
              <a:buNone/>
            </a:pPr>
            <a:r>
              <a:rPr lang="en-GB" altLang="en-US" sz="2800" b="1">
                <a:solidFill>
                  <a:srgbClr val="FF0000"/>
                </a:solidFill>
              </a:rPr>
              <a:t>2. Finite Automata and Regular expressions</a:t>
            </a:r>
          </a:p>
          <a:p>
            <a:pPr marL="914400" lvl="1" indent="-90805">
              <a:buFont typeface="Arial" panose="020B0604020202020204" pitchFamily="34" charset="0"/>
              <a:buChar char="•"/>
            </a:pPr>
            <a:r>
              <a:rPr lang="en-GB" altLang="en-US" sz="2800" b="1">
                <a:solidFill>
                  <a:srgbClr val="00B0F0"/>
                </a:solidFill>
              </a:rPr>
              <a:t> </a:t>
            </a:r>
            <a:r>
              <a:rPr lang="en-GB" altLang="en-US" sz="2400" b="1">
                <a:solidFill>
                  <a:srgbClr val="00B0F0"/>
                </a:solidFill>
              </a:rPr>
              <a:t>2.1</a:t>
            </a:r>
            <a:r>
              <a:rPr lang="en-IN" altLang="en-GB" sz="2800" b="1">
                <a:solidFill>
                  <a:srgbClr val="00B0F0"/>
                </a:solidFill>
              </a:rPr>
              <a:t>.</a:t>
            </a:r>
            <a:r>
              <a:rPr lang="en-GB" altLang="en-US" sz="2400" b="1">
                <a:solidFill>
                  <a:srgbClr val="00B0F0"/>
                </a:solidFill>
              </a:rPr>
              <a:t> Building Ԑ-NFA from Regular Expression</a:t>
            </a:r>
          </a:p>
          <a:p>
            <a:pPr marL="1517015" lvl="2" indent="-243840" algn="l">
              <a:buClrTx/>
              <a:buSzTx/>
              <a:buFont typeface="Arial" panose="020B0604020202020204" pitchFamily="34" charset="0"/>
              <a:buChar char="•"/>
            </a:pPr>
            <a:r>
              <a:rPr lang="en-IN" altLang="en-GB" sz="2400" b="1">
                <a:solidFill>
                  <a:srgbClr val="00B0F0"/>
                </a:solidFill>
              </a:rPr>
              <a:t>2.</a:t>
            </a:r>
            <a:r>
              <a:rPr lang="en-GB" altLang="en-IN" sz="2400" b="1">
                <a:solidFill>
                  <a:srgbClr val="00B0F0"/>
                </a:solidFill>
              </a:rPr>
              <a:t>1.1</a:t>
            </a:r>
            <a:r>
              <a:rPr lang="en-IN" altLang="en-GB" sz="2400" b="1">
                <a:solidFill>
                  <a:srgbClr val="00B0F0"/>
                </a:solidFill>
              </a:rPr>
              <a:t>. </a:t>
            </a:r>
            <a:r>
              <a:rPr lang="en-GB" altLang="en-US" sz="2400" b="1">
                <a:solidFill>
                  <a:srgbClr val="00B0F0"/>
                </a:solidFill>
              </a:rPr>
              <a:t>Examples on building </a:t>
            </a:r>
            <a:r>
              <a:rPr lang="en-GB" altLang="en-US" sz="2400" b="1">
                <a:solidFill>
                  <a:srgbClr val="00B0F0"/>
                </a:solidFill>
                <a:sym typeface="+mn-ea"/>
              </a:rPr>
              <a:t>Ԑ-NFA from Regular   Expressions (Thomson’s Scheme)</a:t>
            </a:r>
          </a:p>
          <a:p>
            <a:pPr marL="1065530" lvl="1" indent="-243840" algn="l">
              <a:buClrTx/>
              <a:buSzTx/>
              <a:buFont typeface="Arial" panose="020B0604020202020204" pitchFamily="34" charset="0"/>
              <a:buChar char="•"/>
            </a:pPr>
            <a:r>
              <a:rPr lang="en-GB" altLang="en-US" sz="2400" b="1">
                <a:solidFill>
                  <a:srgbClr val="00B0F0"/>
                </a:solidFill>
              </a:rPr>
              <a:t>2.2. Building Regular Expressions from DFA and NFA (State Elimination Method).</a:t>
            </a:r>
            <a:endParaRPr lang="en-GB" altLang="en-US" sz="2400">
              <a:latin typeface="Arial" panose="020B0604020202020204" pitchFamily="34" charset="0"/>
              <a:cs typeface="Arial" panose="020B0604020202020204" pitchFamily="34" charset="0"/>
            </a:endParaRPr>
          </a:p>
          <a:p>
            <a:pPr marL="278130" lvl="1" algn="l">
              <a:buClrTx/>
              <a:buSzTx/>
              <a:buFont typeface="+mj-lt"/>
              <a:buNone/>
            </a:pPr>
            <a:r>
              <a:rPr lang="en-GB" altLang="en-US" sz="2800" b="1">
                <a:solidFill>
                  <a:srgbClr val="FF0000"/>
                </a:solidFill>
              </a:rPr>
              <a:t>3. Minimization Of Automata(DFA)</a:t>
            </a:r>
          </a:p>
          <a:p>
            <a:pPr marL="1080135" lvl="1" indent="-211455" algn="l">
              <a:buClrTx/>
              <a:buSzTx/>
              <a:buFont typeface="Arial" panose="020B0604020202020204" pitchFamily="34" charset="0"/>
              <a:buChar char="•"/>
            </a:pPr>
            <a:r>
              <a:rPr lang="en-GB" altLang="en-US" sz="2800" b="1">
                <a:solidFill>
                  <a:srgbClr val="00B0F0"/>
                </a:solidFill>
              </a:rPr>
              <a:t>Algorithm and Examples</a:t>
            </a:r>
          </a:p>
          <a:p>
            <a:pPr marL="824230" lvl="1" indent="-516890">
              <a:buFont typeface="Arial" panose="020B0604020202020204" pitchFamily="34" charset="0"/>
              <a:buNone/>
            </a:pPr>
            <a:r>
              <a:rPr lang="en-GB" altLang="en-US" sz="2800" b="1">
                <a:solidFill>
                  <a:srgbClr val="FF0000"/>
                </a:solidFill>
              </a:rPr>
              <a:t>4. Properties of Regular Languages</a:t>
            </a:r>
          </a:p>
          <a:p>
            <a:pPr marL="1141730" lvl="1" indent="-316865">
              <a:buFont typeface="Arial" panose="020B0604020202020204" pitchFamily="34" charset="0"/>
              <a:buChar char="•"/>
            </a:pPr>
            <a:r>
              <a:rPr lang="en-GB" altLang="en-US" sz="2800" b="1">
                <a:solidFill>
                  <a:srgbClr val="00B0F0"/>
                </a:solidFill>
              </a:rPr>
              <a:t>Pumping Lemma </a:t>
            </a:r>
          </a:p>
          <a:p>
            <a:pPr marL="1122045" lvl="1" indent="-297180">
              <a:buFont typeface="Arial" panose="020B0604020202020204" pitchFamily="34" charset="0"/>
              <a:buChar char="•"/>
            </a:pPr>
            <a:r>
              <a:rPr lang="en-GB" altLang="en-US" sz="2800" b="1">
                <a:solidFill>
                  <a:srgbClr val="00B0F0"/>
                </a:solidFill>
              </a:rPr>
              <a:t>Proving Languages not be Regular</a:t>
            </a:r>
          </a:p>
          <a:p>
            <a:pPr marL="1141730" lvl="1" indent="-316865">
              <a:buFont typeface="Arial" panose="020B0604020202020204" pitchFamily="34" charset="0"/>
              <a:buChar char="•"/>
            </a:pPr>
            <a:r>
              <a:rPr lang="en-GB" altLang="en-US" sz="2800" b="1">
                <a:solidFill>
                  <a:srgbClr val="00B0F0"/>
                </a:solidFill>
              </a:rPr>
              <a:t>Examples </a:t>
            </a:r>
          </a:p>
          <a:p>
            <a:pPr marL="824230" lvl="1" indent="-516890">
              <a:buFont typeface="Arial" panose="020B0604020202020204" pitchFamily="34" charset="0"/>
              <a:buNone/>
            </a:pPr>
            <a:r>
              <a:rPr lang="en-GB" altLang="en-US" sz="2800" b="1">
                <a:solidFill>
                  <a:srgbClr val="FF0000"/>
                </a:solidFill>
              </a:rPr>
              <a:t>5. Applications Of Regular Expressions</a:t>
            </a:r>
            <a:endParaRPr lang="en-GB" altLang="en-US" sz="3200">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05435" y="386715"/>
            <a:ext cx="11086465" cy="4595495"/>
          </a:xfrm>
          <a:prstGeom prst="rect">
            <a:avLst/>
          </a:prstGeom>
          <a:noFill/>
        </p:spPr>
        <p:txBody>
          <a:bodyPr wrap="square" rtlCol="0" anchor="t">
            <a:noAutofit/>
          </a:bodyPr>
          <a:lstStyle/>
          <a:p>
            <a:pPr marL="800100" lvl="1" indent="-342900" algn="just" eaLnBrk="1" hangingPunct="1">
              <a:buClrTx/>
              <a:buSzTx/>
              <a:buFont typeface="Arial" panose="020B0604020202020204" pitchFamily="34" charset="0"/>
              <a:buChar char="•"/>
            </a:pPr>
            <a:r>
              <a:rPr sz="2800" dirty="0">
                <a:latin typeface="Arial" panose="020B0604020202020204" pitchFamily="34" charset="0"/>
                <a:cs typeface="Arial" panose="020B0604020202020204" pitchFamily="34" charset="0"/>
                <a:sym typeface="+mn-ea"/>
              </a:rPr>
              <a:t>Consider the</a:t>
            </a:r>
            <a:r>
              <a:rPr lang="en-IN" sz="2800" dirty="0">
                <a:latin typeface="Arial" panose="020B0604020202020204" pitchFamily="34" charset="0"/>
                <a:cs typeface="Arial" panose="020B0604020202020204" pitchFamily="34" charset="0"/>
                <a:sym typeface="+mn-ea"/>
              </a:rPr>
              <a:t> Figures - </a:t>
            </a:r>
            <a:r>
              <a:rPr sz="2800" dirty="0">
                <a:latin typeface="Arial" panose="020B0604020202020204" pitchFamily="34" charset="0"/>
                <a:cs typeface="Arial" panose="020B0604020202020204" pitchFamily="34" charset="0"/>
                <a:sym typeface="+mn-ea"/>
              </a:rPr>
              <a:t> below, which shows a generic </a:t>
            </a:r>
            <a:r>
              <a:rPr sz="2800" b="1" dirty="0">
                <a:solidFill>
                  <a:srgbClr val="FF0000"/>
                </a:solidFill>
                <a:latin typeface="Arial" panose="020B0604020202020204" pitchFamily="34" charset="0"/>
                <a:cs typeface="Arial" panose="020B0604020202020204" pitchFamily="34" charset="0"/>
                <a:sym typeface="+mn-ea"/>
              </a:rPr>
              <a:t>state s</a:t>
            </a:r>
            <a:r>
              <a:rPr sz="2800" dirty="0">
                <a:latin typeface="Arial" panose="020B0604020202020204" pitchFamily="34" charset="0"/>
                <a:cs typeface="Arial" panose="020B0604020202020204" pitchFamily="34" charset="0"/>
                <a:sym typeface="+mn-ea"/>
              </a:rPr>
              <a:t> about to be eliminated.The labels on all edges are</a:t>
            </a:r>
            <a:r>
              <a:rPr sz="2800" b="1" dirty="0">
                <a:solidFill>
                  <a:srgbClr val="FF0000"/>
                </a:solidFill>
                <a:latin typeface="Arial" panose="020B0604020202020204" pitchFamily="34" charset="0"/>
                <a:cs typeface="Arial" panose="020B0604020202020204" pitchFamily="34" charset="0"/>
                <a:sym typeface="+mn-ea"/>
              </a:rPr>
              <a:t> regular expressions.</a:t>
            </a:r>
            <a:endParaRPr sz="2800" b="1" dirty="0">
              <a:solidFill>
                <a:srgbClr val="FF0000"/>
              </a:solidFill>
              <a:latin typeface="Arial" panose="020B0604020202020204" pitchFamily="34" charset="0"/>
              <a:cs typeface="Arial" panose="020B0604020202020204" pitchFamily="34" charset="0"/>
            </a:endParaRPr>
          </a:p>
          <a:p>
            <a:pPr marL="800100" lvl="1" indent="-342900" algn="just" eaLnBrk="1" hangingPunct="1">
              <a:buClrTx/>
              <a:buSzTx/>
              <a:buFont typeface="Arial" panose="020B0604020202020204" pitchFamily="34" charset="0"/>
              <a:buChar char="•"/>
            </a:pPr>
            <a:r>
              <a:rPr sz="2800" dirty="0">
                <a:latin typeface="Arial" panose="020B0604020202020204" pitchFamily="34" charset="0"/>
                <a:cs typeface="Arial" panose="020B0604020202020204" pitchFamily="34" charset="0"/>
                <a:sym typeface="+mn-ea"/>
              </a:rPr>
              <a:t>To remove</a:t>
            </a:r>
            <a:r>
              <a:rPr lang="en-IN" sz="2800" dirty="0">
                <a:latin typeface="Arial" panose="020B0604020202020204" pitchFamily="34" charset="0"/>
                <a:cs typeface="Arial" panose="020B0604020202020204" pitchFamily="34" charset="0"/>
                <a:sym typeface="+mn-ea"/>
              </a:rPr>
              <a:t> </a:t>
            </a:r>
            <a:r>
              <a:rPr lang="en-IN" sz="2800" b="1" dirty="0">
                <a:solidFill>
                  <a:srgbClr val="FF0000"/>
                </a:solidFill>
                <a:latin typeface="Arial" panose="020B0604020202020204" pitchFamily="34" charset="0"/>
                <a:cs typeface="Arial" panose="020B0604020202020204" pitchFamily="34" charset="0"/>
                <a:sym typeface="+mn-ea"/>
              </a:rPr>
              <a:t>state</a:t>
            </a:r>
            <a:r>
              <a:rPr sz="2800" b="1" dirty="0">
                <a:solidFill>
                  <a:srgbClr val="FF0000"/>
                </a:solidFill>
                <a:latin typeface="Arial" panose="020B0604020202020204" pitchFamily="34" charset="0"/>
                <a:cs typeface="Arial" panose="020B0604020202020204" pitchFamily="34" charset="0"/>
                <a:sym typeface="+mn-ea"/>
              </a:rPr>
              <a:t> s</a:t>
            </a:r>
            <a:r>
              <a:rPr sz="2800" dirty="0">
                <a:latin typeface="Arial" panose="020B0604020202020204" pitchFamily="34" charset="0"/>
                <a:cs typeface="Arial" panose="020B0604020202020204" pitchFamily="34" charset="0"/>
                <a:sym typeface="+mn-ea"/>
              </a:rPr>
              <a:t>, we must make labels from </a:t>
            </a:r>
            <a:r>
              <a:rPr sz="2800" b="1" dirty="0">
                <a:solidFill>
                  <a:srgbClr val="FF0000"/>
                </a:solidFill>
                <a:latin typeface="Arial" panose="020B0604020202020204" pitchFamily="34" charset="0"/>
                <a:cs typeface="Arial" panose="020B0604020202020204" pitchFamily="34" charset="0"/>
                <a:sym typeface="+mn-ea"/>
              </a:rPr>
              <a:t>each qi to p1 up to </a:t>
            </a:r>
            <a:r>
              <a:rPr lang="en-IN" sz="2800" b="1" dirty="0">
                <a:solidFill>
                  <a:srgbClr val="FF0000"/>
                </a:solidFill>
                <a:latin typeface="Arial" panose="020B0604020202020204" pitchFamily="34" charset="0"/>
                <a:cs typeface="Arial" panose="020B0604020202020204" pitchFamily="34" charset="0"/>
                <a:sym typeface="+mn-ea"/>
              </a:rPr>
              <a:t> pm</a:t>
            </a:r>
            <a:r>
              <a:rPr sz="2800" dirty="0">
                <a:latin typeface="Arial" panose="020B0604020202020204" pitchFamily="34" charset="0"/>
                <a:cs typeface="Arial" panose="020B0604020202020204" pitchFamily="34" charset="0"/>
                <a:sym typeface="+mn-ea"/>
              </a:rPr>
              <a:t> that include the paths we could have made through</a:t>
            </a:r>
            <a:r>
              <a:rPr lang="en-IN" sz="2800" dirty="0">
                <a:latin typeface="Arial" panose="020B0604020202020204" pitchFamily="34" charset="0"/>
                <a:cs typeface="Arial" panose="020B0604020202020204" pitchFamily="34" charset="0"/>
                <a:sym typeface="+mn-ea"/>
              </a:rPr>
              <a:t> </a:t>
            </a:r>
            <a:r>
              <a:rPr lang="en-IN" sz="2800" b="1" dirty="0">
                <a:solidFill>
                  <a:srgbClr val="FF0000"/>
                </a:solidFill>
                <a:latin typeface="Arial" panose="020B0604020202020204" pitchFamily="34" charset="0"/>
                <a:cs typeface="Arial" panose="020B0604020202020204" pitchFamily="34" charset="0"/>
                <a:sym typeface="+mn-ea"/>
              </a:rPr>
              <a:t>state </a:t>
            </a:r>
            <a:r>
              <a:rPr sz="2800" b="1" dirty="0">
                <a:solidFill>
                  <a:srgbClr val="FF0000"/>
                </a:solidFill>
                <a:latin typeface="Arial" panose="020B0604020202020204" pitchFamily="34" charset="0"/>
                <a:cs typeface="Arial" panose="020B0604020202020204" pitchFamily="34" charset="0"/>
                <a:sym typeface="+mn-ea"/>
              </a:rPr>
              <a:t> s</a:t>
            </a:r>
            <a:r>
              <a:rPr sz="2800" dirty="0">
                <a:latin typeface="Arial" panose="020B0604020202020204" pitchFamily="34" charset="0"/>
                <a:cs typeface="Arial" panose="020B0604020202020204" pitchFamily="34" charset="0"/>
                <a:sym typeface="+mn-ea"/>
              </a:rPr>
              <a:t>. </a:t>
            </a:r>
            <a:r>
              <a:rPr lang="en-IN" sz="2800" dirty="0">
                <a:latin typeface="Arial" panose="020B0604020202020204" pitchFamily="34" charset="0"/>
                <a:cs typeface="Arial" panose="020B0604020202020204" pitchFamily="34" charset="0"/>
                <a:sym typeface="+mn-ea"/>
              </a:rPr>
              <a:t>The result of elimination is shown in the figure below.</a:t>
            </a:r>
          </a:p>
        </p:txBody>
      </p:sp>
      <p:pic>
        <p:nvPicPr>
          <p:cNvPr id="55299" name="Picture 7"/>
          <p:cNvPicPr>
            <a:picLocks noGrp="1" noChangeAspect="1"/>
          </p:cNvPicPr>
          <p:nvPr>
            <p:ph idx="1"/>
          </p:nvPr>
        </p:nvPicPr>
        <p:blipFill>
          <a:blip r:embed="rId2"/>
          <a:srcRect/>
          <a:stretch>
            <a:fillRect/>
          </a:stretch>
        </p:blipFill>
        <p:spPr>
          <a:xfrm>
            <a:off x="838200" y="3429635"/>
            <a:ext cx="10515600" cy="3336925"/>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419735" y="191135"/>
            <a:ext cx="10279380" cy="6607810"/>
          </a:xfrm>
          <a:prstGeom prst="rect">
            <a:avLst/>
          </a:prstGeom>
          <a:noFill/>
        </p:spPr>
        <p:txBody>
          <a:bodyPr wrap="square"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en-US" sz="2400" noProof="0" dirty="0">
                <a:ln>
                  <a:noFill/>
                </a:ln>
                <a:effectLst/>
                <a:uLnTx/>
                <a:uFillTx/>
                <a:sym typeface="+mn-ea"/>
              </a:rPr>
              <a:t>By this process we </a:t>
            </a:r>
            <a:r>
              <a:rPr lang="en-US" sz="2400" b="1" noProof="0" dirty="0">
                <a:ln>
                  <a:noFill/>
                </a:ln>
                <a:solidFill>
                  <a:srgbClr val="FF0000"/>
                </a:solidFill>
                <a:effectLst/>
                <a:uLnTx/>
                <a:uFillTx/>
                <a:sym typeface="+mn-ea"/>
              </a:rPr>
              <a:t>eliminate all intermediate states</a:t>
            </a:r>
            <a:r>
              <a:rPr lang="en-US" sz="2400" noProof="0" dirty="0">
                <a:ln>
                  <a:noFill/>
                </a:ln>
                <a:effectLst/>
                <a:uLnTx/>
                <a:uFillTx/>
                <a:sym typeface="+mn-ea"/>
              </a:rPr>
              <a:t>  and the result will be a </a:t>
            </a:r>
            <a:r>
              <a:rPr lang="en-US" sz="2400" b="1" noProof="0" dirty="0">
                <a:ln>
                  <a:noFill/>
                </a:ln>
                <a:solidFill>
                  <a:srgbClr val="FF0000"/>
                </a:solidFill>
                <a:effectLst/>
                <a:uLnTx/>
                <a:uFillTx/>
                <a:sym typeface="+mn-ea"/>
              </a:rPr>
              <a:t>one or two state automaton</a:t>
            </a:r>
            <a:r>
              <a:rPr lang="en-US" sz="2400" noProof="0" dirty="0">
                <a:ln>
                  <a:noFill/>
                </a:ln>
                <a:effectLst/>
                <a:uLnTx/>
                <a:uFillTx/>
                <a:sym typeface="+mn-ea"/>
              </a:rPr>
              <a:t> with a </a:t>
            </a:r>
            <a:r>
              <a:rPr lang="en-US" sz="2400" b="1" noProof="0" dirty="0">
                <a:ln>
                  <a:noFill/>
                </a:ln>
                <a:solidFill>
                  <a:srgbClr val="FF0000"/>
                </a:solidFill>
                <a:effectLst/>
                <a:uLnTx/>
                <a:uFillTx/>
                <a:sym typeface="+mn-ea"/>
              </a:rPr>
              <a:t>start state </a:t>
            </a:r>
            <a:r>
              <a:rPr lang="en-US" sz="2400" noProof="0" dirty="0">
                <a:ln>
                  <a:noFill/>
                </a:ln>
                <a:effectLst/>
                <a:uLnTx/>
                <a:uFillTx/>
                <a:sym typeface="+mn-ea"/>
              </a:rPr>
              <a:t>and </a:t>
            </a:r>
            <a:r>
              <a:rPr lang="en-US" sz="2400" b="1" noProof="0" dirty="0">
                <a:ln>
                  <a:noFill/>
                </a:ln>
                <a:solidFill>
                  <a:srgbClr val="FF0000"/>
                </a:solidFill>
                <a:effectLst/>
                <a:uLnTx/>
                <a:uFillTx/>
                <a:sym typeface="+mn-ea"/>
              </a:rPr>
              <a:t>accepting state</a:t>
            </a:r>
            <a:r>
              <a:rPr lang="en-US" sz="2400" noProof="0" dirty="0">
                <a:ln>
                  <a:noFill/>
                </a:ln>
                <a:effectLst/>
                <a:uLnTx/>
                <a:uFillTx/>
                <a:sym typeface="+mn-ea"/>
              </a:rPr>
              <a:t>.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en-US" sz="2400" noProof="0" dirty="0">
                <a:ln>
                  <a:noFill/>
                </a:ln>
                <a:effectLst/>
                <a:uLnTx/>
                <a:uFillTx/>
                <a:sym typeface="+mn-ea"/>
              </a:rPr>
              <a:t>The configuration at the end is one of the following patterns</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1365250" marR="0" lvl="0" indent="-457200" algn="l" defTabSz="914400" rtl="0" eaLnBrk="1" fontAlgn="auto" latinLnBrk="0" hangingPunct="1">
              <a:lnSpc>
                <a:spcPct val="100000"/>
              </a:lnSpc>
              <a:spcBef>
                <a:spcPct val="20000"/>
              </a:spcBef>
              <a:spcAft>
                <a:spcPts val="0"/>
              </a:spcAft>
              <a:buClrTx/>
              <a:buSzTx/>
              <a:buFont typeface="+mj-lt"/>
              <a:buAutoNum type="romanUcPeriod"/>
              <a:defRPr/>
            </a:pPr>
            <a:r>
              <a:rPr lang="en-IN" altLang="en-US" sz="2400" b="1" noProof="0" dirty="0">
                <a:ln>
                  <a:noFill/>
                </a:ln>
                <a:solidFill>
                  <a:srgbClr val="FF0000"/>
                </a:solidFill>
                <a:effectLst/>
                <a:uLnTx/>
                <a:uFillTx/>
                <a:sym typeface="+mn-ea"/>
              </a:rPr>
              <a:t>N</a:t>
            </a:r>
            <a:r>
              <a:rPr lang="en-US" sz="2400" b="1" noProof="0" dirty="0">
                <a:ln>
                  <a:noFill/>
                </a:ln>
                <a:solidFill>
                  <a:srgbClr val="FF0000"/>
                </a:solidFill>
                <a:effectLst/>
                <a:uLnTx/>
                <a:uFillTx/>
                <a:sym typeface="+mn-ea"/>
              </a:rPr>
              <a:t>o intermediate states between start and final state (generic </a:t>
            </a:r>
            <a:r>
              <a:rPr lang="en-US" sz="2400" noProof="0" dirty="0">
                <a:ln>
                  <a:noFill/>
                </a:ln>
                <a:effectLst/>
                <a:uLnTx/>
                <a:uFillTx/>
                <a:sym typeface="+mn-ea"/>
              </a:rPr>
              <a:t>Two </a:t>
            </a:r>
            <a:r>
              <a:rPr lang="en-US" sz="2400" b="1" noProof="0" dirty="0">
                <a:ln>
                  <a:noFill/>
                </a:ln>
                <a:solidFill>
                  <a:srgbClr val="FF0000"/>
                </a:solidFill>
                <a:effectLst/>
                <a:uLnTx/>
                <a:uFillTx/>
                <a:sym typeface="+mn-ea"/>
              </a:rPr>
              <a:t>state automaton.)</a:t>
            </a:r>
            <a:r>
              <a:rPr lang="en-IN" altLang="en-US" sz="2400" b="1" noProof="0" dirty="0">
                <a:ln>
                  <a:noFill/>
                </a:ln>
                <a:solidFill>
                  <a:srgbClr val="FF0000"/>
                </a:solidFill>
                <a:effectLst/>
                <a:uLnTx/>
                <a:uFillTx/>
                <a:sym typeface="+mn-ea"/>
              </a:rPr>
              <a:t> </a:t>
            </a:r>
          </a:p>
          <a:p>
            <a:pPr marL="908050" marR="0" lvl="0" indent="466725" algn="l" defTabSz="914400" rtl="0" eaLnBrk="1" fontAlgn="auto" latinLnBrk="0" hangingPunct="1">
              <a:lnSpc>
                <a:spcPct val="100000"/>
              </a:lnSpc>
              <a:spcBef>
                <a:spcPct val="20000"/>
              </a:spcBef>
              <a:spcAft>
                <a:spcPts val="0"/>
              </a:spcAft>
              <a:buClrTx/>
              <a:buSzTx/>
              <a:buFont typeface="+mj-lt"/>
              <a:buAutoNum type="romanUcPeriod"/>
              <a:defRPr/>
            </a:pPr>
            <a:endParaRPr lang="en-IN" altLang="en-US" sz="2400" noProof="0" dirty="0">
              <a:ln>
                <a:noFill/>
              </a:ln>
              <a:effectLst/>
              <a:uLnTx/>
              <a:uFillTx/>
              <a:sym typeface="+mn-ea"/>
            </a:endParaRPr>
          </a:p>
          <a:p>
            <a:pPr marL="908050" marR="0" lvl="0" indent="466725" algn="l" defTabSz="914400" rtl="0" eaLnBrk="1" fontAlgn="auto" latinLnBrk="0" hangingPunct="1">
              <a:lnSpc>
                <a:spcPct val="100000"/>
              </a:lnSpc>
              <a:spcBef>
                <a:spcPct val="20000"/>
              </a:spcBef>
              <a:spcAft>
                <a:spcPts val="0"/>
              </a:spcAft>
              <a:buClrTx/>
              <a:buSzTx/>
              <a:buFont typeface="+mj-lt"/>
              <a:buAutoNum type="romanUcPeriod"/>
              <a:defRPr/>
            </a:pPr>
            <a:endParaRPr lang="en-IN" altLang="en-US" sz="2400" noProof="0" dirty="0">
              <a:ln>
                <a:noFill/>
              </a:ln>
              <a:effectLst/>
              <a:uLnTx/>
              <a:uFillTx/>
              <a:sym typeface="+mn-ea"/>
            </a:endParaRPr>
          </a:p>
          <a:p>
            <a:pPr marL="908050" marR="0" lvl="0" indent="466725" algn="l" defTabSz="914400" rtl="0" eaLnBrk="1" fontAlgn="auto" latinLnBrk="0" hangingPunct="1">
              <a:lnSpc>
                <a:spcPct val="100000"/>
              </a:lnSpc>
              <a:spcBef>
                <a:spcPct val="20000"/>
              </a:spcBef>
              <a:spcAft>
                <a:spcPts val="0"/>
              </a:spcAft>
              <a:buClrTx/>
              <a:buSzTx/>
              <a:buFont typeface="+mj-lt"/>
              <a:buAutoNum type="romanUcPeriod"/>
              <a:defRPr/>
            </a:pPr>
            <a:endParaRPr lang="en-IN" altLang="en-US" sz="2400" noProof="0" dirty="0">
              <a:ln>
                <a:noFill/>
              </a:ln>
              <a:effectLst/>
              <a:uLnTx/>
              <a:uFillTx/>
              <a:sym typeface="+mn-ea"/>
            </a:endParaRPr>
          </a:p>
          <a:p>
            <a:pPr marL="908050" marR="0" lvl="0" indent="466725" algn="l" defTabSz="914400" rtl="0" eaLnBrk="1" fontAlgn="auto" latinLnBrk="0" hangingPunct="1">
              <a:lnSpc>
                <a:spcPct val="100000"/>
              </a:lnSpc>
              <a:spcBef>
                <a:spcPct val="20000"/>
              </a:spcBef>
              <a:spcAft>
                <a:spcPts val="0"/>
              </a:spcAft>
              <a:buClrTx/>
              <a:buSzTx/>
              <a:buFont typeface="+mj-lt"/>
              <a:buAutoNum type="romanUcPeriod"/>
              <a:defRPr/>
            </a:pPr>
            <a:endParaRPr lang="en-IN" altLang="en-US" sz="2400" noProof="0" dirty="0">
              <a:ln>
                <a:noFill/>
              </a:ln>
              <a:effectLst/>
              <a:uLnTx/>
              <a:uFillTx/>
              <a:sym typeface="+mn-ea"/>
            </a:endParaRPr>
          </a:p>
          <a:p>
            <a:pPr marL="1346200" marR="0" lvl="0" indent="-409575" algn="l" defTabSz="914400" rtl="0" eaLnBrk="1" fontAlgn="auto" latinLnBrk="0" hangingPunct="1">
              <a:lnSpc>
                <a:spcPct val="100000"/>
              </a:lnSpc>
              <a:spcBef>
                <a:spcPct val="20000"/>
              </a:spcBef>
              <a:spcAft>
                <a:spcPts val="0"/>
              </a:spcAft>
              <a:buClrTx/>
              <a:buSzTx/>
              <a:buFont typeface="+mj-lt"/>
              <a:buAutoNum type="romanUcPeriod"/>
              <a:defRPr/>
            </a:pPr>
            <a:r>
              <a:rPr lang="en-IN" altLang="en-US" sz="2400" b="1" noProof="0" dirty="0">
                <a:ln>
                  <a:noFill/>
                </a:ln>
                <a:solidFill>
                  <a:srgbClr val="FF0000"/>
                </a:solidFill>
                <a:effectLst/>
                <a:uLnTx/>
                <a:uFillTx/>
                <a:sym typeface="+mn-ea"/>
              </a:rPr>
              <a:t>No intermediate state with Genaric One state Automata (</a:t>
            </a:r>
            <a:r>
              <a:rPr sz="2400" b="1" dirty="0">
                <a:solidFill>
                  <a:srgbClr val="FF0000"/>
                </a:solidFill>
                <a:sym typeface="+mn-ea"/>
              </a:rPr>
              <a:t>start state and final states are same</a:t>
            </a:r>
            <a:r>
              <a:rPr lang="en-IN" sz="2400" b="1" dirty="0">
                <a:solidFill>
                  <a:srgbClr val="FF0000"/>
                </a:solidFill>
                <a:sym typeface="+mn-ea"/>
              </a:rPr>
              <a:t> )</a:t>
            </a:r>
            <a:r>
              <a:rPr sz="2400" b="1" dirty="0">
                <a:solidFill>
                  <a:srgbClr val="FF0000"/>
                </a:solidFill>
                <a:sym typeface="+mn-ea"/>
              </a:rPr>
              <a:t>. </a:t>
            </a:r>
            <a:endParaRPr sz="2400" dirty="0">
              <a:sym typeface="+mn-ea"/>
            </a:endParaRPr>
          </a:p>
          <a:p>
            <a:pPr marL="908050" marR="0" lvl="0" indent="466725" algn="l" defTabSz="914400" rtl="0" eaLnBrk="1" fontAlgn="auto" latinLnBrk="0" hangingPunct="1">
              <a:lnSpc>
                <a:spcPct val="100000"/>
              </a:lnSpc>
              <a:spcBef>
                <a:spcPct val="20000"/>
              </a:spcBef>
              <a:spcAft>
                <a:spcPts val="0"/>
              </a:spcAft>
              <a:buClrTx/>
              <a:buSzTx/>
              <a:buFont typeface="+mj-lt"/>
              <a:buAutoNum type="romanUcPeriod"/>
              <a:defRPr/>
            </a:pPr>
            <a:endParaRPr sz="2400" dirty="0"/>
          </a:p>
          <a:p>
            <a:pPr eaLnBrk="1" hangingPunct="1"/>
            <a:endParaRPr sz="2400" dirty="0"/>
          </a:p>
          <a:p>
            <a:pPr marL="908050" marR="0" lvl="0" indent="466725" algn="l" defTabSz="914400" rtl="0" eaLnBrk="1" fontAlgn="auto" latinLnBrk="0" hangingPunct="1">
              <a:lnSpc>
                <a:spcPct val="100000"/>
              </a:lnSpc>
              <a:spcBef>
                <a:spcPct val="20000"/>
              </a:spcBef>
              <a:spcAft>
                <a:spcPts val="0"/>
              </a:spcAft>
              <a:buClrTx/>
              <a:buSzTx/>
              <a:buFont typeface="+mj-lt"/>
              <a:buAutoNum type="romanUcPeriod"/>
              <a:defRPr/>
            </a:pPr>
            <a:endParaRPr lang="en-US" sz="2400" noProof="0" dirty="0">
              <a:ln>
                <a:noFill/>
              </a:ln>
              <a:effectLst/>
              <a:uLnTx/>
              <a:uFillTx/>
              <a:sym typeface="+mn-ea"/>
            </a:endParaRPr>
          </a:p>
          <a:p>
            <a:pPr marL="908050" marR="0" lvl="0" indent="466725" algn="l" defTabSz="914400" rtl="0" eaLnBrk="1" fontAlgn="auto" latinLnBrk="0" hangingPunct="1">
              <a:lnSpc>
                <a:spcPct val="100000"/>
              </a:lnSpc>
              <a:spcBef>
                <a:spcPct val="20000"/>
              </a:spcBef>
              <a:spcAft>
                <a:spcPts val="0"/>
              </a:spcAft>
              <a:buClrTx/>
              <a:buSzTx/>
              <a:buFont typeface="+mj-lt"/>
              <a:buAutoNum type="romanUcPeriod"/>
              <a:defRPr/>
            </a:pPr>
            <a:endParaRPr kumimoji="0" lang="en-US" b="0" i="0" u="none" strike="noStrike" kern="1200" cap="none" spc="0" normalizeH="0" baseline="0" noProof="0" dirty="0">
              <a:ln>
                <a:noFill/>
              </a:ln>
              <a:solidFill>
                <a:schemeClr val="tx1"/>
              </a:solidFill>
              <a:effectLst/>
              <a:uLnTx/>
              <a:uFillTx/>
              <a:latin typeface="+mn-lt"/>
              <a:ea typeface="+mn-ea"/>
              <a:cs typeface="+mn-cs"/>
            </a:endParaRPr>
          </a:p>
          <a:p>
            <a:endParaRPr lang="en-US"/>
          </a:p>
        </p:txBody>
      </p:sp>
      <p:pic>
        <p:nvPicPr>
          <p:cNvPr id="57348" name="Picture 4"/>
          <p:cNvPicPr>
            <a:picLocks noChangeAspect="1"/>
          </p:cNvPicPr>
          <p:nvPr/>
        </p:nvPicPr>
        <p:blipFill>
          <a:blip r:embed="rId2"/>
          <a:stretch>
            <a:fillRect/>
          </a:stretch>
        </p:blipFill>
        <p:spPr>
          <a:xfrm>
            <a:off x="3455988" y="2316163"/>
            <a:ext cx="3125787" cy="1141412"/>
          </a:xfrm>
          <a:prstGeom prst="rect">
            <a:avLst/>
          </a:prstGeom>
          <a:noFill/>
          <a:ln w="9525">
            <a:noFill/>
          </a:ln>
        </p:spPr>
      </p:pic>
      <p:pic>
        <p:nvPicPr>
          <p:cNvPr id="58372" name="Picture 4"/>
          <p:cNvPicPr>
            <a:picLocks noChangeAspect="1"/>
          </p:cNvPicPr>
          <p:nvPr/>
        </p:nvPicPr>
        <p:blipFill>
          <a:blip r:embed="rId3"/>
          <a:stretch>
            <a:fillRect/>
          </a:stretch>
        </p:blipFill>
        <p:spPr>
          <a:xfrm>
            <a:off x="3971925" y="4848225"/>
            <a:ext cx="2124075" cy="973455"/>
          </a:xfrm>
          <a:prstGeom prst="rect">
            <a:avLst/>
          </a:prstGeom>
          <a:noFill/>
          <a:ln w="9525">
            <a:noFill/>
          </a:ln>
        </p:spPr>
      </p:pic>
      <p:sp>
        <p:nvSpPr>
          <p:cNvPr id="6" name="Text Box 5"/>
          <p:cNvSpPr txBox="1"/>
          <p:nvPr/>
        </p:nvSpPr>
        <p:spPr>
          <a:xfrm>
            <a:off x="1543685" y="3326765"/>
            <a:ext cx="9114155" cy="575310"/>
          </a:xfrm>
          <a:prstGeom prst="rect">
            <a:avLst/>
          </a:prstGeom>
          <a:noFill/>
        </p:spPr>
        <p:txBody>
          <a:bodyPr wrap="square" rtlCol="0" anchor="t">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2400" b="1" noProof="0" dirty="0">
                <a:ln>
                  <a:noFill/>
                </a:ln>
                <a:solidFill>
                  <a:srgbClr val="0070C0"/>
                </a:solidFill>
                <a:effectLst/>
                <a:uLnTx/>
                <a:uFillTx/>
                <a:sym typeface="+mn-ea"/>
              </a:rPr>
              <a:t>The regular expression in this case is    (R+SU*T)*SU*</a:t>
            </a:r>
          </a:p>
        </p:txBody>
      </p:sp>
      <p:sp>
        <p:nvSpPr>
          <p:cNvPr id="7" name="Text Box 6"/>
          <p:cNvSpPr txBox="1"/>
          <p:nvPr/>
        </p:nvSpPr>
        <p:spPr>
          <a:xfrm>
            <a:off x="1584960" y="5787390"/>
            <a:ext cx="9114155" cy="575310"/>
          </a:xfrm>
          <a:prstGeom prst="rect">
            <a:avLst/>
          </a:prstGeom>
          <a:noFill/>
        </p:spPr>
        <p:txBody>
          <a:bodyPr wrap="square" rtlCol="0" anchor="t">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2400" b="1" noProof="0" dirty="0">
                <a:ln>
                  <a:noFill/>
                </a:ln>
                <a:solidFill>
                  <a:srgbClr val="0070C0"/>
                </a:solidFill>
                <a:effectLst/>
                <a:uLnTx/>
                <a:uFillTx/>
                <a:sym typeface="+mn-ea"/>
              </a:rPr>
              <a:t>The regular expression in this case is  </a:t>
            </a:r>
            <a:r>
              <a:rPr lang="en-IN" altLang="en-US" sz="2400" b="1" noProof="0" dirty="0">
                <a:ln>
                  <a:noFill/>
                </a:ln>
                <a:solidFill>
                  <a:srgbClr val="0070C0"/>
                </a:solidFill>
                <a:effectLst/>
                <a:uLnTx/>
                <a:uFillTx/>
                <a:sym typeface="+mn-ea"/>
              </a:rPr>
              <a:t>- R</a:t>
            </a:r>
            <a:r>
              <a:rPr lang="en-US" sz="2400" b="1" noProof="0" dirty="0">
                <a:ln>
                  <a:noFill/>
                </a:ln>
                <a:solidFill>
                  <a:srgbClr val="0070C0"/>
                </a:solidFill>
                <a:effectLst/>
                <a:uLnTx/>
                <a:uFillTx/>
                <a:sym typeface="+mn-ea"/>
              </a:rPr>
              <a:t>*</a:t>
            </a:r>
            <a:endParaRPr lang="en-US" altLang="en-US" sz="2400" b="1" noProof="0" dirty="0">
              <a:ln>
                <a:noFill/>
              </a:ln>
              <a:solidFill>
                <a:srgbClr val="0070C0"/>
              </a:solidFill>
              <a:effectLst/>
              <a:uLnTx/>
              <a:uFillTx/>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467360" y="778510"/>
            <a:ext cx="10886440" cy="5398770"/>
          </a:xfrm>
        </p:spPr>
        <p:txBody>
          <a:bodyPr vert="horz" wrap="square" lIns="91440" tIns="45720" rIns="91440" bIns="45720" numCol="1" rtlCol="0" anchor="t" anchorCtr="0" compatLnSpc="1">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a:ln>
                  <a:noFill/>
                </a:ln>
                <a:solidFill>
                  <a:schemeClr val="tx1"/>
                </a:solidFill>
                <a:effectLst/>
                <a:uLnTx/>
                <a:uFillTx/>
                <a:latin typeface="+mn-lt"/>
                <a:ea typeface="+mn-ea"/>
                <a:cs typeface="+mn-cs"/>
              </a:rPr>
              <a:t>If there are </a:t>
            </a:r>
            <a:r>
              <a:rPr kumimoji="0" lang="en-US" sz="3200" b="1" i="0" u="none" strike="noStrike" kern="1200" cap="none" spc="0" normalizeH="0" baseline="0" noProof="0">
                <a:ln>
                  <a:noFill/>
                </a:ln>
                <a:solidFill>
                  <a:srgbClr val="FF0000"/>
                </a:solidFill>
                <a:effectLst/>
                <a:uLnTx/>
                <a:uFillTx/>
                <a:latin typeface="+mn-lt"/>
                <a:ea typeface="+mn-ea"/>
                <a:cs typeface="+mn-cs"/>
              </a:rPr>
              <a:t>n accepting states</a:t>
            </a:r>
            <a:r>
              <a:rPr kumimoji="0" lang="en-US" sz="3200" b="0" i="0" u="none" strike="noStrike" kern="1200" cap="none" spc="0" normalizeH="0" baseline="0" noProof="0">
                <a:ln>
                  <a:noFill/>
                </a:ln>
                <a:solidFill>
                  <a:schemeClr val="tx1"/>
                </a:solidFill>
                <a:effectLst/>
                <a:uLnTx/>
                <a:uFillTx/>
                <a:latin typeface="+mn-lt"/>
                <a:ea typeface="+mn-ea"/>
                <a:cs typeface="+mn-cs"/>
              </a:rPr>
              <a:t>, we must repeat the above steps for </a:t>
            </a:r>
            <a:r>
              <a:rPr kumimoji="0" lang="en-US" sz="3200" b="1" i="0" u="none" strike="noStrike" kern="1200" cap="none" spc="0" normalizeH="0" baseline="0" noProof="0">
                <a:ln>
                  <a:noFill/>
                </a:ln>
                <a:solidFill>
                  <a:srgbClr val="FF0000"/>
                </a:solidFill>
                <a:effectLst/>
                <a:uLnTx/>
                <a:uFillTx/>
                <a:latin typeface="+mn-lt"/>
                <a:ea typeface="+mn-ea"/>
                <a:cs typeface="+mn-cs"/>
              </a:rPr>
              <a:t>each accepting states </a:t>
            </a:r>
            <a:r>
              <a:rPr kumimoji="0" lang="en-US" sz="3200" b="0" i="0" u="none" strike="noStrike" kern="1200" cap="none" spc="0" normalizeH="0" baseline="0" noProof="0">
                <a:ln>
                  <a:noFill/>
                </a:ln>
                <a:solidFill>
                  <a:schemeClr val="tx1"/>
                </a:solidFill>
                <a:effectLst/>
                <a:uLnTx/>
                <a:uFillTx/>
                <a:latin typeface="+mn-lt"/>
                <a:ea typeface="+mn-ea"/>
                <a:cs typeface="+mn-cs"/>
              </a:rPr>
              <a:t>to </a:t>
            </a:r>
            <a:r>
              <a:rPr kumimoji="0" lang="en-US" sz="3200" b="1" i="0" u="none" strike="noStrike" kern="1200" cap="none" spc="0" normalizeH="0" baseline="0" noProof="0">
                <a:ln>
                  <a:noFill/>
                </a:ln>
                <a:solidFill>
                  <a:srgbClr val="FF0000"/>
                </a:solidFill>
                <a:effectLst/>
                <a:uLnTx/>
                <a:uFillTx/>
                <a:latin typeface="+mn-lt"/>
                <a:ea typeface="+mn-ea"/>
                <a:cs typeface="+mn-cs"/>
              </a:rPr>
              <a:t>get n different regular expressions, R1, R2, … Rn.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a:ln>
                  <a:noFill/>
                </a:ln>
                <a:solidFill>
                  <a:schemeClr val="tx1"/>
                </a:solidFill>
                <a:effectLst/>
                <a:uLnTx/>
                <a:uFillTx/>
                <a:latin typeface="+mn-lt"/>
                <a:ea typeface="+mn-ea"/>
                <a:cs typeface="+mn-cs"/>
              </a:rPr>
              <a:t>For each repeat we </a:t>
            </a:r>
            <a:r>
              <a:rPr kumimoji="0" lang="en-US" sz="3200" b="1" i="0" u="none" strike="noStrike" kern="1200" cap="none" spc="0" normalizeH="0" baseline="0" noProof="0">
                <a:ln>
                  <a:noFill/>
                </a:ln>
                <a:solidFill>
                  <a:srgbClr val="0070C0"/>
                </a:solidFill>
                <a:effectLst/>
                <a:uLnTx/>
                <a:uFillTx/>
                <a:latin typeface="+mn-lt"/>
                <a:ea typeface="+mn-ea"/>
                <a:cs typeface="+mn-cs"/>
              </a:rPr>
              <a:t>turn any other accepting state to non-accepting.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a:ln>
                  <a:noFill/>
                </a:ln>
                <a:solidFill>
                  <a:schemeClr val="tx1"/>
                </a:solidFill>
                <a:effectLst/>
                <a:uLnTx/>
                <a:uFillTx/>
                <a:latin typeface="+mn-lt"/>
                <a:ea typeface="+mn-ea"/>
                <a:cs typeface="+mn-cs"/>
              </a:rPr>
              <a:t>The </a:t>
            </a:r>
            <a:r>
              <a:rPr kumimoji="0" lang="en-US" sz="3200" b="1" i="0" u="none" strike="noStrike" kern="1200" cap="none" spc="0" normalizeH="0" baseline="0" noProof="0">
                <a:ln>
                  <a:noFill/>
                </a:ln>
                <a:solidFill>
                  <a:srgbClr val="FF0000"/>
                </a:solidFill>
                <a:effectLst/>
                <a:uLnTx/>
                <a:uFillTx/>
                <a:latin typeface="+mn-lt"/>
                <a:ea typeface="+mn-ea"/>
                <a:cs typeface="+mn-cs"/>
              </a:rPr>
              <a:t>desired regular expression</a:t>
            </a:r>
            <a:r>
              <a:rPr kumimoji="0" lang="en-US" sz="3200" b="0" i="0" u="none" strike="noStrike" kern="1200" cap="none" spc="0" normalizeH="0" baseline="0" noProof="0">
                <a:ln>
                  <a:noFill/>
                </a:ln>
                <a:solidFill>
                  <a:schemeClr val="tx1"/>
                </a:solidFill>
                <a:effectLst/>
                <a:uLnTx/>
                <a:uFillTx/>
                <a:latin typeface="+mn-lt"/>
                <a:ea typeface="+mn-ea"/>
                <a:cs typeface="+mn-cs"/>
              </a:rPr>
              <a:t> for the automaton is then the </a:t>
            </a:r>
            <a:r>
              <a:rPr kumimoji="0" lang="en-US" sz="3200" b="1" i="0" u="none" strike="noStrike" kern="1200" cap="none" spc="0" normalizeH="0" baseline="0" noProof="0">
                <a:ln>
                  <a:noFill/>
                </a:ln>
                <a:solidFill>
                  <a:srgbClr val="FF0000"/>
                </a:solidFill>
                <a:effectLst/>
                <a:uLnTx/>
                <a:uFillTx/>
                <a:latin typeface="+mn-lt"/>
                <a:ea typeface="+mn-ea"/>
                <a:cs typeface="+mn-cs"/>
              </a:rPr>
              <a:t>union of each of the n regular expressions:  R1 U R2… U RN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p:txBody>
          <a:bodyPr vert="horz" wrap="square" lIns="91440" tIns="45720" rIns="91440" bIns="45720" anchor="ctr" anchorCtr="0"/>
          <a:lstStyle/>
          <a:p>
            <a:pPr eaLnBrk="1" hangingPunct="1"/>
            <a:r>
              <a:rPr dirty="0"/>
              <a:t>DFA-&gt;RE Example</a:t>
            </a:r>
          </a:p>
        </p:txBody>
      </p:sp>
      <p:sp>
        <p:nvSpPr>
          <p:cNvPr id="60419" name="Rectangle 3"/>
          <p:cNvSpPr>
            <a:spLocks noGrp="1"/>
          </p:cNvSpPr>
          <p:nvPr>
            <p:ph type="body" sz="half" idx="1"/>
          </p:nvPr>
        </p:nvSpPr>
        <p:spPr>
          <a:xfrm>
            <a:off x="1981200" y="1600200"/>
            <a:ext cx="8305800" cy="4525963"/>
          </a:xfrm>
        </p:spPr>
        <p:txBody>
          <a:bodyPr vert="horz" wrap="square" lIns="91440" tIns="45720" rIns="91440" bIns="45720" anchor="t" anchorCtr="0"/>
          <a:lstStyle/>
          <a:p>
            <a:pPr eaLnBrk="1" hangingPunct="1">
              <a:buClrTx/>
              <a:buSzTx/>
              <a:buFont typeface="Arial" panose="020B0604020202020204" pitchFamily="34" charset="0"/>
            </a:pPr>
            <a:r>
              <a:rPr sz="2600" dirty="0"/>
              <a:t>Convert the following to a RE:</a:t>
            </a:r>
          </a:p>
          <a:p>
            <a:pPr eaLnBrk="1" hangingPunct="1">
              <a:buClrTx/>
              <a:buSzTx/>
              <a:buFont typeface="Arial" panose="020B0604020202020204" pitchFamily="34" charset="0"/>
            </a:pPr>
            <a:endParaRPr sz="2600" dirty="0"/>
          </a:p>
          <a:p>
            <a:pPr eaLnBrk="1" hangingPunct="1">
              <a:buClrTx/>
              <a:buSzTx/>
              <a:buFont typeface="Arial" panose="020B0604020202020204" pitchFamily="34" charset="0"/>
            </a:pPr>
            <a:endParaRPr sz="2600" dirty="0"/>
          </a:p>
          <a:p>
            <a:pPr eaLnBrk="1" hangingPunct="1">
              <a:buClrTx/>
              <a:buSzTx/>
              <a:buFont typeface="Arial" panose="020B0604020202020204" pitchFamily="34" charset="0"/>
            </a:pPr>
            <a:endParaRPr sz="2600" dirty="0"/>
          </a:p>
          <a:p>
            <a:pPr eaLnBrk="1" hangingPunct="1">
              <a:buClrTx/>
              <a:buSzTx/>
              <a:buFont typeface="Arial" panose="020B0604020202020204" pitchFamily="34" charset="0"/>
            </a:pPr>
            <a:r>
              <a:rPr sz="2600" dirty="0"/>
              <a:t>First convert the edges to RE’s:</a:t>
            </a:r>
          </a:p>
        </p:txBody>
      </p:sp>
      <p:pic>
        <p:nvPicPr>
          <p:cNvPr id="60420" name="Picture 4"/>
          <p:cNvPicPr>
            <a:picLocks noGrp="1" noChangeAspect="1"/>
          </p:cNvPicPr>
          <p:nvPr>
            <p:ph sz="quarter" idx="2"/>
          </p:nvPr>
        </p:nvPicPr>
        <p:blipFill>
          <a:blip r:embed="rId2"/>
          <a:srcRect/>
          <a:stretch>
            <a:fillRect/>
          </a:stretch>
        </p:blipFill>
        <p:spPr>
          <a:xfrm>
            <a:off x="3124200" y="2057400"/>
            <a:ext cx="4038600" cy="1562100"/>
          </a:xfrm>
        </p:spPr>
      </p:pic>
      <p:pic>
        <p:nvPicPr>
          <p:cNvPr id="60421" name="Picture 6"/>
          <p:cNvPicPr>
            <a:picLocks noGrp="1" noChangeAspect="1"/>
          </p:cNvPicPr>
          <p:nvPr>
            <p:ph sz="quarter" idx="3"/>
          </p:nvPr>
        </p:nvPicPr>
        <p:blipFill>
          <a:blip r:embed="rId3"/>
          <a:srcRect/>
          <a:stretch>
            <a:fillRect/>
          </a:stretch>
        </p:blipFill>
        <p:spPr>
          <a:xfrm>
            <a:off x="2503488" y="4078288"/>
            <a:ext cx="4276725" cy="2055812"/>
          </a:xfrm>
        </p:spPr>
      </p:pic>
      <p:pic>
        <p:nvPicPr>
          <p:cNvPr id="60422" name="Picture 8"/>
          <p:cNvPicPr>
            <a:picLocks noChangeAspect="1"/>
          </p:cNvPicPr>
          <p:nvPr/>
        </p:nvPicPr>
        <p:blipFill>
          <a:blip r:embed="rId4"/>
          <a:stretch>
            <a:fillRect/>
          </a:stretch>
        </p:blipFill>
        <p:spPr>
          <a:xfrm>
            <a:off x="4953000" y="3429000"/>
            <a:ext cx="171450" cy="18097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p:txBody>
          <a:bodyPr vert="horz" wrap="square" lIns="91440" tIns="45720" rIns="91440" bIns="45720" anchor="ctr" anchorCtr="0"/>
          <a:lstStyle/>
          <a:p>
            <a:pPr eaLnBrk="1" hangingPunct="1"/>
            <a:r>
              <a:rPr dirty="0"/>
              <a:t>DFA -&gt; RE Example (2)</a:t>
            </a:r>
          </a:p>
        </p:txBody>
      </p:sp>
      <p:sp>
        <p:nvSpPr>
          <p:cNvPr id="61443" name="Rectangle 3"/>
          <p:cNvSpPr>
            <a:spLocks noGrp="1"/>
          </p:cNvSpPr>
          <p:nvPr>
            <p:ph type="body" sz="half" idx="1"/>
          </p:nvPr>
        </p:nvSpPr>
        <p:spPr>
          <a:xfrm>
            <a:off x="1981200" y="1600200"/>
            <a:ext cx="8382000" cy="4525963"/>
          </a:xfrm>
        </p:spPr>
        <p:txBody>
          <a:bodyPr vert="horz" wrap="square" lIns="91440" tIns="45720" rIns="91440" bIns="45720" anchor="t" anchorCtr="0"/>
          <a:lstStyle/>
          <a:p>
            <a:pPr eaLnBrk="1" hangingPunct="1">
              <a:buClrTx/>
              <a:buSzTx/>
              <a:buFont typeface="Arial" panose="020B0604020202020204" pitchFamily="34" charset="0"/>
            </a:pPr>
            <a:r>
              <a:rPr sz="2600" dirty="0"/>
              <a:t>Eliminate State 1:</a:t>
            </a:r>
          </a:p>
          <a:p>
            <a:pPr eaLnBrk="1" hangingPunct="1">
              <a:buClrTx/>
              <a:buSzTx/>
              <a:buFont typeface="Arial" panose="020B0604020202020204" pitchFamily="34" charset="0"/>
            </a:pPr>
            <a:endParaRPr sz="2600" dirty="0"/>
          </a:p>
          <a:p>
            <a:pPr eaLnBrk="1" hangingPunct="1">
              <a:buClrTx/>
              <a:buSzTx/>
              <a:buFont typeface="Arial" panose="020B0604020202020204" pitchFamily="34" charset="0"/>
            </a:pPr>
            <a:endParaRPr sz="2600" dirty="0"/>
          </a:p>
          <a:p>
            <a:pPr eaLnBrk="1" hangingPunct="1">
              <a:buClrTx/>
              <a:buSzTx/>
              <a:buFont typeface="Arial" panose="020B0604020202020204" pitchFamily="34" charset="0"/>
            </a:pPr>
            <a:endParaRPr sz="2600" dirty="0"/>
          </a:p>
          <a:p>
            <a:pPr eaLnBrk="1" hangingPunct="1">
              <a:buClrTx/>
              <a:buSzTx/>
              <a:buFont typeface="Arial" panose="020B0604020202020204" pitchFamily="34" charset="0"/>
            </a:pPr>
            <a:r>
              <a:rPr sz="2600" dirty="0"/>
              <a:t>Note edge from 3-&gt;3</a:t>
            </a:r>
          </a:p>
          <a:p>
            <a:pPr eaLnBrk="1" hangingPunct="1">
              <a:buClrTx/>
              <a:buSzTx/>
              <a:buFont typeface="Arial" panose="020B0604020202020204" pitchFamily="34" charset="0"/>
            </a:pPr>
            <a:endParaRPr sz="2600" dirty="0"/>
          </a:p>
          <a:p>
            <a:pPr eaLnBrk="1" hangingPunct="1">
              <a:buClrTx/>
              <a:buSzTx/>
              <a:buFont typeface="Arial" panose="020B0604020202020204" pitchFamily="34" charset="0"/>
            </a:pPr>
            <a:endParaRPr sz="2600" dirty="0"/>
          </a:p>
          <a:p>
            <a:pPr eaLnBrk="1" hangingPunct="1">
              <a:buClrTx/>
              <a:buSzTx/>
              <a:buFont typeface="Arial" panose="020B0604020202020204" pitchFamily="34" charset="0"/>
            </a:pPr>
            <a:endParaRPr sz="2600" dirty="0"/>
          </a:p>
          <a:p>
            <a:pPr eaLnBrk="1" hangingPunct="1">
              <a:buClrTx/>
              <a:buSzTx/>
              <a:buFont typeface="Arial" panose="020B0604020202020204" pitchFamily="34" charset="0"/>
            </a:pPr>
            <a:r>
              <a:rPr sz="2600" dirty="0"/>
              <a:t>Answer:  (0+10)*11(0+1)*</a:t>
            </a:r>
          </a:p>
          <a:p>
            <a:pPr eaLnBrk="1" hangingPunct="1">
              <a:buClrTx/>
              <a:buSzTx/>
              <a:buFont typeface="Arial" panose="020B0604020202020204" pitchFamily="34" charset="0"/>
            </a:pPr>
            <a:endParaRPr sz="2600" dirty="0"/>
          </a:p>
          <a:p>
            <a:pPr eaLnBrk="1" hangingPunct="1">
              <a:buClrTx/>
              <a:buSzTx/>
              <a:buFont typeface="Arial" panose="020B0604020202020204" pitchFamily="34" charset="0"/>
            </a:pPr>
            <a:endParaRPr sz="2600" dirty="0"/>
          </a:p>
          <a:p>
            <a:pPr eaLnBrk="1" hangingPunct="1">
              <a:buClrTx/>
              <a:buSzTx/>
              <a:buFont typeface="Arial" panose="020B0604020202020204" pitchFamily="34" charset="0"/>
            </a:pPr>
            <a:endParaRPr sz="2600" dirty="0"/>
          </a:p>
          <a:p>
            <a:pPr eaLnBrk="1" hangingPunct="1">
              <a:buClrTx/>
              <a:buSzTx/>
              <a:buFont typeface="Arial" panose="020B0604020202020204" pitchFamily="34" charset="0"/>
            </a:pPr>
            <a:endParaRPr sz="2600" dirty="0"/>
          </a:p>
        </p:txBody>
      </p:sp>
      <p:pic>
        <p:nvPicPr>
          <p:cNvPr id="61444" name="Picture 4"/>
          <p:cNvPicPr>
            <a:picLocks noGrp="1" noChangeAspect="1"/>
          </p:cNvPicPr>
          <p:nvPr>
            <p:ph sz="quarter" idx="2"/>
          </p:nvPr>
        </p:nvPicPr>
        <p:blipFill>
          <a:blip r:embed="rId2"/>
          <a:srcRect/>
          <a:stretch>
            <a:fillRect/>
          </a:stretch>
        </p:blipFill>
        <p:spPr>
          <a:xfrm>
            <a:off x="5638800" y="1524000"/>
            <a:ext cx="3200400" cy="1885950"/>
          </a:xfrm>
        </p:spPr>
      </p:pic>
      <p:pic>
        <p:nvPicPr>
          <p:cNvPr id="61445" name="Picture 6"/>
          <p:cNvPicPr>
            <a:picLocks noGrp="1" noChangeAspect="1"/>
          </p:cNvPicPr>
          <p:nvPr>
            <p:ph sz="quarter" idx="3"/>
          </p:nvPr>
        </p:nvPicPr>
        <p:blipFill>
          <a:blip r:embed="rId3"/>
          <a:srcRect/>
          <a:stretch>
            <a:fillRect/>
          </a:stretch>
        </p:blipFill>
        <p:spPr>
          <a:xfrm>
            <a:off x="5715000" y="3584575"/>
            <a:ext cx="3733800" cy="1781175"/>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p:txBody>
          <a:bodyPr vert="horz" wrap="square" lIns="91440" tIns="45720" rIns="91440" bIns="45720" anchor="ctr" anchorCtr="0"/>
          <a:lstStyle/>
          <a:p>
            <a:pPr eaLnBrk="1" hangingPunct="1"/>
            <a:r>
              <a:rPr dirty="0"/>
              <a:t>Second Example</a:t>
            </a:r>
          </a:p>
        </p:txBody>
      </p:sp>
      <p:sp>
        <p:nvSpPr>
          <p:cNvPr id="62467" name="Rectangle 3"/>
          <p:cNvSpPr>
            <a:spLocks noGrp="1"/>
          </p:cNvSpPr>
          <p:nvPr>
            <p:ph type="body" sz="half" idx="1"/>
          </p:nvPr>
        </p:nvSpPr>
        <p:spPr/>
        <p:txBody>
          <a:bodyPr vert="horz" wrap="square" lIns="91440" tIns="45720" rIns="91440" bIns="45720" anchor="t" anchorCtr="0"/>
          <a:lstStyle/>
          <a:p>
            <a:pPr eaLnBrk="1" hangingPunct="1">
              <a:buClrTx/>
              <a:buSzTx/>
              <a:buFont typeface="Arial" panose="020B0604020202020204" pitchFamily="34" charset="0"/>
            </a:pPr>
            <a:r>
              <a:rPr sz="2600" dirty="0"/>
              <a:t>Automata that accepts even number of 1’s</a:t>
            </a:r>
          </a:p>
          <a:p>
            <a:pPr eaLnBrk="1" hangingPunct="1">
              <a:buClrTx/>
              <a:buSzTx/>
              <a:buFont typeface="Arial" panose="020B0604020202020204" pitchFamily="34" charset="0"/>
            </a:pPr>
            <a:endParaRPr sz="2600" dirty="0"/>
          </a:p>
          <a:p>
            <a:pPr eaLnBrk="1" hangingPunct="1">
              <a:buClrTx/>
              <a:buSzTx/>
              <a:buFont typeface="Arial" panose="020B0604020202020204" pitchFamily="34" charset="0"/>
            </a:pPr>
            <a:endParaRPr sz="2600" dirty="0"/>
          </a:p>
          <a:p>
            <a:pPr eaLnBrk="1" hangingPunct="1">
              <a:buClrTx/>
              <a:buSzTx/>
              <a:buFont typeface="Arial" panose="020B0604020202020204" pitchFamily="34" charset="0"/>
            </a:pPr>
            <a:endParaRPr sz="2600" dirty="0"/>
          </a:p>
          <a:p>
            <a:pPr eaLnBrk="1" hangingPunct="1">
              <a:buClrTx/>
              <a:buSzTx/>
              <a:buFont typeface="Arial" panose="020B0604020202020204" pitchFamily="34" charset="0"/>
            </a:pPr>
            <a:r>
              <a:rPr sz="2600" dirty="0"/>
              <a:t>Eliminate state 2:</a:t>
            </a:r>
          </a:p>
        </p:txBody>
      </p:sp>
      <p:pic>
        <p:nvPicPr>
          <p:cNvPr id="62468" name="Picture 6"/>
          <p:cNvPicPr>
            <a:picLocks noGrp="1" noChangeAspect="1"/>
          </p:cNvPicPr>
          <p:nvPr>
            <p:ph sz="quarter" idx="3"/>
          </p:nvPr>
        </p:nvPicPr>
        <p:blipFill>
          <a:blip r:embed="rId2"/>
          <a:srcRect/>
          <a:stretch>
            <a:fillRect/>
          </a:stretch>
        </p:blipFill>
        <p:spPr>
          <a:xfrm>
            <a:off x="6172200" y="3963988"/>
            <a:ext cx="4038600" cy="1787525"/>
          </a:xfrm>
        </p:spPr>
      </p:pic>
      <p:grpSp>
        <p:nvGrpSpPr>
          <p:cNvPr id="62469" name="Group 10"/>
          <p:cNvGrpSpPr/>
          <p:nvPr/>
        </p:nvGrpSpPr>
        <p:grpSpPr>
          <a:xfrm>
            <a:off x="6172200" y="1674813"/>
            <a:ext cx="3962400" cy="2211387"/>
            <a:chOff x="2976" y="1056"/>
            <a:chExt cx="2448" cy="1379"/>
          </a:xfrm>
        </p:grpSpPr>
        <p:pic>
          <p:nvPicPr>
            <p:cNvPr id="62470" name="Picture 4"/>
            <p:cNvPicPr>
              <a:picLocks noChangeAspect="1"/>
            </p:cNvPicPr>
            <p:nvPr/>
          </p:nvPicPr>
          <p:blipFill>
            <a:blip r:embed="rId3"/>
            <a:stretch>
              <a:fillRect/>
            </a:stretch>
          </p:blipFill>
          <p:spPr>
            <a:xfrm>
              <a:off x="2976" y="1056"/>
              <a:ext cx="2448" cy="1122"/>
            </a:xfrm>
            <a:prstGeom prst="rect">
              <a:avLst/>
            </a:prstGeom>
            <a:noFill/>
            <a:ln w="9525">
              <a:noFill/>
            </a:ln>
          </p:spPr>
        </p:pic>
        <p:pic>
          <p:nvPicPr>
            <p:cNvPr id="62471" name="Picture 9"/>
            <p:cNvPicPr>
              <a:picLocks noChangeAspect="1"/>
            </p:cNvPicPr>
            <p:nvPr/>
          </p:nvPicPr>
          <p:blipFill>
            <a:blip r:embed="rId4"/>
            <a:stretch>
              <a:fillRect/>
            </a:stretch>
          </p:blipFill>
          <p:spPr>
            <a:xfrm>
              <a:off x="4534" y="2159"/>
              <a:ext cx="354" cy="276"/>
            </a:xfrm>
            <a:prstGeom prst="rect">
              <a:avLst/>
            </a:prstGeom>
            <a:noFill/>
            <a:ln w="9525">
              <a:noFill/>
            </a:ln>
          </p:spPr>
        </p:pic>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p:txBody>
          <a:bodyPr vert="horz" wrap="square" lIns="91440" tIns="45720" rIns="91440" bIns="45720" anchor="ctr" anchorCtr="0"/>
          <a:lstStyle/>
          <a:p>
            <a:pPr eaLnBrk="1" hangingPunct="1"/>
            <a:r>
              <a:rPr dirty="0"/>
              <a:t>Second Example (2)</a:t>
            </a:r>
          </a:p>
        </p:txBody>
      </p:sp>
      <p:sp>
        <p:nvSpPr>
          <p:cNvPr id="63491" name="AutoShape 3"/>
          <p:cNvSpPr>
            <a:spLocks noGrp="1" noChangeAspect="1"/>
          </p:cNvSpPr>
          <p:nvPr>
            <p:ph type="body" sz="half" idx="1"/>
          </p:nvPr>
        </p:nvSpPr>
        <p:spPr>
          <a:xfrm>
            <a:off x="1981200" y="1600200"/>
            <a:ext cx="8305800" cy="4525963"/>
          </a:xfrm>
        </p:spPr>
        <p:txBody>
          <a:bodyPr vert="horz" wrap="square" lIns="91440" tIns="45720" rIns="91440" bIns="45720" anchor="t" anchorCtr="0">
            <a:normAutofit lnSpcReduction="10000"/>
          </a:bodyPr>
          <a:lstStyle/>
          <a:p>
            <a:pPr eaLnBrk="1" hangingPunct="1">
              <a:lnSpc>
                <a:spcPct val="90000"/>
              </a:lnSpc>
              <a:buClrTx/>
              <a:buSzTx/>
              <a:buFont typeface="Arial" panose="020B0604020202020204" pitchFamily="34" charset="0"/>
            </a:pPr>
            <a:endParaRPr sz="2600" dirty="0"/>
          </a:p>
          <a:p>
            <a:pPr eaLnBrk="1" hangingPunct="1">
              <a:lnSpc>
                <a:spcPct val="90000"/>
              </a:lnSpc>
              <a:buClrTx/>
              <a:buSzTx/>
              <a:buFont typeface="Arial" panose="020B0604020202020204" pitchFamily="34" charset="0"/>
            </a:pPr>
            <a:endParaRPr sz="2600" dirty="0"/>
          </a:p>
          <a:p>
            <a:pPr eaLnBrk="1" hangingPunct="1">
              <a:lnSpc>
                <a:spcPct val="90000"/>
              </a:lnSpc>
              <a:buClrTx/>
              <a:buSzTx/>
              <a:buFont typeface="Arial" panose="020B0604020202020204" pitchFamily="34" charset="0"/>
            </a:pPr>
            <a:endParaRPr sz="2600" dirty="0"/>
          </a:p>
          <a:p>
            <a:pPr eaLnBrk="1" hangingPunct="1">
              <a:lnSpc>
                <a:spcPct val="90000"/>
              </a:lnSpc>
              <a:buClrTx/>
              <a:buSzTx/>
              <a:buFont typeface="Arial" panose="020B0604020202020204" pitchFamily="34" charset="0"/>
            </a:pPr>
            <a:r>
              <a:rPr sz="2600" dirty="0"/>
              <a:t>Two accepting states, turn off state 3 first</a:t>
            </a:r>
          </a:p>
          <a:p>
            <a:pPr eaLnBrk="1" hangingPunct="1">
              <a:lnSpc>
                <a:spcPct val="90000"/>
              </a:lnSpc>
              <a:buClrTx/>
              <a:buSzTx/>
              <a:buFont typeface="Arial" panose="020B0604020202020204" pitchFamily="34" charset="0"/>
            </a:pPr>
            <a:endParaRPr sz="2600" dirty="0"/>
          </a:p>
          <a:p>
            <a:pPr eaLnBrk="1" hangingPunct="1">
              <a:lnSpc>
                <a:spcPct val="90000"/>
              </a:lnSpc>
              <a:buClrTx/>
              <a:buSzTx/>
              <a:buFont typeface="Arial" panose="020B0604020202020204" pitchFamily="34" charset="0"/>
            </a:pPr>
            <a:endParaRPr sz="2600" dirty="0"/>
          </a:p>
          <a:p>
            <a:pPr eaLnBrk="1" hangingPunct="1">
              <a:lnSpc>
                <a:spcPct val="90000"/>
              </a:lnSpc>
              <a:buClrTx/>
              <a:buSzTx/>
              <a:buFont typeface="Arial" panose="020B0604020202020204" pitchFamily="34" charset="0"/>
            </a:pPr>
            <a:endParaRPr sz="2600" dirty="0"/>
          </a:p>
          <a:p>
            <a:pPr eaLnBrk="1" hangingPunct="1">
              <a:lnSpc>
                <a:spcPct val="90000"/>
              </a:lnSpc>
              <a:buClrTx/>
              <a:buSzTx/>
              <a:buFont typeface="Arial" panose="020B0604020202020204" pitchFamily="34" charset="0"/>
            </a:pPr>
            <a:endParaRPr sz="2600" dirty="0"/>
          </a:p>
          <a:p>
            <a:pPr eaLnBrk="1" hangingPunct="1">
              <a:lnSpc>
                <a:spcPct val="90000"/>
              </a:lnSpc>
              <a:buClrTx/>
              <a:buSzTx/>
              <a:buFont typeface="Arial" panose="020B0604020202020204" pitchFamily="34" charset="0"/>
            </a:pPr>
            <a:r>
              <a:rPr sz="2600" dirty="0"/>
              <a:t>This is just 0*;  can ignore going to state 3 since we would “die”</a:t>
            </a:r>
          </a:p>
        </p:txBody>
      </p:sp>
      <p:pic>
        <p:nvPicPr>
          <p:cNvPr id="63492" name="Picture 4"/>
          <p:cNvPicPr>
            <a:picLocks noGrp="1" noChangeAspect="1"/>
          </p:cNvPicPr>
          <p:nvPr>
            <p:ph sz="quarter" idx="2"/>
          </p:nvPr>
        </p:nvPicPr>
        <p:blipFill>
          <a:blip r:embed="rId2"/>
          <a:srcRect/>
          <a:stretch>
            <a:fillRect/>
          </a:stretch>
        </p:blipFill>
        <p:spPr>
          <a:xfrm>
            <a:off x="3276600" y="1143000"/>
            <a:ext cx="4019550" cy="1752600"/>
          </a:xfrm>
        </p:spPr>
      </p:pic>
      <p:pic>
        <p:nvPicPr>
          <p:cNvPr id="63493" name="Picture 6"/>
          <p:cNvPicPr>
            <a:picLocks noGrp="1" noChangeAspect="1"/>
          </p:cNvPicPr>
          <p:nvPr>
            <p:ph sz="quarter" idx="3"/>
          </p:nvPr>
        </p:nvPicPr>
        <p:blipFill>
          <a:blip r:embed="rId3"/>
          <a:srcRect/>
          <a:stretch>
            <a:fillRect/>
          </a:stretch>
        </p:blipFill>
        <p:spPr>
          <a:xfrm>
            <a:off x="3124200" y="3430588"/>
            <a:ext cx="4038600" cy="1662112"/>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p:txBody>
          <a:bodyPr vert="horz" wrap="square" lIns="91440" tIns="45720" rIns="91440" bIns="45720" anchor="ctr" anchorCtr="0"/>
          <a:lstStyle/>
          <a:p>
            <a:pPr eaLnBrk="1" hangingPunct="1"/>
            <a:r>
              <a:rPr dirty="0"/>
              <a:t>Second Example (3)</a:t>
            </a:r>
          </a:p>
        </p:txBody>
      </p:sp>
      <p:sp>
        <p:nvSpPr>
          <p:cNvPr id="64515" name="AutoShape 3"/>
          <p:cNvSpPr>
            <a:spLocks noGrp="1" noChangeAspect="1"/>
          </p:cNvSpPr>
          <p:nvPr>
            <p:ph type="body" sz="half" idx="1"/>
          </p:nvPr>
        </p:nvSpPr>
        <p:spPr>
          <a:xfrm>
            <a:off x="1981200" y="1600200"/>
            <a:ext cx="8382000" cy="4525963"/>
          </a:xfrm>
        </p:spPr>
        <p:txBody>
          <a:bodyPr vert="horz" wrap="square" lIns="91440" tIns="45720" rIns="91440" bIns="45720" anchor="t" anchorCtr="0">
            <a:normAutofit lnSpcReduction="10000"/>
          </a:bodyPr>
          <a:lstStyle/>
          <a:p>
            <a:pPr eaLnBrk="1" hangingPunct="1">
              <a:buClrTx/>
              <a:buSzTx/>
              <a:buFont typeface="Arial" panose="020B0604020202020204" pitchFamily="34" charset="0"/>
            </a:pPr>
            <a:endParaRPr sz="2200" dirty="0"/>
          </a:p>
          <a:p>
            <a:pPr eaLnBrk="1" hangingPunct="1">
              <a:buClrTx/>
              <a:buSzTx/>
              <a:buFont typeface="Arial" panose="020B0604020202020204" pitchFamily="34" charset="0"/>
            </a:pPr>
            <a:endParaRPr sz="2200" dirty="0"/>
          </a:p>
          <a:p>
            <a:pPr eaLnBrk="1" hangingPunct="1">
              <a:buClrTx/>
              <a:buSzTx/>
              <a:buFont typeface="Arial" panose="020B0604020202020204" pitchFamily="34" charset="0"/>
            </a:pPr>
            <a:endParaRPr sz="2200" dirty="0"/>
          </a:p>
          <a:p>
            <a:pPr eaLnBrk="1" hangingPunct="1">
              <a:buClrTx/>
              <a:buSzTx/>
              <a:buFont typeface="Arial" panose="020B0604020202020204" pitchFamily="34" charset="0"/>
            </a:pPr>
            <a:r>
              <a:rPr sz="2200" dirty="0"/>
              <a:t>Turn off state 1 second:</a:t>
            </a:r>
          </a:p>
          <a:p>
            <a:pPr eaLnBrk="1" hangingPunct="1">
              <a:buClrTx/>
              <a:buSzTx/>
              <a:buFont typeface="Arial" panose="020B0604020202020204" pitchFamily="34" charset="0"/>
            </a:pPr>
            <a:endParaRPr sz="2200" dirty="0"/>
          </a:p>
          <a:p>
            <a:pPr eaLnBrk="1" hangingPunct="1">
              <a:buClrTx/>
              <a:buSzTx/>
              <a:buFont typeface="Arial" panose="020B0604020202020204" pitchFamily="34" charset="0"/>
            </a:pPr>
            <a:endParaRPr sz="2200" dirty="0"/>
          </a:p>
          <a:p>
            <a:pPr eaLnBrk="1" hangingPunct="1">
              <a:buClrTx/>
              <a:buSzTx/>
              <a:buFont typeface="Arial" panose="020B0604020202020204" pitchFamily="34" charset="0"/>
            </a:pPr>
            <a:endParaRPr sz="2200" dirty="0"/>
          </a:p>
          <a:p>
            <a:pPr eaLnBrk="1" hangingPunct="1">
              <a:buClrTx/>
              <a:buSzTx/>
              <a:buFont typeface="Arial" panose="020B0604020202020204" pitchFamily="34" charset="0"/>
            </a:pPr>
            <a:endParaRPr sz="2200" dirty="0"/>
          </a:p>
          <a:p>
            <a:pPr eaLnBrk="1" hangingPunct="1">
              <a:buClrTx/>
              <a:buSzTx/>
              <a:buFont typeface="Arial" panose="020B0604020202020204" pitchFamily="34" charset="0"/>
            </a:pPr>
            <a:endParaRPr sz="2200" dirty="0"/>
          </a:p>
          <a:p>
            <a:pPr eaLnBrk="1" hangingPunct="1">
              <a:buClrTx/>
              <a:buSzTx/>
              <a:buFont typeface="Arial" panose="020B0604020202020204" pitchFamily="34" charset="0"/>
            </a:pPr>
            <a:r>
              <a:rPr sz="2200" dirty="0"/>
              <a:t>This is just 0*10*1(0</a:t>
            </a:r>
            <a:r>
              <a:rPr lang="en-IN" sz="2200" dirty="0"/>
              <a:t>+</a:t>
            </a:r>
            <a:r>
              <a:rPr sz="2200" dirty="0"/>
              <a:t>10*1)*</a:t>
            </a:r>
          </a:p>
          <a:p>
            <a:pPr eaLnBrk="1" hangingPunct="1">
              <a:buClrTx/>
              <a:buSzTx/>
              <a:buFont typeface="Arial" panose="020B0604020202020204" pitchFamily="34" charset="0"/>
            </a:pPr>
            <a:r>
              <a:rPr sz="2200" dirty="0"/>
              <a:t>Combine from previous slide to get 0* + 0*10*1(0+10*1)*</a:t>
            </a:r>
          </a:p>
        </p:txBody>
      </p:sp>
      <p:pic>
        <p:nvPicPr>
          <p:cNvPr id="64516" name="Picture 4"/>
          <p:cNvPicPr>
            <a:picLocks noGrp="1" noChangeAspect="1"/>
          </p:cNvPicPr>
          <p:nvPr>
            <p:ph sz="quarter" idx="2"/>
          </p:nvPr>
        </p:nvPicPr>
        <p:blipFill>
          <a:blip r:embed="rId2"/>
          <a:srcRect/>
          <a:stretch>
            <a:fillRect/>
          </a:stretch>
        </p:blipFill>
        <p:spPr>
          <a:xfrm>
            <a:off x="3276600" y="1219200"/>
            <a:ext cx="3810000" cy="1666875"/>
          </a:xfrm>
        </p:spPr>
      </p:pic>
      <p:pic>
        <p:nvPicPr>
          <p:cNvPr id="64517" name="Picture 6"/>
          <p:cNvPicPr>
            <a:picLocks noGrp="1" noChangeAspect="1"/>
          </p:cNvPicPr>
          <p:nvPr>
            <p:ph sz="quarter" idx="3"/>
          </p:nvPr>
        </p:nvPicPr>
        <p:blipFill>
          <a:blip r:embed="rId3"/>
          <a:srcRect/>
          <a:stretch>
            <a:fillRect/>
          </a:stretch>
        </p:blipFill>
        <p:spPr>
          <a:xfrm>
            <a:off x="3124200" y="3200400"/>
            <a:ext cx="4038600" cy="1885950"/>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90" y="286385"/>
            <a:ext cx="11562080" cy="958215"/>
          </a:xfrm>
        </p:spPr>
        <p:txBody>
          <a:bodyPr>
            <a:normAutofit fontScale="90000"/>
          </a:bodyPr>
          <a:lstStyle/>
          <a:p>
            <a:r>
              <a:rPr lang="en-GB" altLang="en-US" b="1" dirty="0">
                <a:solidFill>
                  <a:srgbClr val="FF0000"/>
                </a:solidFill>
                <a:sym typeface="+mn-ea"/>
              </a:rPr>
              <a:t>3. Minimization Of Automata(DFA) Using Table Filling Algorithm</a:t>
            </a:r>
            <a:endParaRPr lang="en-US" dirty="0"/>
          </a:p>
        </p:txBody>
      </p:sp>
      <p:sp>
        <p:nvSpPr>
          <p:cNvPr id="3" name="Text Box 2"/>
          <p:cNvSpPr txBox="1"/>
          <p:nvPr/>
        </p:nvSpPr>
        <p:spPr>
          <a:xfrm>
            <a:off x="327025" y="1244600"/>
            <a:ext cx="11633200" cy="3868420"/>
          </a:xfrm>
          <a:prstGeom prst="rect">
            <a:avLst/>
          </a:prstGeom>
          <a:noFill/>
        </p:spPr>
        <p:txBody>
          <a:bodyPr wrap="square" rtlCol="0">
            <a:noAutofit/>
          </a:bodyPr>
          <a:lstStyle/>
          <a:p>
            <a:endParaRPr lang="en-US" dirty="0"/>
          </a:p>
          <a:p>
            <a:pPr marL="285750" indent="-285750" algn="l">
              <a:buFont typeface="Arial" panose="020B0604020202020204" pitchFamily="34" charset="0"/>
              <a:buChar char="•"/>
            </a:pPr>
            <a:r>
              <a:rPr lang="en-US" sz="2400" dirty="0"/>
              <a:t>Let p and q are two states in DFA. Our goal is to understand when p and q (p ≠ q) can be replaced by a single state.</a:t>
            </a:r>
            <a:r>
              <a:rPr lang="en-GB" altLang="en-US" sz="2400" dirty="0"/>
              <a:t> </a:t>
            </a:r>
          </a:p>
          <a:p>
            <a:pPr marL="0" marR="0" lvl="0" indent="0" algn="l" defTabSz="914400" rtl="0" eaLnBrk="1" fontAlgn="auto" latinLnBrk="0" hangingPunct="1">
              <a:lnSpc>
                <a:spcPct val="100000"/>
              </a:lnSpc>
              <a:spcBef>
                <a:spcPct val="20000"/>
              </a:spcBef>
              <a:spcAft>
                <a:spcPts val="0"/>
              </a:spcAft>
              <a:buClrTx/>
              <a:buSzTx/>
              <a:buFontTx/>
              <a:buChar char="•"/>
              <a:defRPr/>
            </a:pPr>
            <a:r>
              <a:rPr lang="en-GB" altLang="en-US" sz="2400" noProof="0" dirty="0">
                <a:ln>
                  <a:noFill/>
                </a:ln>
                <a:solidFill>
                  <a:schemeClr val="tx1">
                    <a:tint val="75000"/>
                  </a:schemeClr>
                </a:solidFill>
                <a:effectLst/>
                <a:uLnTx/>
                <a:uFillTx/>
                <a:sym typeface="+mn-ea"/>
              </a:rPr>
              <a:t>  </a:t>
            </a:r>
            <a:r>
              <a:rPr lang="en-US" sz="2400" dirty="0">
                <a:sym typeface="+mn-ea"/>
              </a:rPr>
              <a:t>What are</a:t>
            </a:r>
            <a:r>
              <a:rPr lang="en-GB" altLang="en-US" sz="2400" noProof="0" dirty="0">
                <a:ln>
                  <a:noFill/>
                </a:ln>
                <a:solidFill>
                  <a:schemeClr val="tx1">
                    <a:tint val="75000"/>
                  </a:schemeClr>
                </a:solidFill>
                <a:effectLst/>
                <a:uLnTx/>
                <a:uFillTx/>
                <a:sym typeface="+mn-ea"/>
              </a:rPr>
              <a:t> </a:t>
            </a:r>
            <a:r>
              <a:rPr lang="en-US" sz="2400" dirty="0">
                <a:sym typeface="+mn-ea"/>
              </a:rPr>
              <a:t>Distinguishable and Indistinguishable</a:t>
            </a:r>
            <a:r>
              <a:rPr lang="en-GB" altLang="en-US" sz="2400" dirty="0">
                <a:sym typeface="+mn-ea"/>
              </a:rPr>
              <a:t> States ?</a:t>
            </a:r>
            <a:r>
              <a:rPr lang="en-US" sz="2400" dirty="0">
                <a:sym typeface="+mn-ea"/>
              </a:rPr>
              <a:t>.</a:t>
            </a:r>
            <a:endParaRPr kumimoji="0" lang="en-US" sz="2400" b="0" i="0" u="none" strike="noStrike" kern="1200" cap="none" spc="0" normalizeH="0" baseline="0" dirty="0">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Tx/>
              <a:buChar char="•"/>
              <a:defRPr/>
            </a:pPr>
            <a:r>
              <a:rPr lang="en-US" sz="2400" dirty="0">
                <a:sym typeface="+mn-ea"/>
              </a:rPr>
              <a:t> </a:t>
            </a:r>
            <a:r>
              <a:rPr lang="en-GB" altLang="en-US" sz="2400" dirty="0">
                <a:sym typeface="+mn-ea"/>
              </a:rPr>
              <a:t> </a:t>
            </a:r>
            <a:r>
              <a:rPr lang="en-US" sz="2400" dirty="0">
                <a:sym typeface="+mn-ea"/>
              </a:rPr>
              <a:t>Table filling Algorithm</a:t>
            </a:r>
            <a:endParaRPr kumimoji="0" lang="en-US" sz="2400" b="0" i="0" u="none" strike="noStrike" kern="1200" cap="none" spc="0" normalizeH="0" baseline="0" dirty="0">
              <a:latin typeface="+mn-lt"/>
              <a:ea typeface="+mn-ea"/>
              <a:cs typeface="+mn-cs"/>
            </a:endParaRPr>
          </a:p>
          <a:p>
            <a:pPr marL="457200" marR="0" lvl="1" indent="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en-US" sz="2400" dirty="0">
                <a:sym typeface="+mn-ea"/>
              </a:rPr>
              <a:t>  Procedure Mark( ) </a:t>
            </a:r>
            <a:endParaRPr kumimoji="0" lang="en-US" sz="2400" b="0" i="0" u="none" strike="noStrike" kern="1200" cap="none" spc="0" normalizeH="0" baseline="0" dirty="0">
              <a:latin typeface="+mn-lt"/>
              <a:ea typeface="+mn-ea"/>
              <a:cs typeface="+mn-cs"/>
            </a:endParaRPr>
          </a:p>
          <a:p>
            <a:pPr marL="457200" marR="0" lvl="1" indent="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en-US" sz="2400" dirty="0">
                <a:sym typeface="+mn-ea"/>
              </a:rPr>
              <a:t>  </a:t>
            </a:r>
            <a:r>
              <a:rPr lang="en-US" sz="2400" dirty="0" err="1">
                <a:sym typeface="+mn-ea"/>
              </a:rPr>
              <a:t>Minimize_states</a:t>
            </a:r>
            <a:r>
              <a:rPr lang="en-US" sz="2400" dirty="0">
                <a:sym typeface="+mn-ea"/>
              </a:rPr>
              <a:t>( )</a:t>
            </a:r>
            <a:endParaRPr kumimoji="0" lang="en-US" sz="2400" b="0" i="0" u="none" strike="noStrike" kern="1200" cap="none" spc="0" normalizeH="0" baseline="0" dirty="0">
              <a:latin typeface="+mn-lt"/>
              <a:ea typeface="+mn-ea"/>
              <a:cs typeface="+mn-cs"/>
            </a:endParaRPr>
          </a:p>
          <a:p>
            <a:pPr marL="457200" marR="0" lvl="1" indent="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en-US" sz="2400" dirty="0">
                <a:sym typeface="+mn-ea"/>
              </a:rPr>
              <a:t>  Examples</a:t>
            </a:r>
            <a:endParaRPr kumimoji="0" lang="en-US" sz="2400" b="0" i="0" u="none" strike="noStrike" kern="1200" cap="none" spc="0" normalizeH="0" baseline="0" dirty="0">
              <a:latin typeface="+mn-lt"/>
              <a:ea typeface="+mn-ea"/>
              <a:cs typeface="+mn-cs"/>
            </a:endParaRPr>
          </a:p>
          <a:p>
            <a:pPr marL="285750" indent="-285750" algn="l">
              <a:buFont typeface="Arial" panose="020B0604020202020204" pitchFamily="34" charset="0"/>
              <a:buChar char="•"/>
            </a:pPr>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96900" y="367665"/>
            <a:ext cx="11124565" cy="5928995"/>
          </a:xfrm>
          <a:prstGeom prst="rect">
            <a:avLst/>
          </a:prstGeom>
          <a:noFill/>
        </p:spPr>
        <p:txBody>
          <a:bodyPr wrap="square" rtlCol="0" anchor="t">
            <a:noAutofit/>
          </a:bodyPr>
          <a:lstStyle/>
          <a:p>
            <a:pPr marL="34925" marR="0" lvl="0" indent="-34925" algn="l" defTabSz="914400" rtl="0" eaLnBrk="1" fontAlgn="auto" latinLnBrk="0" hangingPunct="1">
              <a:lnSpc>
                <a:spcPct val="100000"/>
              </a:lnSpc>
              <a:spcBef>
                <a:spcPct val="20000"/>
              </a:spcBef>
              <a:spcAft>
                <a:spcPts val="0"/>
              </a:spcAft>
              <a:buClrTx/>
              <a:buSzTx/>
              <a:buFontTx/>
              <a:buNone/>
              <a:defRPr/>
            </a:pPr>
            <a:r>
              <a:rPr lang="en-GB" altLang="en-US" sz="3200" noProof="0" dirty="0">
                <a:ln>
                  <a:noFill/>
                </a:ln>
                <a:effectLst/>
                <a:uLnTx/>
                <a:uFillTx/>
                <a:latin typeface="Arial" panose="020B0604020202020204" pitchFamily="34" charset="0"/>
                <a:cs typeface="Arial" panose="020B0604020202020204" pitchFamily="34" charset="0"/>
                <a:sym typeface="+mn-ea"/>
              </a:rPr>
              <a:t>What </a:t>
            </a:r>
            <a:r>
              <a:rPr lang="en-IN" altLang="en-GB" sz="3200" noProof="0" dirty="0">
                <a:ln>
                  <a:noFill/>
                </a:ln>
                <a:effectLst/>
                <a:uLnTx/>
                <a:uFillTx/>
                <a:latin typeface="Arial" panose="020B0604020202020204" pitchFamily="34" charset="0"/>
                <a:cs typeface="Arial" panose="020B0604020202020204" pitchFamily="34" charset="0"/>
                <a:sym typeface="+mn-ea"/>
              </a:rPr>
              <a:t>are </a:t>
            </a:r>
            <a:r>
              <a:rPr lang="en-GB" altLang="en-US" sz="3200" noProof="0" dirty="0">
                <a:ln>
                  <a:noFill/>
                </a:ln>
                <a:effectLst/>
                <a:uLnTx/>
                <a:uFillTx/>
                <a:latin typeface="Arial" panose="020B0604020202020204" pitchFamily="34" charset="0"/>
                <a:cs typeface="Arial" panose="020B0604020202020204" pitchFamily="34" charset="0"/>
                <a:sym typeface="+mn-ea"/>
              </a:rPr>
              <a:t> </a:t>
            </a:r>
            <a:r>
              <a:rPr lang="en-IN" altLang="en-US" sz="3200" b="1" noProof="0" dirty="0">
                <a:ln>
                  <a:noFill/>
                </a:ln>
                <a:solidFill>
                  <a:srgbClr val="FF0000"/>
                </a:solidFill>
                <a:effectLst/>
                <a:uLnTx/>
                <a:uFillTx/>
                <a:latin typeface="Arial" panose="020B0604020202020204" pitchFamily="34" charset="0"/>
                <a:cs typeface="Arial" panose="020B0604020202020204" pitchFamily="34" charset="0"/>
                <a:sym typeface="+mn-ea"/>
              </a:rPr>
              <a:t>Ind</a:t>
            </a:r>
            <a:r>
              <a:rPr lang="en-US" sz="3200" b="1" noProof="0" dirty="0">
                <a:ln>
                  <a:noFill/>
                </a:ln>
                <a:solidFill>
                  <a:srgbClr val="FF0000"/>
                </a:solidFill>
                <a:effectLst/>
                <a:uLnTx/>
                <a:uFillTx/>
                <a:latin typeface="Arial" panose="020B0604020202020204" pitchFamily="34" charset="0"/>
                <a:cs typeface="Arial" panose="020B0604020202020204" pitchFamily="34" charset="0"/>
                <a:sym typeface="+mn-ea"/>
              </a:rPr>
              <a:t>istinguishable</a:t>
            </a:r>
            <a:r>
              <a:rPr lang="en-GB" altLang="en-US" sz="3200" noProof="0" dirty="0">
                <a:ln>
                  <a:noFill/>
                </a:ln>
                <a:solidFill>
                  <a:srgbClr val="FF0000"/>
                </a:solidFill>
                <a:effectLst/>
                <a:uLnTx/>
                <a:uFillTx/>
                <a:latin typeface="Arial" panose="020B0604020202020204" pitchFamily="34" charset="0"/>
                <a:cs typeface="Arial" panose="020B0604020202020204" pitchFamily="34" charset="0"/>
                <a:sym typeface="+mn-ea"/>
              </a:rPr>
              <a:t> </a:t>
            </a:r>
            <a:r>
              <a:rPr lang="en-IN" altLang="en-GB" sz="3200" noProof="0" dirty="0">
                <a:ln>
                  <a:noFill/>
                </a:ln>
                <a:effectLst/>
                <a:uLnTx/>
                <a:uFillTx/>
                <a:latin typeface="Arial" panose="020B0604020202020204" pitchFamily="34" charset="0"/>
                <a:cs typeface="Arial" panose="020B0604020202020204" pitchFamily="34" charset="0"/>
                <a:sym typeface="+mn-ea"/>
              </a:rPr>
              <a:t>pair</a:t>
            </a:r>
            <a:r>
              <a:rPr lang="en-GB" altLang="en-US" sz="3200" noProof="0" dirty="0">
                <a:ln>
                  <a:noFill/>
                </a:ln>
                <a:solidFill>
                  <a:srgbClr val="FF0000"/>
                </a:solidFill>
                <a:effectLst/>
                <a:uLnTx/>
                <a:uFillTx/>
                <a:latin typeface="Arial" panose="020B0604020202020204" pitchFamily="34" charset="0"/>
                <a:cs typeface="Arial" panose="020B0604020202020204" pitchFamily="34" charset="0"/>
                <a:sym typeface="+mn-ea"/>
              </a:rPr>
              <a:t> </a:t>
            </a:r>
            <a:r>
              <a:rPr lang="en-IN" altLang="en-GB" sz="3200" noProof="0" dirty="0">
                <a:ln>
                  <a:noFill/>
                </a:ln>
                <a:solidFill>
                  <a:srgbClr val="FF0000"/>
                </a:solidFill>
                <a:effectLst/>
                <a:uLnTx/>
                <a:uFillTx/>
                <a:latin typeface="Arial" panose="020B0604020202020204" pitchFamily="34" charset="0"/>
                <a:cs typeface="Arial" panose="020B0604020202020204" pitchFamily="34" charset="0"/>
                <a:sym typeface="+mn-ea"/>
              </a:rPr>
              <a:t> and </a:t>
            </a:r>
            <a:r>
              <a:rPr lang="en-GB" altLang="en-US" sz="3200" noProof="0" dirty="0">
                <a:ln>
                  <a:noFill/>
                </a:ln>
                <a:effectLst/>
                <a:uLnTx/>
                <a:uFillTx/>
                <a:latin typeface="Arial" panose="020B0604020202020204" pitchFamily="34" charset="0"/>
                <a:cs typeface="Arial" panose="020B0604020202020204" pitchFamily="34" charset="0"/>
                <a:sym typeface="+mn-ea"/>
              </a:rPr>
              <a:t> </a:t>
            </a:r>
            <a:r>
              <a:rPr lang="en-US" sz="3200" b="1" noProof="0" dirty="0">
                <a:ln>
                  <a:noFill/>
                </a:ln>
                <a:solidFill>
                  <a:srgbClr val="0070C0"/>
                </a:solidFill>
                <a:effectLst/>
                <a:uLnTx/>
                <a:uFillTx/>
                <a:sym typeface="+mn-ea"/>
              </a:rPr>
              <a:t>Distinguishable</a:t>
            </a:r>
            <a:r>
              <a:rPr lang="en-GB" altLang="en-US" sz="3200" noProof="0" dirty="0">
                <a:ln>
                  <a:noFill/>
                </a:ln>
                <a:solidFill>
                  <a:srgbClr val="FF0000"/>
                </a:solidFill>
                <a:effectLst/>
                <a:uLnTx/>
                <a:uFillTx/>
                <a:latin typeface="Arial" panose="020B0604020202020204" pitchFamily="34" charset="0"/>
                <a:cs typeface="Arial" panose="020B0604020202020204" pitchFamily="34" charset="0"/>
                <a:sym typeface="+mn-ea"/>
              </a:rPr>
              <a:t> </a:t>
            </a:r>
            <a:r>
              <a:rPr lang="en-IN" altLang="en-GB" sz="3200" noProof="0" dirty="0">
                <a:ln>
                  <a:noFill/>
                </a:ln>
                <a:effectLst/>
                <a:uLnTx/>
                <a:uFillTx/>
                <a:latin typeface="Arial" panose="020B0604020202020204" pitchFamily="34" charset="0"/>
                <a:cs typeface="Arial" panose="020B0604020202020204" pitchFamily="34" charset="0"/>
                <a:sym typeface="+mn-ea"/>
              </a:rPr>
              <a:t>pair of states ?</a:t>
            </a:r>
          </a:p>
          <a:p>
            <a:pPr marL="775335" marR="0" lvl="1" indent="-3175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en-IN" altLang="en-US" sz="2800" noProof="0" dirty="0">
                <a:ln>
                  <a:noFill/>
                </a:ln>
                <a:effectLst/>
                <a:uLnTx/>
                <a:uFillTx/>
                <a:sym typeface="+mn-ea"/>
              </a:rPr>
              <a:t> </a:t>
            </a:r>
            <a:r>
              <a:rPr lang="en-US" sz="2800" noProof="0" dirty="0">
                <a:ln>
                  <a:noFill/>
                </a:ln>
                <a:effectLst/>
                <a:uLnTx/>
                <a:uFillTx/>
                <a:sym typeface="+mn-ea"/>
              </a:rPr>
              <a:t>Two </a:t>
            </a:r>
            <a:r>
              <a:rPr lang="en-US" sz="2800" b="1" noProof="0" dirty="0">
                <a:ln>
                  <a:noFill/>
                </a:ln>
                <a:solidFill>
                  <a:srgbClr val="FF0000"/>
                </a:solidFill>
                <a:effectLst/>
                <a:uLnTx/>
                <a:uFillTx/>
                <a:sym typeface="+mn-ea"/>
              </a:rPr>
              <a:t>states p</a:t>
            </a:r>
            <a:r>
              <a:rPr lang="en-US" sz="2800" noProof="0" dirty="0">
                <a:ln>
                  <a:noFill/>
                </a:ln>
                <a:effectLst/>
                <a:uLnTx/>
                <a:uFillTx/>
                <a:sym typeface="+mn-ea"/>
              </a:rPr>
              <a:t> and </a:t>
            </a:r>
            <a:r>
              <a:rPr lang="en-US" sz="2800" b="1" noProof="0" dirty="0">
                <a:ln>
                  <a:noFill/>
                </a:ln>
                <a:solidFill>
                  <a:srgbClr val="FF0000"/>
                </a:solidFill>
                <a:effectLst/>
                <a:uLnTx/>
                <a:uFillTx/>
                <a:sym typeface="+mn-ea"/>
              </a:rPr>
              <a:t>q</a:t>
            </a:r>
            <a:r>
              <a:rPr lang="en-US" sz="2800" noProof="0" dirty="0">
                <a:ln>
                  <a:noFill/>
                </a:ln>
                <a:effectLst/>
                <a:uLnTx/>
                <a:uFillTx/>
                <a:sym typeface="+mn-ea"/>
              </a:rPr>
              <a:t> of a DFA are called </a:t>
            </a:r>
            <a:r>
              <a:rPr lang="en-US" sz="2800" b="1" noProof="0" dirty="0">
                <a:ln>
                  <a:noFill/>
                </a:ln>
                <a:solidFill>
                  <a:srgbClr val="FF0000"/>
                </a:solidFill>
                <a:effectLst/>
                <a:uLnTx/>
                <a:uFillTx/>
                <a:sym typeface="+mn-ea"/>
              </a:rPr>
              <a:t>Indistinguishable </a:t>
            </a:r>
            <a:r>
              <a:rPr lang="en-US" sz="2800" noProof="0" dirty="0">
                <a:ln>
                  <a:noFill/>
                </a:ln>
                <a:effectLst/>
                <a:uLnTx/>
                <a:uFillTx/>
                <a:sym typeface="+mn-ea"/>
              </a:rPr>
              <a:t>if</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R="0" lvl="1"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2800" noProof="0" dirty="0">
                <a:ln>
                  <a:noFill/>
                </a:ln>
                <a:effectLst/>
                <a:uLnTx/>
                <a:uFillTx/>
                <a:sym typeface="+mn-ea"/>
              </a:rPr>
              <a:t>          </a:t>
            </a:r>
            <a:r>
              <a:rPr lang="en-GB" altLang="en-US" sz="2800" noProof="0" dirty="0">
                <a:ln>
                  <a:noFill/>
                </a:ln>
                <a:effectLst/>
                <a:uLnTx/>
                <a:uFillTx/>
                <a:sym typeface="+mn-ea"/>
              </a:rPr>
              <a:t>	</a:t>
            </a:r>
            <a:r>
              <a:rPr lang="en-US" sz="2800" b="1" noProof="0" dirty="0">
                <a:ln>
                  <a:noFill/>
                </a:ln>
                <a:solidFill>
                  <a:srgbClr val="FF0000"/>
                </a:solidFill>
                <a:effectLst/>
                <a:uLnTx/>
                <a:uFillTx/>
                <a:sym typeface="+mn-ea"/>
              </a:rPr>
              <a:t> </a:t>
            </a:r>
            <a:r>
              <a:rPr lang="el-GR" sz="2800" b="1" noProof="0" dirty="0">
                <a:ln>
                  <a:noFill/>
                </a:ln>
                <a:solidFill>
                  <a:srgbClr val="FF0000"/>
                </a:solidFill>
                <a:effectLst/>
                <a:uLnTx/>
                <a:uFillTx/>
                <a:sym typeface="+mn-ea"/>
              </a:rPr>
              <a:t>δ</a:t>
            </a:r>
            <a:r>
              <a:rPr lang="en-US" sz="2800" b="1" noProof="0" dirty="0">
                <a:ln>
                  <a:noFill/>
                </a:ln>
                <a:solidFill>
                  <a:srgbClr val="FF0000"/>
                </a:solidFill>
                <a:effectLst/>
                <a:uLnTx/>
                <a:uFillTx/>
                <a:sym typeface="+mn-ea"/>
              </a:rPr>
              <a:t>*(p, w) </a:t>
            </a:r>
            <a:r>
              <a:rPr lang="az-Cyrl-AZ" sz="2800" b="1" noProof="0" dirty="0">
                <a:ln>
                  <a:noFill/>
                </a:ln>
                <a:solidFill>
                  <a:srgbClr val="FF0000"/>
                </a:solidFill>
                <a:effectLst/>
                <a:uLnTx/>
                <a:uFillTx/>
                <a:sym typeface="+mn-ea"/>
              </a:rPr>
              <a:t>Є</a:t>
            </a:r>
            <a:r>
              <a:rPr lang="en-US" sz="2800" b="1" noProof="0" dirty="0">
                <a:ln>
                  <a:noFill/>
                </a:ln>
                <a:solidFill>
                  <a:srgbClr val="FF0000"/>
                </a:solidFill>
                <a:effectLst/>
                <a:uLnTx/>
                <a:uFillTx/>
                <a:sym typeface="+mn-ea"/>
              </a:rPr>
              <a:t> F</a:t>
            </a:r>
            <a:r>
              <a:rPr lang="en-US" sz="2800" noProof="0" dirty="0">
                <a:ln>
                  <a:noFill/>
                </a:ln>
                <a:effectLst/>
                <a:uLnTx/>
                <a:uFillTx/>
                <a:sym typeface="+mn-ea"/>
              </a:rPr>
              <a:t> implies </a:t>
            </a:r>
            <a:r>
              <a:rPr lang="en-US" sz="2800" b="1" noProof="0" dirty="0">
                <a:ln>
                  <a:noFill/>
                </a:ln>
                <a:solidFill>
                  <a:srgbClr val="FF0000"/>
                </a:solidFill>
                <a:effectLst/>
                <a:uLnTx/>
                <a:uFillTx/>
                <a:sym typeface="+mn-ea"/>
              </a:rPr>
              <a:t>δ*( q, w) Є F</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800100" marR="0" lvl="1" indent="-342900" algn="l" defTabSz="914400" rtl="0" eaLnBrk="1" fontAlgn="auto" latinLnBrk="0" hangingPunct="1">
              <a:lnSpc>
                <a:spcPct val="100000"/>
              </a:lnSpc>
              <a:spcBef>
                <a:spcPct val="20000"/>
              </a:spcBef>
              <a:spcAft>
                <a:spcPts val="0"/>
              </a:spcAft>
              <a:buClrTx/>
              <a:buSzTx/>
              <a:buFontTx/>
              <a:buNone/>
              <a:defRPr/>
            </a:pPr>
            <a:r>
              <a:rPr lang="en-US" sz="2800" noProof="0" dirty="0">
                <a:ln>
                  <a:noFill/>
                </a:ln>
                <a:effectLst/>
                <a:uLnTx/>
                <a:uFillTx/>
                <a:sym typeface="+mn-ea"/>
              </a:rPr>
              <a:t>                                and</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800100" marR="0" lvl="1" indent="-342900" algn="l" defTabSz="914400" rtl="0" eaLnBrk="1" fontAlgn="auto" latinLnBrk="0" hangingPunct="1">
              <a:lnSpc>
                <a:spcPct val="100000"/>
              </a:lnSpc>
              <a:spcBef>
                <a:spcPct val="20000"/>
              </a:spcBef>
              <a:spcAft>
                <a:spcPts val="0"/>
              </a:spcAft>
              <a:buClrTx/>
              <a:buSzTx/>
              <a:buFontTx/>
              <a:buNone/>
              <a:defRPr/>
            </a:pPr>
            <a:r>
              <a:rPr lang="en-US" sz="2800" noProof="0" dirty="0">
                <a:ln>
                  <a:noFill/>
                </a:ln>
                <a:effectLst/>
                <a:uLnTx/>
                <a:uFillTx/>
                <a:sym typeface="+mn-ea"/>
              </a:rPr>
              <a:t>   </a:t>
            </a:r>
            <a:r>
              <a:rPr lang="en-IN" altLang="en-US" sz="2800" noProof="0" dirty="0">
                <a:ln>
                  <a:noFill/>
                </a:ln>
                <a:effectLst/>
                <a:uLnTx/>
                <a:uFillTx/>
                <a:sym typeface="+mn-ea"/>
              </a:rPr>
              <a:t>        </a:t>
            </a:r>
            <a:r>
              <a:rPr lang="en-GB" altLang="en-IN" sz="2800" noProof="0" dirty="0">
                <a:ln>
                  <a:noFill/>
                </a:ln>
                <a:effectLst/>
                <a:uLnTx/>
                <a:uFillTx/>
                <a:sym typeface="+mn-ea"/>
              </a:rPr>
              <a:t>	 </a:t>
            </a:r>
            <a:r>
              <a:rPr lang="en-US" sz="2800" b="1" noProof="0" dirty="0">
                <a:ln>
                  <a:noFill/>
                </a:ln>
                <a:solidFill>
                  <a:srgbClr val="FF0000"/>
                </a:solidFill>
                <a:effectLst/>
                <a:uLnTx/>
                <a:uFillTx/>
                <a:sym typeface="+mn-ea"/>
              </a:rPr>
              <a:t>δ*(p, w)  ∉</a:t>
            </a:r>
            <a:r>
              <a:rPr lang="en-US" sz="2800" noProof="0" dirty="0">
                <a:ln>
                  <a:noFill/>
                </a:ln>
                <a:effectLst/>
                <a:uLnTx/>
                <a:uFillTx/>
                <a:sym typeface="+mn-ea"/>
              </a:rPr>
              <a:t> F implies  </a:t>
            </a:r>
            <a:r>
              <a:rPr lang="en-US" sz="2800" b="1" noProof="0" dirty="0">
                <a:ln>
                  <a:noFill/>
                </a:ln>
                <a:solidFill>
                  <a:srgbClr val="FF0000"/>
                </a:solidFill>
                <a:effectLst/>
                <a:uLnTx/>
                <a:uFillTx/>
                <a:sym typeface="+mn-ea"/>
              </a:rPr>
              <a:t>δ*( q, w) ∉F</a:t>
            </a:r>
            <a:r>
              <a:rPr lang="en-US" sz="2800" noProof="0" dirty="0">
                <a:ln>
                  <a:noFill/>
                </a:ln>
                <a:effectLst/>
                <a:uLnTx/>
                <a:uFillTx/>
                <a:sym typeface="+mn-ea"/>
              </a:rPr>
              <a:t>  for all w </a:t>
            </a:r>
            <a:r>
              <a:rPr lang="az-Cyrl-AZ" sz="2800" noProof="0" dirty="0">
                <a:ln>
                  <a:noFill/>
                </a:ln>
                <a:effectLst/>
                <a:uLnTx/>
                <a:uFillTx/>
                <a:sym typeface="+mn-ea"/>
              </a:rPr>
              <a:t>Є</a:t>
            </a:r>
            <a:r>
              <a:rPr lang="en-US" sz="2800" noProof="0" dirty="0">
                <a:ln>
                  <a:noFill/>
                </a:ln>
                <a:effectLst/>
                <a:uLnTx/>
                <a:uFillTx/>
                <a:sym typeface="+mn-ea"/>
              </a:rPr>
              <a:t> </a:t>
            </a:r>
            <a:r>
              <a:rPr lang="az-Cyrl-AZ" sz="2800" noProof="0" dirty="0">
                <a:ln>
                  <a:noFill/>
                </a:ln>
                <a:effectLst/>
                <a:uLnTx/>
                <a:uFillTx/>
                <a:sym typeface="+mn-ea"/>
              </a:rPr>
              <a:t>∑</a:t>
            </a:r>
            <a:r>
              <a:rPr lang="en-US" sz="2800" noProof="0" dirty="0">
                <a:ln>
                  <a:noFill/>
                </a:ln>
                <a:effectLst/>
                <a:uLnTx/>
                <a:uFillTx/>
                <a:sym typeface="+mn-ea"/>
              </a:rPr>
              <a:t>*.</a:t>
            </a:r>
          </a:p>
          <a:p>
            <a:pPr marL="914400" marR="0" lvl="1" indent="-4572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IN" altLang="en-US" sz="2800" b="0" i="0" u="none" strike="noStrike" kern="1200" cap="none" spc="0" normalizeH="0" baseline="0" noProof="0" dirty="0">
                <a:ln>
                  <a:noFill/>
                </a:ln>
                <a:solidFill>
                  <a:schemeClr val="tx1"/>
                </a:solidFill>
                <a:effectLst/>
                <a:uLnTx/>
                <a:uFillTx/>
                <a:latin typeface="+mn-lt"/>
                <a:ea typeface="+mn-ea"/>
                <a:cs typeface="+mn-cs"/>
                <a:sym typeface="+mn-ea"/>
              </a:rPr>
              <a:t>If on the other hand, there exists some string </a:t>
            </a:r>
            <a:r>
              <a:rPr lang="en-US" sz="2800" noProof="0" dirty="0">
                <a:ln>
                  <a:noFill/>
                </a:ln>
                <a:effectLst/>
                <a:uLnTx/>
                <a:uFillTx/>
                <a:sym typeface="+mn-ea"/>
              </a:rPr>
              <a:t>w </a:t>
            </a:r>
            <a:r>
              <a:rPr lang="az-Cyrl-AZ" sz="2800" noProof="0" dirty="0">
                <a:ln>
                  <a:noFill/>
                </a:ln>
                <a:effectLst/>
                <a:uLnTx/>
                <a:uFillTx/>
                <a:sym typeface="+mn-ea"/>
              </a:rPr>
              <a:t>Є</a:t>
            </a:r>
            <a:r>
              <a:rPr lang="en-US" sz="2800" noProof="0" dirty="0">
                <a:ln>
                  <a:noFill/>
                </a:ln>
                <a:effectLst/>
                <a:uLnTx/>
                <a:uFillTx/>
                <a:sym typeface="+mn-ea"/>
              </a:rPr>
              <a:t> </a:t>
            </a:r>
            <a:r>
              <a:rPr lang="az-Cyrl-AZ" sz="2800" noProof="0" dirty="0">
                <a:ln>
                  <a:noFill/>
                </a:ln>
                <a:effectLst/>
                <a:uLnTx/>
                <a:uFillTx/>
                <a:sym typeface="+mn-ea"/>
              </a:rPr>
              <a:t>∑</a:t>
            </a:r>
            <a:r>
              <a:rPr lang="en-US" sz="2800" noProof="0" dirty="0">
                <a:ln>
                  <a:noFill/>
                </a:ln>
                <a:effectLst/>
                <a:uLnTx/>
                <a:uFillTx/>
                <a:sym typeface="+mn-ea"/>
              </a:rPr>
              <a:t>*</a:t>
            </a:r>
            <a:r>
              <a:rPr lang="en-IN" altLang="en-US" sz="2800" noProof="0" dirty="0">
                <a:ln>
                  <a:noFill/>
                </a:ln>
                <a:effectLst/>
                <a:uLnTx/>
                <a:uFillTx/>
                <a:sym typeface="+mn-ea"/>
              </a:rPr>
              <a:t> such that</a:t>
            </a:r>
            <a:endParaRPr lang="en-US" sz="2800" noProof="0" dirty="0">
              <a:ln>
                <a:noFill/>
              </a:ln>
              <a:effectLst/>
              <a:uLnTx/>
              <a:uFillTx/>
              <a:sym typeface="+mn-ea"/>
            </a:endParaRPr>
          </a:p>
          <a:p>
            <a:pPr marL="800100" marR="0" lvl="1" indent="-342900" algn="l" defTabSz="914400" rtl="0" eaLnBrk="1" fontAlgn="auto" latinLnBrk="0" hangingPunct="1">
              <a:lnSpc>
                <a:spcPct val="100000"/>
              </a:lnSpc>
              <a:spcBef>
                <a:spcPct val="20000"/>
              </a:spcBef>
              <a:spcAft>
                <a:spcPts val="0"/>
              </a:spcAft>
              <a:buClrTx/>
              <a:buSzTx/>
              <a:buFontTx/>
              <a:buNone/>
              <a:defRPr/>
            </a:pPr>
            <a:r>
              <a:rPr lang="en-US" sz="2800" noProof="0" dirty="0">
                <a:ln>
                  <a:noFill/>
                </a:ln>
                <a:effectLst/>
                <a:uLnTx/>
                <a:uFillTx/>
                <a:sym typeface="+mn-ea"/>
              </a:rPr>
              <a:t>    </a:t>
            </a:r>
            <a:r>
              <a:rPr lang="en-GB" altLang="en-US" sz="2800" noProof="0" dirty="0">
                <a:ln>
                  <a:noFill/>
                </a:ln>
                <a:effectLst/>
                <a:uLnTx/>
                <a:uFillTx/>
                <a:sym typeface="+mn-ea"/>
              </a:rPr>
              <a:t>      	</a:t>
            </a:r>
            <a:r>
              <a:rPr lang="en-US" sz="2800" noProof="0" dirty="0">
                <a:ln>
                  <a:noFill/>
                </a:ln>
                <a:effectLst/>
                <a:uLnTx/>
                <a:uFillTx/>
                <a:sym typeface="+mn-ea"/>
              </a:rPr>
              <a:t> </a:t>
            </a:r>
            <a:r>
              <a:rPr lang="el-GR" sz="2800" b="1" noProof="0" dirty="0">
                <a:ln>
                  <a:noFill/>
                </a:ln>
                <a:solidFill>
                  <a:srgbClr val="0070C0"/>
                </a:solidFill>
                <a:effectLst/>
                <a:uLnTx/>
                <a:uFillTx/>
                <a:sym typeface="+mn-ea"/>
              </a:rPr>
              <a:t>δ</a:t>
            </a:r>
            <a:r>
              <a:rPr lang="en-US" sz="2800" b="1" noProof="0" dirty="0">
                <a:ln>
                  <a:noFill/>
                </a:ln>
                <a:solidFill>
                  <a:srgbClr val="0070C0"/>
                </a:solidFill>
                <a:effectLst/>
                <a:uLnTx/>
                <a:uFillTx/>
                <a:sym typeface="+mn-ea"/>
              </a:rPr>
              <a:t>*(p, w) </a:t>
            </a:r>
            <a:r>
              <a:rPr lang="az-Cyrl-AZ" sz="2800" b="1" noProof="0" dirty="0">
                <a:ln>
                  <a:noFill/>
                </a:ln>
                <a:solidFill>
                  <a:srgbClr val="0070C0"/>
                </a:solidFill>
                <a:effectLst/>
                <a:uLnTx/>
                <a:uFillTx/>
                <a:sym typeface="+mn-ea"/>
              </a:rPr>
              <a:t>Є</a:t>
            </a:r>
            <a:r>
              <a:rPr lang="en-US" sz="2800" b="1" noProof="0" dirty="0">
                <a:ln>
                  <a:noFill/>
                </a:ln>
                <a:solidFill>
                  <a:srgbClr val="0070C0"/>
                </a:solidFill>
                <a:effectLst/>
                <a:uLnTx/>
                <a:uFillTx/>
                <a:sym typeface="+mn-ea"/>
              </a:rPr>
              <a:t> F</a:t>
            </a:r>
            <a:r>
              <a:rPr lang="en-US" sz="2800" noProof="0" dirty="0">
                <a:ln>
                  <a:noFill/>
                </a:ln>
                <a:effectLst/>
                <a:uLnTx/>
                <a:uFillTx/>
                <a:sym typeface="+mn-ea"/>
              </a:rPr>
              <a:t> implies </a:t>
            </a:r>
            <a:r>
              <a:rPr lang="el-GR" sz="2800" b="1" noProof="0" dirty="0">
                <a:ln>
                  <a:noFill/>
                </a:ln>
                <a:solidFill>
                  <a:srgbClr val="0070C0"/>
                </a:solidFill>
                <a:effectLst/>
                <a:uLnTx/>
                <a:uFillTx/>
                <a:sym typeface="+mn-ea"/>
              </a:rPr>
              <a:t>δ*( q, w) ∉ F </a:t>
            </a:r>
            <a:endParaRPr lang="en-US" sz="2800" noProof="0" dirty="0">
              <a:ln>
                <a:noFill/>
              </a:ln>
              <a:effectLst/>
              <a:uLnTx/>
              <a:uFillTx/>
              <a:sym typeface="+mn-ea"/>
            </a:endParaRPr>
          </a:p>
          <a:p>
            <a:pPr marL="684530" marR="0" lvl="1" indent="-227330" algn="l" defTabSz="914400" rtl="0" eaLnBrk="1" fontAlgn="auto" latinLnBrk="0" hangingPunct="1">
              <a:lnSpc>
                <a:spcPct val="100000"/>
              </a:lnSpc>
              <a:spcBef>
                <a:spcPct val="20000"/>
              </a:spcBef>
              <a:spcAft>
                <a:spcPts val="0"/>
              </a:spcAft>
              <a:buClrTx/>
              <a:buSzTx/>
              <a:buFontTx/>
              <a:buNone/>
              <a:defRPr/>
            </a:pPr>
            <a:r>
              <a:rPr lang="en-US" sz="2800" noProof="0" dirty="0">
                <a:ln>
                  <a:noFill/>
                </a:ln>
                <a:effectLst/>
                <a:uLnTx/>
                <a:uFillTx/>
                <a:sym typeface="+mn-ea"/>
              </a:rPr>
              <a:t> </a:t>
            </a:r>
            <a:r>
              <a:rPr lang="en-GB" altLang="en-US" sz="2800" noProof="0" dirty="0">
                <a:ln>
                  <a:noFill/>
                </a:ln>
                <a:effectLst/>
                <a:uLnTx/>
                <a:uFillTx/>
                <a:sym typeface="+mn-ea"/>
              </a:rPr>
              <a:t>     </a:t>
            </a:r>
            <a:r>
              <a:rPr lang="en-US" sz="2800" noProof="0" dirty="0">
                <a:ln>
                  <a:noFill/>
                </a:ln>
                <a:effectLst/>
                <a:uLnTx/>
                <a:uFillTx/>
                <a:sym typeface="+mn-ea"/>
              </a:rPr>
              <a:t>or </a:t>
            </a:r>
            <a:r>
              <a:rPr lang="en-US" sz="2800" b="1" noProof="0" dirty="0">
                <a:ln>
                  <a:noFill/>
                </a:ln>
                <a:solidFill>
                  <a:srgbClr val="0070C0"/>
                </a:solidFill>
                <a:effectLst/>
                <a:uLnTx/>
                <a:uFillTx/>
                <a:sym typeface="+mn-ea"/>
              </a:rPr>
              <a:t>vice versa</a:t>
            </a:r>
            <a:r>
              <a:rPr lang="en-US" sz="2800" noProof="0" dirty="0">
                <a:ln>
                  <a:noFill/>
                </a:ln>
                <a:effectLst/>
                <a:uLnTx/>
                <a:uFillTx/>
                <a:sym typeface="+mn-ea"/>
              </a:rPr>
              <a:t>, </a:t>
            </a:r>
            <a:r>
              <a:rPr lang="en-GB" altLang="en-US" sz="2800" noProof="0" dirty="0">
                <a:ln>
                  <a:noFill/>
                </a:ln>
                <a:effectLst/>
                <a:uLnTx/>
                <a:uFillTx/>
                <a:sym typeface="+mn-ea"/>
              </a:rPr>
              <a:t> </a:t>
            </a:r>
            <a:r>
              <a:rPr lang="en-US" sz="2800" noProof="0" dirty="0">
                <a:ln>
                  <a:noFill/>
                </a:ln>
                <a:effectLst/>
                <a:uLnTx/>
                <a:uFillTx/>
                <a:sym typeface="+mn-ea"/>
              </a:rPr>
              <a:t>then the </a:t>
            </a:r>
            <a:r>
              <a:rPr lang="en-US" sz="2800" b="1" noProof="0" dirty="0">
                <a:ln>
                  <a:noFill/>
                </a:ln>
                <a:solidFill>
                  <a:srgbClr val="0070C0"/>
                </a:solidFill>
                <a:effectLst/>
                <a:uLnTx/>
                <a:uFillTx/>
                <a:sym typeface="+mn-ea"/>
              </a:rPr>
              <a:t>state p and q</a:t>
            </a:r>
            <a:r>
              <a:rPr lang="en-US" sz="2800" noProof="0" dirty="0">
                <a:ln>
                  <a:noFill/>
                </a:ln>
                <a:effectLst/>
                <a:uLnTx/>
                <a:uFillTx/>
                <a:sym typeface="+mn-ea"/>
              </a:rPr>
              <a:t> are said to be a </a:t>
            </a:r>
            <a:r>
              <a:rPr lang="en-US" sz="2800" b="1" noProof="0" dirty="0">
                <a:ln>
                  <a:noFill/>
                </a:ln>
                <a:solidFill>
                  <a:srgbClr val="0070C0"/>
                </a:solidFill>
                <a:effectLst/>
                <a:uLnTx/>
                <a:uFillTx/>
                <a:sym typeface="+mn-ea"/>
              </a:rPr>
              <a:t>distinguishable</a:t>
            </a:r>
            <a:r>
              <a:rPr lang="en-US" sz="2800" noProof="0" dirty="0">
                <a:ln>
                  <a:noFill/>
                </a:ln>
                <a:effectLst/>
                <a:uLnTx/>
                <a:uFillTx/>
                <a:sym typeface="+mn-ea"/>
              </a:rPr>
              <a:t> by a string w</a:t>
            </a:r>
            <a:r>
              <a:rPr lang="en-IN" altLang="en-US" sz="2800" noProof="0" dirty="0">
                <a:ln>
                  <a:noFill/>
                </a:ln>
                <a:effectLst/>
                <a:uLnTx/>
                <a:uFillTx/>
                <a:sym typeface="+mn-ea"/>
              </a:rPr>
              <a:t>.</a:t>
            </a:r>
            <a:endParaRPr lang="en-US" sz="2800" noProof="0" dirty="0">
              <a:ln>
                <a:noFill/>
              </a:ln>
              <a:effectLst/>
              <a:uLnTx/>
              <a:uFillTx/>
              <a:sym typeface="+mn-ea"/>
            </a:endParaRPr>
          </a:p>
          <a:p>
            <a:pPr marL="800100" marR="0" lvl="1" indent="-342900" algn="l" defTabSz="914400" rtl="0" eaLnBrk="1" fontAlgn="auto" latinLnBrk="0" hangingPunct="1">
              <a:lnSpc>
                <a:spcPct val="100000"/>
              </a:lnSpc>
              <a:spcBef>
                <a:spcPct val="20000"/>
              </a:spcBef>
              <a:spcAft>
                <a:spcPts val="0"/>
              </a:spcAft>
              <a:buClrTx/>
              <a:buSzTx/>
              <a:buFontTx/>
              <a:buNone/>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defRPr/>
            </a:pPr>
            <a:r>
              <a:rPr lang="en-US" sz="2800" noProof="0" dirty="0">
                <a:ln>
                  <a:noFill/>
                </a:ln>
                <a:effectLst/>
                <a:uLnTx/>
                <a:uFillTx/>
                <a:sym typeface="+mn-ea"/>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17830"/>
            <a:ext cx="10515600" cy="641350"/>
          </a:xfrm>
        </p:spPr>
        <p:txBody>
          <a:bodyPr>
            <a:normAutofit fontScale="90000"/>
          </a:bodyPr>
          <a:lstStyle/>
          <a:p>
            <a:r>
              <a:rPr lang="en-GB" altLang="en-US" b="1">
                <a:solidFill>
                  <a:srgbClr val="FF0000"/>
                </a:solidFill>
                <a:sym typeface="+mn-ea"/>
              </a:rPr>
              <a:t>1. Introduction to Regular expression</a:t>
            </a:r>
            <a:endParaRPr lang="en-GB" altLang="en-US"/>
          </a:p>
        </p:txBody>
      </p:sp>
      <p:sp>
        <p:nvSpPr>
          <p:cNvPr id="3" name="Text Box 2"/>
          <p:cNvSpPr txBox="1"/>
          <p:nvPr/>
        </p:nvSpPr>
        <p:spPr>
          <a:xfrm>
            <a:off x="464185" y="1078230"/>
            <a:ext cx="11448415" cy="5591810"/>
          </a:xfrm>
          <a:prstGeom prst="rect">
            <a:avLst/>
          </a:prstGeom>
          <a:noFill/>
        </p:spPr>
        <p:txBody>
          <a:bodyPr wrap="square" rtlCol="0">
            <a:noAutofit/>
          </a:bodyPr>
          <a:lstStyle/>
          <a:p>
            <a:pPr marL="285750" indent="-285750" algn="just">
              <a:buFont typeface="Arial" panose="020B0604020202020204" pitchFamily="34" charset="0"/>
              <a:buChar char="•"/>
            </a:pPr>
            <a:r>
              <a:rPr lang="en-GB" altLang="en-US" sz="2400">
                <a:solidFill>
                  <a:srgbClr val="00B0F0"/>
                </a:solidFill>
                <a:latin typeface="Arial" panose="020B0604020202020204" pitchFamily="34" charset="0"/>
                <a:cs typeface="Arial" panose="020B0604020202020204" pitchFamily="34" charset="0"/>
              </a:rPr>
              <a:t>We know that DFA, NFA and Ԑ-NFA  are three mechanism to describle the Regular Languages. These descriptions are machine like descriptions and are not a declarative way to describe the the Regular Languages.</a:t>
            </a:r>
          </a:p>
          <a:p>
            <a:pPr indent="0" algn="just">
              <a:buFont typeface="Arial" panose="020B0604020202020204" pitchFamily="34" charset="0"/>
              <a:buNone/>
            </a:pPr>
            <a:r>
              <a:rPr lang="en-GB" altLang="en-US" sz="2400">
                <a:solidFill>
                  <a:srgbClr val="00B0F0"/>
                </a:solidFill>
                <a:latin typeface="Arial" panose="020B0604020202020204" pitchFamily="34" charset="0"/>
                <a:cs typeface="Arial" panose="020B0604020202020204" pitchFamily="34" charset="0"/>
              </a:rPr>
              <a:t> </a:t>
            </a:r>
            <a:r>
              <a:rPr lang="en-GB" altLang="en-US" sz="2400">
                <a:latin typeface="Arial" panose="020B0604020202020204" pitchFamily="34" charset="0"/>
                <a:cs typeface="Arial" panose="020B0604020202020204" pitchFamily="34" charset="0"/>
              </a:rPr>
              <a:t> </a:t>
            </a:r>
          </a:p>
          <a:p>
            <a:pPr marL="285750" indent="-285750" algn="just">
              <a:buFont typeface="Arial" panose="020B0604020202020204" pitchFamily="34" charset="0"/>
              <a:buChar char="•"/>
            </a:pPr>
            <a:r>
              <a:rPr lang="en-GB" altLang="en-US" sz="2400">
                <a:solidFill>
                  <a:srgbClr val="FF0000"/>
                </a:solidFill>
                <a:latin typeface="Arial" panose="020B0604020202020204" pitchFamily="34" charset="0"/>
                <a:cs typeface="Arial" panose="020B0604020202020204" pitchFamily="34" charset="0"/>
              </a:rPr>
              <a:t>Regular expression is another mechanism to </a:t>
            </a:r>
            <a:r>
              <a:rPr lang="en-GB" altLang="en-US" sz="2400">
                <a:solidFill>
                  <a:srgbClr val="FF0000"/>
                </a:solidFill>
                <a:latin typeface="Arial" panose="020B0604020202020204" pitchFamily="34" charset="0"/>
                <a:cs typeface="Arial" panose="020B0604020202020204" pitchFamily="34" charset="0"/>
                <a:sym typeface="+mn-ea"/>
              </a:rPr>
              <a:t>describle the Regular Languages which is algebraic like descriptions and is more declarative way to describe the the Regular Languages than DFA.</a:t>
            </a:r>
          </a:p>
          <a:p>
            <a:pPr indent="0">
              <a:buFont typeface="Arial" panose="020B0604020202020204" pitchFamily="34" charset="0"/>
              <a:buNone/>
            </a:pPr>
            <a:endParaRPr lang="en-GB" altLang="en-US" sz="2400">
              <a:solidFill>
                <a:srgbClr val="FF0000"/>
              </a:solidFill>
              <a:latin typeface="Arial" panose="020B0604020202020204" pitchFamily="34" charset="0"/>
              <a:cs typeface="Arial" panose="020B0604020202020204" pitchFamily="34" charset="0"/>
              <a:sym typeface="+mn-ea"/>
            </a:endParaRPr>
          </a:p>
          <a:p>
            <a:pPr marL="285750" indent="-285750" algn="just">
              <a:buFont typeface="Arial" panose="020B0604020202020204" pitchFamily="34" charset="0"/>
              <a:buChar char="•"/>
            </a:pPr>
            <a:r>
              <a:rPr lang="en-GB" altLang="en-US" sz="2400">
                <a:latin typeface="Arial" panose="020B0604020202020204" pitchFamily="34" charset="0"/>
                <a:cs typeface="Arial" panose="020B0604020202020204" pitchFamily="34" charset="0"/>
              </a:rPr>
              <a:t>Informally, Regular expression is a notation</a:t>
            </a:r>
            <a:r>
              <a:rPr lang="en-GB" altLang="en-US" sz="2400">
                <a:latin typeface="Arial" panose="020B0604020202020204" pitchFamily="34" charset="0"/>
                <a:cs typeface="Arial" panose="020B0604020202020204" pitchFamily="34" charset="0"/>
                <a:sym typeface="+mn-ea"/>
              </a:rPr>
              <a:t> to describe the Regular Languages that involves a combination of strings of symbols from some alphabet ∑, paranthesis and operators such as +(UNION), • (Concatenation) and * (Star Closure).</a:t>
            </a:r>
          </a:p>
          <a:p>
            <a:pPr marL="742950" lvl="1" indent="-285750" algn="just">
              <a:buClrTx/>
              <a:buSzTx/>
              <a:buFont typeface="Arial" panose="020B0604020202020204" pitchFamily="34" charset="0"/>
              <a:buChar char="•"/>
            </a:pPr>
            <a:r>
              <a:rPr lang="en-GB" altLang="en-US" sz="2400">
                <a:latin typeface="Arial" panose="020B0604020202020204" pitchFamily="34" charset="0"/>
                <a:cs typeface="Arial" panose="020B0604020202020204" pitchFamily="34" charset="0"/>
                <a:sym typeface="+mn-ea"/>
              </a:rPr>
              <a:t>Example-1. Simplest case </a:t>
            </a:r>
            <a:r>
              <a:rPr lang="en-GB" altLang="en-US" sz="2400" b="1">
                <a:solidFill>
                  <a:srgbClr val="FF0000"/>
                </a:solidFill>
                <a:latin typeface="Arial" panose="020B0604020202020204" pitchFamily="34" charset="0"/>
                <a:cs typeface="Arial" panose="020B0604020202020204" pitchFamily="34" charset="0"/>
                <a:sym typeface="+mn-ea"/>
              </a:rPr>
              <a:t>L = {a},</a:t>
            </a:r>
            <a:r>
              <a:rPr lang="en-GB" altLang="en-US" sz="2400">
                <a:latin typeface="Arial" panose="020B0604020202020204" pitchFamily="34" charset="0"/>
                <a:cs typeface="Arial" panose="020B0604020202020204" pitchFamily="34" charset="0"/>
                <a:sym typeface="+mn-ea"/>
              </a:rPr>
              <a:t> the regular expression is  → </a:t>
            </a:r>
            <a:r>
              <a:rPr lang="en-GB" altLang="en-US" sz="2400" b="1">
                <a:solidFill>
                  <a:srgbClr val="FF0000"/>
                </a:solidFill>
                <a:latin typeface="Arial" panose="020B0604020202020204" pitchFamily="34" charset="0"/>
                <a:cs typeface="Arial" panose="020B0604020202020204" pitchFamily="34" charset="0"/>
                <a:sym typeface="+mn-ea"/>
              </a:rPr>
              <a:t> a</a:t>
            </a:r>
          </a:p>
          <a:p>
            <a:pPr marL="742950" lvl="1" indent="-285750" algn="just">
              <a:buFont typeface="Arial" panose="020B0604020202020204" pitchFamily="34" charset="0"/>
              <a:buChar char="•"/>
            </a:pPr>
            <a:r>
              <a:rPr lang="en-GB" altLang="en-US" sz="2400">
                <a:latin typeface="Arial" panose="020B0604020202020204" pitchFamily="34" charset="0"/>
                <a:cs typeface="Arial" panose="020B0604020202020204" pitchFamily="34" charset="0"/>
                <a:sym typeface="+mn-ea"/>
              </a:rPr>
              <a:t>Example-2. </a:t>
            </a:r>
            <a:r>
              <a:rPr lang="en-GB" altLang="en-US" sz="2400" b="1">
                <a:solidFill>
                  <a:srgbClr val="FF0000"/>
                </a:solidFill>
                <a:latin typeface="Arial" panose="020B0604020202020204" pitchFamily="34" charset="0"/>
                <a:cs typeface="Arial" panose="020B0604020202020204" pitchFamily="34" charset="0"/>
                <a:sym typeface="+mn-ea"/>
              </a:rPr>
              <a:t>L = {a, b}</a:t>
            </a:r>
            <a:r>
              <a:rPr lang="en-GB" altLang="en-US" sz="2400">
                <a:latin typeface="Arial" panose="020B0604020202020204" pitchFamily="34" charset="0"/>
                <a:cs typeface="Arial" panose="020B0604020202020204" pitchFamily="34" charset="0"/>
                <a:sym typeface="+mn-ea"/>
              </a:rPr>
              <a:t>, the regular expression is  →  </a:t>
            </a:r>
            <a:r>
              <a:rPr lang="en-GB" altLang="en-US" sz="2400" b="1">
                <a:solidFill>
                  <a:srgbClr val="FF0000"/>
                </a:solidFill>
                <a:latin typeface="Arial" panose="020B0604020202020204" pitchFamily="34" charset="0"/>
                <a:cs typeface="Arial" panose="020B0604020202020204" pitchFamily="34" charset="0"/>
                <a:sym typeface="+mn-ea"/>
              </a:rPr>
              <a:t>a+b</a:t>
            </a:r>
            <a:r>
              <a:rPr lang="en-GB" altLang="en-US" sz="2400">
                <a:latin typeface="Arial" panose="020B0604020202020204" pitchFamily="34" charset="0"/>
                <a:cs typeface="Arial" panose="020B0604020202020204" pitchFamily="34" charset="0"/>
                <a:sym typeface="+mn-ea"/>
              </a:rPr>
              <a:t>  or </a:t>
            </a:r>
            <a:r>
              <a:rPr lang="en-GB" altLang="en-US" sz="2400" b="1">
                <a:solidFill>
                  <a:srgbClr val="FF0000"/>
                </a:solidFill>
                <a:latin typeface="Arial" panose="020B0604020202020204" pitchFamily="34" charset="0"/>
                <a:cs typeface="Arial" panose="020B0604020202020204" pitchFamily="34" charset="0"/>
                <a:sym typeface="+mn-ea"/>
              </a:rPr>
              <a:t>(a+b)</a:t>
            </a:r>
            <a:endParaRPr lang="en-GB" altLang="en-US" sz="2400">
              <a:latin typeface="Arial" panose="020B0604020202020204" pitchFamily="34" charset="0"/>
              <a:cs typeface="Arial" panose="020B0604020202020204" pitchFamily="34" charset="0"/>
              <a:sym typeface="+mn-ea"/>
            </a:endParaRPr>
          </a:p>
          <a:p>
            <a:pPr marL="446405" lvl="1" indent="40005" algn="just" defTabSz="914400">
              <a:buFont typeface="Arial" panose="020B0604020202020204" pitchFamily="34" charset="0"/>
              <a:buChar char="•"/>
              <a:tabLst>
                <a:tab pos="89535" algn="l"/>
              </a:tabLst>
            </a:pPr>
            <a:r>
              <a:rPr lang="en-GB" altLang="en-US" sz="2400">
                <a:latin typeface="Arial" panose="020B0604020202020204" pitchFamily="34" charset="0"/>
                <a:cs typeface="Arial" panose="020B0604020202020204" pitchFamily="34" charset="0"/>
                <a:sym typeface="+mn-ea"/>
              </a:rPr>
              <a:t>  Example-3</a:t>
            </a:r>
            <a:r>
              <a:rPr lang="en-GB" altLang="en-US" sz="2400" b="1">
                <a:solidFill>
                  <a:srgbClr val="FF0000"/>
                </a:solidFill>
                <a:latin typeface="Arial" panose="020B0604020202020204" pitchFamily="34" charset="0"/>
                <a:cs typeface="Arial" panose="020B0604020202020204" pitchFamily="34" charset="0"/>
                <a:sym typeface="+mn-ea"/>
              </a:rPr>
              <a:t>. L = {Ԑ, a, aa,aaa,aaaa,..........}</a:t>
            </a:r>
            <a:r>
              <a:rPr lang="en-GB" altLang="en-US" sz="2400">
                <a:latin typeface="Arial" panose="020B0604020202020204" pitchFamily="34" charset="0"/>
                <a:cs typeface="Arial" panose="020B0604020202020204" pitchFamily="34" charset="0"/>
                <a:sym typeface="+mn-ea"/>
              </a:rPr>
              <a:t> , the regular expression is  → </a:t>
            </a:r>
            <a:r>
              <a:rPr lang="en-GB" altLang="en-US" sz="2400" b="1">
                <a:solidFill>
                  <a:srgbClr val="FF0000"/>
                </a:solidFill>
                <a:latin typeface="Arial" panose="020B0604020202020204" pitchFamily="34" charset="0"/>
                <a:cs typeface="Arial" panose="020B0604020202020204" pitchFamily="34" charset="0"/>
                <a:sym typeface="+mn-ea"/>
              </a:rPr>
              <a:t> a*</a:t>
            </a:r>
          </a:p>
          <a:p>
            <a:pPr marL="742950" lvl="1" indent="-285750" algn="just">
              <a:buFont typeface="Arial" panose="020B0604020202020204" pitchFamily="34" charset="0"/>
              <a:buChar char="•"/>
            </a:pPr>
            <a:endParaRPr lang="en-GB" altLang="en-US" sz="2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altLang="en-US" sz="2400">
              <a:latin typeface="Arial" panose="020B060402020202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59715" y="269875"/>
            <a:ext cx="11558270" cy="6450330"/>
          </a:xfrm>
          <a:prstGeom prst="rect">
            <a:avLst/>
          </a:prstGeom>
          <a:noFill/>
        </p:spPr>
        <p:txBody>
          <a:bodyPr wrap="square" rtlCol="0" anchor="t">
            <a:noAutofit/>
          </a:bodyPr>
          <a:lstStyle/>
          <a:p>
            <a:pPr eaLnBrk="1" hangingPunct="1">
              <a:buFontTx/>
              <a:buNone/>
            </a:pPr>
            <a:r>
              <a:rPr sz="2800" dirty="0">
                <a:latin typeface="Arial" panose="020B0604020202020204" pitchFamily="34" charset="0"/>
                <a:cs typeface="Arial" panose="020B0604020202020204" pitchFamily="34" charset="0"/>
                <a:sym typeface="+mn-ea"/>
              </a:rPr>
              <a:t>Procedure </a:t>
            </a:r>
            <a:r>
              <a:rPr sz="2800" b="1" dirty="0">
                <a:solidFill>
                  <a:srgbClr val="FF0000"/>
                </a:solidFill>
                <a:latin typeface="Arial" panose="020B0604020202020204" pitchFamily="34" charset="0"/>
                <a:cs typeface="Arial" panose="020B0604020202020204" pitchFamily="34" charset="0"/>
                <a:sym typeface="+mn-ea"/>
              </a:rPr>
              <a:t>Mark( )</a:t>
            </a:r>
            <a:endParaRPr sz="2800" b="1" dirty="0">
              <a:solidFill>
                <a:srgbClr val="FF0000"/>
              </a:solidFill>
              <a:latin typeface="Arial" panose="020B0604020202020204" pitchFamily="34" charset="0"/>
              <a:cs typeface="Arial" panose="020B0604020202020204" pitchFamily="34" charset="0"/>
            </a:endParaRPr>
          </a:p>
          <a:p>
            <a:pPr eaLnBrk="1" hangingPunct="1">
              <a:buFontTx/>
              <a:buNone/>
            </a:pPr>
            <a:r>
              <a:rPr sz="2800" b="1" dirty="0">
                <a:solidFill>
                  <a:srgbClr val="FF0000"/>
                </a:solidFill>
                <a:latin typeface="Arial" panose="020B0604020202020204" pitchFamily="34" charset="0"/>
                <a:cs typeface="Arial" panose="020B0604020202020204" pitchFamily="34" charset="0"/>
                <a:sym typeface="+mn-ea"/>
              </a:rPr>
              <a:t>Begin</a:t>
            </a:r>
            <a:endParaRPr sz="2800" b="1" dirty="0">
              <a:solidFill>
                <a:srgbClr val="FF0000"/>
              </a:solidFill>
              <a:latin typeface="Arial" panose="020B0604020202020204" pitchFamily="34" charset="0"/>
              <a:cs typeface="Arial" panose="020B0604020202020204" pitchFamily="34" charset="0"/>
            </a:endParaRPr>
          </a:p>
          <a:p>
            <a:pPr marL="815340" lvl="1" indent="-267970" eaLnBrk="1" hangingPunct="1">
              <a:buFont typeface="Arial" panose="020B0604020202020204" pitchFamily="34" charset="0"/>
              <a:buChar char="•"/>
            </a:pPr>
            <a:r>
              <a:rPr sz="2800" dirty="0">
                <a:latin typeface="Arial" panose="020B0604020202020204" pitchFamily="34" charset="0"/>
                <a:cs typeface="Arial" panose="020B0604020202020204" pitchFamily="34" charset="0"/>
                <a:sym typeface="+mn-ea"/>
              </a:rPr>
              <a:t> </a:t>
            </a:r>
            <a:r>
              <a:rPr sz="2400" dirty="0">
                <a:latin typeface="Arial" panose="020B0604020202020204" pitchFamily="34" charset="0"/>
                <a:cs typeface="Arial" panose="020B0604020202020204" pitchFamily="34" charset="0"/>
                <a:sym typeface="+mn-ea"/>
              </a:rPr>
              <a:t>Remove all </a:t>
            </a:r>
            <a:r>
              <a:rPr sz="2400" b="1" dirty="0">
                <a:solidFill>
                  <a:srgbClr val="FF0000"/>
                </a:solidFill>
                <a:latin typeface="Arial" panose="020B0604020202020204" pitchFamily="34" charset="0"/>
                <a:cs typeface="Arial" panose="020B0604020202020204" pitchFamily="34" charset="0"/>
                <a:sym typeface="+mn-ea"/>
              </a:rPr>
              <a:t>inaccessible states.</a:t>
            </a:r>
            <a:r>
              <a:rPr sz="2400" dirty="0">
                <a:latin typeface="Arial" panose="020B0604020202020204" pitchFamily="34" charset="0"/>
                <a:cs typeface="Arial" panose="020B0604020202020204" pitchFamily="34" charset="0"/>
                <a:sym typeface="+mn-ea"/>
              </a:rPr>
              <a:t> This can be done by enumerating all simple paths of the graph of the DFA starting at the initial state. Any state not part of such a path is inaccessible.</a:t>
            </a:r>
            <a:endParaRPr sz="2400" dirty="0">
              <a:latin typeface="Arial" panose="020B0604020202020204" pitchFamily="34" charset="0"/>
              <a:cs typeface="Arial" panose="020B0604020202020204" pitchFamily="34" charset="0"/>
            </a:endParaRPr>
          </a:p>
          <a:p>
            <a:pPr marL="914400" lvl="1" indent="-345440" eaLnBrk="1" hangingPunct="1">
              <a:buFont typeface="Arial" panose="020B0604020202020204" pitchFamily="34" charset="0"/>
              <a:buChar char="•"/>
            </a:pPr>
            <a:r>
              <a:rPr sz="2400" dirty="0">
                <a:latin typeface="Arial" panose="020B0604020202020204" pitchFamily="34" charset="0"/>
                <a:cs typeface="Arial" panose="020B0604020202020204" pitchFamily="34" charset="0"/>
                <a:sym typeface="+mn-ea"/>
              </a:rPr>
              <a:t>Consider all pairs of states </a:t>
            </a:r>
            <a:r>
              <a:rPr sz="2400" b="1" dirty="0">
                <a:solidFill>
                  <a:srgbClr val="FF0000"/>
                </a:solidFill>
                <a:latin typeface="Arial" panose="020B0604020202020204" pitchFamily="34" charset="0"/>
                <a:cs typeface="Arial" panose="020B0604020202020204" pitchFamily="34" charset="0"/>
                <a:sym typeface="+mn-ea"/>
              </a:rPr>
              <a:t> (p, q).</a:t>
            </a:r>
          </a:p>
          <a:p>
            <a:pPr marL="914400" lvl="2" indent="457200" eaLnBrk="1" hangingPunct="1">
              <a:buFont typeface="Arial" panose="020B0604020202020204" pitchFamily="34" charset="0"/>
              <a:buNone/>
            </a:pPr>
            <a:r>
              <a:rPr sz="2400" dirty="0">
                <a:latin typeface="Arial" panose="020B0604020202020204" pitchFamily="34" charset="0"/>
                <a:cs typeface="Arial" panose="020B0604020202020204" pitchFamily="34" charset="0"/>
                <a:sym typeface="+mn-ea"/>
              </a:rPr>
              <a:t> If </a:t>
            </a:r>
            <a:r>
              <a:rPr sz="2400" b="1" dirty="0">
                <a:solidFill>
                  <a:srgbClr val="FF0000"/>
                </a:solidFill>
                <a:latin typeface="Arial" panose="020B0604020202020204" pitchFamily="34" charset="0"/>
                <a:cs typeface="Arial" panose="020B0604020202020204" pitchFamily="34" charset="0"/>
                <a:sym typeface="+mn-ea"/>
              </a:rPr>
              <a:t>p Є F</a:t>
            </a:r>
            <a:r>
              <a:rPr sz="2400" dirty="0">
                <a:latin typeface="Arial" panose="020B0604020202020204" pitchFamily="34" charset="0"/>
                <a:cs typeface="Arial" panose="020B0604020202020204" pitchFamily="34" charset="0"/>
                <a:sym typeface="+mn-ea"/>
              </a:rPr>
              <a:t> and </a:t>
            </a:r>
            <a:r>
              <a:rPr sz="2400" b="1" dirty="0">
                <a:solidFill>
                  <a:srgbClr val="FF0000"/>
                </a:solidFill>
                <a:latin typeface="Arial" panose="020B0604020202020204" pitchFamily="34" charset="0"/>
                <a:cs typeface="Arial" panose="020B0604020202020204" pitchFamily="34" charset="0"/>
                <a:sym typeface="+mn-ea"/>
              </a:rPr>
              <a:t>q ∉F</a:t>
            </a:r>
            <a:r>
              <a:rPr sz="2400" dirty="0">
                <a:latin typeface="Arial" panose="020B0604020202020204" pitchFamily="34" charset="0"/>
                <a:cs typeface="Arial" panose="020B0604020202020204" pitchFamily="34" charset="0"/>
                <a:sym typeface="+mn-ea"/>
              </a:rPr>
              <a:t> or </a:t>
            </a:r>
            <a:r>
              <a:rPr sz="2400" b="1" dirty="0">
                <a:solidFill>
                  <a:srgbClr val="FF0000"/>
                </a:solidFill>
                <a:latin typeface="Arial" panose="020B0604020202020204" pitchFamily="34" charset="0"/>
                <a:cs typeface="Arial" panose="020B0604020202020204" pitchFamily="34" charset="0"/>
                <a:sym typeface="+mn-ea"/>
              </a:rPr>
              <a:t>vice versa</a:t>
            </a:r>
            <a:r>
              <a:rPr sz="2400" dirty="0">
                <a:latin typeface="Arial" panose="020B0604020202020204" pitchFamily="34" charset="0"/>
                <a:cs typeface="Arial" panose="020B0604020202020204" pitchFamily="34" charset="0"/>
                <a:sym typeface="+mn-ea"/>
              </a:rPr>
              <a:t> </a:t>
            </a:r>
            <a:r>
              <a:rPr lang="en-IN" sz="2400" dirty="0">
                <a:latin typeface="Arial" panose="020B0604020202020204" pitchFamily="34" charset="0"/>
                <a:cs typeface="Arial" panose="020B0604020202020204" pitchFamily="34" charset="0"/>
                <a:sym typeface="+mn-ea"/>
              </a:rPr>
              <a:t>Then</a:t>
            </a:r>
            <a:endParaRPr sz="2400" b="1" dirty="0">
              <a:solidFill>
                <a:srgbClr val="FF0000"/>
              </a:solidFill>
              <a:latin typeface="Arial" panose="020B0604020202020204" pitchFamily="34" charset="0"/>
              <a:cs typeface="Arial" panose="020B0604020202020204" pitchFamily="34" charset="0"/>
              <a:sym typeface="+mn-ea"/>
            </a:endParaRPr>
          </a:p>
          <a:p>
            <a:pPr marL="914400" lvl="2" indent="457200" eaLnBrk="1" hangingPunct="1">
              <a:buFont typeface="Arial" panose="020B0604020202020204" pitchFamily="34" charset="0"/>
              <a:buNone/>
            </a:pPr>
            <a:r>
              <a:rPr lang="en-IN" sz="2400" dirty="0">
                <a:latin typeface="Arial" panose="020B0604020202020204" pitchFamily="34" charset="0"/>
                <a:cs typeface="Arial" panose="020B0604020202020204" pitchFamily="34" charset="0"/>
                <a:sym typeface="+mn-ea"/>
              </a:rPr>
              <a:t>     </a:t>
            </a:r>
            <a:r>
              <a:rPr sz="2400" dirty="0">
                <a:latin typeface="Arial" panose="020B0604020202020204" pitchFamily="34" charset="0"/>
                <a:cs typeface="Arial" panose="020B0604020202020204" pitchFamily="34" charset="0"/>
                <a:sym typeface="+mn-ea"/>
              </a:rPr>
              <a:t>mark the pair </a:t>
            </a:r>
            <a:r>
              <a:rPr sz="2400" b="1" dirty="0">
                <a:solidFill>
                  <a:srgbClr val="FF0000"/>
                </a:solidFill>
                <a:latin typeface="Arial" panose="020B0604020202020204" pitchFamily="34" charset="0"/>
                <a:cs typeface="Arial" panose="020B0604020202020204" pitchFamily="34" charset="0"/>
                <a:sym typeface="+mn-ea"/>
              </a:rPr>
              <a:t>(p, q)</a:t>
            </a:r>
            <a:r>
              <a:rPr sz="2400" dirty="0">
                <a:latin typeface="Arial" panose="020B0604020202020204" pitchFamily="34" charset="0"/>
                <a:cs typeface="Arial" panose="020B0604020202020204" pitchFamily="34" charset="0"/>
                <a:sym typeface="+mn-ea"/>
              </a:rPr>
              <a:t> as </a:t>
            </a:r>
            <a:r>
              <a:rPr sz="2400" b="1" dirty="0">
                <a:solidFill>
                  <a:srgbClr val="FF0000"/>
                </a:solidFill>
                <a:latin typeface="Arial" panose="020B0604020202020204" pitchFamily="34" charset="0"/>
                <a:cs typeface="Arial" panose="020B0604020202020204" pitchFamily="34" charset="0"/>
                <a:sym typeface="+mn-ea"/>
              </a:rPr>
              <a:t>distinguishable. </a:t>
            </a:r>
          </a:p>
          <a:p>
            <a:pPr marL="815340" indent="-213995" eaLnBrk="1" hangingPunct="1">
              <a:buFont typeface="Arial" panose="020B0604020202020204" pitchFamily="34" charset="0"/>
              <a:buChar char="•"/>
            </a:pPr>
            <a:r>
              <a:rPr sz="2400" dirty="0">
                <a:latin typeface="Arial" panose="020B0604020202020204" pitchFamily="34" charset="0"/>
                <a:cs typeface="Arial" panose="020B0604020202020204" pitchFamily="34" charset="0"/>
                <a:sym typeface="+mn-ea"/>
              </a:rPr>
              <a:t> Repeat the following step until </a:t>
            </a:r>
            <a:r>
              <a:rPr sz="2400" b="1" dirty="0">
                <a:solidFill>
                  <a:srgbClr val="FF0000"/>
                </a:solidFill>
                <a:latin typeface="Arial" panose="020B0604020202020204" pitchFamily="34" charset="0"/>
                <a:cs typeface="Arial" panose="020B0604020202020204" pitchFamily="34" charset="0"/>
                <a:sym typeface="+mn-ea"/>
              </a:rPr>
              <a:t>no previously unmarked pairs </a:t>
            </a:r>
            <a:r>
              <a:rPr sz="2400" dirty="0">
                <a:latin typeface="Arial" panose="020B0604020202020204" pitchFamily="34" charset="0"/>
                <a:cs typeface="Arial" panose="020B0604020202020204" pitchFamily="34" charset="0"/>
                <a:sym typeface="+mn-ea"/>
              </a:rPr>
              <a:t>are marked.</a:t>
            </a:r>
            <a:endParaRPr sz="2400" dirty="0">
              <a:latin typeface="Arial" panose="020B0604020202020204" pitchFamily="34" charset="0"/>
              <a:cs typeface="Arial" panose="020B0604020202020204" pitchFamily="34" charset="0"/>
            </a:endParaRPr>
          </a:p>
          <a:p>
            <a:pPr marL="1422400" lvl="1" indent="0" eaLnBrk="1" hangingPunct="1">
              <a:buFont typeface="Wingdings" panose="05000000000000000000" charset="0"/>
              <a:buChar char="§"/>
            </a:pPr>
            <a:r>
              <a:rPr sz="2400" dirty="0">
                <a:sym typeface="+mn-ea"/>
              </a:rPr>
              <a:t>  </a:t>
            </a:r>
            <a:r>
              <a:rPr sz="2400" dirty="0">
                <a:latin typeface="Arial" panose="020B0604020202020204" pitchFamily="34" charset="0"/>
                <a:cs typeface="Arial" panose="020B0604020202020204" pitchFamily="34" charset="0"/>
                <a:sym typeface="+mn-ea"/>
              </a:rPr>
              <a:t>For all pairs </a:t>
            </a:r>
            <a:r>
              <a:rPr sz="2400" b="1" dirty="0">
                <a:solidFill>
                  <a:srgbClr val="0070C0"/>
                </a:solidFill>
                <a:latin typeface="Arial" panose="020B0604020202020204" pitchFamily="34" charset="0"/>
                <a:cs typeface="Arial" panose="020B0604020202020204" pitchFamily="34" charset="0"/>
                <a:sym typeface="+mn-ea"/>
              </a:rPr>
              <a:t>(p, q) </a:t>
            </a:r>
            <a:r>
              <a:rPr sz="2400" dirty="0">
                <a:latin typeface="Arial" panose="020B0604020202020204" pitchFamily="34" charset="0"/>
                <a:cs typeface="Arial" panose="020B0604020202020204" pitchFamily="34" charset="0"/>
                <a:sym typeface="+mn-ea"/>
              </a:rPr>
              <a:t>and all </a:t>
            </a:r>
            <a:r>
              <a:rPr sz="2400" b="1" dirty="0">
                <a:solidFill>
                  <a:srgbClr val="0070C0"/>
                </a:solidFill>
                <a:latin typeface="Arial" panose="020B0604020202020204" pitchFamily="34" charset="0"/>
                <a:cs typeface="Arial" panose="020B0604020202020204" pitchFamily="34" charset="0"/>
                <a:sym typeface="+mn-ea"/>
              </a:rPr>
              <a:t>aЄ∑</a:t>
            </a:r>
            <a:r>
              <a:rPr sz="2400" dirty="0">
                <a:latin typeface="Arial" panose="020B0604020202020204" pitchFamily="34" charset="0"/>
                <a:cs typeface="Arial" panose="020B0604020202020204" pitchFamily="34" charset="0"/>
                <a:sym typeface="+mn-ea"/>
              </a:rPr>
              <a:t>,</a:t>
            </a:r>
            <a:r>
              <a:rPr lang="en-IN" sz="2400" dirty="0">
                <a:latin typeface="Arial" panose="020B0604020202020204" pitchFamily="34" charset="0"/>
                <a:cs typeface="Arial" panose="020B0604020202020204" pitchFamily="34" charset="0"/>
                <a:sym typeface="+mn-ea"/>
              </a:rPr>
              <a:t>  C</a:t>
            </a:r>
            <a:r>
              <a:rPr sz="2400" dirty="0">
                <a:latin typeface="Arial" panose="020B0604020202020204" pitchFamily="34" charset="0"/>
                <a:cs typeface="Arial" panose="020B0604020202020204" pitchFamily="34" charset="0"/>
                <a:sym typeface="+mn-ea"/>
              </a:rPr>
              <a:t>ompute  </a:t>
            </a:r>
          </a:p>
          <a:p>
            <a:pPr lvl="1" eaLnBrk="1" hangingPunct="1">
              <a:buFontTx/>
              <a:buNone/>
            </a:pPr>
            <a:r>
              <a:rPr sz="2400" dirty="0">
                <a:latin typeface="Arial" panose="020B0604020202020204" pitchFamily="34" charset="0"/>
                <a:cs typeface="Arial" panose="020B0604020202020204" pitchFamily="34" charset="0"/>
                <a:sym typeface="+mn-ea"/>
              </a:rPr>
              <a:t> </a:t>
            </a:r>
            <a:r>
              <a:rPr lang="en-IN" sz="2400" dirty="0">
                <a:latin typeface="Arial" panose="020B0604020202020204" pitchFamily="34" charset="0"/>
                <a:cs typeface="Arial" panose="020B0604020202020204" pitchFamily="34" charset="0"/>
                <a:sym typeface="+mn-ea"/>
              </a:rPr>
              <a:t>                      </a:t>
            </a:r>
            <a:r>
              <a:rPr sz="2400" b="1" dirty="0">
                <a:solidFill>
                  <a:srgbClr val="0070C0"/>
                </a:solidFill>
                <a:latin typeface="Arial" panose="020B0604020202020204" pitchFamily="34" charset="0"/>
                <a:cs typeface="Arial" panose="020B0604020202020204" pitchFamily="34" charset="0"/>
                <a:sym typeface="+mn-ea"/>
              </a:rPr>
              <a:t>δ(p, a)= p</a:t>
            </a:r>
            <a:r>
              <a:rPr sz="2400" b="1" baseline="-25000" dirty="0">
                <a:solidFill>
                  <a:srgbClr val="0070C0"/>
                </a:solidFill>
                <a:latin typeface="Arial" panose="020B0604020202020204" pitchFamily="34" charset="0"/>
                <a:cs typeface="Arial" panose="020B0604020202020204" pitchFamily="34" charset="0"/>
                <a:sym typeface="+mn-ea"/>
              </a:rPr>
              <a:t>a</a:t>
            </a:r>
            <a:r>
              <a:rPr sz="2400" dirty="0">
                <a:latin typeface="Arial" panose="020B0604020202020204" pitchFamily="34" charset="0"/>
                <a:cs typeface="Arial" panose="020B0604020202020204" pitchFamily="34" charset="0"/>
                <a:sym typeface="+mn-ea"/>
              </a:rPr>
              <a:t> and </a:t>
            </a:r>
            <a:r>
              <a:rPr sz="2400" b="1" dirty="0">
                <a:solidFill>
                  <a:srgbClr val="0070C0"/>
                </a:solidFill>
                <a:latin typeface="Arial" panose="020B0604020202020204" pitchFamily="34" charset="0"/>
                <a:cs typeface="Arial" panose="020B0604020202020204" pitchFamily="34" charset="0"/>
                <a:sym typeface="+mn-ea"/>
              </a:rPr>
              <a:t>δ(q, a) = q</a:t>
            </a:r>
            <a:r>
              <a:rPr sz="2400" b="1" baseline="-25000" dirty="0">
                <a:solidFill>
                  <a:srgbClr val="0070C0"/>
                </a:solidFill>
                <a:latin typeface="Arial" panose="020B0604020202020204" pitchFamily="34" charset="0"/>
                <a:cs typeface="Arial" panose="020B0604020202020204" pitchFamily="34" charset="0"/>
                <a:sym typeface="+mn-ea"/>
              </a:rPr>
              <a:t>a</a:t>
            </a:r>
            <a:r>
              <a:rPr sz="2400" b="1" dirty="0">
                <a:solidFill>
                  <a:srgbClr val="0070C0"/>
                </a:solidFill>
                <a:latin typeface="Arial" panose="020B0604020202020204" pitchFamily="34" charset="0"/>
                <a:cs typeface="Arial" panose="020B0604020202020204" pitchFamily="34" charset="0"/>
                <a:sym typeface="+mn-ea"/>
              </a:rPr>
              <a:t>.</a:t>
            </a:r>
            <a:r>
              <a:rPr sz="2400" dirty="0">
                <a:latin typeface="Arial" panose="020B0604020202020204" pitchFamily="34" charset="0"/>
                <a:cs typeface="Arial" panose="020B0604020202020204" pitchFamily="34" charset="0"/>
                <a:sym typeface="+mn-ea"/>
              </a:rPr>
              <a:t> </a:t>
            </a:r>
            <a:r>
              <a:rPr sz="2400" dirty="0">
                <a:sym typeface="+mn-ea"/>
              </a:rPr>
              <a:t>   </a:t>
            </a:r>
          </a:p>
          <a:p>
            <a:pPr marL="1722120" lvl="1" indent="-299720" eaLnBrk="1" hangingPunct="1">
              <a:buFont typeface="Wingdings" panose="05000000000000000000" charset="0"/>
              <a:buChar char="§"/>
            </a:pPr>
            <a:r>
              <a:rPr sz="2400" dirty="0">
                <a:latin typeface="Arial" panose="020B0604020202020204" pitchFamily="34" charset="0"/>
                <a:cs typeface="Arial" panose="020B0604020202020204" pitchFamily="34" charset="0"/>
                <a:sym typeface="+mn-ea"/>
              </a:rPr>
              <a:t>If the pair </a:t>
            </a:r>
            <a:r>
              <a:rPr sz="2400" b="1" dirty="0">
                <a:solidFill>
                  <a:srgbClr val="0070C0"/>
                </a:solidFill>
                <a:latin typeface="Arial" panose="020B0604020202020204" pitchFamily="34" charset="0"/>
                <a:cs typeface="Arial" panose="020B0604020202020204" pitchFamily="34" charset="0"/>
                <a:sym typeface="+mn-ea"/>
              </a:rPr>
              <a:t>(p</a:t>
            </a:r>
            <a:r>
              <a:rPr sz="2400" b="1" baseline="-25000" dirty="0">
                <a:solidFill>
                  <a:srgbClr val="0070C0"/>
                </a:solidFill>
                <a:latin typeface="Arial" panose="020B0604020202020204" pitchFamily="34" charset="0"/>
                <a:cs typeface="Arial" panose="020B0604020202020204" pitchFamily="34" charset="0"/>
                <a:sym typeface="+mn-ea"/>
              </a:rPr>
              <a:t>a</a:t>
            </a:r>
            <a:r>
              <a:rPr sz="2400" b="1" dirty="0">
                <a:solidFill>
                  <a:srgbClr val="0070C0"/>
                </a:solidFill>
                <a:latin typeface="Arial" panose="020B0604020202020204" pitchFamily="34" charset="0"/>
                <a:cs typeface="Arial" panose="020B0604020202020204" pitchFamily="34" charset="0"/>
                <a:sym typeface="+mn-ea"/>
              </a:rPr>
              <a:t>, q</a:t>
            </a:r>
            <a:r>
              <a:rPr sz="2400" b="1" baseline="-25000" dirty="0">
                <a:solidFill>
                  <a:srgbClr val="0070C0"/>
                </a:solidFill>
                <a:latin typeface="Arial" panose="020B0604020202020204" pitchFamily="34" charset="0"/>
                <a:cs typeface="Arial" panose="020B0604020202020204" pitchFamily="34" charset="0"/>
                <a:sym typeface="+mn-ea"/>
              </a:rPr>
              <a:t>a</a:t>
            </a:r>
            <a:r>
              <a:rPr sz="2400" b="1" dirty="0">
                <a:solidFill>
                  <a:srgbClr val="0070C0"/>
                </a:solidFill>
                <a:latin typeface="Arial" panose="020B0604020202020204" pitchFamily="34" charset="0"/>
                <a:cs typeface="Arial" panose="020B0604020202020204" pitchFamily="34" charset="0"/>
                <a:sym typeface="+mn-ea"/>
              </a:rPr>
              <a:t>)</a:t>
            </a:r>
            <a:r>
              <a:rPr sz="2400" dirty="0">
                <a:latin typeface="Arial" panose="020B0604020202020204" pitchFamily="34" charset="0"/>
                <a:cs typeface="Arial" panose="020B0604020202020204" pitchFamily="34" charset="0"/>
                <a:sym typeface="+mn-ea"/>
              </a:rPr>
              <a:t> is marked as  </a:t>
            </a:r>
            <a:r>
              <a:rPr lang="en-IN" sz="2400" b="1" dirty="0">
                <a:solidFill>
                  <a:srgbClr val="0070C0"/>
                </a:solidFill>
                <a:latin typeface="Arial" panose="020B0604020202020204" pitchFamily="34" charset="0"/>
                <a:cs typeface="Arial" panose="020B0604020202020204" pitchFamily="34" charset="0"/>
                <a:sym typeface="+mn-ea"/>
              </a:rPr>
              <a:t>di</a:t>
            </a:r>
            <a:r>
              <a:rPr sz="2400" b="1" dirty="0">
                <a:solidFill>
                  <a:srgbClr val="0070C0"/>
                </a:solidFill>
                <a:latin typeface="Arial" panose="020B0604020202020204" pitchFamily="34" charset="0"/>
                <a:cs typeface="Arial" panose="020B0604020202020204" pitchFamily="34" charset="0"/>
                <a:sym typeface="+mn-ea"/>
              </a:rPr>
              <a:t>stinguishable</a:t>
            </a:r>
            <a:r>
              <a:rPr lang="en-IN" sz="2400" dirty="0">
                <a:latin typeface="Arial" panose="020B0604020202020204" pitchFamily="34" charset="0"/>
                <a:cs typeface="Arial" panose="020B0604020202020204" pitchFamily="34" charset="0"/>
                <a:sym typeface="+mn-ea"/>
              </a:rPr>
              <a:t> Then</a:t>
            </a:r>
          </a:p>
          <a:p>
            <a:pPr marL="1422400" lvl="1" indent="0" eaLnBrk="1" hangingPunct="1">
              <a:buFont typeface="Wingdings" panose="05000000000000000000" charset="0"/>
              <a:buNone/>
            </a:pPr>
            <a:r>
              <a:rPr lang="en-IN" sz="2400" dirty="0">
                <a:latin typeface="Arial" panose="020B0604020202020204" pitchFamily="34" charset="0"/>
                <a:cs typeface="Arial" panose="020B0604020202020204" pitchFamily="34" charset="0"/>
                <a:sym typeface="+mn-ea"/>
              </a:rPr>
              <a:t>   </a:t>
            </a:r>
            <a:r>
              <a:rPr sz="2400" dirty="0">
                <a:latin typeface="Arial" panose="020B0604020202020204" pitchFamily="34" charset="0"/>
                <a:cs typeface="Arial" panose="020B0604020202020204" pitchFamily="34" charset="0"/>
                <a:sym typeface="+mn-ea"/>
              </a:rPr>
              <a:t> mark </a:t>
            </a:r>
            <a:r>
              <a:rPr lang="en-IN" sz="2400" dirty="0">
                <a:latin typeface="Arial" panose="020B0604020202020204" pitchFamily="34" charset="0"/>
                <a:cs typeface="Arial" panose="020B0604020202020204" pitchFamily="34" charset="0"/>
                <a:sym typeface="+mn-ea"/>
              </a:rPr>
              <a:t>the pair </a:t>
            </a:r>
            <a:r>
              <a:rPr sz="2400" b="1" dirty="0">
                <a:solidFill>
                  <a:srgbClr val="0070C0"/>
                </a:solidFill>
                <a:latin typeface="Arial" panose="020B0604020202020204" pitchFamily="34" charset="0"/>
                <a:cs typeface="Arial" panose="020B0604020202020204" pitchFamily="34" charset="0"/>
                <a:sym typeface="+mn-ea"/>
              </a:rPr>
              <a:t>(p, q)</a:t>
            </a:r>
            <a:r>
              <a:rPr sz="2400" dirty="0">
                <a:latin typeface="Arial" panose="020B0604020202020204" pitchFamily="34" charset="0"/>
                <a:cs typeface="Arial" panose="020B0604020202020204" pitchFamily="34" charset="0"/>
                <a:sym typeface="+mn-ea"/>
              </a:rPr>
              <a:t> as  </a:t>
            </a:r>
            <a:r>
              <a:rPr sz="2400" b="1" dirty="0">
                <a:solidFill>
                  <a:srgbClr val="0070C0"/>
                </a:solidFill>
                <a:latin typeface="Arial" panose="020B0604020202020204" pitchFamily="34" charset="0"/>
                <a:cs typeface="Arial" panose="020B0604020202020204" pitchFamily="34" charset="0"/>
                <a:sym typeface="+mn-ea"/>
              </a:rPr>
              <a:t>distinguishable</a:t>
            </a:r>
            <a:r>
              <a:rPr sz="2400" dirty="0">
                <a:latin typeface="Arial" panose="020B0604020202020204" pitchFamily="34" charset="0"/>
                <a:cs typeface="Arial" panose="020B0604020202020204" pitchFamily="34" charset="0"/>
                <a:sym typeface="+mn-ea"/>
              </a:rPr>
              <a:t>.</a:t>
            </a:r>
            <a:endParaRPr sz="2400" dirty="0"/>
          </a:p>
          <a:p>
            <a:pPr eaLnBrk="1" hangingPunct="1">
              <a:buFontTx/>
              <a:buNone/>
            </a:pPr>
            <a:r>
              <a:rPr sz="2400" dirty="0">
                <a:sym typeface="+mn-ea"/>
              </a:rPr>
              <a:t>End.</a:t>
            </a:r>
          </a:p>
          <a:p>
            <a:pPr eaLnBrk="1" hangingPunct="1">
              <a:buFontTx/>
              <a:buNone/>
            </a:pPr>
            <a:r>
              <a:rPr sz="2400" dirty="0">
                <a:sym typeface="+mn-ea"/>
              </a:rPr>
              <a:t> </a:t>
            </a:r>
            <a:r>
              <a:rPr lang="en-GB" sz="2400" dirty="0">
                <a:sym typeface="+mn-ea"/>
              </a:rPr>
              <a:t>     </a:t>
            </a:r>
            <a:r>
              <a:rPr lang="en-GB" sz="2800" dirty="0">
                <a:latin typeface="Arial" panose="020B0604020202020204" pitchFamily="34" charset="0"/>
                <a:cs typeface="Arial" panose="020B0604020202020204" pitchFamily="34" charset="0"/>
                <a:sym typeface="+mn-ea"/>
              </a:rPr>
              <a:t>Note : Marking of </a:t>
            </a:r>
            <a:r>
              <a:rPr sz="2800" dirty="0">
                <a:latin typeface="Arial" panose="020B0604020202020204" pitchFamily="34" charset="0"/>
                <a:cs typeface="Arial" panose="020B0604020202020204" pitchFamily="34" charset="0"/>
                <a:sym typeface="+mn-ea"/>
              </a:rPr>
              <a:t> </a:t>
            </a:r>
            <a:r>
              <a:rPr lang="en-IN" sz="2400" b="1" dirty="0">
                <a:solidFill>
                  <a:srgbClr val="0070C0"/>
                </a:solidFill>
                <a:latin typeface="Arial" panose="020B0604020202020204" pitchFamily="34" charset="0"/>
                <a:cs typeface="Arial" panose="020B0604020202020204" pitchFamily="34" charset="0"/>
                <a:sym typeface="+mn-ea"/>
              </a:rPr>
              <a:t>di</a:t>
            </a:r>
            <a:r>
              <a:rPr sz="2400" b="1" dirty="0">
                <a:solidFill>
                  <a:srgbClr val="0070C0"/>
                </a:solidFill>
                <a:latin typeface="Arial" panose="020B0604020202020204" pitchFamily="34" charset="0"/>
                <a:cs typeface="Arial" panose="020B0604020202020204" pitchFamily="34" charset="0"/>
                <a:sym typeface="+mn-ea"/>
              </a:rPr>
              <a:t>stinguishable</a:t>
            </a:r>
            <a:r>
              <a:rPr lang="en-GB" sz="2400" b="1" dirty="0">
                <a:solidFill>
                  <a:srgbClr val="0070C0"/>
                </a:solidFill>
                <a:latin typeface="Arial" panose="020B0604020202020204" pitchFamily="34" charset="0"/>
                <a:cs typeface="Arial" panose="020B0604020202020204" pitchFamily="34" charset="0"/>
                <a:sym typeface="+mn-ea"/>
              </a:rPr>
              <a:t> </a:t>
            </a:r>
            <a:r>
              <a:rPr lang="en-IN" sz="2400" dirty="0">
                <a:latin typeface="Arial" panose="020B0604020202020204" pitchFamily="34" charset="0"/>
                <a:cs typeface="Arial" panose="020B0604020202020204" pitchFamily="34" charset="0"/>
                <a:sym typeface="+mn-ea"/>
              </a:rPr>
              <a:t>and</a:t>
            </a:r>
            <a:r>
              <a:rPr lang="en-GB" sz="2400" b="1" dirty="0">
                <a:solidFill>
                  <a:srgbClr val="0070C0"/>
                </a:solidFill>
                <a:latin typeface="Arial" panose="020B0604020202020204" pitchFamily="34" charset="0"/>
                <a:cs typeface="Arial" panose="020B0604020202020204" pitchFamily="34" charset="0"/>
                <a:sym typeface="+mn-ea"/>
              </a:rPr>
              <a:t> </a:t>
            </a:r>
            <a:r>
              <a:rPr lang="en-GB" sz="2400" b="1" dirty="0">
                <a:solidFill>
                  <a:srgbClr val="FF0000"/>
                </a:solidFill>
                <a:latin typeface="Arial" panose="020B0604020202020204" pitchFamily="34" charset="0"/>
                <a:cs typeface="Arial" panose="020B0604020202020204" pitchFamily="34" charset="0"/>
                <a:sym typeface="+mn-ea"/>
              </a:rPr>
              <a:t>in</a:t>
            </a:r>
            <a:r>
              <a:rPr lang="en-IN" sz="2400" b="1" dirty="0">
                <a:solidFill>
                  <a:srgbClr val="FF0000"/>
                </a:solidFill>
                <a:latin typeface="Arial" panose="020B0604020202020204" pitchFamily="34" charset="0"/>
                <a:cs typeface="Arial" panose="020B0604020202020204" pitchFamily="34" charset="0"/>
                <a:sym typeface="+mn-ea"/>
              </a:rPr>
              <a:t>di</a:t>
            </a:r>
            <a:r>
              <a:rPr sz="2400" b="1" dirty="0">
                <a:solidFill>
                  <a:srgbClr val="FF0000"/>
                </a:solidFill>
                <a:latin typeface="Arial" panose="020B0604020202020204" pitchFamily="34" charset="0"/>
                <a:cs typeface="Arial" panose="020B0604020202020204" pitchFamily="34" charset="0"/>
                <a:sym typeface="+mn-ea"/>
              </a:rPr>
              <a:t>stinguishable</a:t>
            </a:r>
            <a:r>
              <a:rPr dirty="0">
                <a:solidFill>
                  <a:srgbClr val="FF0000"/>
                </a:solidFill>
                <a:sym typeface="+mn-ea"/>
              </a:rPr>
              <a:t> </a:t>
            </a:r>
            <a:r>
              <a:rPr sz="2400" dirty="0">
                <a:latin typeface="Arial" panose="020B0604020202020204" pitchFamily="34" charset="0"/>
                <a:cs typeface="Arial" panose="020B0604020202020204" pitchFamily="34" charset="0"/>
                <a:sym typeface="+mn-ea"/>
              </a:rPr>
              <a:t> states are shown in the Lower tringular matrix.</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p:cNvSpPr>
            <a:spLocks noGrp="1"/>
          </p:cNvSpPr>
          <p:nvPr>
            <p:ph idx="1"/>
          </p:nvPr>
        </p:nvSpPr>
        <p:spPr>
          <a:xfrm>
            <a:off x="321310" y="410845"/>
            <a:ext cx="11497945" cy="6132830"/>
          </a:xfrm>
        </p:spPr>
        <p:txBody>
          <a:bodyPr vert="horz" wrap="square" lIns="91440" tIns="45720" rIns="91440" bIns="45720" anchor="t" anchorCtr="0">
            <a:noAutofit/>
          </a:bodyPr>
          <a:lstStyle/>
          <a:p>
            <a:pPr eaLnBrk="1" hangingPunct="1">
              <a:lnSpc>
                <a:spcPct val="80000"/>
              </a:lnSpc>
              <a:buFontTx/>
              <a:buNone/>
            </a:pPr>
            <a:r>
              <a:rPr sz="2000" dirty="0">
                <a:latin typeface="Arial" panose="020B0604020202020204" pitchFamily="34" charset="0"/>
                <a:cs typeface="Arial" panose="020B0604020202020204" pitchFamily="34" charset="0"/>
              </a:rPr>
              <a:t>Procedure </a:t>
            </a:r>
            <a:r>
              <a:rPr sz="2000" b="1" dirty="0">
                <a:latin typeface="Arial" panose="020B0604020202020204" pitchFamily="34" charset="0"/>
                <a:cs typeface="Arial" panose="020B0604020202020204" pitchFamily="34" charset="0"/>
              </a:rPr>
              <a:t>Minimize_states()  </a:t>
            </a:r>
          </a:p>
          <a:p>
            <a:pPr eaLnBrk="1" hangingPunct="1">
              <a:lnSpc>
                <a:spcPct val="80000"/>
              </a:lnSpc>
              <a:buFontTx/>
              <a:buNone/>
            </a:pPr>
            <a:r>
              <a:rPr sz="2000" b="1" dirty="0">
                <a:latin typeface="Arial" panose="020B0604020202020204" pitchFamily="34" charset="0"/>
                <a:cs typeface="Arial" panose="020B0604020202020204" pitchFamily="34" charset="0"/>
              </a:rPr>
              <a:t>Begin</a:t>
            </a:r>
            <a:endParaRPr sz="2000" dirty="0">
              <a:latin typeface="Arial" panose="020B0604020202020204" pitchFamily="34" charset="0"/>
              <a:cs typeface="Arial" panose="020B0604020202020204" pitchFamily="34" charset="0"/>
            </a:endParaRPr>
          </a:p>
          <a:p>
            <a:pPr marL="0" indent="0" eaLnBrk="1" hangingPunct="1">
              <a:lnSpc>
                <a:spcPct val="80000"/>
              </a:lnSpc>
              <a:buFont typeface="Arial" panose="020B0604020202020204" pitchFamily="34" charset="0"/>
              <a:buNone/>
            </a:pPr>
            <a:r>
              <a:rPr sz="2000" dirty="0">
                <a:latin typeface="Arial" panose="020B0604020202020204" pitchFamily="34" charset="0"/>
                <a:cs typeface="Arial" panose="020B0604020202020204" pitchFamily="34" charset="0"/>
              </a:rPr>
              <a:t>       . Using procedure </a:t>
            </a:r>
            <a:r>
              <a:rPr sz="2000" b="1" dirty="0">
                <a:latin typeface="Arial" panose="020B0604020202020204" pitchFamily="34" charset="0"/>
                <a:cs typeface="Arial" panose="020B0604020202020204" pitchFamily="34" charset="0"/>
              </a:rPr>
              <a:t>MARK()</a:t>
            </a:r>
            <a:r>
              <a:rPr sz="2000" dirty="0">
                <a:latin typeface="Arial" panose="020B0604020202020204" pitchFamily="34" charset="0"/>
                <a:cs typeface="Arial" panose="020B0604020202020204" pitchFamily="34" charset="0"/>
              </a:rPr>
              <a:t> obtain the table that gives pairs of  </a:t>
            </a:r>
            <a:r>
              <a:rPr sz="2000" b="1" dirty="0">
                <a:latin typeface="Arial" panose="020B0604020202020204" pitchFamily="34" charset="0"/>
                <a:cs typeface="Arial" panose="020B0604020202020204" pitchFamily="34" charset="0"/>
              </a:rPr>
              <a:t>distinguishable</a:t>
            </a:r>
            <a:r>
              <a:rPr sz="2000" dirty="0">
                <a:latin typeface="Arial" panose="020B0604020202020204" pitchFamily="34" charset="0"/>
                <a:cs typeface="Arial" panose="020B0604020202020204" pitchFamily="34" charset="0"/>
              </a:rPr>
              <a:t> and </a:t>
            </a:r>
            <a:r>
              <a:rPr sz="2000" b="1" dirty="0">
                <a:latin typeface="Arial" panose="020B0604020202020204" pitchFamily="34" charset="0"/>
                <a:cs typeface="Arial" panose="020B0604020202020204" pitchFamily="34" charset="0"/>
              </a:rPr>
              <a:t> Indistinguishable </a:t>
            </a:r>
            <a:r>
              <a:rPr sz="2000" dirty="0">
                <a:latin typeface="Arial" panose="020B0604020202020204" pitchFamily="34" charset="0"/>
                <a:cs typeface="Arial" panose="020B0604020202020204" pitchFamily="34" charset="0"/>
              </a:rPr>
              <a:t>states which are indicated by </a:t>
            </a:r>
            <a:r>
              <a:rPr sz="2000" b="1" dirty="0">
                <a:latin typeface="Arial" panose="020B0604020202020204" pitchFamily="34" charset="0"/>
                <a:cs typeface="Arial" panose="020B0604020202020204" pitchFamily="34" charset="0"/>
              </a:rPr>
              <a:t>*</a:t>
            </a:r>
            <a:r>
              <a:rPr sz="2000" dirty="0">
                <a:latin typeface="Arial" panose="020B0604020202020204" pitchFamily="34" charset="0"/>
                <a:cs typeface="Arial" panose="020B0604020202020204" pitchFamily="34" charset="0"/>
              </a:rPr>
              <a:t> and</a:t>
            </a:r>
            <a:r>
              <a:rPr sz="2000" b="1" dirty="0">
                <a:latin typeface="Arial" panose="020B0604020202020204" pitchFamily="34" charset="0"/>
                <a:cs typeface="Arial" panose="020B0604020202020204" pitchFamily="34" charset="0"/>
              </a:rPr>
              <a:t> blank</a:t>
            </a:r>
            <a:r>
              <a:rPr sz="2000" dirty="0">
                <a:latin typeface="Arial" panose="020B0604020202020204" pitchFamily="34" charset="0"/>
                <a:cs typeface="Arial" panose="020B0604020202020204" pitchFamily="34" charset="0"/>
              </a:rPr>
              <a:t> respectively</a:t>
            </a:r>
          </a:p>
          <a:p>
            <a:pPr eaLnBrk="1" hangingPunct="1">
              <a:lnSpc>
                <a:spcPct val="80000"/>
              </a:lnSpc>
              <a:buFontTx/>
              <a:buNone/>
            </a:pPr>
            <a:endParaRPr sz="2000" dirty="0">
              <a:latin typeface="Arial" panose="020B0604020202020204" pitchFamily="34" charset="0"/>
              <a:cs typeface="Arial" panose="020B0604020202020204" pitchFamily="34" charset="0"/>
            </a:endParaRPr>
          </a:p>
          <a:p>
            <a:pPr eaLnBrk="1" hangingPunct="1">
              <a:lnSpc>
                <a:spcPct val="80000"/>
              </a:lnSpc>
              <a:buFont typeface="Arial" panose="020B0604020202020204" pitchFamily="34" charset="0"/>
              <a:buChar char="•"/>
            </a:pPr>
            <a:r>
              <a:rPr sz="2000" dirty="0">
                <a:latin typeface="Arial" panose="020B0604020202020204" pitchFamily="34" charset="0"/>
                <a:cs typeface="Arial" panose="020B0604020202020204" pitchFamily="34" charset="0"/>
              </a:rPr>
              <a:t> For each indistinguishable state set say  </a:t>
            </a:r>
            <a:r>
              <a:rPr sz="2000" b="1" dirty="0">
                <a:latin typeface="Arial" panose="020B0604020202020204" pitchFamily="34" charset="0"/>
                <a:cs typeface="Arial" panose="020B0604020202020204" pitchFamily="34" charset="0"/>
              </a:rPr>
              <a:t>qi,qj….qk</a:t>
            </a:r>
            <a:r>
              <a:rPr sz="2000" dirty="0">
                <a:latin typeface="Arial" panose="020B0604020202020204" pitchFamily="34" charset="0"/>
                <a:cs typeface="Arial" panose="020B0604020202020204" pitchFamily="34" charset="0"/>
              </a:rPr>
              <a:t>   create new  state labeled </a:t>
            </a:r>
            <a:r>
              <a:rPr sz="2000" b="1" dirty="0">
                <a:latin typeface="Arial" panose="020B0604020202020204" pitchFamily="34" charset="0"/>
                <a:cs typeface="Arial" panose="020B0604020202020204" pitchFamily="34" charset="0"/>
              </a:rPr>
              <a:t>ij…k</a:t>
            </a:r>
            <a:r>
              <a:rPr sz="2000" dirty="0">
                <a:latin typeface="Arial" panose="020B0604020202020204" pitchFamily="34" charset="0"/>
                <a:cs typeface="Arial" panose="020B0604020202020204" pitchFamily="34" charset="0"/>
              </a:rPr>
              <a:t>. for</a:t>
            </a:r>
            <a:r>
              <a:rPr sz="2000" b="1" dirty="0">
                <a:latin typeface="Arial" panose="020B0604020202020204" pitchFamily="34" charset="0"/>
                <a:cs typeface="Arial" panose="020B0604020202020204" pitchFamily="34" charset="0"/>
              </a:rPr>
              <a:t> </a:t>
            </a:r>
            <a:r>
              <a:rPr sz="2000" b="1" i="1" dirty="0">
                <a:latin typeface="Arial" panose="020B0604020202020204" pitchFamily="34" charset="0"/>
                <a:cs typeface="Arial" panose="020B0604020202020204" pitchFamily="34" charset="0"/>
              </a:rPr>
              <a:t>minimized DFA</a:t>
            </a:r>
            <a:endParaRPr sz="2000" dirty="0">
              <a:latin typeface="Arial" panose="020B0604020202020204" pitchFamily="34" charset="0"/>
              <a:cs typeface="Arial" panose="020B0604020202020204" pitchFamily="34" charset="0"/>
            </a:endParaRPr>
          </a:p>
          <a:p>
            <a:pPr eaLnBrk="1" hangingPunct="1">
              <a:lnSpc>
                <a:spcPct val="80000"/>
              </a:lnSpc>
              <a:buFont typeface="Arial" panose="020B0604020202020204" pitchFamily="34" charset="0"/>
              <a:buChar char="•"/>
            </a:pPr>
            <a:r>
              <a:rPr sz="2000" dirty="0">
                <a:latin typeface="Arial" panose="020B0604020202020204" pitchFamily="34" charset="0"/>
                <a:cs typeface="Arial" panose="020B0604020202020204" pitchFamily="34" charset="0"/>
              </a:rPr>
              <a:t> For each transition rule of </a:t>
            </a:r>
            <a:r>
              <a:rPr sz="2000" b="1" i="1" dirty="0">
                <a:latin typeface="Arial" panose="020B0604020202020204" pitchFamily="34" charset="0"/>
                <a:cs typeface="Arial" panose="020B0604020202020204" pitchFamily="34" charset="0"/>
              </a:rPr>
              <a:t>old  DFA</a:t>
            </a:r>
            <a:r>
              <a:rPr sz="2000" dirty="0">
                <a:latin typeface="Arial" panose="020B0604020202020204" pitchFamily="34" charset="0"/>
                <a:cs typeface="Arial" panose="020B0604020202020204" pitchFamily="34" charset="0"/>
              </a:rPr>
              <a:t> of the form</a:t>
            </a:r>
            <a:r>
              <a:rPr sz="2000" b="1" dirty="0">
                <a:latin typeface="Arial" panose="020B0604020202020204" pitchFamily="34" charset="0"/>
                <a:cs typeface="Arial" panose="020B0604020202020204" pitchFamily="34" charset="0"/>
                <a:sym typeface="Symbol" panose="05050102010706020507" pitchFamily="18" charset="2"/>
              </a:rPr>
              <a:t></a:t>
            </a:r>
            <a:r>
              <a:rPr sz="2000" b="1" dirty="0">
                <a:latin typeface="Arial" panose="020B0604020202020204" pitchFamily="34" charset="0"/>
                <a:cs typeface="Arial" panose="020B0604020202020204" pitchFamily="34" charset="0"/>
              </a:rPr>
              <a:t> (qr,a)=qp</a:t>
            </a:r>
          </a:p>
          <a:p>
            <a:pPr eaLnBrk="1" hangingPunct="1">
              <a:lnSpc>
                <a:spcPct val="80000"/>
              </a:lnSpc>
              <a:buFontTx/>
              <a:buNone/>
            </a:pPr>
            <a:r>
              <a:rPr sz="2000" b="1" dirty="0">
                <a:latin typeface="Arial" panose="020B0604020202020204" pitchFamily="34" charset="0"/>
                <a:cs typeface="Arial" panose="020B0604020202020204" pitchFamily="34" charset="0"/>
              </a:rPr>
              <a:t>          Begin</a:t>
            </a:r>
            <a:endParaRPr sz="2000" dirty="0">
              <a:latin typeface="Arial" panose="020B0604020202020204" pitchFamily="34" charset="0"/>
              <a:cs typeface="Arial" panose="020B0604020202020204" pitchFamily="34" charset="0"/>
            </a:endParaRPr>
          </a:p>
          <a:p>
            <a:pPr eaLnBrk="1" hangingPunct="1">
              <a:lnSpc>
                <a:spcPct val="80000"/>
              </a:lnSpc>
              <a:buFont typeface="Arial" panose="020B0604020202020204" pitchFamily="34" charset="0"/>
              <a:buChar char="•"/>
            </a:pPr>
            <a:r>
              <a:rPr sz="2000" dirty="0">
                <a:latin typeface="Arial" panose="020B0604020202020204" pitchFamily="34" charset="0"/>
                <a:cs typeface="Arial" panose="020B0604020202020204" pitchFamily="34" charset="0"/>
              </a:rPr>
              <a:t>         Find the sets to which</a:t>
            </a:r>
            <a:r>
              <a:rPr sz="2000" b="1" dirty="0">
                <a:latin typeface="Arial" panose="020B0604020202020204" pitchFamily="34" charset="0"/>
                <a:cs typeface="Arial" panose="020B0604020202020204" pitchFamily="34" charset="0"/>
              </a:rPr>
              <a:t> qr</a:t>
            </a:r>
            <a:r>
              <a:rPr sz="2000" dirty="0">
                <a:latin typeface="Arial" panose="020B0604020202020204" pitchFamily="34" charset="0"/>
                <a:cs typeface="Arial" panose="020B0604020202020204" pitchFamily="34" charset="0"/>
              </a:rPr>
              <a:t> and </a:t>
            </a:r>
            <a:r>
              <a:rPr sz="2000" b="1" dirty="0">
                <a:latin typeface="Arial" panose="020B0604020202020204" pitchFamily="34" charset="0"/>
                <a:cs typeface="Arial" panose="020B0604020202020204" pitchFamily="34" charset="0"/>
              </a:rPr>
              <a:t>qp</a:t>
            </a:r>
            <a:r>
              <a:rPr sz="2000" dirty="0">
                <a:latin typeface="Arial" panose="020B0604020202020204" pitchFamily="34" charset="0"/>
                <a:cs typeface="Arial" panose="020B0604020202020204" pitchFamily="34" charset="0"/>
              </a:rPr>
              <a:t>  belongs   </a:t>
            </a:r>
          </a:p>
          <a:p>
            <a:pPr eaLnBrk="1" hangingPunct="1">
              <a:lnSpc>
                <a:spcPct val="80000"/>
              </a:lnSpc>
              <a:buFont typeface="Arial" panose="020B0604020202020204" pitchFamily="34" charset="0"/>
              <a:buChar char="•"/>
            </a:pPr>
            <a:r>
              <a:rPr sz="2000" dirty="0">
                <a:latin typeface="Arial" panose="020B0604020202020204" pitchFamily="34" charset="0"/>
                <a:cs typeface="Arial" panose="020B0604020202020204" pitchFamily="34" charset="0"/>
              </a:rPr>
              <a:t>.            If </a:t>
            </a:r>
            <a:r>
              <a:rPr sz="2000" b="1" dirty="0">
                <a:latin typeface="Arial" panose="020B0604020202020204" pitchFamily="34" charset="0"/>
                <a:cs typeface="Arial" panose="020B0604020202020204" pitchFamily="34" charset="0"/>
              </a:rPr>
              <a:t>qr</a:t>
            </a:r>
            <a:r>
              <a:rPr sz="2000" dirty="0">
                <a:latin typeface="Arial" panose="020B0604020202020204" pitchFamily="34" charset="0"/>
                <a:cs typeface="Arial" panose="020B0604020202020204" pitchFamily="34" charset="0"/>
              </a:rPr>
              <a:t> </a:t>
            </a:r>
            <a:r>
              <a:rPr sz="2000" b="1" dirty="0">
                <a:latin typeface="Arial" panose="020B0604020202020204" pitchFamily="34" charset="0"/>
                <a:cs typeface="Arial" panose="020B0604020202020204" pitchFamily="34" charset="0"/>
                <a:sym typeface="Symbol" panose="05050102010706020507" pitchFamily="18" charset="2"/>
              </a:rPr>
              <a:t></a:t>
            </a:r>
            <a:r>
              <a:rPr sz="2000" dirty="0">
                <a:latin typeface="Arial" panose="020B0604020202020204" pitchFamily="34" charset="0"/>
                <a:cs typeface="Arial" panose="020B0604020202020204" pitchFamily="34" charset="0"/>
              </a:rPr>
              <a:t> to </a:t>
            </a:r>
            <a:r>
              <a:rPr sz="2000" b="1" dirty="0">
                <a:latin typeface="Arial" panose="020B0604020202020204" pitchFamily="34" charset="0"/>
                <a:cs typeface="Arial" panose="020B0604020202020204" pitchFamily="34" charset="0"/>
              </a:rPr>
              <a:t>(qi, qj.....qk)</a:t>
            </a:r>
            <a:r>
              <a:rPr sz="2000" dirty="0">
                <a:latin typeface="Arial" panose="020B0604020202020204" pitchFamily="34" charset="0"/>
                <a:cs typeface="Arial" panose="020B0604020202020204" pitchFamily="34" charset="0"/>
              </a:rPr>
              <a:t> And </a:t>
            </a:r>
            <a:r>
              <a:rPr sz="2000" b="1" dirty="0">
                <a:latin typeface="Arial" panose="020B0604020202020204" pitchFamily="34" charset="0"/>
                <a:cs typeface="Arial" panose="020B0604020202020204" pitchFamily="34" charset="0"/>
              </a:rPr>
              <a:t>qp</a:t>
            </a:r>
            <a:r>
              <a:rPr sz="2000" dirty="0">
                <a:latin typeface="Arial" panose="020B0604020202020204" pitchFamily="34" charset="0"/>
                <a:cs typeface="Arial" panose="020B0604020202020204" pitchFamily="34" charset="0"/>
              </a:rPr>
              <a:t> </a:t>
            </a:r>
            <a:r>
              <a:rPr sz="2000" b="1" dirty="0">
                <a:latin typeface="Arial" panose="020B0604020202020204" pitchFamily="34" charset="0"/>
                <a:cs typeface="Arial" panose="020B0604020202020204" pitchFamily="34" charset="0"/>
                <a:sym typeface="Symbol" panose="05050102010706020507" pitchFamily="18" charset="2"/>
              </a:rPr>
              <a:t></a:t>
            </a:r>
            <a:r>
              <a:rPr sz="2000" dirty="0">
                <a:latin typeface="Arial" panose="020B0604020202020204" pitchFamily="34" charset="0"/>
                <a:cs typeface="Arial" panose="020B0604020202020204" pitchFamily="34" charset="0"/>
              </a:rPr>
              <a:t> to</a:t>
            </a:r>
            <a:r>
              <a:rPr sz="2000" b="1" dirty="0">
                <a:latin typeface="Arial" panose="020B0604020202020204" pitchFamily="34" charset="0"/>
                <a:cs typeface="Arial" panose="020B0604020202020204" pitchFamily="34" charset="0"/>
              </a:rPr>
              <a:t> (ql.qm…..qn) </a:t>
            </a:r>
            <a:r>
              <a:rPr sz="2000" dirty="0">
                <a:latin typeface="Arial" panose="020B0604020202020204" pitchFamily="34" charset="0"/>
                <a:cs typeface="Arial" panose="020B0604020202020204" pitchFamily="34" charset="0"/>
              </a:rPr>
              <a:t>then</a:t>
            </a:r>
          </a:p>
          <a:p>
            <a:pPr eaLnBrk="1" hangingPunct="1">
              <a:lnSpc>
                <a:spcPct val="80000"/>
              </a:lnSpc>
              <a:buFontTx/>
              <a:buNone/>
            </a:pPr>
            <a:r>
              <a:rPr sz="2000" dirty="0">
                <a:latin typeface="Arial" panose="020B0604020202020204" pitchFamily="34" charset="0"/>
                <a:cs typeface="Arial" panose="020B0604020202020204" pitchFamily="34" charset="0"/>
              </a:rPr>
              <a:t>                       add the following transition rule to </a:t>
            </a:r>
            <a:r>
              <a:rPr sz="2000" b="1" i="1" dirty="0">
                <a:latin typeface="Arial" panose="020B0604020202020204" pitchFamily="34" charset="0"/>
                <a:cs typeface="Arial" panose="020B0604020202020204" pitchFamily="34" charset="0"/>
              </a:rPr>
              <a:t> minimized DFA</a:t>
            </a:r>
            <a:endParaRPr lang="sv-SE" altLang="x-none" sz="2000" dirty="0">
              <a:latin typeface="Arial" panose="020B0604020202020204" pitchFamily="34" charset="0"/>
              <a:cs typeface="Arial" panose="020B0604020202020204" pitchFamily="34" charset="0"/>
            </a:endParaRPr>
          </a:p>
          <a:p>
            <a:pPr eaLnBrk="1" hangingPunct="1">
              <a:lnSpc>
                <a:spcPct val="80000"/>
              </a:lnSpc>
              <a:buFontTx/>
              <a:buNone/>
            </a:pPr>
            <a:r>
              <a:rPr lang="sv-SE" altLang="x-none" sz="2000" dirty="0">
                <a:latin typeface="Arial" panose="020B0604020202020204" pitchFamily="34" charset="0"/>
                <a:cs typeface="Arial" panose="020B0604020202020204" pitchFamily="34" charset="0"/>
              </a:rPr>
              <a:t> 			</a:t>
            </a:r>
            <a:r>
              <a:rPr sz="2000" b="1" dirty="0">
                <a:latin typeface="Arial" panose="020B0604020202020204" pitchFamily="34" charset="0"/>
                <a:cs typeface="Arial" panose="020B0604020202020204" pitchFamily="34" charset="0"/>
                <a:sym typeface="Symbol" panose="05050102010706020507" pitchFamily="18" charset="2"/>
              </a:rPr>
              <a:t></a:t>
            </a:r>
            <a:r>
              <a:rPr lang="sv-SE" altLang="x-none" sz="2000" b="1" dirty="0">
                <a:latin typeface="Arial" panose="020B0604020202020204" pitchFamily="34" charset="0"/>
                <a:cs typeface="Arial" panose="020B0604020202020204" pitchFamily="34" charset="0"/>
              </a:rPr>
              <a:t>(ij…k,a) = lm….n</a:t>
            </a:r>
            <a:endParaRPr sz="2000" dirty="0">
              <a:latin typeface="Arial" panose="020B0604020202020204" pitchFamily="34" charset="0"/>
              <a:cs typeface="Arial" panose="020B0604020202020204" pitchFamily="34" charset="0"/>
            </a:endParaRPr>
          </a:p>
          <a:p>
            <a:pPr eaLnBrk="1" hangingPunct="1">
              <a:lnSpc>
                <a:spcPct val="80000"/>
              </a:lnSpc>
              <a:buFontTx/>
              <a:buNone/>
            </a:pPr>
            <a:r>
              <a:rPr sz="2000" dirty="0">
                <a:latin typeface="Arial" panose="020B0604020202020204" pitchFamily="34" charset="0"/>
                <a:cs typeface="Arial" panose="020B0604020202020204" pitchFamily="34" charset="0"/>
              </a:rPr>
              <a:t>            </a:t>
            </a:r>
            <a:r>
              <a:rPr sz="2000" b="1" dirty="0">
                <a:latin typeface="Arial" panose="020B0604020202020204" pitchFamily="34" charset="0"/>
                <a:cs typeface="Arial" panose="020B0604020202020204" pitchFamily="34" charset="0"/>
              </a:rPr>
              <a:t>End</a:t>
            </a:r>
            <a:endParaRPr sz="2000" dirty="0">
              <a:latin typeface="Arial" panose="020B0604020202020204" pitchFamily="34" charset="0"/>
              <a:cs typeface="Arial" panose="020B0604020202020204" pitchFamily="34" charset="0"/>
            </a:endParaRPr>
          </a:p>
          <a:p>
            <a:pPr eaLnBrk="1" hangingPunct="1">
              <a:lnSpc>
                <a:spcPct val="80000"/>
              </a:lnSpc>
              <a:buFont typeface="Arial" panose="020B0604020202020204" pitchFamily="34" charset="0"/>
              <a:buChar char="•"/>
            </a:pPr>
            <a:r>
              <a:rPr sz="2000" dirty="0">
                <a:latin typeface="Arial" panose="020B0604020202020204" pitchFamily="34" charset="0"/>
                <a:cs typeface="Arial" panose="020B0604020202020204" pitchFamily="34" charset="0"/>
              </a:rPr>
              <a:t> The initial state </a:t>
            </a:r>
            <a:r>
              <a:rPr sz="2000" b="1" dirty="0">
                <a:latin typeface="Arial" panose="020B0604020202020204" pitchFamily="34" charset="0"/>
                <a:cs typeface="Arial" panose="020B0604020202020204" pitchFamily="34" charset="0"/>
              </a:rPr>
              <a:t>q0</a:t>
            </a:r>
            <a:r>
              <a:rPr sz="2000" dirty="0">
                <a:latin typeface="Arial" panose="020B0604020202020204" pitchFamily="34" charset="0"/>
                <a:cs typeface="Arial" panose="020B0604020202020204" pitchFamily="34" charset="0"/>
              </a:rPr>
              <a:t> for </a:t>
            </a:r>
            <a:r>
              <a:rPr sz="2000" b="1" i="1" dirty="0">
                <a:latin typeface="Arial" panose="020B0604020202020204" pitchFamily="34" charset="0"/>
                <a:cs typeface="Arial" panose="020B0604020202020204" pitchFamily="34" charset="0"/>
              </a:rPr>
              <a:t>minimized DFA </a:t>
            </a:r>
            <a:r>
              <a:rPr sz="2000" dirty="0">
                <a:latin typeface="Arial" panose="020B0604020202020204" pitchFamily="34" charset="0"/>
                <a:cs typeface="Arial" panose="020B0604020202020204" pitchFamily="34" charset="0"/>
              </a:rPr>
              <a:t> is the state whose label         includes </a:t>
            </a:r>
            <a:r>
              <a:rPr sz="2000" b="1" dirty="0">
                <a:latin typeface="Arial" panose="020B0604020202020204" pitchFamily="34" charset="0"/>
                <a:cs typeface="Arial" panose="020B0604020202020204" pitchFamily="34" charset="0"/>
              </a:rPr>
              <a:t>0</a:t>
            </a:r>
            <a:endParaRPr sz="2000" dirty="0">
              <a:latin typeface="Arial" panose="020B0604020202020204" pitchFamily="34" charset="0"/>
              <a:cs typeface="Arial" panose="020B0604020202020204" pitchFamily="34" charset="0"/>
            </a:endParaRPr>
          </a:p>
          <a:p>
            <a:pPr eaLnBrk="1" hangingPunct="1">
              <a:lnSpc>
                <a:spcPct val="80000"/>
              </a:lnSpc>
              <a:buFont typeface="Arial" panose="020B0604020202020204" pitchFamily="34" charset="0"/>
              <a:buChar char="•"/>
            </a:pPr>
            <a:r>
              <a:rPr sz="2000" dirty="0">
                <a:latin typeface="Arial" panose="020B0604020202020204" pitchFamily="34" charset="0"/>
                <a:cs typeface="Arial" panose="020B0604020202020204" pitchFamily="34" charset="0"/>
              </a:rPr>
              <a:t> The Final states for</a:t>
            </a:r>
            <a:r>
              <a:rPr sz="2000" b="1" i="1" dirty="0">
                <a:latin typeface="Arial" panose="020B0604020202020204" pitchFamily="34" charset="0"/>
                <a:cs typeface="Arial" panose="020B0604020202020204" pitchFamily="34" charset="0"/>
              </a:rPr>
              <a:t> minimized DFA</a:t>
            </a:r>
            <a:r>
              <a:rPr sz="2000" dirty="0">
                <a:latin typeface="Arial" panose="020B0604020202020204" pitchFamily="34" charset="0"/>
                <a:cs typeface="Arial" panose="020B0604020202020204" pitchFamily="34" charset="0"/>
              </a:rPr>
              <a:t> is the set of all the states whose label Contains</a:t>
            </a:r>
            <a:r>
              <a:rPr sz="2000" b="1" dirty="0">
                <a:latin typeface="Arial" panose="020B0604020202020204" pitchFamily="34" charset="0"/>
                <a:cs typeface="Arial" panose="020B0604020202020204" pitchFamily="34" charset="0"/>
              </a:rPr>
              <a:t> i</a:t>
            </a:r>
            <a:r>
              <a:rPr sz="2000" dirty="0">
                <a:latin typeface="Arial" panose="020B0604020202020204" pitchFamily="34" charset="0"/>
                <a:cs typeface="Arial" panose="020B0604020202020204" pitchFamily="34" charset="0"/>
              </a:rPr>
              <a:t> such that  </a:t>
            </a:r>
            <a:r>
              <a:rPr sz="2000" b="1" dirty="0">
                <a:latin typeface="Arial" panose="020B0604020202020204" pitchFamily="34" charset="0"/>
                <a:cs typeface="Arial" panose="020B0604020202020204" pitchFamily="34" charset="0"/>
              </a:rPr>
              <a:t>qi</a:t>
            </a:r>
            <a:r>
              <a:rPr sz="2000" dirty="0">
                <a:latin typeface="Arial" panose="020B0604020202020204" pitchFamily="34" charset="0"/>
                <a:cs typeface="Arial" panose="020B0604020202020204" pitchFamily="34" charset="0"/>
              </a:rPr>
              <a:t> </a:t>
            </a:r>
            <a:r>
              <a:rPr sz="2000" b="1" dirty="0">
                <a:latin typeface="Arial" panose="020B0604020202020204" pitchFamily="34" charset="0"/>
                <a:cs typeface="Arial" panose="020B0604020202020204" pitchFamily="34" charset="0"/>
                <a:sym typeface="Symbol" panose="05050102010706020507" pitchFamily="18" charset="2"/>
              </a:rPr>
              <a:t></a:t>
            </a:r>
            <a:r>
              <a:rPr sz="2000" dirty="0">
                <a:latin typeface="Arial" panose="020B0604020202020204" pitchFamily="34" charset="0"/>
                <a:cs typeface="Arial" panose="020B0604020202020204" pitchFamily="34" charset="0"/>
              </a:rPr>
              <a:t> </a:t>
            </a:r>
            <a:r>
              <a:rPr sz="2000" b="1" dirty="0">
                <a:latin typeface="Arial" panose="020B0604020202020204" pitchFamily="34" charset="0"/>
                <a:cs typeface="Arial" panose="020B0604020202020204" pitchFamily="34" charset="0"/>
              </a:rPr>
              <a:t>F</a:t>
            </a:r>
            <a:r>
              <a:rPr sz="2000" dirty="0">
                <a:latin typeface="Arial" panose="020B0604020202020204" pitchFamily="34" charset="0"/>
                <a:cs typeface="Arial" panose="020B0604020202020204" pitchFamily="34" charset="0"/>
              </a:rPr>
              <a:t> ( set of final sates of </a:t>
            </a:r>
            <a:r>
              <a:rPr sz="2000" b="1" dirty="0">
                <a:latin typeface="Arial" panose="020B0604020202020204" pitchFamily="34" charset="0"/>
                <a:cs typeface="Arial" panose="020B0604020202020204" pitchFamily="34" charset="0"/>
              </a:rPr>
              <a:t>old DFA</a:t>
            </a:r>
            <a:r>
              <a:rPr sz="2000" dirty="0">
                <a:latin typeface="Arial" panose="020B0604020202020204" pitchFamily="34" charset="0"/>
                <a:cs typeface="Arial" panose="020B0604020202020204" pitchFamily="34" charset="0"/>
              </a:rPr>
              <a:t>)</a:t>
            </a:r>
            <a:endParaRPr sz="2000" b="1" dirty="0">
              <a:latin typeface="Arial" panose="020B0604020202020204" pitchFamily="34" charset="0"/>
              <a:cs typeface="Arial" panose="020B0604020202020204" pitchFamily="34" charset="0"/>
            </a:endParaRPr>
          </a:p>
          <a:p>
            <a:pPr eaLnBrk="1" hangingPunct="1">
              <a:lnSpc>
                <a:spcPct val="80000"/>
              </a:lnSpc>
              <a:buFontTx/>
              <a:buNone/>
            </a:pPr>
            <a:r>
              <a:rPr sz="2000" b="1" dirty="0">
                <a:latin typeface="Arial" panose="020B0604020202020204" pitchFamily="34" charset="0"/>
                <a:cs typeface="Arial" panose="020B0604020202020204" pitchFamily="34" charset="0"/>
              </a:rPr>
              <a:t>End</a:t>
            </a:r>
          </a:p>
          <a:p>
            <a:pPr eaLnBrk="1" hangingPunct="1">
              <a:lnSpc>
                <a:spcPct val="80000"/>
              </a:lnSpc>
              <a:buFontTx/>
              <a:buNone/>
            </a:pPr>
            <a:r>
              <a:rPr sz="2400" dirty="0">
                <a:latin typeface="Arial" panose="020B0604020202020204" pitchFamily="34" charset="0"/>
                <a:cs typeface="Arial" panose="020B0604020202020204" pitchFamily="34" charset="0"/>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635" y="236855"/>
            <a:ext cx="11478260" cy="654050"/>
          </a:xfrm>
        </p:spPr>
        <p:txBody>
          <a:bodyPr>
            <a:normAutofit fontScale="90000"/>
          </a:bodyPr>
          <a:lstStyle/>
          <a:p>
            <a:r>
              <a:rPr lang="en-GB" altLang="en-US" sz="3110" b="1">
                <a:solidFill>
                  <a:srgbClr val="FF0000"/>
                </a:solidFill>
                <a:latin typeface="Arial" panose="020B0604020202020204" pitchFamily="34" charset="0"/>
                <a:ea typeface="+mn-ea"/>
                <a:cs typeface="Arial" panose="020B0604020202020204" pitchFamily="34" charset="0"/>
                <a:sym typeface="+mn-ea"/>
              </a:rPr>
              <a:t>Examples on Minimization of DFA Using Table Filling Algorithm:</a:t>
            </a:r>
            <a:endParaRPr lang="en-US" sz="3110"/>
          </a:p>
        </p:txBody>
      </p:sp>
      <p:pic>
        <p:nvPicPr>
          <p:cNvPr id="3" name="Picture 2" descr="IMG_20240417_124815~2"/>
          <p:cNvPicPr>
            <a:picLocks noChangeAspect="1"/>
          </p:cNvPicPr>
          <p:nvPr/>
        </p:nvPicPr>
        <p:blipFill>
          <a:blip r:embed="rId2"/>
          <a:stretch>
            <a:fillRect/>
          </a:stretch>
        </p:blipFill>
        <p:spPr>
          <a:xfrm>
            <a:off x="6620510" y="1160145"/>
            <a:ext cx="5076825" cy="2540000"/>
          </a:xfrm>
          <a:prstGeom prst="rect">
            <a:avLst/>
          </a:prstGeom>
        </p:spPr>
      </p:pic>
      <p:pic>
        <p:nvPicPr>
          <p:cNvPr id="4" name="Picture 3" descr="IMG-20240417-WA0009"/>
          <p:cNvPicPr>
            <a:picLocks noChangeAspect="1"/>
          </p:cNvPicPr>
          <p:nvPr/>
        </p:nvPicPr>
        <p:blipFill>
          <a:blip r:embed="rId3"/>
          <a:stretch>
            <a:fillRect/>
          </a:stretch>
        </p:blipFill>
        <p:spPr>
          <a:xfrm>
            <a:off x="6620510" y="4120515"/>
            <a:ext cx="5076190" cy="2200910"/>
          </a:xfrm>
          <a:prstGeom prst="rect">
            <a:avLst/>
          </a:prstGeom>
        </p:spPr>
      </p:pic>
      <p:sp>
        <p:nvSpPr>
          <p:cNvPr id="5" name="Text Box 4"/>
          <p:cNvSpPr txBox="1"/>
          <p:nvPr/>
        </p:nvSpPr>
        <p:spPr>
          <a:xfrm>
            <a:off x="8436610" y="3726180"/>
            <a:ext cx="1343660" cy="368300"/>
          </a:xfrm>
          <a:prstGeom prst="rect">
            <a:avLst/>
          </a:prstGeom>
          <a:noFill/>
        </p:spPr>
        <p:txBody>
          <a:bodyPr wrap="square" rtlCol="0">
            <a:spAutoFit/>
          </a:bodyPr>
          <a:lstStyle/>
          <a:p>
            <a:r>
              <a:rPr lang="en-GB" altLang="en-US"/>
              <a:t>FIGURE - 1</a:t>
            </a:r>
          </a:p>
        </p:txBody>
      </p:sp>
      <p:sp>
        <p:nvSpPr>
          <p:cNvPr id="7" name="Text Box 6"/>
          <p:cNvSpPr txBox="1"/>
          <p:nvPr/>
        </p:nvSpPr>
        <p:spPr>
          <a:xfrm>
            <a:off x="8487410" y="6263005"/>
            <a:ext cx="1343660" cy="368300"/>
          </a:xfrm>
          <a:prstGeom prst="rect">
            <a:avLst/>
          </a:prstGeom>
          <a:noFill/>
        </p:spPr>
        <p:txBody>
          <a:bodyPr wrap="square" rtlCol="0">
            <a:spAutoFit/>
          </a:bodyPr>
          <a:lstStyle/>
          <a:p>
            <a:r>
              <a:rPr lang="en-GB" altLang="en-US"/>
              <a:t>FIGURE - 2</a:t>
            </a:r>
          </a:p>
        </p:txBody>
      </p:sp>
      <p:sp>
        <p:nvSpPr>
          <p:cNvPr id="8" name="Text Box 7"/>
          <p:cNvSpPr txBox="1"/>
          <p:nvPr/>
        </p:nvSpPr>
        <p:spPr>
          <a:xfrm>
            <a:off x="276860" y="890905"/>
            <a:ext cx="6129655" cy="5641975"/>
          </a:xfrm>
          <a:prstGeom prst="rect">
            <a:avLst/>
          </a:prstGeom>
          <a:noFill/>
        </p:spPr>
        <p:txBody>
          <a:bodyPr wrap="square" rtlCol="0">
            <a:noAutofit/>
          </a:bodyPr>
          <a:lstStyle/>
          <a:p>
            <a:r>
              <a:rPr lang="en-GB" altLang="en-US" sz="2400"/>
              <a:t>Example -1 : </a:t>
            </a:r>
          </a:p>
          <a:p>
            <a:pPr algn="just"/>
            <a:r>
              <a:rPr lang="en-GB" altLang="en-US" sz="2400"/>
              <a:t>      Use Table Filling Algorithm to Minimize the states of DFA shown in the</a:t>
            </a:r>
            <a:r>
              <a:rPr lang="en-GB" altLang="en-US" sz="2400" b="1">
                <a:solidFill>
                  <a:srgbClr val="00B0F0"/>
                </a:solidFill>
              </a:rPr>
              <a:t> </a:t>
            </a:r>
            <a:r>
              <a:rPr lang="en-GB" altLang="en-US" sz="2400" b="1">
                <a:solidFill>
                  <a:srgbClr val="00B0F0"/>
                </a:solidFill>
                <a:sym typeface="+mn-ea"/>
              </a:rPr>
              <a:t>FIGURE-1</a:t>
            </a:r>
            <a:r>
              <a:rPr lang="en-GB" altLang="en-US" sz="2400"/>
              <a:t>.  Also,  Draw the Table showing the pair of Distingwishable and Indistingwishable States and Minimized DFA. </a:t>
            </a:r>
          </a:p>
          <a:p>
            <a:r>
              <a:rPr lang="en-GB" altLang="en-US" sz="2400"/>
              <a:t>Answer :</a:t>
            </a:r>
          </a:p>
          <a:p>
            <a:pPr algn="just"/>
            <a:r>
              <a:rPr lang="en-GB" altLang="en-US" sz="2400"/>
              <a:t>Step-1 : Find the states which are inaccessible. It is clear from the FIGURE-1, that the </a:t>
            </a:r>
            <a:r>
              <a:rPr lang="en-GB" altLang="en-US" sz="2400" b="1">
                <a:solidFill>
                  <a:srgbClr val="0070C0"/>
                </a:solidFill>
              </a:rPr>
              <a:t>states q2 and q4 are not accessible from Start state</a:t>
            </a:r>
            <a:r>
              <a:rPr lang="en-GB" altLang="en-US" sz="2400"/>
              <a:t> - </a:t>
            </a:r>
            <a:r>
              <a:rPr lang="en-GB" altLang="en-US" sz="2400" b="1">
                <a:solidFill>
                  <a:srgbClr val="FF0000"/>
                </a:solidFill>
              </a:rPr>
              <a:t>q0</a:t>
            </a:r>
            <a:r>
              <a:rPr lang="en-GB" altLang="en-US" sz="2400"/>
              <a:t>. Hence </a:t>
            </a:r>
            <a:r>
              <a:rPr lang="en-GB" altLang="en-US" sz="2400" b="1">
                <a:solidFill>
                  <a:srgbClr val="0070C0"/>
                </a:solidFill>
              </a:rPr>
              <a:t>these states (q2,q4)</a:t>
            </a:r>
            <a:r>
              <a:rPr lang="en-GB" altLang="en-US" sz="2400"/>
              <a:t> along with </a:t>
            </a:r>
            <a:r>
              <a:rPr lang="en-GB" altLang="en-US" sz="2400" b="1">
                <a:solidFill>
                  <a:srgbClr val="0070C0"/>
                </a:solidFill>
              </a:rPr>
              <a:t>connecting edges</a:t>
            </a:r>
            <a:r>
              <a:rPr lang="en-GB" altLang="en-US" sz="2400"/>
              <a:t> are eliminated. </a:t>
            </a:r>
          </a:p>
          <a:p>
            <a:pPr algn="just"/>
            <a:r>
              <a:rPr lang="en-GB" altLang="en-US" sz="2400" b="1">
                <a:solidFill>
                  <a:srgbClr val="00B0F0"/>
                </a:solidFill>
                <a:sym typeface="+mn-ea"/>
              </a:rPr>
              <a:t>FIGURE-2</a:t>
            </a:r>
            <a:r>
              <a:rPr lang="en-GB" altLang="en-US" sz="2400">
                <a:sym typeface="+mn-ea"/>
              </a:rPr>
              <a:t> shows the DFA after eliminating the states q2 and q4</a:t>
            </a:r>
            <a:endParaRPr lang="en-GB" alt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635" y="236855"/>
            <a:ext cx="11478260" cy="654050"/>
          </a:xfrm>
        </p:spPr>
        <p:txBody>
          <a:bodyPr>
            <a:normAutofit fontScale="90000"/>
          </a:bodyPr>
          <a:lstStyle/>
          <a:p>
            <a:r>
              <a:rPr lang="en-GB" altLang="en-US" sz="3110" b="1">
                <a:solidFill>
                  <a:srgbClr val="FF0000"/>
                </a:solidFill>
                <a:latin typeface="Arial" panose="020B0604020202020204" pitchFamily="34" charset="0"/>
                <a:ea typeface="+mn-ea"/>
                <a:cs typeface="Arial" panose="020B0604020202020204" pitchFamily="34" charset="0"/>
                <a:sym typeface="+mn-ea"/>
              </a:rPr>
              <a:t>Examples on Minimization of DFA Using Table Filling Algorithm:</a:t>
            </a:r>
            <a:endParaRPr lang="en-US" sz="3110"/>
          </a:p>
        </p:txBody>
      </p:sp>
      <p:pic>
        <p:nvPicPr>
          <p:cNvPr id="4" name="Picture 3" descr="IMG-20240417-WA0009"/>
          <p:cNvPicPr>
            <a:picLocks noChangeAspect="1"/>
          </p:cNvPicPr>
          <p:nvPr/>
        </p:nvPicPr>
        <p:blipFill>
          <a:blip r:embed="rId2"/>
          <a:stretch>
            <a:fillRect/>
          </a:stretch>
        </p:blipFill>
        <p:spPr>
          <a:xfrm>
            <a:off x="6620510" y="891540"/>
            <a:ext cx="5076190" cy="2200910"/>
          </a:xfrm>
          <a:prstGeom prst="rect">
            <a:avLst/>
          </a:prstGeom>
        </p:spPr>
      </p:pic>
      <p:sp>
        <p:nvSpPr>
          <p:cNvPr id="7" name="Text Box 6"/>
          <p:cNvSpPr txBox="1"/>
          <p:nvPr/>
        </p:nvSpPr>
        <p:spPr>
          <a:xfrm>
            <a:off x="8544560" y="3224530"/>
            <a:ext cx="1343660" cy="368300"/>
          </a:xfrm>
          <a:prstGeom prst="rect">
            <a:avLst/>
          </a:prstGeom>
          <a:noFill/>
        </p:spPr>
        <p:txBody>
          <a:bodyPr wrap="square" rtlCol="0">
            <a:spAutoFit/>
          </a:bodyPr>
          <a:lstStyle/>
          <a:p>
            <a:r>
              <a:rPr lang="en-GB" altLang="en-US" b="1">
                <a:solidFill>
                  <a:srgbClr val="0070C0"/>
                </a:solidFill>
              </a:rPr>
              <a:t>FIGURE - 2</a:t>
            </a:r>
          </a:p>
        </p:txBody>
      </p:sp>
      <p:sp>
        <p:nvSpPr>
          <p:cNvPr id="8" name="Text Box 7"/>
          <p:cNvSpPr txBox="1"/>
          <p:nvPr/>
        </p:nvSpPr>
        <p:spPr>
          <a:xfrm>
            <a:off x="276860" y="890905"/>
            <a:ext cx="6129655" cy="5641975"/>
          </a:xfrm>
          <a:prstGeom prst="rect">
            <a:avLst/>
          </a:prstGeom>
          <a:noFill/>
        </p:spPr>
        <p:txBody>
          <a:bodyPr wrap="square" rtlCol="0">
            <a:noAutofit/>
          </a:bodyPr>
          <a:lstStyle/>
          <a:p>
            <a:r>
              <a:rPr lang="en-GB" altLang="en-US" sz="2400"/>
              <a:t>Example -1 : </a:t>
            </a:r>
          </a:p>
          <a:p>
            <a:pPr algn="just"/>
            <a:r>
              <a:rPr lang="en-GB" altLang="en-US" sz="2400"/>
              <a:t> </a:t>
            </a:r>
          </a:p>
          <a:p>
            <a:pPr algn="just"/>
            <a:r>
              <a:rPr lang="en-GB" altLang="en-US" sz="2400"/>
              <a:t>Step-2 : Draw the Table (Two dimentional Lower Tringular Matrix ) to consider the pairs of states(p,q) for marking them as Distingwishable and Indistingwishable.</a:t>
            </a:r>
            <a:r>
              <a:rPr lang="en-GB" altLang="en-US" sz="2400" b="1">
                <a:solidFill>
                  <a:srgbClr val="0070C0"/>
                </a:solidFill>
                <a:latin typeface="Arial" panose="020B0604020202020204" pitchFamily="34" charset="0"/>
                <a:cs typeface="Arial" panose="020B0604020202020204" pitchFamily="34" charset="0"/>
              </a:rPr>
              <a:t> </a:t>
            </a:r>
            <a:r>
              <a:rPr lang="en-GB" altLang="en-US" sz="2400" b="1">
                <a:solidFill>
                  <a:srgbClr val="0070C0"/>
                </a:solidFill>
              </a:rPr>
              <a:t>Figure-3</a:t>
            </a:r>
            <a:r>
              <a:rPr lang="en-GB" altLang="en-US" sz="2400"/>
              <a:t> Shows the Table.</a:t>
            </a:r>
          </a:p>
          <a:p>
            <a:pPr algn="just"/>
            <a:endParaRPr lang="en-GB" altLang="en-US" sz="2400"/>
          </a:p>
          <a:p>
            <a:pPr algn="just"/>
            <a:r>
              <a:rPr lang="en-GB" altLang="en-US" sz="2400"/>
              <a:t>Step -3 : Use Mark() procedure to find the pair of  </a:t>
            </a:r>
            <a:r>
              <a:rPr lang="en-GB" altLang="en-US" sz="2400">
                <a:sym typeface="+mn-ea"/>
              </a:rPr>
              <a:t> Distingwishable and Indistingwishable. </a:t>
            </a:r>
          </a:p>
          <a:p>
            <a:pPr marL="800100" lvl="1" indent="-394335" algn="just">
              <a:buFont typeface="Arial" panose="020B0604020202020204" pitchFamily="34" charset="0"/>
              <a:buChar char="•"/>
            </a:pPr>
            <a:r>
              <a:rPr lang="en-GB" altLang="en-US" sz="2400"/>
              <a:t>Initially, the pairs </a:t>
            </a:r>
            <a:r>
              <a:rPr lang="en-GB" altLang="en-US" sz="2400" b="1">
                <a:solidFill>
                  <a:srgbClr val="0070C0"/>
                </a:solidFill>
              </a:rPr>
              <a:t>(q0, q3), (q0, q5), (q1,q3) and (q1, q5)</a:t>
            </a:r>
            <a:r>
              <a:rPr lang="en-GB" altLang="en-US" sz="2400"/>
              <a:t> are Marked as </a:t>
            </a:r>
            <a:r>
              <a:rPr lang="en-GB" altLang="en-US" sz="2400">
                <a:sym typeface="+mn-ea"/>
              </a:rPr>
              <a:t> Distingwishable as one of state in the pair is a final state. </a:t>
            </a:r>
            <a:r>
              <a:rPr lang="en-GB" altLang="en-US" sz="2400" b="1">
                <a:solidFill>
                  <a:srgbClr val="0070C0"/>
                </a:solidFill>
                <a:sym typeface="+mn-ea"/>
              </a:rPr>
              <a:t>Figure-4</a:t>
            </a:r>
            <a:r>
              <a:rPr lang="en-GB" altLang="en-US" sz="2400">
                <a:sym typeface="+mn-ea"/>
              </a:rPr>
              <a:t>. Shows the Table</a:t>
            </a:r>
          </a:p>
          <a:p>
            <a:pPr marL="800100" lvl="1" indent="-394335" algn="just">
              <a:buFont typeface="Arial" panose="020B0604020202020204" pitchFamily="34" charset="0"/>
              <a:buChar char="•"/>
            </a:pPr>
            <a:endParaRPr lang="en-GB" altLang="en-US" sz="2400"/>
          </a:p>
        </p:txBody>
      </p:sp>
      <p:graphicFrame>
        <p:nvGraphicFramePr>
          <p:cNvPr id="9" name="Table 8"/>
          <p:cNvGraphicFramePr/>
          <p:nvPr/>
        </p:nvGraphicFramePr>
        <p:xfrm>
          <a:off x="6851650" y="3592195"/>
          <a:ext cx="2703830" cy="1198880"/>
        </p:xfrm>
        <a:graphic>
          <a:graphicData uri="http://schemas.openxmlformats.org/drawingml/2006/table">
            <a:tbl>
              <a:tblPr/>
              <a:tblGrid>
                <a:gridCol w="523240">
                  <a:extLst>
                    <a:ext uri="{9D8B030D-6E8A-4147-A177-3AD203B41FA5}">
                      <a16:colId xmlns:a16="http://schemas.microsoft.com/office/drawing/2014/main" val="20000"/>
                    </a:ext>
                  </a:extLst>
                </a:gridCol>
                <a:gridCol w="746760">
                  <a:extLst>
                    <a:ext uri="{9D8B030D-6E8A-4147-A177-3AD203B41FA5}">
                      <a16:colId xmlns:a16="http://schemas.microsoft.com/office/drawing/2014/main" val="20001"/>
                    </a:ext>
                  </a:extLst>
                </a:gridCol>
                <a:gridCol w="735330">
                  <a:extLst>
                    <a:ext uri="{9D8B030D-6E8A-4147-A177-3AD203B41FA5}">
                      <a16:colId xmlns:a16="http://schemas.microsoft.com/office/drawing/2014/main" val="20002"/>
                    </a:ext>
                  </a:extLst>
                </a:gridCol>
                <a:gridCol w="698500">
                  <a:extLst>
                    <a:ext uri="{9D8B030D-6E8A-4147-A177-3AD203B41FA5}">
                      <a16:colId xmlns:a16="http://schemas.microsoft.com/office/drawing/2014/main" val="20003"/>
                    </a:ext>
                  </a:extLst>
                </a:gridCol>
              </a:tblGrid>
              <a:tr h="299720">
                <a:tc>
                  <a:txBody>
                    <a:bodyPr/>
                    <a:lstStyle/>
                    <a:p>
                      <a:pPr indent="0">
                        <a:buNone/>
                      </a:pPr>
                      <a:r>
                        <a:rPr lang="en-US" sz="1600" b="0">
                          <a:latin typeface="Calibri" panose="020F0502020204030204" charset="0"/>
                          <a:cs typeface="Calibri" panose="020F0502020204030204" charset="0"/>
                        </a:rPr>
                        <a:t>q1</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lstStyle/>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en-US"/>
                    </a:p>
                  </a:txBody>
                  <a:tcPr>
                    <a:lnR cap="flat">
                      <a:noFill/>
                    </a:lnR>
                    <a:lnT cap="flat">
                      <a:noFill/>
                    </a:lnT>
                    <a:lnB cap="flat">
                      <a:noFill/>
                    </a:lnB>
                  </a:tcPr>
                </a:tc>
                <a:extLst>
                  <a:ext uri="{0D108BD9-81ED-4DB2-BD59-A6C34878D82A}">
                    <a16:rowId xmlns:a16="http://schemas.microsoft.com/office/drawing/2014/main" val="10000"/>
                  </a:ext>
                </a:extLst>
              </a:tr>
              <a:tr h="299720">
                <a:tc>
                  <a:txBody>
                    <a:bodyPr/>
                    <a:lstStyle/>
                    <a:p>
                      <a:pPr indent="0">
                        <a:buNone/>
                      </a:pPr>
                      <a:r>
                        <a:rPr lang="en-US" sz="1600" b="0">
                          <a:latin typeface="Calibri" panose="020F0502020204030204" charset="0"/>
                          <a:cs typeface="Calibri" panose="020F0502020204030204" charset="0"/>
                        </a:rPr>
                        <a:t>q3</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9720">
                <a:tc>
                  <a:txBody>
                    <a:bodyPr/>
                    <a:lstStyle/>
                    <a:p>
                      <a:pPr indent="0">
                        <a:buNone/>
                      </a:pPr>
                      <a:r>
                        <a:rPr lang="en-US" sz="1600" b="0">
                          <a:latin typeface="Calibri" panose="020F0502020204030204" charset="0"/>
                          <a:cs typeface="Calibri" panose="020F0502020204030204" charset="0"/>
                        </a:rPr>
                        <a:t>q5</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9720">
                <a:tc>
                  <a:txBody>
                    <a:bodyPr/>
                    <a:lstStyle/>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q0</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q1</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q3</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0" name="Table 9"/>
          <p:cNvGraphicFramePr/>
          <p:nvPr/>
        </p:nvGraphicFramePr>
        <p:xfrm>
          <a:off x="6816725" y="5100320"/>
          <a:ext cx="2703830" cy="1198880"/>
        </p:xfrm>
        <a:graphic>
          <a:graphicData uri="http://schemas.openxmlformats.org/drawingml/2006/table">
            <a:tbl>
              <a:tblPr/>
              <a:tblGrid>
                <a:gridCol w="523240">
                  <a:extLst>
                    <a:ext uri="{9D8B030D-6E8A-4147-A177-3AD203B41FA5}">
                      <a16:colId xmlns:a16="http://schemas.microsoft.com/office/drawing/2014/main" val="20000"/>
                    </a:ext>
                  </a:extLst>
                </a:gridCol>
                <a:gridCol w="746760">
                  <a:extLst>
                    <a:ext uri="{9D8B030D-6E8A-4147-A177-3AD203B41FA5}">
                      <a16:colId xmlns:a16="http://schemas.microsoft.com/office/drawing/2014/main" val="20001"/>
                    </a:ext>
                  </a:extLst>
                </a:gridCol>
                <a:gridCol w="735330">
                  <a:extLst>
                    <a:ext uri="{9D8B030D-6E8A-4147-A177-3AD203B41FA5}">
                      <a16:colId xmlns:a16="http://schemas.microsoft.com/office/drawing/2014/main" val="20002"/>
                    </a:ext>
                  </a:extLst>
                </a:gridCol>
                <a:gridCol w="698500">
                  <a:extLst>
                    <a:ext uri="{9D8B030D-6E8A-4147-A177-3AD203B41FA5}">
                      <a16:colId xmlns:a16="http://schemas.microsoft.com/office/drawing/2014/main" val="20003"/>
                    </a:ext>
                  </a:extLst>
                </a:gridCol>
              </a:tblGrid>
              <a:tr h="299720">
                <a:tc>
                  <a:txBody>
                    <a:bodyPr/>
                    <a:lstStyle/>
                    <a:p>
                      <a:pPr indent="0">
                        <a:buNone/>
                      </a:pPr>
                      <a:r>
                        <a:rPr lang="en-US" sz="1600" b="0">
                          <a:latin typeface="Calibri" panose="020F0502020204030204" charset="0"/>
                          <a:cs typeface="Calibri" panose="020F0502020204030204" charset="0"/>
                        </a:rPr>
                        <a:t>q1</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lstStyle/>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en-US"/>
                    </a:p>
                  </a:txBody>
                  <a:tcPr>
                    <a:lnR cap="flat">
                      <a:noFill/>
                    </a:lnR>
                    <a:lnT cap="flat">
                      <a:noFill/>
                    </a:lnT>
                    <a:lnB cap="flat">
                      <a:noFill/>
                    </a:lnB>
                  </a:tcPr>
                </a:tc>
                <a:extLst>
                  <a:ext uri="{0D108BD9-81ED-4DB2-BD59-A6C34878D82A}">
                    <a16:rowId xmlns:a16="http://schemas.microsoft.com/office/drawing/2014/main" val="10000"/>
                  </a:ext>
                </a:extLst>
              </a:tr>
              <a:tr h="299720">
                <a:tc>
                  <a:txBody>
                    <a:bodyPr/>
                    <a:lstStyle/>
                    <a:p>
                      <a:pPr indent="0">
                        <a:buNone/>
                      </a:pPr>
                      <a:r>
                        <a:rPr lang="en-US" sz="1600" b="0">
                          <a:latin typeface="Calibri" panose="020F0502020204030204" charset="0"/>
                          <a:cs typeface="Calibri" panose="020F0502020204030204" charset="0"/>
                        </a:rPr>
                        <a:t>q3</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1">
                          <a:solidFill>
                            <a:srgbClr val="FF0000"/>
                          </a:solidFill>
                          <a:latin typeface="Calibri" panose="020F0502020204030204" charset="0"/>
                          <a:cs typeface="Calibri" panose="020F0502020204030204" charset="0"/>
                        </a:rPr>
                        <a:t> </a:t>
                      </a:r>
                      <a:r>
                        <a:rPr lang="en-GB" altLang="en-US" sz="1600" b="1">
                          <a:solidFill>
                            <a:srgbClr val="FF0000"/>
                          </a:solidFill>
                          <a:latin typeface="Calibri" panose="020F0502020204030204" charset="0"/>
                          <a:cs typeface="Calibri" panose="020F0502020204030204" charset="0"/>
                        </a:rPr>
                        <a:t>D</a:t>
                      </a:r>
                      <a:endParaRPr lang="en-GB" altLang="en-US" sz="1600" b="1">
                        <a:solidFill>
                          <a:srgbClr val="FF000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1">
                          <a:solidFill>
                            <a:srgbClr val="FF0000"/>
                          </a:solidFill>
                          <a:latin typeface="Calibri" panose="020F0502020204030204" charset="0"/>
                          <a:cs typeface="Calibri" panose="020F0502020204030204" charset="0"/>
                        </a:rPr>
                        <a:t> </a:t>
                      </a:r>
                      <a:r>
                        <a:rPr lang="en-GB" altLang="en-US" sz="1600" b="1">
                          <a:solidFill>
                            <a:srgbClr val="FF0000"/>
                          </a:solidFill>
                          <a:latin typeface="Calibri" panose="020F0502020204030204" charset="0"/>
                          <a:cs typeface="Calibri" panose="020F0502020204030204" charset="0"/>
                        </a:rPr>
                        <a:t>D</a:t>
                      </a:r>
                      <a:endParaRPr lang="en-GB" altLang="en-US" sz="1600" b="1">
                        <a:solidFill>
                          <a:srgbClr val="FF000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9720">
                <a:tc>
                  <a:txBody>
                    <a:bodyPr/>
                    <a:lstStyle/>
                    <a:p>
                      <a:pPr indent="0">
                        <a:buNone/>
                      </a:pPr>
                      <a:r>
                        <a:rPr lang="en-US" sz="1600" b="0">
                          <a:latin typeface="Calibri" panose="020F0502020204030204" charset="0"/>
                          <a:cs typeface="Calibri" panose="020F0502020204030204" charset="0"/>
                        </a:rPr>
                        <a:t>q5</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1">
                          <a:solidFill>
                            <a:srgbClr val="FF0000"/>
                          </a:solidFill>
                          <a:latin typeface="Calibri" panose="020F0502020204030204" charset="0"/>
                          <a:cs typeface="Calibri" panose="020F0502020204030204" charset="0"/>
                        </a:rPr>
                        <a:t> </a:t>
                      </a:r>
                      <a:r>
                        <a:rPr lang="en-GB" altLang="en-US" sz="1600" b="1">
                          <a:solidFill>
                            <a:srgbClr val="FF0000"/>
                          </a:solidFill>
                          <a:latin typeface="Calibri" panose="020F0502020204030204" charset="0"/>
                          <a:cs typeface="Calibri" panose="020F0502020204030204" charset="0"/>
                        </a:rPr>
                        <a:t>D</a:t>
                      </a:r>
                      <a:endParaRPr lang="en-GB" altLang="en-US" sz="1600" b="1">
                        <a:solidFill>
                          <a:srgbClr val="FF000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1">
                          <a:solidFill>
                            <a:srgbClr val="FF0000"/>
                          </a:solidFill>
                          <a:latin typeface="Calibri" panose="020F0502020204030204" charset="0"/>
                          <a:cs typeface="Calibri" panose="020F0502020204030204" charset="0"/>
                        </a:rPr>
                        <a:t> </a:t>
                      </a:r>
                      <a:r>
                        <a:rPr lang="en-GB" altLang="en-US" sz="1600" b="1">
                          <a:solidFill>
                            <a:srgbClr val="FF0000"/>
                          </a:solidFill>
                          <a:latin typeface="Calibri" panose="020F0502020204030204" charset="0"/>
                          <a:cs typeface="Calibri" panose="020F0502020204030204" charset="0"/>
                        </a:rPr>
                        <a:t>D</a:t>
                      </a:r>
                      <a:endParaRPr lang="en-GB" altLang="en-US" sz="1600" b="1">
                        <a:solidFill>
                          <a:srgbClr val="FF000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9720">
                <a:tc>
                  <a:txBody>
                    <a:bodyPr/>
                    <a:lstStyle/>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q0</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q1</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q3</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 name="Text Box 10"/>
          <p:cNvSpPr txBox="1"/>
          <p:nvPr/>
        </p:nvSpPr>
        <p:spPr>
          <a:xfrm>
            <a:off x="9843135" y="4332605"/>
            <a:ext cx="1938655" cy="368300"/>
          </a:xfrm>
          <a:prstGeom prst="rect">
            <a:avLst/>
          </a:prstGeom>
          <a:noFill/>
        </p:spPr>
        <p:txBody>
          <a:bodyPr wrap="square" rtlCol="0">
            <a:spAutoFit/>
          </a:bodyPr>
          <a:lstStyle/>
          <a:p>
            <a:r>
              <a:rPr lang="en-GB" altLang="en-US"/>
              <a:t> </a:t>
            </a:r>
            <a:r>
              <a:rPr lang="en-GB" altLang="en-US" b="1">
                <a:solidFill>
                  <a:srgbClr val="0070C0"/>
                </a:solidFill>
                <a:latin typeface="Arial" panose="020B0604020202020204" pitchFamily="34" charset="0"/>
                <a:cs typeface="Arial" panose="020B0604020202020204" pitchFamily="34" charset="0"/>
              </a:rPr>
              <a:t>←</a:t>
            </a:r>
            <a:r>
              <a:rPr lang="en-GB" altLang="en-US" b="1">
                <a:solidFill>
                  <a:srgbClr val="0070C0"/>
                </a:solidFill>
              </a:rPr>
              <a:t>FIGURE - 3</a:t>
            </a:r>
          </a:p>
        </p:txBody>
      </p:sp>
      <p:sp>
        <p:nvSpPr>
          <p:cNvPr id="12" name="Text Box 11"/>
          <p:cNvSpPr txBox="1"/>
          <p:nvPr/>
        </p:nvSpPr>
        <p:spPr>
          <a:xfrm>
            <a:off x="9890760" y="5485130"/>
            <a:ext cx="1522730" cy="368300"/>
          </a:xfrm>
          <a:prstGeom prst="rect">
            <a:avLst/>
          </a:prstGeom>
          <a:noFill/>
        </p:spPr>
        <p:txBody>
          <a:bodyPr wrap="square" rtlCol="0">
            <a:spAutoFit/>
          </a:bodyPr>
          <a:lstStyle/>
          <a:p>
            <a:r>
              <a:rPr lang="en-GB" altLang="en-US" b="1">
                <a:solidFill>
                  <a:srgbClr val="0070C0"/>
                </a:solidFill>
                <a:latin typeface="Arial" panose="020B0604020202020204" pitchFamily="34" charset="0"/>
                <a:cs typeface="Arial" panose="020B0604020202020204" pitchFamily="34" charset="0"/>
              </a:rPr>
              <a:t>←</a:t>
            </a:r>
            <a:r>
              <a:rPr lang="en-GB" altLang="en-US" b="1">
                <a:solidFill>
                  <a:srgbClr val="0070C0"/>
                </a:solidFill>
              </a:rPr>
              <a:t>FIGURE - 4</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635" y="236855"/>
            <a:ext cx="11478260" cy="654050"/>
          </a:xfrm>
        </p:spPr>
        <p:txBody>
          <a:bodyPr>
            <a:normAutofit fontScale="90000"/>
          </a:bodyPr>
          <a:lstStyle/>
          <a:p>
            <a:r>
              <a:rPr lang="en-GB" altLang="en-US" sz="3110" b="1">
                <a:solidFill>
                  <a:srgbClr val="FF0000"/>
                </a:solidFill>
                <a:latin typeface="Arial" panose="020B0604020202020204" pitchFamily="34" charset="0"/>
                <a:ea typeface="+mn-ea"/>
                <a:cs typeface="Arial" panose="020B0604020202020204" pitchFamily="34" charset="0"/>
                <a:sym typeface="+mn-ea"/>
              </a:rPr>
              <a:t>Examples on Minimization of DFA Using Table Filling Algorithm:</a:t>
            </a:r>
            <a:endParaRPr lang="en-US" sz="3110"/>
          </a:p>
        </p:txBody>
      </p:sp>
      <p:sp>
        <p:nvSpPr>
          <p:cNvPr id="8" name="Text Box 7"/>
          <p:cNvSpPr txBox="1"/>
          <p:nvPr/>
        </p:nvSpPr>
        <p:spPr>
          <a:xfrm>
            <a:off x="276860" y="890905"/>
            <a:ext cx="6129655" cy="5641975"/>
          </a:xfrm>
          <a:prstGeom prst="rect">
            <a:avLst/>
          </a:prstGeom>
          <a:noFill/>
        </p:spPr>
        <p:txBody>
          <a:bodyPr wrap="square" rtlCol="0">
            <a:noAutofit/>
          </a:bodyPr>
          <a:lstStyle/>
          <a:p>
            <a:r>
              <a:rPr lang="en-GB" altLang="en-US" sz="2400"/>
              <a:t>Example -1 : </a:t>
            </a:r>
          </a:p>
          <a:p>
            <a:pPr marL="800100" lvl="1" indent="-394335" algn="just">
              <a:buFont typeface="Arial" panose="020B0604020202020204" pitchFamily="34" charset="0"/>
              <a:buChar char="•"/>
            </a:pPr>
            <a:r>
              <a:rPr lang="en-GB" altLang="en-US" sz="2400"/>
              <a:t>Then Unmarked  pairs  namely,(q0,q1) and (q3, q5) are considered for marking. This is done as follows  and Fiqure-5 Shows final marked Table :</a:t>
            </a:r>
          </a:p>
        </p:txBody>
      </p:sp>
      <p:graphicFrame>
        <p:nvGraphicFramePr>
          <p:cNvPr id="10" name="Table 9"/>
          <p:cNvGraphicFramePr/>
          <p:nvPr/>
        </p:nvGraphicFramePr>
        <p:xfrm>
          <a:off x="8874125" y="2985770"/>
          <a:ext cx="2703830" cy="1198880"/>
        </p:xfrm>
        <a:graphic>
          <a:graphicData uri="http://schemas.openxmlformats.org/drawingml/2006/table">
            <a:tbl>
              <a:tblPr/>
              <a:tblGrid>
                <a:gridCol w="523240">
                  <a:extLst>
                    <a:ext uri="{9D8B030D-6E8A-4147-A177-3AD203B41FA5}">
                      <a16:colId xmlns:a16="http://schemas.microsoft.com/office/drawing/2014/main" val="20000"/>
                    </a:ext>
                  </a:extLst>
                </a:gridCol>
                <a:gridCol w="746760">
                  <a:extLst>
                    <a:ext uri="{9D8B030D-6E8A-4147-A177-3AD203B41FA5}">
                      <a16:colId xmlns:a16="http://schemas.microsoft.com/office/drawing/2014/main" val="20001"/>
                    </a:ext>
                  </a:extLst>
                </a:gridCol>
                <a:gridCol w="735330">
                  <a:extLst>
                    <a:ext uri="{9D8B030D-6E8A-4147-A177-3AD203B41FA5}">
                      <a16:colId xmlns:a16="http://schemas.microsoft.com/office/drawing/2014/main" val="20002"/>
                    </a:ext>
                  </a:extLst>
                </a:gridCol>
                <a:gridCol w="698500">
                  <a:extLst>
                    <a:ext uri="{9D8B030D-6E8A-4147-A177-3AD203B41FA5}">
                      <a16:colId xmlns:a16="http://schemas.microsoft.com/office/drawing/2014/main" val="20003"/>
                    </a:ext>
                  </a:extLst>
                </a:gridCol>
              </a:tblGrid>
              <a:tr h="299720">
                <a:tc>
                  <a:txBody>
                    <a:bodyPr/>
                    <a:lstStyle/>
                    <a:p>
                      <a:pPr indent="0">
                        <a:buNone/>
                      </a:pPr>
                      <a:r>
                        <a:rPr lang="en-US" sz="1600" b="0">
                          <a:latin typeface="Calibri" panose="020F0502020204030204" charset="0"/>
                          <a:cs typeface="Calibri" panose="020F0502020204030204" charset="0"/>
                        </a:rPr>
                        <a:t>q1</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lstStyle/>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en-US"/>
                    </a:p>
                  </a:txBody>
                  <a:tcPr>
                    <a:lnR cap="flat">
                      <a:noFill/>
                    </a:lnR>
                    <a:lnT cap="flat">
                      <a:noFill/>
                    </a:lnT>
                    <a:lnB cap="flat">
                      <a:noFill/>
                    </a:lnB>
                  </a:tcPr>
                </a:tc>
                <a:extLst>
                  <a:ext uri="{0D108BD9-81ED-4DB2-BD59-A6C34878D82A}">
                    <a16:rowId xmlns:a16="http://schemas.microsoft.com/office/drawing/2014/main" val="10000"/>
                  </a:ext>
                </a:extLst>
              </a:tr>
              <a:tr h="299720">
                <a:tc>
                  <a:txBody>
                    <a:bodyPr/>
                    <a:lstStyle/>
                    <a:p>
                      <a:pPr indent="0">
                        <a:buNone/>
                      </a:pPr>
                      <a:r>
                        <a:rPr lang="en-US" sz="1600" b="0">
                          <a:latin typeface="Calibri" panose="020F0502020204030204" charset="0"/>
                          <a:cs typeface="Calibri" panose="020F0502020204030204" charset="0"/>
                        </a:rPr>
                        <a:t>q3</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1">
                          <a:solidFill>
                            <a:srgbClr val="FF0000"/>
                          </a:solidFill>
                          <a:latin typeface="Calibri" panose="020F0502020204030204" charset="0"/>
                          <a:cs typeface="Calibri" panose="020F0502020204030204" charset="0"/>
                        </a:rPr>
                        <a:t> </a:t>
                      </a:r>
                      <a:r>
                        <a:rPr lang="en-GB" altLang="en-US" sz="1600" b="1">
                          <a:solidFill>
                            <a:srgbClr val="FF0000"/>
                          </a:solidFill>
                          <a:latin typeface="Calibri" panose="020F0502020204030204" charset="0"/>
                          <a:cs typeface="Calibri" panose="020F0502020204030204" charset="0"/>
                        </a:rPr>
                        <a:t>D</a:t>
                      </a:r>
                      <a:endParaRPr lang="en-GB" altLang="en-US" sz="1600" b="1">
                        <a:solidFill>
                          <a:srgbClr val="FF000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1">
                          <a:solidFill>
                            <a:srgbClr val="FF0000"/>
                          </a:solidFill>
                          <a:latin typeface="Calibri" panose="020F0502020204030204" charset="0"/>
                          <a:cs typeface="Calibri" panose="020F0502020204030204" charset="0"/>
                        </a:rPr>
                        <a:t> </a:t>
                      </a:r>
                      <a:r>
                        <a:rPr lang="en-GB" altLang="en-US" sz="1600" b="1">
                          <a:solidFill>
                            <a:srgbClr val="FF0000"/>
                          </a:solidFill>
                          <a:latin typeface="Calibri" panose="020F0502020204030204" charset="0"/>
                          <a:cs typeface="Calibri" panose="020F0502020204030204" charset="0"/>
                        </a:rPr>
                        <a:t>D</a:t>
                      </a:r>
                      <a:endParaRPr lang="en-GB" altLang="en-US" sz="1600" b="1">
                        <a:solidFill>
                          <a:srgbClr val="FF000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9720">
                <a:tc>
                  <a:txBody>
                    <a:bodyPr/>
                    <a:lstStyle/>
                    <a:p>
                      <a:pPr indent="0">
                        <a:buNone/>
                      </a:pPr>
                      <a:r>
                        <a:rPr lang="en-US" sz="1600" b="0">
                          <a:latin typeface="Calibri" panose="020F0502020204030204" charset="0"/>
                          <a:cs typeface="Calibri" panose="020F0502020204030204" charset="0"/>
                        </a:rPr>
                        <a:t>q5</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1">
                          <a:solidFill>
                            <a:srgbClr val="FF0000"/>
                          </a:solidFill>
                          <a:latin typeface="Calibri" panose="020F0502020204030204" charset="0"/>
                          <a:cs typeface="Calibri" panose="020F0502020204030204" charset="0"/>
                        </a:rPr>
                        <a:t> </a:t>
                      </a:r>
                      <a:r>
                        <a:rPr lang="en-GB" altLang="en-US" sz="1600" b="1">
                          <a:solidFill>
                            <a:srgbClr val="FF0000"/>
                          </a:solidFill>
                          <a:latin typeface="Calibri" panose="020F0502020204030204" charset="0"/>
                          <a:cs typeface="Calibri" panose="020F0502020204030204" charset="0"/>
                        </a:rPr>
                        <a:t>D</a:t>
                      </a:r>
                      <a:endParaRPr lang="en-GB" altLang="en-US" sz="1600" b="1">
                        <a:solidFill>
                          <a:srgbClr val="FF000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1">
                          <a:solidFill>
                            <a:srgbClr val="FF0000"/>
                          </a:solidFill>
                          <a:latin typeface="Calibri" panose="020F0502020204030204" charset="0"/>
                          <a:cs typeface="Calibri" panose="020F0502020204030204" charset="0"/>
                        </a:rPr>
                        <a:t> </a:t>
                      </a:r>
                      <a:r>
                        <a:rPr lang="en-GB" altLang="en-US" sz="1600" b="1">
                          <a:solidFill>
                            <a:srgbClr val="FF0000"/>
                          </a:solidFill>
                          <a:latin typeface="Calibri" panose="020F0502020204030204" charset="0"/>
                          <a:cs typeface="Calibri" panose="020F0502020204030204" charset="0"/>
                        </a:rPr>
                        <a:t>D</a:t>
                      </a:r>
                      <a:endParaRPr lang="en-GB" altLang="en-US" sz="1600" b="1">
                        <a:solidFill>
                          <a:srgbClr val="FF000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9720">
                <a:tc>
                  <a:txBody>
                    <a:bodyPr/>
                    <a:lstStyle/>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q0</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q1</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q3</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2" name="Text Box 11"/>
          <p:cNvSpPr txBox="1"/>
          <p:nvPr/>
        </p:nvSpPr>
        <p:spPr>
          <a:xfrm>
            <a:off x="10586085" y="2856230"/>
            <a:ext cx="1522730" cy="368300"/>
          </a:xfrm>
          <a:prstGeom prst="rect">
            <a:avLst/>
          </a:prstGeom>
          <a:noFill/>
        </p:spPr>
        <p:txBody>
          <a:bodyPr wrap="square" rtlCol="0">
            <a:spAutoFit/>
          </a:bodyPr>
          <a:lstStyle/>
          <a:p>
            <a:r>
              <a:rPr lang="en-GB" altLang="en-US">
                <a:latin typeface="Arial" panose="020B0604020202020204" pitchFamily="34" charset="0"/>
                <a:cs typeface="Arial" panose="020B0604020202020204" pitchFamily="34" charset="0"/>
              </a:rPr>
              <a:t>←</a:t>
            </a:r>
            <a:r>
              <a:rPr lang="en-GB" altLang="en-US"/>
              <a:t>FIGURE - 5</a:t>
            </a:r>
          </a:p>
        </p:txBody>
      </p:sp>
      <p:graphicFrame>
        <p:nvGraphicFramePr>
          <p:cNvPr id="3" name="Table 2"/>
          <p:cNvGraphicFramePr/>
          <p:nvPr/>
        </p:nvGraphicFramePr>
        <p:xfrm>
          <a:off x="551815" y="3257550"/>
          <a:ext cx="7488555" cy="2587625"/>
        </p:xfrm>
        <a:graphic>
          <a:graphicData uri="http://schemas.openxmlformats.org/drawingml/2006/table">
            <a:tbl>
              <a:tblPr/>
              <a:tblGrid>
                <a:gridCol w="908050">
                  <a:extLst>
                    <a:ext uri="{9D8B030D-6E8A-4147-A177-3AD203B41FA5}">
                      <a16:colId xmlns:a16="http://schemas.microsoft.com/office/drawing/2014/main" val="20000"/>
                    </a:ext>
                  </a:extLst>
                </a:gridCol>
                <a:gridCol w="872490">
                  <a:extLst>
                    <a:ext uri="{9D8B030D-6E8A-4147-A177-3AD203B41FA5}">
                      <a16:colId xmlns:a16="http://schemas.microsoft.com/office/drawing/2014/main" val="20001"/>
                    </a:ext>
                  </a:extLst>
                </a:gridCol>
                <a:gridCol w="885190">
                  <a:extLst>
                    <a:ext uri="{9D8B030D-6E8A-4147-A177-3AD203B41FA5}">
                      <a16:colId xmlns:a16="http://schemas.microsoft.com/office/drawing/2014/main" val="20002"/>
                    </a:ext>
                  </a:extLst>
                </a:gridCol>
                <a:gridCol w="4822825">
                  <a:extLst>
                    <a:ext uri="{9D8B030D-6E8A-4147-A177-3AD203B41FA5}">
                      <a16:colId xmlns:a16="http://schemas.microsoft.com/office/drawing/2014/main" val="20003"/>
                    </a:ext>
                  </a:extLst>
                </a:gridCol>
              </a:tblGrid>
              <a:tr h="287655">
                <a:tc>
                  <a:txBody>
                    <a:bodyPr/>
                    <a:lstStyle/>
                    <a:p>
                      <a:pPr indent="0">
                        <a:buNone/>
                      </a:pPr>
                      <a:r>
                        <a:rPr lang="en-US" sz="1800" b="0">
                          <a:latin typeface="Calibri" panose="020F0502020204030204" charset="0"/>
                          <a:cs typeface="Calibri" panose="020F0502020204030204" charset="0"/>
                        </a:rPr>
                        <a:t>δ</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a</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b</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Computaions</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49985">
                <a:tc>
                  <a:txBody>
                    <a:bodyPr/>
                    <a:lstStyle/>
                    <a:p>
                      <a:pPr indent="0">
                        <a:buNone/>
                      </a:pPr>
                      <a:r>
                        <a:rPr lang="en-US" sz="1800" b="0">
                          <a:latin typeface="Calibri" panose="020F0502020204030204" charset="0"/>
                          <a:cs typeface="Calibri" panose="020F0502020204030204" charset="0"/>
                        </a:rPr>
                        <a:t>(q0, q1)</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(q1,q0)</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(q3, q3)</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δ(q0, a)= q1 and δ(q1, a)= q0 </a:t>
                      </a:r>
                    </a:p>
                    <a:p>
                      <a:pPr indent="0">
                        <a:buNone/>
                      </a:pPr>
                      <a:r>
                        <a:rPr lang="en-US" sz="1800" b="1">
                          <a:solidFill>
                            <a:srgbClr val="FF0000"/>
                          </a:solidFill>
                          <a:latin typeface="Arial" panose="020B0604020202020204" pitchFamily="34" charset="0"/>
                          <a:cs typeface="Arial" panose="020B0604020202020204" pitchFamily="34" charset="0"/>
                        </a:rPr>
                        <a:t>→</a:t>
                      </a:r>
                      <a:r>
                        <a:rPr lang="en-US" sz="1800" b="1">
                          <a:solidFill>
                            <a:srgbClr val="FF0000"/>
                          </a:solidFill>
                          <a:latin typeface="Calibri" panose="020F0502020204030204" charset="0"/>
                          <a:cs typeface="Calibri" panose="020F0502020204030204" charset="0"/>
                        </a:rPr>
                        <a:t>Pair is (q0,q1) Not Marked</a:t>
                      </a:r>
                    </a:p>
                    <a:p>
                      <a:pPr indent="0">
                        <a:buNone/>
                      </a:pPr>
                      <a:r>
                        <a:rPr lang="en-US" sz="1800" b="0">
                          <a:latin typeface="Calibri" panose="020F0502020204030204" charset="0"/>
                          <a:cs typeface="Calibri" panose="020F0502020204030204" charset="0"/>
                        </a:rPr>
                        <a:t>δ(q0, b)= q3 and δ(q1, b)= q3</a:t>
                      </a:r>
                      <a:endParaRPr lang="en-US" sz="1800" b="1">
                        <a:solidFill>
                          <a:srgbClr val="FF0000"/>
                        </a:solidFill>
                        <a:latin typeface="Calibri" panose="020F0502020204030204" charset="0"/>
                        <a:cs typeface="Calibri" panose="020F0502020204030204" charset="0"/>
                      </a:endParaRPr>
                    </a:p>
                    <a:p>
                      <a:pPr indent="0">
                        <a:buNone/>
                      </a:pPr>
                      <a:r>
                        <a:rPr lang="en-US" sz="1800" b="1">
                          <a:solidFill>
                            <a:srgbClr val="FF0000"/>
                          </a:solidFill>
                          <a:latin typeface="Calibri" panose="020F0502020204030204" charset="0"/>
                          <a:cs typeface="Calibri" panose="020F0502020204030204" charset="0"/>
                        </a:rPr>
                        <a:t> </a:t>
                      </a:r>
                      <a:r>
                        <a:rPr lang="en-US" sz="1800" b="1">
                          <a:solidFill>
                            <a:srgbClr val="FF0000"/>
                          </a:solidFill>
                          <a:latin typeface="Arial" panose="020B0604020202020204" pitchFamily="34" charset="0"/>
                          <a:cs typeface="Arial" panose="020B0604020202020204" pitchFamily="34" charset="0"/>
                        </a:rPr>
                        <a:t>→</a:t>
                      </a:r>
                      <a:r>
                        <a:rPr lang="en-US" sz="1800" b="1">
                          <a:solidFill>
                            <a:srgbClr val="FF0000"/>
                          </a:solidFill>
                          <a:latin typeface="Calibri" panose="020F0502020204030204" charset="0"/>
                          <a:cs typeface="Calibri" panose="020F0502020204030204" charset="0"/>
                        </a:rPr>
                        <a:t>Pair is (q3,q3) Not a Pair</a:t>
                      </a:r>
                      <a:endParaRPr lang="en-US" sz="1800" b="1">
                        <a:solidFill>
                          <a:srgbClr val="FF000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49985">
                <a:tc>
                  <a:txBody>
                    <a:bodyPr/>
                    <a:lstStyle/>
                    <a:p>
                      <a:pPr indent="0">
                        <a:buNone/>
                      </a:pPr>
                      <a:r>
                        <a:rPr lang="en-US" sz="1800" b="0">
                          <a:latin typeface="Calibri" panose="020F0502020204030204" charset="0"/>
                          <a:cs typeface="Calibri" panose="020F0502020204030204" charset="0"/>
                        </a:rPr>
                        <a:t>(q3, q5)</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(q5, q5)</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(q5, q5)</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δ(q3, a)= q5 and δ(q5, a)= q5 </a:t>
                      </a:r>
                    </a:p>
                    <a:p>
                      <a:pPr indent="0">
                        <a:buNone/>
                      </a:pPr>
                      <a:r>
                        <a:rPr lang="en-US" sz="1800" b="1">
                          <a:solidFill>
                            <a:srgbClr val="FF0000"/>
                          </a:solidFill>
                          <a:latin typeface="Arial" panose="020B0604020202020204" pitchFamily="34" charset="0"/>
                          <a:cs typeface="Arial" panose="020B0604020202020204" pitchFamily="34" charset="0"/>
                        </a:rPr>
                        <a:t>→</a:t>
                      </a:r>
                      <a:r>
                        <a:rPr lang="en-US" sz="1800" b="1">
                          <a:solidFill>
                            <a:srgbClr val="FF0000"/>
                          </a:solidFill>
                          <a:latin typeface="Calibri" panose="020F0502020204030204" charset="0"/>
                          <a:cs typeface="Calibri" panose="020F0502020204030204" charset="0"/>
                        </a:rPr>
                        <a:t>Pair is (q</a:t>
                      </a:r>
                      <a:r>
                        <a:rPr lang="en-GB" altLang="en-US" sz="1800" b="1">
                          <a:solidFill>
                            <a:srgbClr val="FF0000"/>
                          </a:solidFill>
                          <a:latin typeface="Calibri" panose="020F0502020204030204" charset="0"/>
                          <a:cs typeface="Calibri" panose="020F0502020204030204" charset="0"/>
                        </a:rPr>
                        <a:t>5</a:t>
                      </a:r>
                      <a:r>
                        <a:rPr lang="en-US" sz="1800" b="1">
                          <a:solidFill>
                            <a:srgbClr val="FF0000"/>
                          </a:solidFill>
                          <a:latin typeface="Calibri" panose="020F0502020204030204" charset="0"/>
                          <a:cs typeface="Calibri" panose="020F0502020204030204" charset="0"/>
                        </a:rPr>
                        <a:t>,q</a:t>
                      </a:r>
                      <a:r>
                        <a:rPr lang="en-GB" altLang="en-US" sz="1800" b="1">
                          <a:solidFill>
                            <a:srgbClr val="FF0000"/>
                          </a:solidFill>
                          <a:latin typeface="Calibri" panose="020F0502020204030204" charset="0"/>
                          <a:cs typeface="Calibri" panose="020F0502020204030204" charset="0"/>
                        </a:rPr>
                        <a:t>5</a:t>
                      </a:r>
                      <a:r>
                        <a:rPr lang="en-US" sz="1800" b="1">
                          <a:solidFill>
                            <a:srgbClr val="FF0000"/>
                          </a:solidFill>
                          <a:latin typeface="Calibri" panose="020F0502020204030204" charset="0"/>
                          <a:cs typeface="Calibri" panose="020F0502020204030204" charset="0"/>
                        </a:rPr>
                        <a:t>) Not a Pair</a:t>
                      </a:r>
                    </a:p>
                    <a:p>
                      <a:pPr indent="0">
                        <a:buNone/>
                      </a:pPr>
                      <a:r>
                        <a:rPr lang="en-US" sz="1800" b="0">
                          <a:latin typeface="Calibri" panose="020F0502020204030204" charset="0"/>
                          <a:cs typeface="Calibri" panose="020F0502020204030204" charset="0"/>
                        </a:rPr>
                        <a:t>δ(q3, a)= q5 and δ(q5, a)= q5 </a:t>
                      </a:r>
                    </a:p>
                    <a:p>
                      <a:pPr indent="0">
                        <a:buNone/>
                      </a:pPr>
                      <a:r>
                        <a:rPr lang="en-US" sz="1800" b="1">
                          <a:solidFill>
                            <a:srgbClr val="FF0000"/>
                          </a:solidFill>
                          <a:latin typeface="Arial" panose="020B0604020202020204" pitchFamily="34" charset="0"/>
                          <a:cs typeface="Arial" panose="020B0604020202020204" pitchFamily="34" charset="0"/>
                        </a:rPr>
                        <a:t>→</a:t>
                      </a:r>
                      <a:r>
                        <a:rPr lang="en-US" sz="1800" b="1">
                          <a:solidFill>
                            <a:srgbClr val="FF0000"/>
                          </a:solidFill>
                          <a:latin typeface="Calibri" panose="020F0502020204030204" charset="0"/>
                          <a:cs typeface="Calibri" panose="020F0502020204030204" charset="0"/>
                        </a:rPr>
                        <a:t>Pair is (q</a:t>
                      </a:r>
                      <a:r>
                        <a:rPr lang="en-GB" altLang="en-US" sz="1800" b="1">
                          <a:solidFill>
                            <a:srgbClr val="FF0000"/>
                          </a:solidFill>
                          <a:latin typeface="Calibri" panose="020F0502020204030204" charset="0"/>
                          <a:cs typeface="Calibri" panose="020F0502020204030204" charset="0"/>
                        </a:rPr>
                        <a:t>5</a:t>
                      </a:r>
                      <a:r>
                        <a:rPr lang="en-US" sz="1800" b="1">
                          <a:solidFill>
                            <a:srgbClr val="FF0000"/>
                          </a:solidFill>
                          <a:latin typeface="Calibri" panose="020F0502020204030204" charset="0"/>
                          <a:cs typeface="Calibri" panose="020F0502020204030204" charset="0"/>
                        </a:rPr>
                        <a:t>,q</a:t>
                      </a:r>
                      <a:r>
                        <a:rPr lang="en-GB" altLang="en-US" sz="1800" b="1">
                          <a:solidFill>
                            <a:srgbClr val="FF0000"/>
                          </a:solidFill>
                          <a:latin typeface="Calibri" panose="020F0502020204030204" charset="0"/>
                          <a:cs typeface="Calibri" panose="020F0502020204030204" charset="0"/>
                        </a:rPr>
                        <a:t>5</a:t>
                      </a:r>
                      <a:r>
                        <a:rPr lang="en-US" sz="1800" b="1">
                          <a:solidFill>
                            <a:srgbClr val="FF0000"/>
                          </a:solidFill>
                          <a:latin typeface="Calibri" panose="020F0502020204030204" charset="0"/>
                          <a:cs typeface="Calibri" panose="020F0502020204030204" charset="0"/>
                        </a:rPr>
                        <a:t>) Not a Pair</a:t>
                      </a:r>
                      <a:endParaRPr lang="en-US" sz="1800" b="1">
                        <a:solidFill>
                          <a:srgbClr val="FF000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7"/>
          <p:cNvSpPr txBox="1"/>
          <p:nvPr/>
        </p:nvSpPr>
        <p:spPr>
          <a:xfrm>
            <a:off x="276860" y="214630"/>
            <a:ext cx="6129655" cy="4808855"/>
          </a:xfrm>
          <a:prstGeom prst="rect">
            <a:avLst/>
          </a:prstGeom>
          <a:noFill/>
        </p:spPr>
        <p:txBody>
          <a:bodyPr wrap="square" rtlCol="0">
            <a:noAutofit/>
          </a:bodyPr>
          <a:lstStyle/>
          <a:p>
            <a:r>
              <a:rPr lang="en-GB" altLang="en-US" sz="2400"/>
              <a:t>Example -1 : </a:t>
            </a:r>
          </a:p>
          <a:p>
            <a:r>
              <a:rPr lang="en-GB" altLang="en-US" sz="2400" b="1">
                <a:solidFill>
                  <a:srgbClr val="FF0000"/>
                </a:solidFill>
              </a:rPr>
              <a:t>Step-4.</a:t>
            </a:r>
          </a:p>
          <a:p>
            <a:pPr marL="673735" indent="-327660">
              <a:buFont typeface="Arial" panose="020B0604020202020204" pitchFamily="34" charset="0"/>
              <a:buChar char="•"/>
            </a:pPr>
            <a:r>
              <a:rPr lang="en-GB" altLang="en-US" sz="2400"/>
              <a:t> Find the minimized DFA . It is clear from the  table shown in the </a:t>
            </a:r>
            <a:r>
              <a:rPr lang="en-GB" altLang="en-US" sz="2400" b="1">
                <a:solidFill>
                  <a:srgbClr val="0070C0"/>
                </a:solidFill>
              </a:rPr>
              <a:t>Figure -5</a:t>
            </a:r>
            <a:r>
              <a:rPr lang="en-GB" altLang="en-US" sz="2400"/>
              <a:t> that the pairs </a:t>
            </a:r>
            <a:r>
              <a:rPr lang="en-GB" altLang="en-US" sz="2400" b="1">
                <a:solidFill>
                  <a:srgbClr val="FF0000"/>
                </a:solidFill>
              </a:rPr>
              <a:t>(q0, q1)</a:t>
            </a:r>
            <a:r>
              <a:rPr lang="en-GB" altLang="en-US" sz="2400"/>
              <a:t> and </a:t>
            </a:r>
            <a:r>
              <a:rPr lang="en-GB" altLang="en-US" sz="2400" b="1">
                <a:solidFill>
                  <a:srgbClr val="FF0000"/>
                </a:solidFill>
              </a:rPr>
              <a:t>(q3, q5)</a:t>
            </a:r>
            <a:r>
              <a:rPr lang="en-GB" altLang="en-US" sz="2400"/>
              <a:t> are not marked and hence they are Indistingwishable States. </a:t>
            </a:r>
          </a:p>
          <a:p>
            <a:pPr marL="683895" indent="-366395">
              <a:buFont typeface="Arial" panose="020B0604020202020204" pitchFamily="34" charset="0"/>
              <a:buChar char="•"/>
            </a:pPr>
            <a:r>
              <a:rPr lang="en-GB" altLang="en-US" sz="2400"/>
              <a:t>These can be combined as one state. </a:t>
            </a:r>
          </a:p>
          <a:p>
            <a:pPr marL="673735"/>
            <a:r>
              <a:rPr lang="en-GB" altLang="en-US" sz="2400"/>
              <a:t>Finaly minimized DFA has only two states  - </a:t>
            </a:r>
            <a:r>
              <a:rPr lang="en-GB" altLang="en-US" sz="2400" b="1">
                <a:solidFill>
                  <a:srgbClr val="FF0000"/>
                </a:solidFill>
              </a:rPr>
              <a:t>(q0,q1) </a:t>
            </a:r>
            <a:r>
              <a:rPr lang="en-GB" altLang="en-US" sz="2400">
                <a:latin typeface="Arial" panose="020B0604020202020204" pitchFamily="34" charset="0"/>
                <a:cs typeface="Arial" panose="020B0604020202020204" pitchFamily="34" charset="0"/>
              </a:rPr>
              <a:t> and </a:t>
            </a:r>
            <a:r>
              <a:rPr lang="en-GB" altLang="en-US" sz="2400" b="1">
                <a:solidFill>
                  <a:srgbClr val="FF0000"/>
                </a:solidFill>
              </a:rPr>
              <a:t>(q3, q5)</a:t>
            </a:r>
            <a:r>
              <a:rPr lang="en-GB" altLang="en-US" sz="2400">
                <a:latin typeface="Arial" panose="020B0604020202020204" pitchFamily="34" charset="0"/>
                <a:cs typeface="Arial" panose="020B0604020202020204" pitchFamily="34" charset="0"/>
              </a:rPr>
              <a:t>. </a:t>
            </a:r>
          </a:p>
          <a:p>
            <a:pPr marL="703580" indent="-356870">
              <a:buFont typeface="Arial" panose="020B0604020202020204" pitchFamily="34" charset="0"/>
              <a:buChar char="•"/>
            </a:pPr>
            <a:r>
              <a:rPr lang="en-GB" altLang="en-US" sz="2400">
                <a:latin typeface="Arial" panose="020B0604020202020204" pitchFamily="34" charset="0"/>
                <a:cs typeface="Arial" panose="020B0604020202020204" pitchFamily="34" charset="0"/>
              </a:rPr>
              <a:t>Its </a:t>
            </a:r>
            <a:r>
              <a:rPr lang="en-GB" altLang="en-US" sz="2400" b="1">
                <a:solidFill>
                  <a:srgbClr val="0070C0"/>
                </a:solidFill>
              </a:rPr>
              <a:t>trasitions -  </a:t>
            </a:r>
            <a:r>
              <a:rPr lang="en-GB" altLang="en-US" sz="2400" b="1">
                <a:solidFill>
                  <a:srgbClr val="0070C0"/>
                </a:solidFill>
                <a:sym typeface="+mn-ea"/>
              </a:rPr>
              <a:t>δ </a:t>
            </a:r>
            <a:r>
              <a:rPr lang="en-GB" altLang="en-US" sz="2400">
                <a:latin typeface="Calibri" panose="020F0502020204030204" charset="0"/>
                <a:cs typeface="Calibri" panose="020F0502020204030204" charset="0"/>
                <a:sym typeface="+mn-ea"/>
              </a:rPr>
              <a:t>is obtained by consulting </a:t>
            </a:r>
            <a:r>
              <a:rPr lang="en-GB" altLang="en-US" sz="2400" b="1">
                <a:solidFill>
                  <a:srgbClr val="0070C0"/>
                </a:solidFill>
                <a:sym typeface="+mn-ea"/>
              </a:rPr>
              <a:t>Original DFA.</a:t>
            </a:r>
            <a:r>
              <a:rPr lang="en-GB" altLang="en-US" sz="2400">
                <a:latin typeface="Calibri" panose="020F0502020204030204" charset="0"/>
                <a:cs typeface="Calibri" panose="020F0502020204030204" charset="0"/>
                <a:sym typeface="+mn-ea"/>
              </a:rPr>
              <a:t> </a:t>
            </a:r>
          </a:p>
          <a:p>
            <a:pPr marL="688975" indent="-342900">
              <a:buFont typeface="Arial" panose="020B0604020202020204" pitchFamily="34" charset="0"/>
              <a:buChar char="•"/>
            </a:pPr>
            <a:r>
              <a:rPr lang="en-GB" altLang="en-US" sz="2400">
                <a:latin typeface="Calibri" panose="020F0502020204030204" charset="0"/>
                <a:cs typeface="Calibri" panose="020F0502020204030204" charset="0"/>
                <a:sym typeface="+mn-ea"/>
              </a:rPr>
              <a:t>Transition Table is shown in </a:t>
            </a:r>
            <a:r>
              <a:rPr lang="en-GB" altLang="en-US" sz="2400" b="1">
                <a:solidFill>
                  <a:srgbClr val="0070C0"/>
                </a:solidFill>
                <a:sym typeface="+mn-ea"/>
              </a:rPr>
              <a:t>Figure -6</a:t>
            </a:r>
            <a:endParaRPr lang="en-GB" altLang="en-US" sz="2400">
              <a:latin typeface="Calibri" panose="020F0502020204030204" charset="0"/>
              <a:cs typeface="Calibri" panose="020F0502020204030204" charset="0"/>
              <a:sym typeface="+mn-ea"/>
            </a:endParaRPr>
          </a:p>
          <a:p>
            <a:pPr marL="673735" indent="-327660"/>
            <a:endParaRPr lang="en-GB" altLang="en-US" sz="2400">
              <a:latin typeface="Calibri" panose="020F0502020204030204" charset="0"/>
              <a:cs typeface="Calibri" panose="020F0502020204030204" charset="0"/>
              <a:sym typeface="+mn-ea"/>
            </a:endParaRPr>
          </a:p>
          <a:p>
            <a:endParaRPr lang="en-GB" altLang="en-US" sz="2400">
              <a:latin typeface="Calibri" panose="020F0502020204030204" charset="0"/>
              <a:cs typeface="Calibri" panose="020F0502020204030204" charset="0"/>
              <a:sym typeface="+mn-ea"/>
            </a:endParaRPr>
          </a:p>
          <a:p>
            <a:endParaRPr lang="en-GB" altLang="en-US" sz="2400">
              <a:latin typeface="Calibri" panose="020F0502020204030204" charset="0"/>
              <a:cs typeface="Calibri" panose="020F0502020204030204" charset="0"/>
              <a:sym typeface="+mn-ea"/>
            </a:endParaRPr>
          </a:p>
          <a:p>
            <a:endParaRPr lang="en-GB" altLang="en-US" sz="2400">
              <a:latin typeface="Calibri" panose="020F0502020204030204" charset="0"/>
              <a:cs typeface="Calibri" panose="020F0502020204030204" charset="0"/>
              <a:sym typeface="+mn-ea"/>
            </a:endParaRPr>
          </a:p>
        </p:txBody>
      </p:sp>
      <p:graphicFrame>
        <p:nvGraphicFramePr>
          <p:cNvPr id="10" name="Table 9"/>
          <p:cNvGraphicFramePr/>
          <p:nvPr/>
        </p:nvGraphicFramePr>
        <p:xfrm>
          <a:off x="7627620" y="372745"/>
          <a:ext cx="3199130" cy="1818640"/>
        </p:xfrm>
        <a:graphic>
          <a:graphicData uri="http://schemas.openxmlformats.org/drawingml/2006/table">
            <a:tbl>
              <a:tblPr/>
              <a:tblGrid>
                <a:gridCol w="618490">
                  <a:extLst>
                    <a:ext uri="{9D8B030D-6E8A-4147-A177-3AD203B41FA5}">
                      <a16:colId xmlns:a16="http://schemas.microsoft.com/office/drawing/2014/main" val="20000"/>
                    </a:ext>
                  </a:extLst>
                </a:gridCol>
                <a:gridCol w="883920">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826770">
                  <a:extLst>
                    <a:ext uri="{9D8B030D-6E8A-4147-A177-3AD203B41FA5}">
                      <a16:colId xmlns:a16="http://schemas.microsoft.com/office/drawing/2014/main" val="20003"/>
                    </a:ext>
                  </a:extLst>
                </a:gridCol>
              </a:tblGrid>
              <a:tr h="454660">
                <a:tc>
                  <a:txBody>
                    <a:bodyPr/>
                    <a:lstStyle/>
                    <a:p>
                      <a:pPr indent="0">
                        <a:buNone/>
                      </a:pPr>
                      <a:r>
                        <a:rPr lang="en-US" sz="1600" b="0">
                          <a:latin typeface="Calibri" panose="020F0502020204030204" charset="0"/>
                          <a:cs typeface="Calibri" panose="020F0502020204030204" charset="0"/>
                        </a:rPr>
                        <a:t>q1</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lstStyle/>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en-US"/>
                    </a:p>
                  </a:txBody>
                  <a:tcPr>
                    <a:lnR cap="flat">
                      <a:noFill/>
                    </a:lnR>
                    <a:lnT cap="flat">
                      <a:noFill/>
                    </a:lnT>
                    <a:lnB cap="flat">
                      <a:noFill/>
                    </a:lnB>
                  </a:tcPr>
                </a:tc>
                <a:extLst>
                  <a:ext uri="{0D108BD9-81ED-4DB2-BD59-A6C34878D82A}">
                    <a16:rowId xmlns:a16="http://schemas.microsoft.com/office/drawing/2014/main" val="10000"/>
                  </a:ext>
                </a:extLst>
              </a:tr>
              <a:tr h="454660">
                <a:tc>
                  <a:txBody>
                    <a:bodyPr/>
                    <a:lstStyle/>
                    <a:p>
                      <a:pPr indent="0">
                        <a:buNone/>
                      </a:pPr>
                      <a:r>
                        <a:rPr lang="en-US" sz="1600" b="0">
                          <a:latin typeface="Calibri" panose="020F0502020204030204" charset="0"/>
                          <a:cs typeface="Calibri" panose="020F0502020204030204" charset="0"/>
                        </a:rPr>
                        <a:t>q3</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1">
                          <a:solidFill>
                            <a:srgbClr val="FF0000"/>
                          </a:solidFill>
                          <a:latin typeface="Calibri" panose="020F0502020204030204" charset="0"/>
                          <a:cs typeface="Calibri" panose="020F0502020204030204" charset="0"/>
                        </a:rPr>
                        <a:t> </a:t>
                      </a:r>
                      <a:r>
                        <a:rPr lang="en-GB" altLang="en-US" sz="1600" b="1">
                          <a:solidFill>
                            <a:srgbClr val="FF0000"/>
                          </a:solidFill>
                          <a:latin typeface="Calibri" panose="020F0502020204030204" charset="0"/>
                          <a:cs typeface="Calibri" panose="020F0502020204030204" charset="0"/>
                        </a:rPr>
                        <a:t>D</a:t>
                      </a:r>
                      <a:endParaRPr lang="en-GB" altLang="en-US" sz="1600" b="1">
                        <a:solidFill>
                          <a:srgbClr val="FF000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1">
                          <a:solidFill>
                            <a:srgbClr val="FF0000"/>
                          </a:solidFill>
                          <a:latin typeface="Calibri" panose="020F0502020204030204" charset="0"/>
                          <a:cs typeface="Calibri" panose="020F0502020204030204" charset="0"/>
                        </a:rPr>
                        <a:t> </a:t>
                      </a:r>
                      <a:r>
                        <a:rPr lang="en-GB" altLang="en-US" sz="1600" b="1">
                          <a:solidFill>
                            <a:srgbClr val="FF0000"/>
                          </a:solidFill>
                          <a:latin typeface="Calibri" panose="020F0502020204030204" charset="0"/>
                          <a:cs typeface="Calibri" panose="020F0502020204030204" charset="0"/>
                        </a:rPr>
                        <a:t>D</a:t>
                      </a:r>
                      <a:endParaRPr lang="en-GB" altLang="en-US" sz="1600" b="1">
                        <a:solidFill>
                          <a:srgbClr val="FF000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4660">
                <a:tc>
                  <a:txBody>
                    <a:bodyPr/>
                    <a:lstStyle/>
                    <a:p>
                      <a:pPr indent="0">
                        <a:buNone/>
                      </a:pPr>
                      <a:r>
                        <a:rPr lang="en-US" sz="1600" b="0">
                          <a:latin typeface="Calibri" panose="020F0502020204030204" charset="0"/>
                          <a:cs typeface="Calibri" panose="020F0502020204030204" charset="0"/>
                        </a:rPr>
                        <a:t>q5</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1">
                          <a:solidFill>
                            <a:srgbClr val="FF0000"/>
                          </a:solidFill>
                          <a:latin typeface="Calibri" panose="020F0502020204030204" charset="0"/>
                          <a:cs typeface="Calibri" panose="020F0502020204030204" charset="0"/>
                        </a:rPr>
                        <a:t> </a:t>
                      </a:r>
                      <a:r>
                        <a:rPr lang="en-GB" altLang="en-US" sz="1600" b="1">
                          <a:solidFill>
                            <a:srgbClr val="FF0000"/>
                          </a:solidFill>
                          <a:latin typeface="Calibri" panose="020F0502020204030204" charset="0"/>
                          <a:cs typeface="Calibri" panose="020F0502020204030204" charset="0"/>
                        </a:rPr>
                        <a:t>D</a:t>
                      </a:r>
                      <a:endParaRPr lang="en-GB" altLang="en-US" sz="1600" b="1">
                        <a:solidFill>
                          <a:srgbClr val="FF000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1">
                          <a:solidFill>
                            <a:srgbClr val="FF0000"/>
                          </a:solidFill>
                          <a:latin typeface="Calibri" panose="020F0502020204030204" charset="0"/>
                          <a:cs typeface="Calibri" panose="020F0502020204030204" charset="0"/>
                        </a:rPr>
                        <a:t> </a:t>
                      </a:r>
                      <a:r>
                        <a:rPr lang="en-GB" altLang="en-US" sz="1600" b="1">
                          <a:solidFill>
                            <a:srgbClr val="FF0000"/>
                          </a:solidFill>
                          <a:latin typeface="Calibri" panose="020F0502020204030204" charset="0"/>
                          <a:cs typeface="Calibri" panose="020F0502020204030204" charset="0"/>
                        </a:rPr>
                        <a:t>D</a:t>
                      </a:r>
                      <a:endParaRPr lang="en-GB" altLang="en-US" sz="1600" b="1">
                        <a:solidFill>
                          <a:srgbClr val="FF000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4660">
                <a:tc>
                  <a:txBody>
                    <a:bodyPr/>
                    <a:lstStyle/>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q0</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q1</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0">
                          <a:latin typeface="Calibri" panose="020F0502020204030204" charset="0"/>
                          <a:cs typeface="Calibri" panose="020F0502020204030204" charset="0"/>
                        </a:rPr>
                        <a:t>q3</a:t>
                      </a:r>
                      <a:endParaRPr lang="en-US" sz="16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 name="Table 2"/>
          <p:cNvGraphicFramePr/>
          <p:nvPr/>
        </p:nvGraphicFramePr>
        <p:xfrm>
          <a:off x="1346835" y="5260340"/>
          <a:ext cx="3092450" cy="918210"/>
        </p:xfrm>
        <a:graphic>
          <a:graphicData uri="http://schemas.openxmlformats.org/drawingml/2006/table">
            <a:tbl>
              <a:tblPr/>
              <a:tblGrid>
                <a:gridCol w="1013460">
                  <a:extLst>
                    <a:ext uri="{9D8B030D-6E8A-4147-A177-3AD203B41FA5}">
                      <a16:colId xmlns:a16="http://schemas.microsoft.com/office/drawing/2014/main" val="20000"/>
                    </a:ext>
                  </a:extLst>
                </a:gridCol>
                <a:gridCol w="966470">
                  <a:extLst>
                    <a:ext uri="{9D8B030D-6E8A-4147-A177-3AD203B41FA5}">
                      <a16:colId xmlns:a16="http://schemas.microsoft.com/office/drawing/2014/main" val="20001"/>
                    </a:ext>
                  </a:extLst>
                </a:gridCol>
                <a:gridCol w="1112520">
                  <a:extLst>
                    <a:ext uri="{9D8B030D-6E8A-4147-A177-3AD203B41FA5}">
                      <a16:colId xmlns:a16="http://schemas.microsoft.com/office/drawing/2014/main" val="20002"/>
                    </a:ext>
                  </a:extLst>
                </a:gridCol>
              </a:tblGrid>
              <a:tr h="206375">
                <a:tc>
                  <a:txBody>
                    <a:bodyPr/>
                    <a:lstStyle/>
                    <a:p>
                      <a:pPr indent="0">
                        <a:buNone/>
                      </a:pPr>
                      <a:r>
                        <a:rPr lang="en-US" sz="2000" b="0">
                          <a:latin typeface="Calibri" panose="020F0502020204030204" charset="0"/>
                          <a:cs typeface="Calibri" panose="020F0502020204030204" charset="0"/>
                        </a:rPr>
                        <a:t>δ</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Calibri" panose="020F0502020204030204" charset="0"/>
                          <a:cs typeface="Calibri" panose="020F0502020204030204" charset="0"/>
                        </a:rPr>
                        <a:t>a</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Calibri" panose="020F0502020204030204" charset="0"/>
                          <a:cs typeface="Calibri" panose="020F0502020204030204" charset="0"/>
                        </a:rPr>
                        <a:t>b</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8610">
                <a:tc>
                  <a:txBody>
                    <a:bodyPr/>
                    <a:lstStyle/>
                    <a:p>
                      <a:pPr indent="0">
                        <a:buNone/>
                      </a:pPr>
                      <a:r>
                        <a:rPr lang="en-US" sz="2000" b="0">
                          <a:latin typeface="Calibri" panose="020F0502020204030204" charset="0"/>
                          <a:cs typeface="Calibri" panose="020F0502020204030204" charset="0"/>
                        </a:rPr>
                        <a:t>(q0, q1)</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Calibri" panose="020F0502020204030204" charset="0"/>
                          <a:cs typeface="Calibri" panose="020F0502020204030204" charset="0"/>
                        </a:rPr>
                        <a:t>(q0,q1)</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Calibri" panose="020F0502020204030204" charset="0"/>
                          <a:cs typeface="Calibri" panose="020F0502020204030204" charset="0"/>
                        </a:rPr>
                        <a:t>(q3, q5)</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6375">
                <a:tc>
                  <a:txBody>
                    <a:bodyPr/>
                    <a:lstStyle/>
                    <a:p>
                      <a:pPr indent="0">
                        <a:buNone/>
                      </a:pPr>
                      <a:r>
                        <a:rPr lang="en-US" sz="2000" b="0">
                          <a:latin typeface="Calibri" panose="020F0502020204030204" charset="0"/>
                          <a:cs typeface="Calibri" panose="020F0502020204030204" charset="0"/>
                        </a:rPr>
                        <a:t>(q3, q5)</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Calibri" panose="020F0502020204030204" charset="0"/>
                          <a:cs typeface="Calibri" panose="020F0502020204030204" charset="0"/>
                        </a:rPr>
                        <a:t>(q3,q5)</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Calibri" panose="020F0502020204030204" charset="0"/>
                          <a:cs typeface="Calibri" panose="020F0502020204030204" charset="0"/>
                        </a:rPr>
                        <a:t>(q3, q5)</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 name="Text Box 3"/>
          <p:cNvSpPr txBox="1"/>
          <p:nvPr/>
        </p:nvSpPr>
        <p:spPr>
          <a:xfrm>
            <a:off x="6692265" y="2437765"/>
            <a:ext cx="5641340" cy="3937635"/>
          </a:xfrm>
          <a:prstGeom prst="rect">
            <a:avLst/>
          </a:prstGeom>
          <a:noFill/>
        </p:spPr>
        <p:txBody>
          <a:bodyPr wrap="square" rtlCol="0">
            <a:noAutofit/>
          </a:bodyPr>
          <a:lstStyle/>
          <a:p>
            <a:r>
              <a:rPr lang="en-GB" altLang="en-US" sz="2400" b="1">
                <a:solidFill>
                  <a:srgbClr val="FF0000"/>
                </a:solidFill>
                <a:sym typeface="+mn-ea"/>
              </a:rPr>
              <a:t>Step -5.</a:t>
            </a:r>
            <a:r>
              <a:rPr lang="en-GB" altLang="en-US" sz="2400">
                <a:sym typeface="+mn-ea"/>
              </a:rPr>
              <a:t> Start state of the minimized DFA is the group which has start state of the Original DFA.</a:t>
            </a:r>
          </a:p>
          <a:p>
            <a:r>
              <a:rPr lang="en-GB" altLang="en-US" sz="2400" b="1">
                <a:solidFill>
                  <a:srgbClr val="FF0000"/>
                </a:solidFill>
                <a:sym typeface="+mn-ea"/>
              </a:rPr>
              <a:t>Step -6.</a:t>
            </a:r>
            <a:r>
              <a:rPr lang="en-GB" altLang="en-US" sz="2400">
                <a:sym typeface="+mn-ea"/>
              </a:rPr>
              <a:t> Final state of the Minimized DFA is the group which has Final state of the Original DFA.</a:t>
            </a:r>
            <a:r>
              <a:rPr lang="en-GB" altLang="en-US" sz="2400" b="1">
                <a:solidFill>
                  <a:srgbClr val="0070C0"/>
                </a:solidFill>
                <a:sym typeface="+mn-ea"/>
              </a:rPr>
              <a:t> Figure -7</a:t>
            </a:r>
            <a:r>
              <a:rPr lang="en-GB" altLang="en-US" sz="2400">
                <a:sym typeface="+mn-ea"/>
              </a:rPr>
              <a:t> shows the Final Minimized DFA</a:t>
            </a:r>
          </a:p>
          <a:p>
            <a:endParaRPr lang="en-US"/>
          </a:p>
        </p:txBody>
      </p:sp>
      <p:graphicFrame>
        <p:nvGraphicFramePr>
          <p:cNvPr id="5" name="Table 4"/>
          <p:cNvGraphicFramePr/>
          <p:nvPr/>
        </p:nvGraphicFramePr>
        <p:xfrm>
          <a:off x="7074535" y="5234940"/>
          <a:ext cx="3459480" cy="918210"/>
        </p:xfrm>
        <a:graphic>
          <a:graphicData uri="http://schemas.openxmlformats.org/drawingml/2006/table">
            <a:tbl>
              <a:tblPr/>
              <a:tblGrid>
                <a:gridCol w="1231900">
                  <a:extLst>
                    <a:ext uri="{9D8B030D-6E8A-4147-A177-3AD203B41FA5}">
                      <a16:colId xmlns:a16="http://schemas.microsoft.com/office/drawing/2014/main" val="20000"/>
                    </a:ext>
                  </a:extLst>
                </a:gridCol>
                <a:gridCol w="1075690">
                  <a:extLst>
                    <a:ext uri="{9D8B030D-6E8A-4147-A177-3AD203B41FA5}">
                      <a16:colId xmlns:a16="http://schemas.microsoft.com/office/drawing/2014/main" val="20001"/>
                    </a:ext>
                  </a:extLst>
                </a:gridCol>
                <a:gridCol w="1151890">
                  <a:extLst>
                    <a:ext uri="{9D8B030D-6E8A-4147-A177-3AD203B41FA5}">
                      <a16:colId xmlns:a16="http://schemas.microsoft.com/office/drawing/2014/main" val="20002"/>
                    </a:ext>
                  </a:extLst>
                </a:gridCol>
              </a:tblGrid>
              <a:tr h="206375">
                <a:tc>
                  <a:txBody>
                    <a:bodyPr/>
                    <a:lstStyle/>
                    <a:p>
                      <a:pPr indent="0">
                        <a:buNone/>
                      </a:pPr>
                      <a:r>
                        <a:rPr lang="en-US" sz="2000" b="0">
                          <a:latin typeface="Calibri" panose="020F0502020204030204" charset="0"/>
                          <a:cs typeface="Calibri" panose="020F0502020204030204" charset="0"/>
                        </a:rPr>
                        <a:t>δ</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Calibri" panose="020F0502020204030204" charset="0"/>
                          <a:cs typeface="Calibri" panose="020F0502020204030204" charset="0"/>
                        </a:rPr>
                        <a:t>a</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Calibri" panose="020F0502020204030204" charset="0"/>
                          <a:cs typeface="Calibri" panose="020F0502020204030204" charset="0"/>
                        </a:rPr>
                        <a:t>b</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8610">
                <a:tc>
                  <a:txBody>
                    <a:bodyPr/>
                    <a:lstStyle/>
                    <a:p>
                      <a:pPr indent="0">
                        <a:buNone/>
                      </a:pPr>
                      <a:r>
                        <a:rPr lang="en-US" sz="2000" b="0">
                          <a:latin typeface="Arial" panose="020B0604020202020204" pitchFamily="34" charset="0"/>
                          <a:cs typeface="Arial" panose="020B0604020202020204" pitchFamily="34" charset="0"/>
                        </a:rPr>
                        <a:t>→</a:t>
                      </a:r>
                      <a:r>
                        <a:rPr lang="en-US" sz="2000" b="0">
                          <a:latin typeface="Calibri" panose="020F0502020204030204" charset="0"/>
                          <a:cs typeface="Calibri" panose="020F0502020204030204" charset="0"/>
                        </a:rPr>
                        <a:t>(q0, q1)</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Calibri" panose="020F0502020204030204" charset="0"/>
                          <a:cs typeface="Calibri" panose="020F0502020204030204" charset="0"/>
                        </a:rPr>
                        <a:t>(q0,q1)</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Calibri" panose="020F0502020204030204" charset="0"/>
                          <a:cs typeface="Calibri" panose="020F0502020204030204" charset="0"/>
                        </a:rPr>
                        <a:t>(q3, q5)</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indent="0">
                        <a:buNone/>
                      </a:pPr>
                      <a:r>
                        <a:rPr lang="en-GB" altLang="en-US" sz="2000" b="0">
                          <a:latin typeface="Calibri" panose="020F0502020204030204" charset="0"/>
                          <a:cs typeface="Calibri" panose="020F0502020204030204" charset="0"/>
                        </a:rPr>
                        <a:t>*</a:t>
                      </a:r>
                      <a:r>
                        <a:rPr lang="en-US" sz="2000" b="0">
                          <a:latin typeface="Calibri" panose="020F0502020204030204" charset="0"/>
                          <a:cs typeface="Calibri" panose="020F0502020204030204" charset="0"/>
                        </a:rPr>
                        <a:t>(q3, q5)</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Calibri" panose="020F0502020204030204" charset="0"/>
                          <a:cs typeface="Calibri" panose="020F0502020204030204" charset="0"/>
                        </a:rPr>
                        <a:t>(q3,q5)</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Calibri" panose="020F0502020204030204" charset="0"/>
                          <a:cs typeface="Calibri" panose="020F0502020204030204" charset="0"/>
                        </a:rPr>
                        <a:t>(q3, q5)</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2" name="Text Box 11"/>
          <p:cNvSpPr txBox="1"/>
          <p:nvPr/>
        </p:nvSpPr>
        <p:spPr>
          <a:xfrm>
            <a:off x="9785985" y="294005"/>
            <a:ext cx="1522730" cy="368300"/>
          </a:xfrm>
          <a:prstGeom prst="rect">
            <a:avLst/>
          </a:prstGeom>
          <a:noFill/>
        </p:spPr>
        <p:txBody>
          <a:bodyPr wrap="square" rtlCol="0">
            <a:spAutoFit/>
          </a:bodyPr>
          <a:lstStyle/>
          <a:p>
            <a:r>
              <a:rPr lang="en-GB" altLang="en-US" b="1">
                <a:solidFill>
                  <a:srgbClr val="0070C0"/>
                </a:solidFill>
                <a:latin typeface="Arial" panose="020B0604020202020204" pitchFamily="34" charset="0"/>
                <a:cs typeface="Arial" panose="020B0604020202020204" pitchFamily="34" charset="0"/>
              </a:rPr>
              <a:t>←</a:t>
            </a:r>
            <a:r>
              <a:rPr lang="en-GB" altLang="en-US" b="1">
                <a:solidFill>
                  <a:srgbClr val="0070C0"/>
                </a:solidFill>
              </a:rPr>
              <a:t>FIGURE - 5</a:t>
            </a:r>
          </a:p>
        </p:txBody>
      </p:sp>
      <p:sp>
        <p:nvSpPr>
          <p:cNvPr id="6" name="Text Box 5"/>
          <p:cNvSpPr txBox="1"/>
          <p:nvPr/>
        </p:nvSpPr>
        <p:spPr>
          <a:xfrm>
            <a:off x="10586085" y="5732780"/>
            <a:ext cx="1522730" cy="368300"/>
          </a:xfrm>
          <a:prstGeom prst="rect">
            <a:avLst/>
          </a:prstGeom>
          <a:noFill/>
        </p:spPr>
        <p:txBody>
          <a:bodyPr wrap="square" rtlCol="0">
            <a:spAutoFit/>
          </a:bodyPr>
          <a:lstStyle/>
          <a:p>
            <a:r>
              <a:rPr lang="en-GB" altLang="en-US"/>
              <a:t> </a:t>
            </a:r>
            <a:r>
              <a:rPr lang="en-GB" altLang="en-US" b="1">
                <a:solidFill>
                  <a:srgbClr val="0070C0"/>
                </a:solidFill>
                <a:latin typeface="Arial" panose="020B0604020202020204" pitchFamily="34" charset="0"/>
                <a:cs typeface="Arial" panose="020B0604020202020204" pitchFamily="34" charset="0"/>
              </a:rPr>
              <a:t>←</a:t>
            </a:r>
            <a:r>
              <a:rPr lang="en-GB" altLang="en-US" b="1">
                <a:solidFill>
                  <a:srgbClr val="0070C0"/>
                </a:solidFill>
              </a:rPr>
              <a:t>FIGURE - 7</a:t>
            </a:r>
          </a:p>
        </p:txBody>
      </p:sp>
      <p:sp>
        <p:nvSpPr>
          <p:cNvPr id="7" name="Text Box 6"/>
          <p:cNvSpPr txBox="1"/>
          <p:nvPr/>
        </p:nvSpPr>
        <p:spPr>
          <a:xfrm>
            <a:off x="4566285" y="5723255"/>
            <a:ext cx="1522730" cy="368300"/>
          </a:xfrm>
          <a:prstGeom prst="rect">
            <a:avLst/>
          </a:prstGeom>
          <a:noFill/>
        </p:spPr>
        <p:txBody>
          <a:bodyPr wrap="square" rtlCol="0">
            <a:spAutoFit/>
          </a:bodyPr>
          <a:lstStyle/>
          <a:p>
            <a:r>
              <a:rPr lang="en-GB" altLang="en-US" b="1">
                <a:solidFill>
                  <a:srgbClr val="0070C0"/>
                </a:solidFill>
                <a:latin typeface="Arial" panose="020B0604020202020204" pitchFamily="34" charset="0"/>
                <a:cs typeface="Arial" panose="020B0604020202020204" pitchFamily="34" charset="0"/>
              </a:rPr>
              <a:t>←</a:t>
            </a:r>
            <a:r>
              <a:rPr lang="en-GB" altLang="en-US" b="1">
                <a:solidFill>
                  <a:srgbClr val="0070C0"/>
                </a:solidFill>
              </a:rPr>
              <a:t>FIGURE - 6</a:t>
            </a:r>
          </a:p>
        </p:txBody>
      </p:sp>
      <p:sp>
        <p:nvSpPr>
          <p:cNvPr id="11" name="Text Box 10"/>
          <p:cNvSpPr txBox="1"/>
          <p:nvPr/>
        </p:nvSpPr>
        <p:spPr>
          <a:xfrm>
            <a:off x="10195560" y="570230"/>
            <a:ext cx="1938655" cy="368300"/>
          </a:xfrm>
          <a:prstGeom prst="rect">
            <a:avLst/>
          </a:prstGeom>
          <a:noFill/>
        </p:spPr>
        <p:txBody>
          <a:bodyPr wrap="square" rtlCol="0">
            <a:spAutoFit/>
          </a:bodyPr>
          <a:lstStyle/>
          <a:p>
            <a:r>
              <a:rPr lang="en-GB" altLang="en-US"/>
              <a:t> </a:t>
            </a:r>
            <a:r>
              <a:rPr lang="en-GB" altLang="en-US">
                <a:latin typeface="Arial" panose="020B0604020202020204" pitchFamily="34" charset="0"/>
                <a:cs typeface="Arial" panose="020B0604020202020204" pitchFamily="34" charset="0"/>
              </a:rPr>
              <a:t>←</a:t>
            </a:r>
            <a:r>
              <a:rPr lang="en-GB" altLang="en-US"/>
              <a:t>FIGURE - 4</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G_20240417_124634"/>
          <p:cNvPicPr>
            <a:picLocks noChangeAspect="1"/>
          </p:cNvPicPr>
          <p:nvPr/>
        </p:nvPicPr>
        <p:blipFill>
          <a:blip r:embed="rId2"/>
          <a:stretch>
            <a:fillRect/>
          </a:stretch>
        </p:blipFill>
        <p:spPr>
          <a:xfrm>
            <a:off x="7604760" y="337820"/>
            <a:ext cx="4365625" cy="3434715"/>
          </a:xfrm>
          <a:prstGeom prst="rect">
            <a:avLst/>
          </a:prstGeom>
        </p:spPr>
      </p:pic>
      <p:graphicFrame>
        <p:nvGraphicFramePr>
          <p:cNvPr id="5" name="Table 4"/>
          <p:cNvGraphicFramePr/>
          <p:nvPr/>
        </p:nvGraphicFramePr>
        <p:xfrm>
          <a:off x="7793990" y="4804410"/>
          <a:ext cx="3067050" cy="1685925"/>
        </p:xfrm>
        <a:graphic>
          <a:graphicData uri="http://schemas.openxmlformats.org/drawingml/2006/table">
            <a:tbl>
              <a:tblPr/>
              <a:tblGrid>
                <a:gridCol w="469265">
                  <a:extLst>
                    <a:ext uri="{9D8B030D-6E8A-4147-A177-3AD203B41FA5}">
                      <a16:colId xmlns:a16="http://schemas.microsoft.com/office/drawing/2014/main" val="20000"/>
                    </a:ext>
                  </a:extLst>
                </a:gridCol>
                <a:gridCol w="639445">
                  <a:extLst>
                    <a:ext uri="{9D8B030D-6E8A-4147-A177-3AD203B41FA5}">
                      <a16:colId xmlns:a16="http://schemas.microsoft.com/office/drawing/2014/main" val="20001"/>
                    </a:ext>
                  </a:extLst>
                </a:gridCol>
                <a:gridCol w="646430">
                  <a:extLst>
                    <a:ext uri="{9D8B030D-6E8A-4147-A177-3AD203B41FA5}">
                      <a16:colId xmlns:a16="http://schemas.microsoft.com/office/drawing/2014/main" val="20002"/>
                    </a:ext>
                  </a:extLst>
                </a:gridCol>
                <a:gridCol w="610235">
                  <a:extLst>
                    <a:ext uri="{9D8B030D-6E8A-4147-A177-3AD203B41FA5}">
                      <a16:colId xmlns:a16="http://schemas.microsoft.com/office/drawing/2014/main" val="20003"/>
                    </a:ext>
                  </a:extLst>
                </a:gridCol>
                <a:gridCol w="701675">
                  <a:extLst>
                    <a:ext uri="{9D8B030D-6E8A-4147-A177-3AD203B41FA5}">
                      <a16:colId xmlns:a16="http://schemas.microsoft.com/office/drawing/2014/main" val="20004"/>
                    </a:ext>
                  </a:extLst>
                </a:gridCol>
              </a:tblGrid>
              <a:tr h="306070">
                <a:tc>
                  <a:txBody>
                    <a:bodyPr/>
                    <a:lstStyle/>
                    <a:p>
                      <a:pPr indent="0">
                        <a:buNone/>
                      </a:pPr>
                      <a:r>
                        <a:rPr lang="en-US" sz="1800" b="0">
                          <a:latin typeface="Calibri" panose="020F0502020204030204" charset="0"/>
                          <a:cs typeface="Calibri" panose="020F0502020204030204" charset="0"/>
                        </a:rPr>
                        <a:t>q1</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endParaRPr lang="en-US" sz="1800" b="0">
                        <a:latin typeface="Times New Roman" panose="02020603050405020304" pitchFamily="18" charset="0"/>
                      </a:endParaRPr>
                    </a:p>
                  </a:txBody>
                  <a:tcPr>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en-US"/>
                    </a:p>
                  </a:txBody>
                  <a:tcPr>
                    <a:lnT cap="flat">
                      <a:noFill/>
                    </a:lnT>
                    <a:lnB cap="flat">
                      <a:noFill/>
                    </a:lnB>
                  </a:tcPr>
                </a:tc>
                <a:tc hMerge="1">
                  <a:txBody>
                    <a:bodyPr/>
                    <a:lstStyle/>
                    <a:p>
                      <a:endParaRPr lang="en-US"/>
                    </a:p>
                  </a:txBody>
                  <a:tcPr>
                    <a:lnR cap="flat">
                      <a:noFill/>
                    </a:lnR>
                    <a:lnT cap="flat">
                      <a:noFill/>
                    </a:lnT>
                    <a:lnB cap="flat">
                      <a:noFill/>
                    </a:lnB>
                  </a:tcPr>
                </a:tc>
                <a:extLst>
                  <a:ext uri="{0D108BD9-81ED-4DB2-BD59-A6C34878D82A}">
                    <a16:rowId xmlns:a16="http://schemas.microsoft.com/office/drawing/2014/main" val="10000"/>
                  </a:ext>
                </a:extLst>
              </a:tr>
              <a:tr h="296545">
                <a:tc>
                  <a:txBody>
                    <a:bodyPr/>
                    <a:lstStyle/>
                    <a:p>
                      <a:pPr indent="0">
                        <a:buNone/>
                      </a:pPr>
                      <a:r>
                        <a:rPr lang="en-US" sz="1800" b="0">
                          <a:latin typeface="Calibri" panose="020F0502020204030204" charset="0"/>
                          <a:cs typeface="Calibri" panose="020F0502020204030204" charset="0"/>
                        </a:rPr>
                        <a:t>q2</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lstStyle/>
                    <a:p>
                      <a:pPr indent="0">
                        <a:buNone/>
                      </a:pPr>
                      <a:endParaRPr lang="en-US" sz="1800" b="0">
                        <a:latin typeface="Times New Roman" panose="02020603050405020304" pitchFamily="18" charset="0"/>
                      </a:endParaRPr>
                    </a:p>
                  </a:txBody>
                  <a:tcPr>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en-US"/>
                    </a:p>
                  </a:txBody>
                  <a:tcPr>
                    <a:lnR cap="flat">
                      <a:noFill/>
                    </a:lnR>
                    <a:lnT cap="flat">
                      <a:noFill/>
                    </a:lnT>
                    <a:lnB cap="flat">
                      <a:noFill/>
                    </a:lnB>
                  </a:tcPr>
                </a:tc>
                <a:extLst>
                  <a:ext uri="{0D108BD9-81ED-4DB2-BD59-A6C34878D82A}">
                    <a16:rowId xmlns:a16="http://schemas.microsoft.com/office/drawing/2014/main" val="10001"/>
                  </a:ext>
                </a:extLst>
              </a:tr>
              <a:tr h="265430">
                <a:tc>
                  <a:txBody>
                    <a:bodyPr/>
                    <a:lstStyle/>
                    <a:p>
                      <a:pPr indent="0">
                        <a:buNone/>
                      </a:pPr>
                      <a:r>
                        <a:rPr lang="en-US" sz="1800" b="0">
                          <a:latin typeface="Calibri" panose="020F0502020204030204" charset="0"/>
                          <a:cs typeface="Calibri" panose="020F0502020204030204" charset="0"/>
                        </a:rPr>
                        <a:t>q3</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en-US" sz="1800" b="0">
                        <a:latin typeface="Times New Roman" panose="02020603050405020304" pitchFamily="18" charset="0"/>
                      </a:endParaRPr>
                    </a:p>
                  </a:txBody>
                  <a:tcPr>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325">
                <a:tc>
                  <a:txBody>
                    <a:bodyPr/>
                    <a:lstStyle/>
                    <a:p>
                      <a:pPr indent="0">
                        <a:buNone/>
                      </a:pPr>
                      <a:r>
                        <a:rPr lang="en-US" sz="1800" b="0">
                          <a:latin typeface="Calibri" panose="020F0502020204030204" charset="0"/>
                          <a:cs typeface="Calibri" panose="020F0502020204030204" charset="0"/>
                        </a:rPr>
                        <a:t>q4</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5735">
                <a:tc>
                  <a:txBody>
                    <a:bodyPr/>
                    <a:lstStyle/>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q0</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q1</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q2</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q3</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Text Box 2"/>
          <p:cNvSpPr txBox="1"/>
          <p:nvPr/>
        </p:nvSpPr>
        <p:spPr>
          <a:xfrm>
            <a:off x="191770" y="265430"/>
            <a:ext cx="6534150" cy="6224905"/>
          </a:xfrm>
          <a:prstGeom prst="rect">
            <a:avLst/>
          </a:prstGeom>
          <a:noFill/>
        </p:spPr>
        <p:txBody>
          <a:bodyPr wrap="square" rtlCol="0">
            <a:noAutofit/>
          </a:bodyPr>
          <a:lstStyle/>
          <a:p>
            <a:pPr algn="just"/>
            <a:r>
              <a:rPr lang="en-GB" altLang="en-US" sz="2400">
                <a:sym typeface="+mn-ea"/>
              </a:rPr>
              <a:t>Example -2</a:t>
            </a:r>
          </a:p>
          <a:p>
            <a:pPr algn="just"/>
            <a:r>
              <a:rPr lang="en-GB" altLang="en-US" sz="2400">
                <a:sym typeface="+mn-ea"/>
              </a:rPr>
              <a:t>Step-1 : Find the states which are inaccessible. It is clear from the </a:t>
            </a:r>
            <a:r>
              <a:rPr lang="en-GB" altLang="en-US" sz="2400" b="1">
                <a:solidFill>
                  <a:srgbClr val="00B0F0"/>
                </a:solidFill>
                <a:sym typeface="+mn-ea"/>
              </a:rPr>
              <a:t>Figure-1</a:t>
            </a:r>
            <a:r>
              <a:rPr lang="en-GB" altLang="en-US" sz="2400">
                <a:sym typeface="+mn-ea"/>
              </a:rPr>
              <a:t>, that the all the states are accessible and no State gets eliminated. and DFA remains the same.</a:t>
            </a:r>
          </a:p>
          <a:p>
            <a:pPr algn="just"/>
            <a:r>
              <a:rPr lang="en-GB" altLang="en-US" sz="2400">
                <a:sym typeface="+mn-ea"/>
              </a:rPr>
              <a:t>Step-2 : Draw the Table (Two dimentional Lower Tringular Matrix ) to consider the pairs of states(p,q) for marking them as Distingwishable and Indistingwishable. </a:t>
            </a:r>
            <a:r>
              <a:rPr lang="en-GB" altLang="en-US" sz="2400" b="1">
                <a:solidFill>
                  <a:srgbClr val="00B0F0"/>
                </a:solidFill>
                <a:sym typeface="+mn-ea"/>
              </a:rPr>
              <a:t>Figure-2</a:t>
            </a:r>
            <a:r>
              <a:rPr lang="en-GB" altLang="en-US" sz="2400">
                <a:sym typeface="+mn-ea"/>
              </a:rPr>
              <a:t> Shows the Table.</a:t>
            </a:r>
            <a:endParaRPr lang="en-GB" altLang="en-US" sz="2400"/>
          </a:p>
          <a:p>
            <a:pPr algn="just"/>
            <a:endParaRPr lang="en-GB" altLang="en-US" sz="2400"/>
          </a:p>
          <a:p>
            <a:pPr algn="just"/>
            <a:endParaRPr lang="en-GB" altLang="en-US" sz="2400"/>
          </a:p>
        </p:txBody>
      </p:sp>
      <p:sp>
        <p:nvSpPr>
          <p:cNvPr id="6" name="Text Box 5"/>
          <p:cNvSpPr txBox="1"/>
          <p:nvPr/>
        </p:nvSpPr>
        <p:spPr>
          <a:xfrm>
            <a:off x="8836660" y="4232275"/>
            <a:ext cx="1948815" cy="460375"/>
          </a:xfrm>
          <a:prstGeom prst="rect">
            <a:avLst/>
          </a:prstGeom>
          <a:noFill/>
        </p:spPr>
        <p:txBody>
          <a:bodyPr wrap="square" rtlCol="0">
            <a:spAutoFit/>
          </a:bodyPr>
          <a:lstStyle/>
          <a:p>
            <a:r>
              <a:rPr lang="en-GB" altLang="en-US" sz="2400" b="1">
                <a:solidFill>
                  <a:srgbClr val="00B0F0"/>
                </a:solidFill>
              </a:rPr>
              <a:t>Figure -1</a:t>
            </a:r>
            <a:r>
              <a:rPr lang="en-GB" altLang="en-US"/>
              <a:t> </a:t>
            </a:r>
          </a:p>
        </p:txBody>
      </p:sp>
      <p:sp>
        <p:nvSpPr>
          <p:cNvPr id="8" name="Text Box 7"/>
          <p:cNvSpPr txBox="1"/>
          <p:nvPr/>
        </p:nvSpPr>
        <p:spPr>
          <a:xfrm>
            <a:off x="10721975" y="5397500"/>
            <a:ext cx="1551305" cy="460375"/>
          </a:xfrm>
          <a:prstGeom prst="rect">
            <a:avLst/>
          </a:prstGeom>
          <a:noFill/>
        </p:spPr>
        <p:txBody>
          <a:bodyPr wrap="square" rtlCol="0">
            <a:spAutoFit/>
          </a:bodyPr>
          <a:lstStyle/>
          <a:p>
            <a:r>
              <a:rPr lang="en-GB" altLang="en-US">
                <a:solidFill>
                  <a:srgbClr val="0070C0"/>
                </a:solidFill>
                <a:latin typeface="Arial" panose="020B0604020202020204" pitchFamily="34" charset="0"/>
                <a:cs typeface="Arial" panose="020B0604020202020204" pitchFamily="34" charset="0"/>
              </a:rPr>
              <a:t>←</a:t>
            </a:r>
            <a:r>
              <a:rPr lang="en-GB" altLang="en-US" sz="2400" b="1">
                <a:solidFill>
                  <a:srgbClr val="00B0F0"/>
                </a:solidFill>
              </a:rPr>
              <a:t>Figure -2</a:t>
            </a:r>
            <a:r>
              <a:rPr lang="en-GB" altLang="en-US"/>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63855" y="337820"/>
            <a:ext cx="6174740" cy="6250305"/>
          </a:xfrm>
          <a:prstGeom prst="rect">
            <a:avLst/>
          </a:prstGeom>
          <a:noFill/>
        </p:spPr>
        <p:txBody>
          <a:bodyPr wrap="square" rtlCol="0" anchor="t">
            <a:noAutofit/>
          </a:bodyPr>
          <a:lstStyle/>
          <a:p>
            <a:pPr algn="just"/>
            <a:r>
              <a:rPr lang="en-GB" altLang="en-US" sz="2400">
                <a:sym typeface="+mn-ea"/>
              </a:rPr>
              <a:t>Step -3 : Use Mark() procedure to find the pair of   Distingwishable and Indistingwishable. </a:t>
            </a:r>
          </a:p>
          <a:p>
            <a:pPr marL="800100" lvl="1" indent="-394335" algn="just">
              <a:buFont typeface="Arial" panose="020B0604020202020204" pitchFamily="34" charset="0"/>
              <a:buChar char="•"/>
            </a:pPr>
            <a:r>
              <a:rPr lang="en-GB" altLang="en-US" sz="2400">
                <a:sym typeface="+mn-ea"/>
              </a:rPr>
              <a:t>Initially, the pairs </a:t>
            </a:r>
            <a:r>
              <a:rPr lang="en-GB" altLang="en-US" sz="2400" b="1">
                <a:solidFill>
                  <a:srgbClr val="0070C0"/>
                </a:solidFill>
                <a:sym typeface="+mn-ea"/>
              </a:rPr>
              <a:t>(q0, q4), (q1, q4), (q2,q4) and (q3, q4)</a:t>
            </a:r>
            <a:r>
              <a:rPr lang="en-GB" altLang="en-US" sz="2400">
                <a:sym typeface="+mn-ea"/>
              </a:rPr>
              <a:t> are Marked as  Distingwishable as one of state in the pair is a final state. </a:t>
            </a:r>
            <a:r>
              <a:rPr lang="en-GB" altLang="en-US" sz="2400" b="1">
                <a:solidFill>
                  <a:srgbClr val="0070C0"/>
                </a:solidFill>
                <a:sym typeface="+mn-ea"/>
              </a:rPr>
              <a:t>Figure-3.</a:t>
            </a:r>
            <a:r>
              <a:rPr lang="en-GB" altLang="en-US" sz="2400">
                <a:sym typeface="+mn-ea"/>
              </a:rPr>
              <a:t> Shows the Table</a:t>
            </a:r>
          </a:p>
          <a:p>
            <a:pPr marL="795655" lvl="1" indent="-367665" algn="just">
              <a:buFont typeface="Arial" panose="020B0604020202020204" pitchFamily="34" charset="0"/>
              <a:buChar char="•"/>
            </a:pPr>
            <a:r>
              <a:rPr lang="en-GB" altLang="en-US" sz="2400">
                <a:sym typeface="+mn-ea"/>
              </a:rPr>
              <a:t>Then Unmarked  pairs  namely,</a:t>
            </a:r>
            <a:r>
              <a:rPr lang="en-GB" altLang="en-US" sz="2400" b="1">
                <a:solidFill>
                  <a:srgbClr val="0070C0"/>
                </a:solidFill>
                <a:sym typeface="+mn-ea"/>
              </a:rPr>
              <a:t>(q0,q1), (q0, q2),(q0, q3),(q1, q2), (q1, q3) and (q2, q3)</a:t>
            </a:r>
            <a:r>
              <a:rPr lang="en-GB" altLang="en-US" sz="2400">
                <a:sym typeface="+mn-ea"/>
              </a:rPr>
              <a:t> are considered for marking. This is done as follows  and </a:t>
            </a:r>
            <a:r>
              <a:rPr lang="en-GB" altLang="en-US" sz="2400" b="1">
                <a:solidFill>
                  <a:srgbClr val="0070C0"/>
                </a:solidFill>
                <a:sym typeface="+mn-ea"/>
              </a:rPr>
              <a:t>Fiqure-4</a:t>
            </a:r>
            <a:r>
              <a:rPr lang="en-GB" altLang="en-US" sz="2400">
                <a:sym typeface="+mn-ea"/>
              </a:rPr>
              <a:t> Shows final marked Table :</a:t>
            </a:r>
            <a:endParaRPr lang="en-GB" altLang="en-US" sz="2400"/>
          </a:p>
          <a:p>
            <a:pPr marL="800100" lvl="1" indent="-394335" algn="just">
              <a:buFont typeface="Arial" panose="020B0604020202020204" pitchFamily="34" charset="0"/>
              <a:buChar char="•"/>
            </a:pPr>
            <a:endParaRPr lang="en-GB" altLang="en-US" sz="2400">
              <a:sym typeface="+mn-ea"/>
            </a:endParaRPr>
          </a:p>
        </p:txBody>
      </p:sp>
      <p:graphicFrame>
        <p:nvGraphicFramePr>
          <p:cNvPr id="5" name="Table 4"/>
          <p:cNvGraphicFramePr/>
          <p:nvPr/>
        </p:nvGraphicFramePr>
        <p:xfrm>
          <a:off x="7793990" y="603885"/>
          <a:ext cx="3067050" cy="1685925"/>
        </p:xfrm>
        <a:graphic>
          <a:graphicData uri="http://schemas.openxmlformats.org/drawingml/2006/table">
            <a:tbl>
              <a:tblPr/>
              <a:tblGrid>
                <a:gridCol w="469265">
                  <a:extLst>
                    <a:ext uri="{9D8B030D-6E8A-4147-A177-3AD203B41FA5}">
                      <a16:colId xmlns:a16="http://schemas.microsoft.com/office/drawing/2014/main" val="20000"/>
                    </a:ext>
                  </a:extLst>
                </a:gridCol>
                <a:gridCol w="639445">
                  <a:extLst>
                    <a:ext uri="{9D8B030D-6E8A-4147-A177-3AD203B41FA5}">
                      <a16:colId xmlns:a16="http://schemas.microsoft.com/office/drawing/2014/main" val="20001"/>
                    </a:ext>
                  </a:extLst>
                </a:gridCol>
                <a:gridCol w="646430">
                  <a:extLst>
                    <a:ext uri="{9D8B030D-6E8A-4147-A177-3AD203B41FA5}">
                      <a16:colId xmlns:a16="http://schemas.microsoft.com/office/drawing/2014/main" val="20002"/>
                    </a:ext>
                  </a:extLst>
                </a:gridCol>
                <a:gridCol w="610235">
                  <a:extLst>
                    <a:ext uri="{9D8B030D-6E8A-4147-A177-3AD203B41FA5}">
                      <a16:colId xmlns:a16="http://schemas.microsoft.com/office/drawing/2014/main" val="20003"/>
                    </a:ext>
                  </a:extLst>
                </a:gridCol>
                <a:gridCol w="701675">
                  <a:extLst>
                    <a:ext uri="{9D8B030D-6E8A-4147-A177-3AD203B41FA5}">
                      <a16:colId xmlns:a16="http://schemas.microsoft.com/office/drawing/2014/main" val="20004"/>
                    </a:ext>
                  </a:extLst>
                </a:gridCol>
              </a:tblGrid>
              <a:tr h="306070">
                <a:tc>
                  <a:txBody>
                    <a:bodyPr/>
                    <a:lstStyle/>
                    <a:p>
                      <a:pPr indent="0">
                        <a:buNone/>
                      </a:pPr>
                      <a:r>
                        <a:rPr lang="en-US" sz="1800" b="0">
                          <a:latin typeface="Calibri" panose="020F0502020204030204" charset="0"/>
                          <a:cs typeface="Calibri" panose="020F0502020204030204" charset="0"/>
                        </a:rPr>
                        <a:t>q1</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endParaRPr lang="en-US" sz="1800" b="0">
                        <a:latin typeface="Times New Roman" panose="02020603050405020304" pitchFamily="18" charset="0"/>
                      </a:endParaRPr>
                    </a:p>
                  </a:txBody>
                  <a:tcPr>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en-US"/>
                    </a:p>
                  </a:txBody>
                  <a:tcPr>
                    <a:lnT cap="flat">
                      <a:noFill/>
                    </a:lnT>
                    <a:lnB cap="flat">
                      <a:noFill/>
                    </a:lnB>
                  </a:tcPr>
                </a:tc>
                <a:tc hMerge="1">
                  <a:txBody>
                    <a:bodyPr/>
                    <a:lstStyle/>
                    <a:p>
                      <a:endParaRPr lang="en-US"/>
                    </a:p>
                  </a:txBody>
                  <a:tcPr>
                    <a:lnR cap="flat">
                      <a:noFill/>
                    </a:lnR>
                    <a:lnT cap="flat">
                      <a:noFill/>
                    </a:lnT>
                    <a:lnB cap="flat">
                      <a:noFill/>
                    </a:lnB>
                  </a:tcPr>
                </a:tc>
                <a:extLst>
                  <a:ext uri="{0D108BD9-81ED-4DB2-BD59-A6C34878D82A}">
                    <a16:rowId xmlns:a16="http://schemas.microsoft.com/office/drawing/2014/main" val="10000"/>
                  </a:ext>
                </a:extLst>
              </a:tr>
              <a:tr h="296545">
                <a:tc>
                  <a:txBody>
                    <a:bodyPr/>
                    <a:lstStyle/>
                    <a:p>
                      <a:pPr indent="0">
                        <a:buNone/>
                      </a:pPr>
                      <a:r>
                        <a:rPr lang="en-US" sz="1800" b="0">
                          <a:latin typeface="Calibri" panose="020F0502020204030204" charset="0"/>
                          <a:cs typeface="Calibri" panose="020F0502020204030204" charset="0"/>
                        </a:rPr>
                        <a:t>q2</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lstStyle/>
                    <a:p>
                      <a:pPr indent="0">
                        <a:buNone/>
                      </a:pPr>
                      <a:endParaRPr lang="en-US" sz="1800" b="0">
                        <a:latin typeface="Times New Roman" panose="02020603050405020304" pitchFamily="18" charset="0"/>
                      </a:endParaRPr>
                    </a:p>
                  </a:txBody>
                  <a:tcPr>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en-US"/>
                    </a:p>
                  </a:txBody>
                  <a:tcPr>
                    <a:lnR cap="flat">
                      <a:noFill/>
                    </a:lnR>
                    <a:lnT cap="flat">
                      <a:noFill/>
                    </a:lnT>
                    <a:lnB cap="flat">
                      <a:noFill/>
                    </a:lnB>
                  </a:tcPr>
                </a:tc>
                <a:extLst>
                  <a:ext uri="{0D108BD9-81ED-4DB2-BD59-A6C34878D82A}">
                    <a16:rowId xmlns:a16="http://schemas.microsoft.com/office/drawing/2014/main" val="10001"/>
                  </a:ext>
                </a:extLst>
              </a:tr>
              <a:tr h="265430">
                <a:tc>
                  <a:txBody>
                    <a:bodyPr/>
                    <a:lstStyle/>
                    <a:p>
                      <a:pPr indent="0">
                        <a:buNone/>
                      </a:pPr>
                      <a:r>
                        <a:rPr lang="en-US" sz="1800" b="0">
                          <a:latin typeface="Calibri" panose="020F0502020204030204" charset="0"/>
                          <a:cs typeface="Calibri" panose="020F0502020204030204" charset="0"/>
                        </a:rPr>
                        <a:t>q3</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en-US" sz="1800" b="0">
                        <a:latin typeface="Times New Roman" panose="02020603050405020304" pitchFamily="18" charset="0"/>
                      </a:endParaRPr>
                    </a:p>
                  </a:txBody>
                  <a:tcPr>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325">
                <a:tc>
                  <a:txBody>
                    <a:bodyPr/>
                    <a:lstStyle/>
                    <a:p>
                      <a:pPr indent="0">
                        <a:buNone/>
                      </a:pPr>
                      <a:r>
                        <a:rPr lang="en-US" sz="1800" b="0">
                          <a:latin typeface="Calibri" panose="020F0502020204030204" charset="0"/>
                          <a:cs typeface="Calibri" panose="020F0502020204030204" charset="0"/>
                        </a:rPr>
                        <a:t>q4</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1">
                          <a:solidFill>
                            <a:srgbClr val="FF0000"/>
                          </a:solidFill>
                          <a:latin typeface="Calibri" panose="020F0502020204030204" charset="0"/>
                          <a:cs typeface="Calibri" panose="020F0502020204030204" charset="0"/>
                        </a:rPr>
                        <a:t> </a:t>
                      </a:r>
                      <a:r>
                        <a:rPr lang="en-GB" altLang="en-US" sz="1800" b="1">
                          <a:solidFill>
                            <a:srgbClr val="FF0000"/>
                          </a:solidFill>
                          <a:latin typeface="Calibri" panose="020F0502020204030204" charset="0"/>
                          <a:cs typeface="Calibri" panose="020F0502020204030204" charset="0"/>
                        </a:rPr>
                        <a:t>D</a:t>
                      </a:r>
                      <a:endParaRPr lang="en-GB" altLang="en-US" sz="1800" b="1">
                        <a:solidFill>
                          <a:srgbClr val="FF000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1">
                          <a:solidFill>
                            <a:srgbClr val="FF0000"/>
                          </a:solidFill>
                          <a:latin typeface="Calibri" panose="020F0502020204030204" charset="0"/>
                          <a:cs typeface="Calibri" panose="020F0502020204030204" charset="0"/>
                        </a:rPr>
                        <a:t> </a:t>
                      </a:r>
                      <a:r>
                        <a:rPr lang="en-GB" altLang="en-US" sz="1800" b="1">
                          <a:solidFill>
                            <a:srgbClr val="FF0000"/>
                          </a:solidFill>
                          <a:latin typeface="Calibri" panose="020F0502020204030204" charset="0"/>
                          <a:cs typeface="Calibri" panose="020F0502020204030204" charset="0"/>
                        </a:rPr>
                        <a:t>D</a:t>
                      </a:r>
                      <a:endParaRPr lang="en-GB" altLang="en-US" sz="1800" b="1">
                        <a:solidFill>
                          <a:srgbClr val="FF000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1">
                          <a:solidFill>
                            <a:srgbClr val="FF0000"/>
                          </a:solidFill>
                          <a:latin typeface="Calibri" panose="020F0502020204030204" charset="0"/>
                          <a:cs typeface="Calibri" panose="020F0502020204030204" charset="0"/>
                        </a:rPr>
                        <a:t> </a:t>
                      </a:r>
                      <a:r>
                        <a:rPr lang="en-GB" altLang="en-US" sz="1800" b="1">
                          <a:solidFill>
                            <a:srgbClr val="FF0000"/>
                          </a:solidFill>
                          <a:latin typeface="Calibri" panose="020F0502020204030204" charset="0"/>
                          <a:cs typeface="Calibri" panose="020F0502020204030204" charset="0"/>
                        </a:rPr>
                        <a:t>D</a:t>
                      </a:r>
                      <a:endParaRPr lang="en-GB" altLang="en-US" sz="1800" b="1">
                        <a:solidFill>
                          <a:srgbClr val="FF000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1">
                          <a:solidFill>
                            <a:srgbClr val="FF0000"/>
                          </a:solidFill>
                          <a:latin typeface="Calibri" panose="020F0502020204030204" charset="0"/>
                          <a:cs typeface="Calibri" panose="020F0502020204030204" charset="0"/>
                        </a:rPr>
                        <a:t> </a:t>
                      </a:r>
                      <a:r>
                        <a:rPr lang="en-GB" altLang="en-US" sz="1800" b="1">
                          <a:solidFill>
                            <a:srgbClr val="FF0000"/>
                          </a:solidFill>
                          <a:latin typeface="Calibri" panose="020F0502020204030204" charset="0"/>
                          <a:cs typeface="Calibri" panose="020F0502020204030204" charset="0"/>
                        </a:rPr>
                        <a:t>D</a:t>
                      </a:r>
                      <a:endParaRPr lang="en-GB" altLang="en-US" sz="1800" b="1">
                        <a:solidFill>
                          <a:srgbClr val="FF000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5735">
                <a:tc>
                  <a:txBody>
                    <a:bodyPr/>
                    <a:lstStyle/>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q0</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q1</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q2</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q3</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 name="Text Box 10"/>
          <p:cNvSpPr txBox="1"/>
          <p:nvPr/>
        </p:nvSpPr>
        <p:spPr>
          <a:xfrm>
            <a:off x="9843135" y="570230"/>
            <a:ext cx="1938655" cy="368300"/>
          </a:xfrm>
          <a:prstGeom prst="rect">
            <a:avLst/>
          </a:prstGeom>
          <a:noFill/>
        </p:spPr>
        <p:txBody>
          <a:bodyPr wrap="square" rtlCol="0">
            <a:spAutoFit/>
          </a:bodyPr>
          <a:lstStyle/>
          <a:p>
            <a:r>
              <a:rPr lang="en-GB" altLang="en-US" b="1">
                <a:solidFill>
                  <a:srgbClr val="0070C0"/>
                </a:solidFill>
              </a:rPr>
              <a:t> </a:t>
            </a:r>
            <a:r>
              <a:rPr lang="en-GB" altLang="en-US" b="1">
                <a:solidFill>
                  <a:srgbClr val="0070C0"/>
                </a:solidFill>
                <a:latin typeface="Arial" panose="020B0604020202020204" pitchFamily="34" charset="0"/>
                <a:cs typeface="Arial" panose="020B0604020202020204" pitchFamily="34" charset="0"/>
              </a:rPr>
              <a:t>←</a:t>
            </a:r>
            <a:r>
              <a:rPr lang="en-GB" altLang="en-US" b="1">
                <a:solidFill>
                  <a:srgbClr val="0070C0"/>
                </a:solidFill>
              </a:rPr>
              <a:t>FIGURE - 3</a:t>
            </a:r>
          </a:p>
        </p:txBody>
      </p:sp>
      <p:pic>
        <p:nvPicPr>
          <p:cNvPr id="4" name="Picture 3" descr="IMG_20240417_124634"/>
          <p:cNvPicPr>
            <a:picLocks noChangeAspect="1"/>
          </p:cNvPicPr>
          <p:nvPr/>
        </p:nvPicPr>
        <p:blipFill>
          <a:blip r:embed="rId2"/>
          <a:stretch>
            <a:fillRect/>
          </a:stretch>
        </p:blipFill>
        <p:spPr>
          <a:xfrm>
            <a:off x="7604760" y="2700020"/>
            <a:ext cx="4365625" cy="343471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p:nvPr/>
        </p:nvGraphicFramePr>
        <p:xfrm>
          <a:off x="283845" y="0"/>
          <a:ext cx="8362315" cy="7138035"/>
        </p:xfrm>
        <a:graphic>
          <a:graphicData uri="http://schemas.openxmlformats.org/drawingml/2006/table">
            <a:tbl>
              <a:tblPr/>
              <a:tblGrid>
                <a:gridCol w="967105">
                  <a:extLst>
                    <a:ext uri="{9D8B030D-6E8A-4147-A177-3AD203B41FA5}">
                      <a16:colId xmlns:a16="http://schemas.microsoft.com/office/drawing/2014/main" val="20000"/>
                    </a:ext>
                  </a:extLst>
                </a:gridCol>
                <a:gridCol w="930275">
                  <a:extLst>
                    <a:ext uri="{9D8B030D-6E8A-4147-A177-3AD203B41FA5}">
                      <a16:colId xmlns:a16="http://schemas.microsoft.com/office/drawing/2014/main" val="20001"/>
                    </a:ext>
                  </a:extLst>
                </a:gridCol>
                <a:gridCol w="942975">
                  <a:extLst>
                    <a:ext uri="{9D8B030D-6E8A-4147-A177-3AD203B41FA5}">
                      <a16:colId xmlns:a16="http://schemas.microsoft.com/office/drawing/2014/main" val="20002"/>
                    </a:ext>
                  </a:extLst>
                </a:gridCol>
                <a:gridCol w="5521960">
                  <a:extLst>
                    <a:ext uri="{9D8B030D-6E8A-4147-A177-3AD203B41FA5}">
                      <a16:colId xmlns:a16="http://schemas.microsoft.com/office/drawing/2014/main" val="20003"/>
                    </a:ext>
                  </a:extLst>
                </a:gridCol>
              </a:tblGrid>
              <a:tr h="274320">
                <a:tc>
                  <a:txBody>
                    <a:bodyPr/>
                    <a:lstStyle/>
                    <a:p>
                      <a:pPr indent="0">
                        <a:buNone/>
                      </a:pPr>
                      <a:r>
                        <a:rPr lang="en-US" sz="1800" b="0">
                          <a:latin typeface="Calibri" panose="020F0502020204030204" charset="0"/>
                          <a:cs typeface="Calibri" panose="020F0502020204030204" charset="0"/>
                        </a:rPr>
                        <a:t>δ</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a</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b</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Computaions</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97280">
                <a:tc>
                  <a:txBody>
                    <a:bodyPr/>
                    <a:lstStyle/>
                    <a:p>
                      <a:pPr indent="0">
                        <a:buNone/>
                      </a:pPr>
                      <a:r>
                        <a:rPr lang="en-US" sz="1800" b="1">
                          <a:solidFill>
                            <a:srgbClr val="00B050"/>
                          </a:solidFill>
                          <a:latin typeface="Calibri" panose="020F0502020204030204" charset="0"/>
                          <a:cs typeface="Calibri" panose="020F0502020204030204" charset="0"/>
                        </a:rPr>
                        <a:t>(q0, q1)</a:t>
                      </a:r>
                      <a:endParaRPr lang="en-US" sz="1800" b="1">
                        <a:solidFill>
                          <a:srgbClr val="00B05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(q1,q</a:t>
                      </a:r>
                      <a:r>
                        <a:rPr lang="en-GB" altLang="en-US" sz="1800" b="0">
                          <a:latin typeface="Calibri" panose="020F0502020204030204" charset="0"/>
                          <a:cs typeface="Calibri" panose="020F0502020204030204" charset="0"/>
                        </a:rPr>
                        <a:t>2</a:t>
                      </a:r>
                      <a:r>
                        <a:rPr lang="en-US" sz="1800" b="0">
                          <a:latin typeface="Calibri" panose="020F0502020204030204" charset="0"/>
                          <a:cs typeface="Calibri" panose="020F0502020204030204" charset="0"/>
                        </a:rPr>
                        <a:t>)</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(q3, q</a:t>
                      </a:r>
                      <a:r>
                        <a:rPr lang="en-GB" altLang="en-US" sz="1800" b="0">
                          <a:latin typeface="Calibri" panose="020F0502020204030204" charset="0"/>
                          <a:cs typeface="Calibri" panose="020F0502020204030204" charset="0"/>
                        </a:rPr>
                        <a:t>4</a:t>
                      </a:r>
                      <a:r>
                        <a:rPr lang="en-US" sz="1800" b="0">
                          <a:latin typeface="Calibri" panose="020F0502020204030204" charset="0"/>
                          <a:cs typeface="Calibri" panose="020F0502020204030204" charset="0"/>
                        </a:rPr>
                        <a:t>)</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δ(q0, a)= q1 and δ(q</a:t>
                      </a:r>
                      <a:r>
                        <a:rPr lang="en-GB" altLang="en-US" sz="1800" b="0">
                          <a:latin typeface="Calibri" panose="020F0502020204030204" charset="0"/>
                          <a:cs typeface="Calibri" panose="020F0502020204030204" charset="0"/>
                        </a:rPr>
                        <a:t>1</a:t>
                      </a:r>
                      <a:r>
                        <a:rPr lang="en-US" sz="1800" b="0">
                          <a:latin typeface="Calibri" panose="020F0502020204030204" charset="0"/>
                          <a:cs typeface="Calibri" panose="020F0502020204030204" charset="0"/>
                        </a:rPr>
                        <a:t>, a)= q</a:t>
                      </a:r>
                      <a:r>
                        <a:rPr lang="en-GB" altLang="en-US" sz="1800" b="0">
                          <a:latin typeface="Calibri" panose="020F0502020204030204" charset="0"/>
                          <a:cs typeface="Calibri" panose="020F0502020204030204" charset="0"/>
                        </a:rPr>
                        <a:t>2</a:t>
                      </a:r>
                      <a:endParaRPr lang="en-US" sz="1800" b="0">
                        <a:latin typeface="Calibri" panose="020F0502020204030204" charset="0"/>
                        <a:cs typeface="Calibri" panose="020F0502020204030204" charset="0"/>
                      </a:endParaRPr>
                    </a:p>
                    <a:p>
                      <a:pPr indent="0">
                        <a:buNone/>
                      </a:pPr>
                      <a:r>
                        <a:rPr lang="en-US" sz="1800" b="1">
                          <a:solidFill>
                            <a:srgbClr val="FF0000"/>
                          </a:solidFill>
                          <a:latin typeface="Arial" panose="020B0604020202020204" pitchFamily="34" charset="0"/>
                          <a:cs typeface="Arial" panose="020B0604020202020204" pitchFamily="34" charset="0"/>
                        </a:rPr>
                        <a:t>→</a:t>
                      </a:r>
                      <a:r>
                        <a:rPr lang="en-US" sz="1800" b="1">
                          <a:solidFill>
                            <a:srgbClr val="FF0000"/>
                          </a:solidFill>
                          <a:latin typeface="Calibri" panose="020F0502020204030204" charset="0"/>
                          <a:cs typeface="Calibri" panose="020F0502020204030204" charset="0"/>
                        </a:rPr>
                        <a:t>Pair is (q</a:t>
                      </a:r>
                      <a:r>
                        <a:rPr lang="en-GB" altLang="en-US" sz="1800" b="1">
                          <a:solidFill>
                            <a:srgbClr val="FF0000"/>
                          </a:solidFill>
                          <a:latin typeface="Calibri" panose="020F0502020204030204" charset="0"/>
                          <a:cs typeface="Calibri" panose="020F0502020204030204" charset="0"/>
                        </a:rPr>
                        <a:t>1</a:t>
                      </a:r>
                      <a:r>
                        <a:rPr lang="en-US" sz="1800" b="1">
                          <a:solidFill>
                            <a:srgbClr val="FF0000"/>
                          </a:solidFill>
                          <a:latin typeface="Calibri" panose="020F0502020204030204" charset="0"/>
                          <a:cs typeface="Calibri" panose="020F0502020204030204" charset="0"/>
                        </a:rPr>
                        <a:t>,q</a:t>
                      </a:r>
                      <a:r>
                        <a:rPr lang="en-GB" altLang="en-US" sz="1800" b="1">
                          <a:solidFill>
                            <a:srgbClr val="FF0000"/>
                          </a:solidFill>
                          <a:latin typeface="Calibri" panose="020F0502020204030204" charset="0"/>
                          <a:cs typeface="Calibri" panose="020F0502020204030204" charset="0"/>
                        </a:rPr>
                        <a:t>2</a:t>
                      </a:r>
                      <a:r>
                        <a:rPr lang="en-US" sz="1800" b="1">
                          <a:solidFill>
                            <a:srgbClr val="FF0000"/>
                          </a:solidFill>
                          <a:latin typeface="Calibri" panose="020F0502020204030204" charset="0"/>
                          <a:cs typeface="Calibri" panose="020F0502020204030204" charset="0"/>
                        </a:rPr>
                        <a:t>) </a:t>
                      </a:r>
                      <a:r>
                        <a:rPr lang="en-GB" altLang="en-US" sz="1800" b="1">
                          <a:solidFill>
                            <a:srgbClr val="FF0000"/>
                          </a:solidFill>
                          <a:latin typeface="Calibri" panose="020F0502020204030204" charset="0"/>
                          <a:cs typeface="Calibri" panose="020F0502020204030204" charset="0"/>
                        </a:rPr>
                        <a:t>is </a:t>
                      </a:r>
                      <a:r>
                        <a:rPr lang="en-US" sz="1800" b="1">
                          <a:solidFill>
                            <a:srgbClr val="FF0000"/>
                          </a:solidFill>
                          <a:latin typeface="Calibri" panose="020F0502020204030204" charset="0"/>
                          <a:cs typeface="Calibri" panose="020F0502020204030204" charset="0"/>
                        </a:rPr>
                        <a:t>Not Marked</a:t>
                      </a:r>
                    </a:p>
                    <a:p>
                      <a:pPr indent="0">
                        <a:buNone/>
                      </a:pPr>
                      <a:r>
                        <a:rPr lang="en-US" sz="1800" b="0">
                          <a:latin typeface="Calibri" panose="020F0502020204030204" charset="0"/>
                          <a:cs typeface="Calibri" panose="020F0502020204030204" charset="0"/>
                        </a:rPr>
                        <a:t>δ(q0, b)= q3 and δ(q1, b)= q</a:t>
                      </a:r>
                      <a:r>
                        <a:rPr lang="en-GB" altLang="en-US" sz="1800" b="0">
                          <a:latin typeface="Calibri" panose="020F0502020204030204" charset="0"/>
                          <a:cs typeface="Calibri" panose="020F0502020204030204" charset="0"/>
                        </a:rPr>
                        <a:t>4</a:t>
                      </a:r>
                      <a:endParaRPr lang="en-US" sz="1800" b="1">
                        <a:solidFill>
                          <a:srgbClr val="FF0000"/>
                        </a:solidFill>
                        <a:latin typeface="Calibri" panose="020F0502020204030204" charset="0"/>
                        <a:cs typeface="Calibri" panose="020F0502020204030204" charset="0"/>
                      </a:endParaRPr>
                    </a:p>
                    <a:p>
                      <a:pPr indent="0">
                        <a:buNone/>
                      </a:pPr>
                      <a:r>
                        <a:rPr lang="en-US" sz="1800" b="1">
                          <a:solidFill>
                            <a:srgbClr val="FF0000"/>
                          </a:solidFill>
                          <a:latin typeface="Calibri" panose="020F0502020204030204" charset="0"/>
                          <a:cs typeface="Calibri" panose="020F0502020204030204" charset="0"/>
                        </a:rPr>
                        <a:t> </a:t>
                      </a:r>
                      <a:r>
                        <a:rPr lang="en-US" sz="1800" b="1">
                          <a:solidFill>
                            <a:srgbClr val="FF0000"/>
                          </a:solidFill>
                          <a:latin typeface="Arial" panose="020B0604020202020204" pitchFamily="34" charset="0"/>
                          <a:cs typeface="Arial" panose="020B0604020202020204" pitchFamily="34" charset="0"/>
                        </a:rPr>
                        <a:t>→</a:t>
                      </a:r>
                      <a:r>
                        <a:rPr lang="en-US" sz="1800" b="1">
                          <a:solidFill>
                            <a:srgbClr val="FF0000"/>
                          </a:solidFill>
                          <a:latin typeface="Calibri" panose="020F0502020204030204" charset="0"/>
                          <a:cs typeface="Calibri" panose="020F0502020204030204" charset="0"/>
                        </a:rPr>
                        <a:t>Pair is (q3,q</a:t>
                      </a:r>
                      <a:r>
                        <a:rPr lang="en-GB" altLang="en-US" sz="1800" b="1">
                          <a:solidFill>
                            <a:srgbClr val="FF0000"/>
                          </a:solidFill>
                          <a:latin typeface="Calibri" panose="020F0502020204030204" charset="0"/>
                          <a:cs typeface="Calibri" panose="020F0502020204030204" charset="0"/>
                        </a:rPr>
                        <a:t>4</a:t>
                      </a:r>
                      <a:r>
                        <a:rPr lang="en-US" sz="1800" b="1">
                          <a:solidFill>
                            <a:srgbClr val="FF0000"/>
                          </a:solidFill>
                          <a:latin typeface="Calibri" panose="020F0502020204030204" charset="0"/>
                          <a:cs typeface="Calibri" panose="020F0502020204030204" charset="0"/>
                        </a:rPr>
                        <a:t>) </a:t>
                      </a:r>
                      <a:r>
                        <a:rPr lang="en-GB" altLang="en-US" sz="1800" b="1">
                          <a:solidFill>
                            <a:srgbClr val="FF0000"/>
                          </a:solidFill>
                          <a:latin typeface="Calibri" panose="020F0502020204030204" charset="0"/>
                          <a:cs typeface="Calibri" panose="020F0502020204030204" charset="0"/>
                        </a:rPr>
                        <a:t>is Marked so </a:t>
                      </a:r>
                      <a:r>
                        <a:rPr lang="en-GB" altLang="en-US" sz="1800" b="1">
                          <a:solidFill>
                            <a:srgbClr val="00B050"/>
                          </a:solidFill>
                          <a:latin typeface="Calibri" panose="020F0502020204030204" charset="0"/>
                          <a:cs typeface="Calibri" panose="020F0502020204030204" charset="0"/>
                        </a:rPr>
                        <a:t>(q0, q1) is Marked</a:t>
                      </a:r>
                      <a:endParaRPr lang="en-GB" altLang="en-US" sz="1800" b="1">
                        <a:solidFill>
                          <a:srgbClr val="00B05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97280">
                <a:tc>
                  <a:txBody>
                    <a:bodyPr/>
                    <a:lstStyle/>
                    <a:p>
                      <a:pPr indent="0">
                        <a:buNone/>
                      </a:pPr>
                      <a:r>
                        <a:rPr lang="en-US" sz="1800" b="1">
                          <a:solidFill>
                            <a:srgbClr val="00B050"/>
                          </a:solidFill>
                          <a:latin typeface="Calibri" panose="020F0502020204030204" charset="0"/>
                          <a:cs typeface="Calibri" panose="020F0502020204030204" charset="0"/>
                        </a:rPr>
                        <a:t>(q</a:t>
                      </a:r>
                      <a:r>
                        <a:rPr lang="en-GB" altLang="en-US" sz="1800" b="1">
                          <a:solidFill>
                            <a:srgbClr val="00B050"/>
                          </a:solidFill>
                          <a:latin typeface="Calibri" panose="020F0502020204030204" charset="0"/>
                          <a:cs typeface="Calibri" panose="020F0502020204030204" charset="0"/>
                        </a:rPr>
                        <a:t>0</a:t>
                      </a:r>
                      <a:r>
                        <a:rPr lang="en-US" sz="1800" b="1">
                          <a:solidFill>
                            <a:srgbClr val="00B050"/>
                          </a:solidFill>
                          <a:latin typeface="Calibri" panose="020F0502020204030204" charset="0"/>
                          <a:cs typeface="Calibri" panose="020F0502020204030204" charset="0"/>
                        </a:rPr>
                        <a:t>, q</a:t>
                      </a:r>
                      <a:r>
                        <a:rPr lang="en-GB" altLang="en-US" sz="1800" b="1">
                          <a:solidFill>
                            <a:srgbClr val="00B050"/>
                          </a:solidFill>
                          <a:latin typeface="Calibri" panose="020F0502020204030204" charset="0"/>
                          <a:cs typeface="Calibri" panose="020F0502020204030204" charset="0"/>
                        </a:rPr>
                        <a:t>2</a:t>
                      </a:r>
                      <a:r>
                        <a:rPr lang="en-US" sz="1800" b="1">
                          <a:solidFill>
                            <a:srgbClr val="00B050"/>
                          </a:solidFill>
                          <a:latin typeface="Calibri" panose="020F0502020204030204" charset="0"/>
                          <a:cs typeface="Calibri" panose="020F0502020204030204" charset="0"/>
                        </a:rPr>
                        <a:t>)</a:t>
                      </a:r>
                      <a:endParaRPr lang="en-US" sz="1800" b="1">
                        <a:solidFill>
                          <a:srgbClr val="00B05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(q</a:t>
                      </a:r>
                      <a:r>
                        <a:rPr lang="en-GB" altLang="en-US" sz="1800" b="0">
                          <a:latin typeface="Calibri" panose="020F0502020204030204" charset="0"/>
                          <a:cs typeface="Calibri" panose="020F0502020204030204" charset="0"/>
                        </a:rPr>
                        <a:t>1</a:t>
                      </a:r>
                      <a:r>
                        <a:rPr lang="en-US" sz="1800" b="0">
                          <a:latin typeface="Calibri" panose="020F0502020204030204" charset="0"/>
                          <a:cs typeface="Calibri" panose="020F0502020204030204" charset="0"/>
                        </a:rPr>
                        <a:t>, q</a:t>
                      </a:r>
                      <a:r>
                        <a:rPr lang="en-GB" altLang="en-US" sz="1800" b="0">
                          <a:latin typeface="Calibri" panose="020F0502020204030204" charset="0"/>
                          <a:cs typeface="Calibri" panose="020F0502020204030204" charset="0"/>
                        </a:rPr>
                        <a:t>1</a:t>
                      </a:r>
                      <a:r>
                        <a:rPr lang="en-US" sz="1800" b="0">
                          <a:latin typeface="Calibri" panose="020F0502020204030204" charset="0"/>
                          <a:cs typeface="Calibri" panose="020F0502020204030204" charset="0"/>
                        </a:rPr>
                        <a:t>)</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(q</a:t>
                      </a:r>
                      <a:r>
                        <a:rPr lang="en-GB" altLang="en-US" sz="1800" b="0">
                          <a:latin typeface="Calibri" panose="020F0502020204030204" charset="0"/>
                          <a:cs typeface="Calibri" panose="020F0502020204030204" charset="0"/>
                        </a:rPr>
                        <a:t>3</a:t>
                      </a:r>
                      <a:r>
                        <a:rPr lang="en-US" sz="1800" b="0">
                          <a:latin typeface="Calibri" panose="020F0502020204030204" charset="0"/>
                          <a:cs typeface="Calibri" panose="020F0502020204030204" charset="0"/>
                        </a:rPr>
                        <a:t>, q</a:t>
                      </a:r>
                      <a:r>
                        <a:rPr lang="en-GB" altLang="en-US" sz="1800" b="0">
                          <a:latin typeface="Calibri" panose="020F0502020204030204" charset="0"/>
                          <a:cs typeface="Calibri" panose="020F0502020204030204" charset="0"/>
                        </a:rPr>
                        <a:t>4</a:t>
                      </a:r>
                      <a:r>
                        <a:rPr lang="en-US" sz="1800" b="0">
                          <a:latin typeface="Calibri" panose="020F0502020204030204" charset="0"/>
                          <a:cs typeface="Calibri" panose="020F0502020204030204" charset="0"/>
                        </a:rPr>
                        <a:t>)</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δ(q</a:t>
                      </a:r>
                      <a:r>
                        <a:rPr lang="en-GB" altLang="en-US" sz="1800" b="0">
                          <a:latin typeface="Calibri" panose="020F0502020204030204" charset="0"/>
                          <a:cs typeface="Calibri" panose="020F0502020204030204" charset="0"/>
                        </a:rPr>
                        <a:t>0</a:t>
                      </a:r>
                      <a:r>
                        <a:rPr lang="en-US" sz="1800" b="0">
                          <a:latin typeface="Calibri" panose="020F0502020204030204" charset="0"/>
                          <a:cs typeface="Calibri" panose="020F0502020204030204" charset="0"/>
                        </a:rPr>
                        <a:t>, a)= q</a:t>
                      </a:r>
                      <a:r>
                        <a:rPr lang="en-GB" altLang="en-US" sz="1800" b="0">
                          <a:latin typeface="Calibri" panose="020F0502020204030204" charset="0"/>
                          <a:cs typeface="Calibri" panose="020F0502020204030204" charset="0"/>
                        </a:rPr>
                        <a:t>1</a:t>
                      </a:r>
                      <a:r>
                        <a:rPr lang="en-US" sz="1800" b="0">
                          <a:latin typeface="Calibri" panose="020F0502020204030204" charset="0"/>
                          <a:cs typeface="Calibri" panose="020F0502020204030204" charset="0"/>
                        </a:rPr>
                        <a:t> and δ(q</a:t>
                      </a:r>
                      <a:r>
                        <a:rPr lang="en-GB" altLang="en-US" sz="1800" b="0">
                          <a:latin typeface="Calibri" panose="020F0502020204030204" charset="0"/>
                          <a:cs typeface="Calibri" panose="020F0502020204030204" charset="0"/>
                        </a:rPr>
                        <a:t>2</a:t>
                      </a:r>
                      <a:r>
                        <a:rPr lang="en-US" sz="1800" b="0">
                          <a:latin typeface="Calibri" panose="020F0502020204030204" charset="0"/>
                          <a:cs typeface="Calibri" panose="020F0502020204030204" charset="0"/>
                        </a:rPr>
                        <a:t>, a)= q</a:t>
                      </a:r>
                      <a:r>
                        <a:rPr lang="en-GB" altLang="en-US" sz="1800" b="0">
                          <a:latin typeface="Calibri" panose="020F0502020204030204" charset="0"/>
                          <a:cs typeface="Calibri" panose="020F0502020204030204" charset="0"/>
                        </a:rPr>
                        <a:t>1</a:t>
                      </a:r>
                      <a:r>
                        <a:rPr lang="en-US" sz="1800" b="0">
                          <a:latin typeface="Calibri" panose="020F0502020204030204" charset="0"/>
                          <a:cs typeface="Calibri" panose="020F0502020204030204" charset="0"/>
                        </a:rPr>
                        <a:t> </a:t>
                      </a:r>
                    </a:p>
                    <a:p>
                      <a:pPr indent="0">
                        <a:buNone/>
                      </a:pPr>
                      <a:r>
                        <a:rPr lang="en-US" sz="1800" b="1">
                          <a:solidFill>
                            <a:srgbClr val="FF0000"/>
                          </a:solidFill>
                          <a:latin typeface="Arial" panose="020B0604020202020204" pitchFamily="34" charset="0"/>
                          <a:cs typeface="Arial" panose="020B0604020202020204" pitchFamily="34" charset="0"/>
                        </a:rPr>
                        <a:t>→</a:t>
                      </a:r>
                      <a:r>
                        <a:rPr lang="en-US" sz="1800" b="1">
                          <a:solidFill>
                            <a:srgbClr val="FF0000"/>
                          </a:solidFill>
                          <a:latin typeface="Calibri" panose="020F0502020204030204" charset="0"/>
                          <a:cs typeface="Calibri" panose="020F0502020204030204" charset="0"/>
                        </a:rPr>
                        <a:t>Pair is (q</a:t>
                      </a:r>
                      <a:r>
                        <a:rPr lang="en-GB" altLang="en-US" sz="1800" b="1">
                          <a:solidFill>
                            <a:srgbClr val="FF0000"/>
                          </a:solidFill>
                          <a:latin typeface="Calibri" panose="020F0502020204030204" charset="0"/>
                          <a:cs typeface="Calibri" panose="020F0502020204030204" charset="0"/>
                        </a:rPr>
                        <a:t>1</a:t>
                      </a:r>
                      <a:r>
                        <a:rPr lang="en-US" sz="1800" b="1">
                          <a:solidFill>
                            <a:srgbClr val="FF0000"/>
                          </a:solidFill>
                          <a:latin typeface="Calibri" panose="020F0502020204030204" charset="0"/>
                          <a:cs typeface="Calibri" panose="020F0502020204030204" charset="0"/>
                        </a:rPr>
                        <a:t>,q</a:t>
                      </a:r>
                      <a:r>
                        <a:rPr lang="en-GB" altLang="en-US" sz="1800" b="1">
                          <a:solidFill>
                            <a:srgbClr val="FF0000"/>
                          </a:solidFill>
                          <a:latin typeface="Calibri" panose="020F0502020204030204" charset="0"/>
                          <a:cs typeface="Calibri" panose="020F0502020204030204" charset="0"/>
                        </a:rPr>
                        <a:t>1</a:t>
                      </a:r>
                      <a:r>
                        <a:rPr lang="en-US" sz="1800" b="1">
                          <a:solidFill>
                            <a:srgbClr val="FF0000"/>
                          </a:solidFill>
                          <a:latin typeface="Calibri" panose="020F0502020204030204" charset="0"/>
                          <a:cs typeface="Calibri" panose="020F0502020204030204" charset="0"/>
                        </a:rPr>
                        <a:t>)</a:t>
                      </a:r>
                      <a:r>
                        <a:rPr lang="en-GB" altLang="en-US" sz="1800" b="1">
                          <a:solidFill>
                            <a:srgbClr val="FF0000"/>
                          </a:solidFill>
                          <a:latin typeface="Calibri" panose="020F0502020204030204" charset="0"/>
                          <a:cs typeface="Calibri" panose="020F0502020204030204" charset="0"/>
                        </a:rPr>
                        <a:t> is</a:t>
                      </a:r>
                      <a:r>
                        <a:rPr lang="en-US" sz="1800" b="1">
                          <a:solidFill>
                            <a:srgbClr val="FF0000"/>
                          </a:solidFill>
                          <a:latin typeface="Calibri" panose="020F0502020204030204" charset="0"/>
                          <a:cs typeface="Calibri" panose="020F0502020204030204" charset="0"/>
                        </a:rPr>
                        <a:t> Not a Pair</a:t>
                      </a:r>
                    </a:p>
                    <a:p>
                      <a:pPr indent="0">
                        <a:buNone/>
                      </a:pPr>
                      <a:r>
                        <a:rPr lang="en-US" sz="1800" b="0">
                          <a:latin typeface="Calibri" panose="020F0502020204030204" charset="0"/>
                          <a:cs typeface="Calibri" panose="020F0502020204030204" charset="0"/>
                        </a:rPr>
                        <a:t>δ(q</a:t>
                      </a:r>
                      <a:r>
                        <a:rPr lang="en-GB" altLang="en-US" sz="1800" b="0">
                          <a:latin typeface="Calibri" panose="020F0502020204030204" charset="0"/>
                          <a:cs typeface="Calibri" panose="020F0502020204030204" charset="0"/>
                        </a:rPr>
                        <a:t>0</a:t>
                      </a:r>
                      <a:r>
                        <a:rPr lang="en-US" sz="1800" b="0">
                          <a:latin typeface="Calibri" panose="020F0502020204030204" charset="0"/>
                          <a:cs typeface="Calibri" panose="020F0502020204030204" charset="0"/>
                        </a:rPr>
                        <a:t>, </a:t>
                      </a:r>
                      <a:r>
                        <a:rPr lang="en-GB" altLang="en-US" sz="1800" b="0">
                          <a:latin typeface="Calibri" panose="020F0502020204030204" charset="0"/>
                          <a:cs typeface="Calibri" panose="020F0502020204030204" charset="0"/>
                        </a:rPr>
                        <a:t>b</a:t>
                      </a:r>
                      <a:r>
                        <a:rPr lang="en-US" sz="1800" b="0">
                          <a:latin typeface="Calibri" panose="020F0502020204030204" charset="0"/>
                          <a:cs typeface="Calibri" panose="020F0502020204030204" charset="0"/>
                        </a:rPr>
                        <a:t>)= q</a:t>
                      </a:r>
                      <a:r>
                        <a:rPr lang="en-GB" altLang="en-US" sz="1800" b="0">
                          <a:latin typeface="Calibri" panose="020F0502020204030204" charset="0"/>
                          <a:cs typeface="Calibri" panose="020F0502020204030204" charset="0"/>
                        </a:rPr>
                        <a:t>3</a:t>
                      </a:r>
                      <a:r>
                        <a:rPr lang="en-US" sz="1800" b="0">
                          <a:latin typeface="Calibri" panose="020F0502020204030204" charset="0"/>
                          <a:cs typeface="Calibri" panose="020F0502020204030204" charset="0"/>
                        </a:rPr>
                        <a:t> and δ(q</a:t>
                      </a:r>
                      <a:r>
                        <a:rPr lang="en-GB" altLang="en-US" sz="1800" b="0">
                          <a:latin typeface="Calibri" panose="020F0502020204030204" charset="0"/>
                          <a:cs typeface="Calibri" panose="020F0502020204030204" charset="0"/>
                        </a:rPr>
                        <a:t>2</a:t>
                      </a:r>
                      <a:r>
                        <a:rPr lang="en-US" sz="1800" b="0">
                          <a:latin typeface="Calibri" panose="020F0502020204030204" charset="0"/>
                          <a:cs typeface="Calibri" panose="020F0502020204030204" charset="0"/>
                        </a:rPr>
                        <a:t>, </a:t>
                      </a:r>
                      <a:r>
                        <a:rPr lang="en-GB" altLang="en-US" sz="1800" b="0">
                          <a:latin typeface="Calibri" panose="020F0502020204030204" charset="0"/>
                          <a:cs typeface="Calibri" panose="020F0502020204030204" charset="0"/>
                        </a:rPr>
                        <a:t>b</a:t>
                      </a:r>
                      <a:r>
                        <a:rPr lang="en-US" sz="1800" b="0">
                          <a:latin typeface="Calibri" panose="020F0502020204030204" charset="0"/>
                          <a:cs typeface="Calibri" panose="020F0502020204030204" charset="0"/>
                        </a:rPr>
                        <a:t>)= q</a:t>
                      </a:r>
                      <a:r>
                        <a:rPr lang="en-GB" altLang="en-US" sz="1800" b="0">
                          <a:latin typeface="Calibri" panose="020F0502020204030204" charset="0"/>
                          <a:cs typeface="Calibri" panose="020F0502020204030204" charset="0"/>
                        </a:rPr>
                        <a:t>4</a:t>
                      </a:r>
                      <a:r>
                        <a:rPr lang="en-US" sz="1800" b="0">
                          <a:latin typeface="Calibri" panose="020F0502020204030204" charset="0"/>
                          <a:cs typeface="Calibri" panose="020F0502020204030204" charset="0"/>
                        </a:rPr>
                        <a:t> </a:t>
                      </a:r>
                    </a:p>
                    <a:p>
                      <a:pPr algn="l">
                        <a:buClrTx/>
                        <a:buSzTx/>
                        <a:buFontTx/>
                        <a:buNone/>
                      </a:pPr>
                      <a:r>
                        <a:rPr lang="en-US" sz="1800" b="1">
                          <a:solidFill>
                            <a:srgbClr val="FF0000"/>
                          </a:solidFill>
                          <a:latin typeface="Arial" panose="020B0604020202020204" pitchFamily="34" charset="0"/>
                          <a:cs typeface="Arial" panose="020B0604020202020204" pitchFamily="34" charset="0"/>
                        </a:rPr>
                        <a:t>→</a:t>
                      </a:r>
                      <a:r>
                        <a:rPr lang="en-US" sz="1800" b="1">
                          <a:solidFill>
                            <a:srgbClr val="FF0000"/>
                          </a:solidFill>
                          <a:latin typeface="Calibri" panose="020F0502020204030204" charset="0"/>
                          <a:cs typeface="Calibri" panose="020F0502020204030204" charset="0"/>
                        </a:rPr>
                        <a:t>Pair is (q</a:t>
                      </a:r>
                      <a:r>
                        <a:rPr lang="en-GB" altLang="en-US" sz="1800" b="1">
                          <a:solidFill>
                            <a:srgbClr val="FF0000"/>
                          </a:solidFill>
                          <a:latin typeface="Calibri" panose="020F0502020204030204" charset="0"/>
                          <a:cs typeface="Calibri" panose="020F0502020204030204" charset="0"/>
                        </a:rPr>
                        <a:t>3</a:t>
                      </a:r>
                      <a:r>
                        <a:rPr lang="en-US" sz="1800" b="1">
                          <a:solidFill>
                            <a:srgbClr val="FF0000"/>
                          </a:solidFill>
                          <a:latin typeface="Calibri" panose="020F0502020204030204" charset="0"/>
                          <a:cs typeface="Calibri" panose="020F0502020204030204" charset="0"/>
                        </a:rPr>
                        <a:t>,q</a:t>
                      </a:r>
                      <a:r>
                        <a:rPr lang="en-GB" altLang="en-US" sz="1800" b="1">
                          <a:solidFill>
                            <a:srgbClr val="FF0000"/>
                          </a:solidFill>
                          <a:latin typeface="Calibri" panose="020F0502020204030204" charset="0"/>
                          <a:cs typeface="Calibri" panose="020F0502020204030204" charset="0"/>
                        </a:rPr>
                        <a:t>4</a:t>
                      </a:r>
                      <a:r>
                        <a:rPr lang="en-US" sz="1800" b="1">
                          <a:solidFill>
                            <a:srgbClr val="FF0000"/>
                          </a:solidFill>
                          <a:latin typeface="Calibri" panose="020F0502020204030204" charset="0"/>
                          <a:cs typeface="Calibri" panose="020F0502020204030204" charset="0"/>
                        </a:rPr>
                        <a:t>) </a:t>
                      </a:r>
                      <a:r>
                        <a:rPr lang="en-GB" altLang="en-US" sz="1800" b="1">
                          <a:solidFill>
                            <a:srgbClr val="FF0000"/>
                          </a:solidFill>
                          <a:latin typeface="Calibri" panose="020F0502020204030204" charset="0"/>
                          <a:cs typeface="Calibri" panose="020F0502020204030204" charset="0"/>
                          <a:sym typeface="+mn-ea"/>
                        </a:rPr>
                        <a:t>is Marked so </a:t>
                      </a:r>
                      <a:r>
                        <a:rPr lang="en-GB" altLang="en-US" sz="1800" b="1">
                          <a:solidFill>
                            <a:srgbClr val="00B050"/>
                          </a:solidFill>
                          <a:latin typeface="Calibri" panose="020F0502020204030204" charset="0"/>
                          <a:cs typeface="Calibri" panose="020F0502020204030204" charset="0"/>
                          <a:sym typeface="+mn-ea"/>
                        </a:rPr>
                        <a:t>(q0, q2) is Marked</a:t>
                      </a:r>
                      <a:endParaRPr lang="en-GB" altLang="en-US" sz="1800" b="1">
                        <a:solidFill>
                          <a:srgbClr val="00B050"/>
                        </a:solidFill>
                        <a:latin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97280">
                <a:tc>
                  <a:txBody>
                    <a:bodyPr/>
                    <a:lstStyle/>
                    <a:p>
                      <a:pPr indent="0">
                        <a:buNone/>
                      </a:pPr>
                      <a:r>
                        <a:rPr lang="en-GB" altLang="en-US" sz="1800" b="1">
                          <a:solidFill>
                            <a:srgbClr val="00B050"/>
                          </a:solidFill>
                          <a:latin typeface="Calibri" panose="020F0502020204030204" charset="0"/>
                          <a:ea typeface="Calibri" panose="020F0502020204030204" charset="0"/>
                          <a:cs typeface="Calibri" panose="020F0502020204030204" charset="0"/>
                        </a:rPr>
                        <a:t>(q0, q3)</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GB" altLang="en-US" sz="1800" b="0">
                          <a:latin typeface="Calibri" panose="020F0502020204030204" charset="0"/>
                          <a:ea typeface="Calibri" panose="020F0502020204030204" charset="0"/>
                          <a:cs typeface="Calibri" panose="020F0502020204030204" charset="0"/>
                        </a:rPr>
                        <a:t>(q1, q2)</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GB" altLang="en-US" sz="1800" b="0">
                          <a:latin typeface="Calibri" panose="020F0502020204030204" charset="0"/>
                          <a:ea typeface="Calibri" panose="020F0502020204030204" charset="0"/>
                          <a:cs typeface="Calibri" panose="020F0502020204030204" charset="0"/>
                        </a:rPr>
                        <a:t>(q3, q4)</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a:latin typeface="Calibri" panose="020F0502020204030204" charset="0"/>
                          <a:cs typeface="Calibri" panose="020F0502020204030204" charset="0"/>
                          <a:sym typeface="+mn-ea"/>
                        </a:rPr>
                        <a:t>δ(q</a:t>
                      </a:r>
                      <a:r>
                        <a:rPr lang="en-GB" altLang="en-US" sz="1800">
                          <a:latin typeface="Calibri" panose="020F0502020204030204" charset="0"/>
                          <a:cs typeface="Calibri" panose="020F0502020204030204" charset="0"/>
                          <a:sym typeface="+mn-ea"/>
                        </a:rPr>
                        <a:t>0</a:t>
                      </a:r>
                      <a:r>
                        <a:rPr lang="en-US" sz="1800">
                          <a:latin typeface="Calibri" panose="020F0502020204030204" charset="0"/>
                          <a:cs typeface="Calibri" panose="020F0502020204030204" charset="0"/>
                          <a:sym typeface="+mn-ea"/>
                        </a:rPr>
                        <a:t>, a)= q</a:t>
                      </a:r>
                      <a:r>
                        <a:rPr lang="en-GB" altLang="en-US" sz="1800">
                          <a:latin typeface="Calibri" panose="020F0502020204030204" charset="0"/>
                          <a:cs typeface="Calibri" panose="020F0502020204030204" charset="0"/>
                          <a:sym typeface="+mn-ea"/>
                        </a:rPr>
                        <a:t>1</a:t>
                      </a:r>
                      <a:r>
                        <a:rPr lang="en-US" sz="1800">
                          <a:latin typeface="Calibri" panose="020F0502020204030204" charset="0"/>
                          <a:cs typeface="Calibri" panose="020F0502020204030204" charset="0"/>
                          <a:sym typeface="+mn-ea"/>
                        </a:rPr>
                        <a:t> and δ(q</a:t>
                      </a:r>
                      <a:r>
                        <a:rPr lang="en-GB" altLang="en-US" sz="1800">
                          <a:latin typeface="Calibri" panose="020F0502020204030204" charset="0"/>
                          <a:cs typeface="Calibri" panose="020F0502020204030204" charset="0"/>
                          <a:sym typeface="+mn-ea"/>
                        </a:rPr>
                        <a:t>3</a:t>
                      </a:r>
                      <a:r>
                        <a:rPr lang="en-US" sz="1800">
                          <a:latin typeface="Calibri" panose="020F0502020204030204" charset="0"/>
                          <a:cs typeface="Calibri" panose="020F0502020204030204" charset="0"/>
                          <a:sym typeface="+mn-ea"/>
                        </a:rPr>
                        <a:t>, a)= q</a:t>
                      </a:r>
                      <a:r>
                        <a:rPr lang="en-GB" altLang="en-US" sz="1800">
                          <a:latin typeface="Calibri" panose="020F0502020204030204" charset="0"/>
                          <a:cs typeface="Calibri" panose="020F0502020204030204" charset="0"/>
                          <a:sym typeface="+mn-ea"/>
                        </a:rPr>
                        <a:t>2</a:t>
                      </a:r>
                      <a:r>
                        <a:rPr lang="en-US" sz="1800">
                          <a:latin typeface="Calibri" panose="020F0502020204030204" charset="0"/>
                          <a:cs typeface="Calibri" panose="020F0502020204030204" charset="0"/>
                          <a:sym typeface="+mn-ea"/>
                        </a:rPr>
                        <a:t> </a:t>
                      </a:r>
                      <a:endParaRPr lang="en-US" sz="1800" b="0">
                        <a:latin typeface="Calibri" panose="020F0502020204030204" charset="0"/>
                        <a:cs typeface="Calibri" panose="020F0502020204030204" charset="0"/>
                      </a:endParaRPr>
                    </a:p>
                    <a:p>
                      <a:pPr indent="0">
                        <a:buNone/>
                      </a:pPr>
                      <a:r>
                        <a:rPr lang="en-US" sz="1800" b="1">
                          <a:solidFill>
                            <a:srgbClr val="FF0000"/>
                          </a:solidFill>
                          <a:latin typeface="Arial" panose="020B0604020202020204" pitchFamily="34" charset="0"/>
                          <a:cs typeface="Arial" panose="020B0604020202020204" pitchFamily="34" charset="0"/>
                          <a:sym typeface="+mn-ea"/>
                        </a:rPr>
                        <a:t>→</a:t>
                      </a:r>
                      <a:r>
                        <a:rPr lang="en-US" sz="1800" b="1">
                          <a:solidFill>
                            <a:srgbClr val="FF0000"/>
                          </a:solidFill>
                          <a:latin typeface="Calibri" panose="020F0502020204030204" charset="0"/>
                          <a:cs typeface="Calibri" panose="020F0502020204030204" charset="0"/>
                          <a:sym typeface="+mn-ea"/>
                        </a:rPr>
                        <a:t>Pair is (q</a:t>
                      </a:r>
                      <a:r>
                        <a:rPr lang="en-GB" altLang="en-US" sz="1800" b="1">
                          <a:solidFill>
                            <a:srgbClr val="FF0000"/>
                          </a:solidFill>
                          <a:latin typeface="Calibri" panose="020F0502020204030204" charset="0"/>
                          <a:cs typeface="Calibri" panose="020F0502020204030204" charset="0"/>
                          <a:sym typeface="+mn-ea"/>
                        </a:rPr>
                        <a:t>1</a:t>
                      </a:r>
                      <a:r>
                        <a:rPr lang="en-US" sz="1800" b="1">
                          <a:solidFill>
                            <a:srgbClr val="FF0000"/>
                          </a:solidFill>
                          <a:latin typeface="Calibri" panose="020F0502020204030204" charset="0"/>
                          <a:cs typeface="Calibri" panose="020F0502020204030204" charset="0"/>
                          <a:sym typeface="+mn-ea"/>
                        </a:rPr>
                        <a:t>,q</a:t>
                      </a:r>
                      <a:r>
                        <a:rPr lang="en-GB" altLang="en-US" sz="1800" b="1">
                          <a:solidFill>
                            <a:srgbClr val="FF0000"/>
                          </a:solidFill>
                          <a:latin typeface="Calibri" panose="020F0502020204030204" charset="0"/>
                          <a:cs typeface="Calibri" panose="020F0502020204030204" charset="0"/>
                          <a:sym typeface="+mn-ea"/>
                        </a:rPr>
                        <a:t>2</a:t>
                      </a:r>
                      <a:r>
                        <a:rPr lang="en-US" sz="1800" b="1">
                          <a:solidFill>
                            <a:srgbClr val="FF0000"/>
                          </a:solidFill>
                          <a:latin typeface="Calibri" panose="020F0502020204030204" charset="0"/>
                          <a:cs typeface="Calibri" panose="020F0502020204030204" charset="0"/>
                          <a:sym typeface="+mn-ea"/>
                        </a:rPr>
                        <a:t>) Not </a:t>
                      </a:r>
                      <a:r>
                        <a:rPr lang="en-GB" altLang="en-US" sz="1800" b="1">
                          <a:solidFill>
                            <a:srgbClr val="FF0000"/>
                          </a:solidFill>
                          <a:latin typeface="Calibri" panose="020F0502020204030204" charset="0"/>
                          <a:cs typeface="Calibri" panose="020F0502020204030204" charset="0"/>
                          <a:sym typeface="+mn-ea"/>
                        </a:rPr>
                        <a:t>Marked</a:t>
                      </a:r>
                      <a:endParaRPr lang="en-US" sz="1800" b="1">
                        <a:solidFill>
                          <a:srgbClr val="FF0000"/>
                        </a:solidFill>
                        <a:latin typeface="Calibri" panose="020F0502020204030204" charset="0"/>
                        <a:cs typeface="Calibri" panose="020F0502020204030204" charset="0"/>
                      </a:endParaRPr>
                    </a:p>
                    <a:p>
                      <a:pPr indent="0">
                        <a:buNone/>
                      </a:pPr>
                      <a:r>
                        <a:rPr lang="en-US" sz="1800">
                          <a:latin typeface="Calibri" panose="020F0502020204030204" charset="0"/>
                          <a:cs typeface="Calibri" panose="020F0502020204030204" charset="0"/>
                          <a:sym typeface="+mn-ea"/>
                        </a:rPr>
                        <a:t>δ(q</a:t>
                      </a:r>
                      <a:r>
                        <a:rPr lang="en-GB" altLang="en-US" sz="1800">
                          <a:latin typeface="Calibri" panose="020F0502020204030204" charset="0"/>
                          <a:cs typeface="Calibri" panose="020F0502020204030204" charset="0"/>
                          <a:sym typeface="+mn-ea"/>
                        </a:rPr>
                        <a:t>0</a:t>
                      </a:r>
                      <a:r>
                        <a:rPr lang="en-US" sz="1800">
                          <a:latin typeface="Calibri" panose="020F0502020204030204" charset="0"/>
                          <a:cs typeface="Calibri" panose="020F0502020204030204" charset="0"/>
                          <a:sym typeface="+mn-ea"/>
                        </a:rPr>
                        <a:t>, </a:t>
                      </a:r>
                      <a:r>
                        <a:rPr lang="en-GB" altLang="en-US" sz="1800">
                          <a:latin typeface="Calibri" panose="020F0502020204030204" charset="0"/>
                          <a:cs typeface="Calibri" panose="020F0502020204030204" charset="0"/>
                          <a:sym typeface="+mn-ea"/>
                        </a:rPr>
                        <a:t>b</a:t>
                      </a:r>
                      <a:r>
                        <a:rPr lang="en-US" sz="1800">
                          <a:latin typeface="Calibri" panose="020F0502020204030204" charset="0"/>
                          <a:cs typeface="Calibri" panose="020F0502020204030204" charset="0"/>
                          <a:sym typeface="+mn-ea"/>
                        </a:rPr>
                        <a:t>)= q</a:t>
                      </a:r>
                      <a:r>
                        <a:rPr lang="en-GB" altLang="en-US" sz="1800">
                          <a:latin typeface="Calibri" panose="020F0502020204030204" charset="0"/>
                          <a:cs typeface="Calibri" panose="020F0502020204030204" charset="0"/>
                          <a:sym typeface="+mn-ea"/>
                        </a:rPr>
                        <a:t>3</a:t>
                      </a:r>
                      <a:r>
                        <a:rPr lang="en-US" sz="1800">
                          <a:latin typeface="Calibri" panose="020F0502020204030204" charset="0"/>
                          <a:cs typeface="Calibri" panose="020F0502020204030204" charset="0"/>
                          <a:sym typeface="+mn-ea"/>
                        </a:rPr>
                        <a:t> and δ(q</a:t>
                      </a:r>
                      <a:r>
                        <a:rPr lang="en-GB" altLang="en-US" sz="1800">
                          <a:latin typeface="Calibri" panose="020F0502020204030204" charset="0"/>
                          <a:cs typeface="Calibri" panose="020F0502020204030204" charset="0"/>
                          <a:sym typeface="+mn-ea"/>
                        </a:rPr>
                        <a:t>3</a:t>
                      </a:r>
                      <a:r>
                        <a:rPr lang="en-US" sz="1800">
                          <a:latin typeface="Calibri" panose="020F0502020204030204" charset="0"/>
                          <a:cs typeface="Calibri" panose="020F0502020204030204" charset="0"/>
                          <a:sym typeface="+mn-ea"/>
                        </a:rPr>
                        <a:t>, </a:t>
                      </a:r>
                      <a:r>
                        <a:rPr lang="en-GB" altLang="en-US" sz="1800">
                          <a:latin typeface="Calibri" panose="020F0502020204030204" charset="0"/>
                          <a:cs typeface="Calibri" panose="020F0502020204030204" charset="0"/>
                          <a:sym typeface="+mn-ea"/>
                        </a:rPr>
                        <a:t>b</a:t>
                      </a:r>
                      <a:r>
                        <a:rPr lang="en-US" sz="1800">
                          <a:latin typeface="Calibri" panose="020F0502020204030204" charset="0"/>
                          <a:cs typeface="Calibri" panose="020F0502020204030204" charset="0"/>
                          <a:sym typeface="+mn-ea"/>
                        </a:rPr>
                        <a:t>)= q</a:t>
                      </a:r>
                      <a:r>
                        <a:rPr lang="en-GB" altLang="en-US" sz="1800">
                          <a:latin typeface="Calibri" panose="020F0502020204030204" charset="0"/>
                          <a:cs typeface="Calibri" panose="020F0502020204030204" charset="0"/>
                          <a:sym typeface="+mn-ea"/>
                        </a:rPr>
                        <a:t>4</a:t>
                      </a:r>
                      <a:r>
                        <a:rPr lang="en-US" sz="1800">
                          <a:latin typeface="Calibri" panose="020F0502020204030204" charset="0"/>
                          <a:cs typeface="Calibri" panose="020F0502020204030204" charset="0"/>
                          <a:sym typeface="+mn-ea"/>
                        </a:rPr>
                        <a:t> </a:t>
                      </a:r>
                      <a:endParaRPr lang="en-US" sz="1800" b="0">
                        <a:latin typeface="Calibri" panose="020F0502020204030204" charset="0"/>
                        <a:cs typeface="Calibri" panose="020F0502020204030204" charset="0"/>
                      </a:endParaRPr>
                    </a:p>
                    <a:p>
                      <a:pPr indent="0">
                        <a:buNone/>
                      </a:pPr>
                      <a:r>
                        <a:rPr lang="en-US" sz="1800" b="1">
                          <a:solidFill>
                            <a:srgbClr val="FF0000"/>
                          </a:solidFill>
                          <a:latin typeface="Arial" panose="020B0604020202020204" pitchFamily="34" charset="0"/>
                          <a:cs typeface="Arial" panose="020B0604020202020204" pitchFamily="34" charset="0"/>
                          <a:sym typeface="+mn-ea"/>
                        </a:rPr>
                        <a:t>→</a:t>
                      </a:r>
                      <a:r>
                        <a:rPr lang="en-US" sz="1800" b="1">
                          <a:solidFill>
                            <a:srgbClr val="FF0000"/>
                          </a:solidFill>
                          <a:latin typeface="Calibri" panose="020F0502020204030204" charset="0"/>
                          <a:cs typeface="Calibri" panose="020F0502020204030204" charset="0"/>
                          <a:sym typeface="+mn-ea"/>
                        </a:rPr>
                        <a:t>Pair is (q</a:t>
                      </a:r>
                      <a:r>
                        <a:rPr lang="en-GB" altLang="en-US" sz="1800" b="1">
                          <a:solidFill>
                            <a:srgbClr val="FF0000"/>
                          </a:solidFill>
                          <a:latin typeface="Calibri" panose="020F0502020204030204" charset="0"/>
                          <a:cs typeface="Calibri" panose="020F0502020204030204" charset="0"/>
                          <a:sym typeface="+mn-ea"/>
                        </a:rPr>
                        <a:t>3</a:t>
                      </a:r>
                      <a:r>
                        <a:rPr lang="en-US" sz="1800" b="1">
                          <a:solidFill>
                            <a:srgbClr val="FF0000"/>
                          </a:solidFill>
                          <a:latin typeface="Calibri" panose="020F0502020204030204" charset="0"/>
                          <a:cs typeface="Calibri" panose="020F0502020204030204" charset="0"/>
                          <a:sym typeface="+mn-ea"/>
                        </a:rPr>
                        <a:t>,q</a:t>
                      </a:r>
                      <a:r>
                        <a:rPr lang="en-GB" altLang="en-US" sz="1800" b="1">
                          <a:solidFill>
                            <a:srgbClr val="FF0000"/>
                          </a:solidFill>
                          <a:latin typeface="Calibri" panose="020F0502020204030204" charset="0"/>
                          <a:cs typeface="Calibri" panose="020F0502020204030204" charset="0"/>
                          <a:sym typeface="+mn-ea"/>
                        </a:rPr>
                        <a:t>4</a:t>
                      </a:r>
                      <a:r>
                        <a:rPr lang="en-US" sz="1800" b="1">
                          <a:solidFill>
                            <a:srgbClr val="FF0000"/>
                          </a:solidFill>
                          <a:latin typeface="Calibri" panose="020F0502020204030204" charset="0"/>
                          <a:cs typeface="Calibri" panose="020F0502020204030204" charset="0"/>
                          <a:sym typeface="+mn-ea"/>
                        </a:rPr>
                        <a:t>) </a:t>
                      </a:r>
                      <a:r>
                        <a:rPr lang="en-GB" altLang="en-US" sz="1800" b="1">
                          <a:solidFill>
                            <a:srgbClr val="FF0000"/>
                          </a:solidFill>
                          <a:latin typeface="Calibri" panose="020F0502020204030204" charset="0"/>
                          <a:cs typeface="Calibri" panose="020F0502020204030204" charset="0"/>
                          <a:sym typeface="+mn-ea"/>
                        </a:rPr>
                        <a:t>is Marked so </a:t>
                      </a:r>
                      <a:r>
                        <a:rPr lang="en-GB" altLang="en-US" sz="1800" b="1">
                          <a:solidFill>
                            <a:srgbClr val="00B050"/>
                          </a:solidFill>
                          <a:latin typeface="Calibri" panose="020F0502020204030204" charset="0"/>
                          <a:cs typeface="Calibri" panose="020F0502020204030204" charset="0"/>
                          <a:sym typeface="+mn-ea"/>
                        </a:rPr>
                        <a:t>(q0, q3) is Marked</a:t>
                      </a:r>
                      <a:endParaRPr lang="en-GB" altLang="en-US" sz="1800" b="1">
                        <a:solidFill>
                          <a:srgbClr val="00B050"/>
                        </a:solidFill>
                        <a:latin typeface="Calibri" panose="020F0502020204030204" charset="0"/>
                        <a:ea typeface="Calibri" panose="020F0502020204030204" charset="0"/>
                        <a:cs typeface="Calibri" panose="020F0502020204030204" charset="0"/>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97280">
                <a:tc>
                  <a:txBody>
                    <a:bodyPr/>
                    <a:lstStyle/>
                    <a:p>
                      <a:pPr indent="0">
                        <a:buNone/>
                      </a:pPr>
                      <a:r>
                        <a:rPr lang="en-GB" altLang="en-US" sz="1800" b="0">
                          <a:latin typeface="Calibri" panose="020F0502020204030204" charset="0"/>
                          <a:ea typeface="Calibri" panose="020F0502020204030204" charset="0"/>
                          <a:cs typeface="Calibri" panose="020F0502020204030204" charset="0"/>
                        </a:rPr>
                        <a:t>(q1, q2)</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GB" altLang="en-US" sz="1800" b="0">
                          <a:latin typeface="Calibri" panose="020F0502020204030204" charset="0"/>
                          <a:ea typeface="Calibri" panose="020F0502020204030204" charset="0"/>
                          <a:cs typeface="Calibri" panose="020F0502020204030204" charset="0"/>
                        </a:rPr>
                        <a:t>(q1, q2)</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GB" altLang="en-US" sz="1800" b="0">
                          <a:latin typeface="Calibri" panose="020F0502020204030204" charset="0"/>
                          <a:ea typeface="Calibri" panose="020F0502020204030204" charset="0"/>
                          <a:cs typeface="Calibri" panose="020F0502020204030204" charset="0"/>
                        </a:rPr>
                        <a:t>(q4, q4)</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a:latin typeface="Calibri" panose="020F0502020204030204" charset="0"/>
                          <a:cs typeface="Calibri" panose="020F0502020204030204" charset="0"/>
                          <a:sym typeface="+mn-ea"/>
                        </a:rPr>
                        <a:t>δ(q</a:t>
                      </a:r>
                      <a:r>
                        <a:rPr lang="en-GB" altLang="en-US" sz="1800">
                          <a:latin typeface="Calibri" panose="020F0502020204030204" charset="0"/>
                          <a:cs typeface="Calibri" panose="020F0502020204030204" charset="0"/>
                          <a:sym typeface="+mn-ea"/>
                        </a:rPr>
                        <a:t>1</a:t>
                      </a:r>
                      <a:r>
                        <a:rPr lang="en-US" sz="1800">
                          <a:latin typeface="Calibri" panose="020F0502020204030204" charset="0"/>
                          <a:cs typeface="Calibri" panose="020F0502020204030204" charset="0"/>
                          <a:sym typeface="+mn-ea"/>
                        </a:rPr>
                        <a:t>, a)= q</a:t>
                      </a:r>
                      <a:r>
                        <a:rPr lang="en-GB" altLang="en-US" sz="1800">
                          <a:latin typeface="Calibri" panose="020F0502020204030204" charset="0"/>
                          <a:cs typeface="Calibri" panose="020F0502020204030204" charset="0"/>
                          <a:sym typeface="+mn-ea"/>
                        </a:rPr>
                        <a:t>2</a:t>
                      </a:r>
                      <a:r>
                        <a:rPr lang="en-US" sz="1800">
                          <a:latin typeface="Calibri" panose="020F0502020204030204" charset="0"/>
                          <a:cs typeface="Calibri" panose="020F0502020204030204" charset="0"/>
                          <a:sym typeface="+mn-ea"/>
                        </a:rPr>
                        <a:t> and δ(q</a:t>
                      </a:r>
                      <a:r>
                        <a:rPr lang="en-GB" altLang="en-US" sz="1800">
                          <a:latin typeface="Calibri" panose="020F0502020204030204" charset="0"/>
                          <a:cs typeface="Calibri" panose="020F0502020204030204" charset="0"/>
                          <a:sym typeface="+mn-ea"/>
                        </a:rPr>
                        <a:t>2</a:t>
                      </a:r>
                      <a:r>
                        <a:rPr lang="en-US" sz="1800">
                          <a:latin typeface="Calibri" panose="020F0502020204030204" charset="0"/>
                          <a:cs typeface="Calibri" panose="020F0502020204030204" charset="0"/>
                          <a:sym typeface="+mn-ea"/>
                        </a:rPr>
                        <a:t>, a)= q</a:t>
                      </a:r>
                      <a:r>
                        <a:rPr lang="en-GB" altLang="en-US" sz="1800">
                          <a:latin typeface="Calibri" panose="020F0502020204030204" charset="0"/>
                          <a:cs typeface="Calibri" panose="020F0502020204030204" charset="0"/>
                          <a:sym typeface="+mn-ea"/>
                        </a:rPr>
                        <a:t>1</a:t>
                      </a:r>
                      <a:r>
                        <a:rPr lang="en-US" sz="1800">
                          <a:latin typeface="Calibri" panose="020F0502020204030204" charset="0"/>
                          <a:cs typeface="Calibri" panose="020F0502020204030204" charset="0"/>
                          <a:sym typeface="+mn-ea"/>
                        </a:rPr>
                        <a:t> </a:t>
                      </a:r>
                      <a:endParaRPr lang="en-US" sz="1800" b="0">
                        <a:latin typeface="Calibri" panose="020F0502020204030204" charset="0"/>
                        <a:cs typeface="Calibri" panose="020F0502020204030204" charset="0"/>
                      </a:endParaRPr>
                    </a:p>
                    <a:p>
                      <a:pPr indent="0">
                        <a:buNone/>
                      </a:pPr>
                      <a:r>
                        <a:rPr lang="en-US" sz="1800" b="1">
                          <a:solidFill>
                            <a:srgbClr val="FF0000"/>
                          </a:solidFill>
                          <a:latin typeface="Arial" panose="020B0604020202020204" pitchFamily="34" charset="0"/>
                          <a:cs typeface="Arial" panose="020B0604020202020204" pitchFamily="34" charset="0"/>
                          <a:sym typeface="+mn-ea"/>
                        </a:rPr>
                        <a:t>→</a:t>
                      </a:r>
                      <a:r>
                        <a:rPr lang="en-US" sz="1800" b="1">
                          <a:solidFill>
                            <a:srgbClr val="FF0000"/>
                          </a:solidFill>
                          <a:latin typeface="Calibri" panose="020F0502020204030204" charset="0"/>
                          <a:cs typeface="Calibri" panose="020F0502020204030204" charset="0"/>
                          <a:sym typeface="+mn-ea"/>
                        </a:rPr>
                        <a:t>Pair is (q</a:t>
                      </a:r>
                      <a:r>
                        <a:rPr lang="en-GB" altLang="en-US" sz="1800" b="1">
                          <a:solidFill>
                            <a:srgbClr val="FF0000"/>
                          </a:solidFill>
                          <a:latin typeface="Calibri" panose="020F0502020204030204" charset="0"/>
                          <a:cs typeface="Calibri" panose="020F0502020204030204" charset="0"/>
                          <a:sym typeface="+mn-ea"/>
                        </a:rPr>
                        <a:t>1</a:t>
                      </a:r>
                      <a:r>
                        <a:rPr lang="en-US" sz="1800" b="1">
                          <a:solidFill>
                            <a:srgbClr val="FF0000"/>
                          </a:solidFill>
                          <a:latin typeface="Calibri" panose="020F0502020204030204" charset="0"/>
                          <a:cs typeface="Calibri" panose="020F0502020204030204" charset="0"/>
                          <a:sym typeface="+mn-ea"/>
                        </a:rPr>
                        <a:t>,q</a:t>
                      </a:r>
                      <a:r>
                        <a:rPr lang="en-GB" altLang="en-US" sz="1800" b="1">
                          <a:solidFill>
                            <a:srgbClr val="FF0000"/>
                          </a:solidFill>
                          <a:latin typeface="Calibri" panose="020F0502020204030204" charset="0"/>
                          <a:cs typeface="Calibri" panose="020F0502020204030204" charset="0"/>
                          <a:sym typeface="+mn-ea"/>
                        </a:rPr>
                        <a:t>2</a:t>
                      </a:r>
                      <a:r>
                        <a:rPr lang="en-US" sz="1800" b="1">
                          <a:solidFill>
                            <a:srgbClr val="FF0000"/>
                          </a:solidFill>
                          <a:latin typeface="Calibri" panose="020F0502020204030204" charset="0"/>
                          <a:cs typeface="Calibri" panose="020F0502020204030204" charset="0"/>
                          <a:sym typeface="+mn-ea"/>
                        </a:rPr>
                        <a:t>) </a:t>
                      </a:r>
                      <a:r>
                        <a:rPr lang="en-GB" altLang="en-US" sz="1800" b="1">
                          <a:solidFill>
                            <a:srgbClr val="FF0000"/>
                          </a:solidFill>
                          <a:latin typeface="Calibri" panose="020F0502020204030204" charset="0"/>
                          <a:cs typeface="Calibri" panose="020F0502020204030204" charset="0"/>
                          <a:sym typeface="+mn-ea"/>
                        </a:rPr>
                        <a:t>is </a:t>
                      </a:r>
                      <a:r>
                        <a:rPr lang="en-US" sz="1800" b="1">
                          <a:solidFill>
                            <a:srgbClr val="FF0000"/>
                          </a:solidFill>
                          <a:latin typeface="Calibri" panose="020F0502020204030204" charset="0"/>
                          <a:cs typeface="Calibri" panose="020F0502020204030204" charset="0"/>
                          <a:sym typeface="+mn-ea"/>
                        </a:rPr>
                        <a:t>Not </a:t>
                      </a:r>
                      <a:r>
                        <a:rPr lang="en-GB" altLang="en-US" sz="1800" b="1">
                          <a:solidFill>
                            <a:srgbClr val="FF0000"/>
                          </a:solidFill>
                          <a:latin typeface="Calibri" panose="020F0502020204030204" charset="0"/>
                          <a:cs typeface="Calibri" panose="020F0502020204030204" charset="0"/>
                          <a:sym typeface="+mn-ea"/>
                        </a:rPr>
                        <a:t>Marked</a:t>
                      </a:r>
                      <a:endParaRPr lang="en-US" sz="1800" b="1">
                        <a:solidFill>
                          <a:srgbClr val="FF0000"/>
                        </a:solidFill>
                        <a:latin typeface="Calibri" panose="020F0502020204030204" charset="0"/>
                        <a:cs typeface="Calibri" panose="020F0502020204030204" charset="0"/>
                      </a:endParaRPr>
                    </a:p>
                    <a:p>
                      <a:pPr indent="0">
                        <a:buNone/>
                      </a:pPr>
                      <a:r>
                        <a:rPr lang="en-US" sz="1800">
                          <a:latin typeface="Calibri" panose="020F0502020204030204" charset="0"/>
                          <a:cs typeface="Calibri" panose="020F0502020204030204" charset="0"/>
                          <a:sym typeface="+mn-ea"/>
                        </a:rPr>
                        <a:t>δ(q</a:t>
                      </a:r>
                      <a:r>
                        <a:rPr lang="en-GB" altLang="en-US" sz="1800">
                          <a:latin typeface="Calibri" panose="020F0502020204030204" charset="0"/>
                          <a:cs typeface="Calibri" panose="020F0502020204030204" charset="0"/>
                          <a:sym typeface="+mn-ea"/>
                        </a:rPr>
                        <a:t>1</a:t>
                      </a:r>
                      <a:r>
                        <a:rPr lang="en-US" sz="1800">
                          <a:latin typeface="Calibri" panose="020F0502020204030204" charset="0"/>
                          <a:cs typeface="Calibri" panose="020F0502020204030204" charset="0"/>
                          <a:sym typeface="+mn-ea"/>
                        </a:rPr>
                        <a:t>, </a:t>
                      </a:r>
                      <a:r>
                        <a:rPr lang="en-GB" altLang="en-US" sz="1800">
                          <a:latin typeface="Calibri" panose="020F0502020204030204" charset="0"/>
                          <a:cs typeface="Calibri" panose="020F0502020204030204" charset="0"/>
                          <a:sym typeface="+mn-ea"/>
                        </a:rPr>
                        <a:t>b</a:t>
                      </a:r>
                      <a:r>
                        <a:rPr lang="en-US" sz="1800">
                          <a:latin typeface="Calibri" panose="020F0502020204030204" charset="0"/>
                          <a:cs typeface="Calibri" panose="020F0502020204030204" charset="0"/>
                          <a:sym typeface="+mn-ea"/>
                        </a:rPr>
                        <a:t>)= q</a:t>
                      </a:r>
                      <a:r>
                        <a:rPr lang="en-GB" altLang="en-US" sz="1800">
                          <a:latin typeface="Calibri" panose="020F0502020204030204" charset="0"/>
                          <a:cs typeface="Calibri" panose="020F0502020204030204" charset="0"/>
                          <a:sym typeface="+mn-ea"/>
                        </a:rPr>
                        <a:t>4</a:t>
                      </a:r>
                      <a:r>
                        <a:rPr lang="en-US" sz="1800">
                          <a:latin typeface="Calibri" panose="020F0502020204030204" charset="0"/>
                          <a:cs typeface="Calibri" panose="020F0502020204030204" charset="0"/>
                          <a:sym typeface="+mn-ea"/>
                        </a:rPr>
                        <a:t> and δ(q</a:t>
                      </a:r>
                      <a:r>
                        <a:rPr lang="en-GB" altLang="en-US" sz="1800">
                          <a:latin typeface="Calibri" panose="020F0502020204030204" charset="0"/>
                          <a:cs typeface="Calibri" panose="020F0502020204030204" charset="0"/>
                          <a:sym typeface="+mn-ea"/>
                        </a:rPr>
                        <a:t>2</a:t>
                      </a:r>
                      <a:r>
                        <a:rPr lang="en-US" sz="1800">
                          <a:latin typeface="Calibri" panose="020F0502020204030204" charset="0"/>
                          <a:cs typeface="Calibri" panose="020F0502020204030204" charset="0"/>
                          <a:sym typeface="+mn-ea"/>
                        </a:rPr>
                        <a:t>, </a:t>
                      </a:r>
                      <a:r>
                        <a:rPr lang="en-GB" altLang="en-US" sz="1800">
                          <a:latin typeface="Calibri" panose="020F0502020204030204" charset="0"/>
                          <a:cs typeface="Calibri" panose="020F0502020204030204" charset="0"/>
                          <a:sym typeface="+mn-ea"/>
                        </a:rPr>
                        <a:t>b</a:t>
                      </a:r>
                      <a:r>
                        <a:rPr lang="en-US" sz="1800">
                          <a:latin typeface="Calibri" panose="020F0502020204030204" charset="0"/>
                          <a:cs typeface="Calibri" panose="020F0502020204030204" charset="0"/>
                          <a:sym typeface="+mn-ea"/>
                        </a:rPr>
                        <a:t>)= q</a:t>
                      </a:r>
                      <a:r>
                        <a:rPr lang="en-GB" altLang="en-US" sz="1800">
                          <a:latin typeface="Calibri" panose="020F0502020204030204" charset="0"/>
                          <a:cs typeface="Calibri" panose="020F0502020204030204" charset="0"/>
                          <a:sym typeface="+mn-ea"/>
                        </a:rPr>
                        <a:t>4</a:t>
                      </a:r>
                      <a:r>
                        <a:rPr lang="en-US" sz="1800">
                          <a:latin typeface="Calibri" panose="020F0502020204030204" charset="0"/>
                          <a:cs typeface="Calibri" panose="020F0502020204030204" charset="0"/>
                          <a:sym typeface="+mn-ea"/>
                        </a:rPr>
                        <a:t> </a:t>
                      </a:r>
                      <a:endParaRPr lang="en-US" sz="1800" b="0">
                        <a:latin typeface="Calibri" panose="020F0502020204030204" charset="0"/>
                        <a:cs typeface="Calibri" panose="020F0502020204030204" charset="0"/>
                      </a:endParaRPr>
                    </a:p>
                    <a:p>
                      <a:pPr indent="0">
                        <a:buNone/>
                      </a:pPr>
                      <a:r>
                        <a:rPr lang="en-US" sz="1800" b="1">
                          <a:solidFill>
                            <a:srgbClr val="FF0000"/>
                          </a:solidFill>
                          <a:latin typeface="Arial" panose="020B0604020202020204" pitchFamily="34" charset="0"/>
                          <a:cs typeface="Arial" panose="020B0604020202020204" pitchFamily="34" charset="0"/>
                          <a:sym typeface="+mn-ea"/>
                        </a:rPr>
                        <a:t>→</a:t>
                      </a:r>
                      <a:r>
                        <a:rPr lang="en-US" sz="1800" b="1">
                          <a:solidFill>
                            <a:srgbClr val="FF0000"/>
                          </a:solidFill>
                          <a:latin typeface="Calibri" panose="020F0502020204030204" charset="0"/>
                          <a:cs typeface="Calibri" panose="020F0502020204030204" charset="0"/>
                          <a:sym typeface="+mn-ea"/>
                        </a:rPr>
                        <a:t>Pair is (q</a:t>
                      </a:r>
                      <a:r>
                        <a:rPr lang="en-GB" altLang="en-US" sz="1800" b="1">
                          <a:solidFill>
                            <a:srgbClr val="FF0000"/>
                          </a:solidFill>
                          <a:latin typeface="Calibri" panose="020F0502020204030204" charset="0"/>
                          <a:cs typeface="Calibri" panose="020F0502020204030204" charset="0"/>
                          <a:sym typeface="+mn-ea"/>
                        </a:rPr>
                        <a:t>4</a:t>
                      </a:r>
                      <a:r>
                        <a:rPr lang="en-US" sz="1800" b="1">
                          <a:solidFill>
                            <a:srgbClr val="FF0000"/>
                          </a:solidFill>
                          <a:latin typeface="Calibri" panose="020F0502020204030204" charset="0"/>
                          <a:cs typeface="Calibri" panose="020F0502020204030204" charset="0"/>
                          <a:sym typeface="+mn-ea"/>
                        </a:rPr>
                        <a:t>,q</a:t>
                      </a:r>
                      <a:r>
                        <a:rPr lang="en-GB" altLang="en-US" sz="1800" b="1">
                          <a:solidFill>
                            <a:srgbClr val="FF0000"/>
                          </a:solidFill>
                          <a:latin typeface="Calibri" panose="020F0502020204030204" charset="0"/>
                          <a:cs typeface="Calibri" panose="020F0502020204030204" charset="0"/>
                          <a:sym typeface="+mn-ea"/>
                        </a:rPr>
                        <a:t>4</a:t>
                      </a:r>
                      <a:r>
                        <a:rPr lang="en-US" sz="1800" b="1">
                          <a:solidFill>
                            <a:srgbClr val="FF0000"/>
                          </a:solidFill>
                          <a:latin typeface="Calibri" panose="020F0502020204030204" charset="0"/>
                          <a:cs typeface="Calibri" panose="020F0502020204030204" charset="0"/>
                          <a:sym typeface="+mn-ea"/>
                        </a:rPr>
                        <a:t>) </a:t>
                      </a:r>
                      <a:r>
                        <a:rPr lang="en-GB" altLang="en-US" sz="1800" b="1">
                          <a:solidFill>
                            <a:srgbClr val="FF0000"/>
                          </a:solidFill>
                          <a:latin typeface="Calibri" panose="020F0502020204030204" charset="0"/>
                          <a:cs typeface="Calibri" panose="020F0502020204030204" charset="0"/>
                          <a:sym typeface="+mn-ea"/>
                        </a:rPr>
                        <a:t>is Not a Pair</a:t>
                      </a:r>
                      <a:endParaRPr lang="en-US" sz="1800" b="1">
                        <a:solidFill>
                          <a:srgbClr val="FF000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102995">
                <a:tc>
                  <a:txBody>
                    <a:bodyPr/>
                    <a:lstStyle/>
                    <a:p>
                      <a:pPr indent="0">
                        <a:buNone/>
                      </a:pPr>
                      <a:r>
                        <a:rPr lang="en-GB" altLang="en-US" sz="1800" b="0">
                          <a:latin typeface="Calibri" panose="020F0502020204030204" charset="0"/>
                          <a:ea typeface="Calibri" panose="020F0502020204030204" charset="0"/>
                          <a:cs typeface="Calibri" panose="020F0502020204030204" charset="0"/>
                        </a:rPr>
                        <a:t>(q1, q3)</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GB" altLang="en-US" sz="1800" b="0">
                          <a:latin typeface="Calibri" panose="020F0502020204030204" charset="0"/>
                          <a:ea typeface="Calibri" panose="020F0502020204030204" charset="0"/>
                          <a:cs typeface="Calibri" panose="020F0502020204030204" charset="0"/>
                        </a:rPr>
                        <a:t>(q2, q2)</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GB" altLang="en-US" sz="1800" b="0">
                          <a:latin typeface="Calibri" panose="020F0502020204030204" charset="0"/>
                          <a:ea typeface="Calibri" panose="020F0502020204030204" charset="0"/>
                          <a:cs typeface="Calibri" panose="020F0502020204030204" charset="0"/>
                        </a:rPr>
                        <a:t>(q4, q4)</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a:latin typeface="Calibri" panose="020F0502020204030204" charset="0"/>
                          <a:cs typeface="Calibri" panose="020F0502020204030204" charset="0"/>
                          <a:sym typeface="+mn-ea"/>
                        </a:rPr>
                        <a:t>δ(q</a:t>
                      </a:r>
                      <a:r>
                        <a:rPr lang="en-GB" altLang="en-US" sz="1800">
                          <a:latin typeface="Calibri" panose="020F0502020204030204" charset="0"/>
                          <a:cs typeface="Calibri" panose="020F0502020204030204" charset="0"/>
                          <a:sym typeface="+mn-ea"/>
                        </a:rPr>
                        <a:t>1</a:t>
                      </a:r>
                      <a:r>
                        <a:rPr lang="en-US" sz="1800">
                          <a:latin typeface="Calibri" panose="020F0502020204030204" charset="0"/>
                          <a:cs typeface="Calibri" panose="020F0502020204030204" charset="0"/>
                          <a:sym typeface="+mn-ea"/>
                        </a:rPr>
                        <a:t>, a)= q</a:t>
                      </a:r>
                      <a:r>
                        <a:rPr lang="en-GB" altLang="en-US" sz="1800">
                          <a:latin typeface="Calibri" panose="020F0502020204030204" charset="0"/>
                          <a:cs typeface="Calibri" panose="020F0502020204030204" charset="0"/>
                          <a:sym typeface="+mn-ea"/>
                        </a:rPr>
                        <a:t>2</a:t>
                      </a:r>
                      <a:r>
                        <a:rPr lang="en-US" sz="1800">
                          <a:latin typeface="Calibri" panose="020F0502020204030204" charset="0"/>
                          <a:cs typeface="Calibri" panose="020F0502020204030204" charset="0"/>
                          <a:sym typeface="+mn-ea"/>
                        </a:rPr>
                        <a:t> and δ(q</a:t>
                      </a:r>
                      <a:r>
                        <a:rPr lang="en-GB" altLang="en-US" sz="1800">
                          <a:latin typeface="Calibri" panose="020F0502020204030204" charset="0"/>
                          <a:cs typeface="Calibri" panose="020F0502020204030204" charset="0"/>
                          <a:sym typeface="+mn-ea"/>
                        </a:rPr>
                        <a:t>3</a:t>
                      </a:r>
                      <a:r>
                        <a:rPr lang="en-US" sz="1800">
                          <a:latin typeface="Calibri" panose="020F0502020204030204" charset="0"/>
                          <a:cs typeface="Calibri" panose="020F0502020204030204" charset="0"/>
                          <a:sym typeface="+mn-ea"/>
                        </a:rPr>
                        <a:t>, a)= q</a:t>
                      </a:r>
                      <a:r>
                        <a:rPr lang="en-GB" altLang="en-US" sz="1800">
                          <a:latin typeface="Calibri" panose="020F0502020204030204" charset="0"/>
                          <a:cs typeface="Calibri" panose="020F0502020204030204" charset="0"/>
                          <a:sym typeface="+mn-ea"/>
                        </a:rPr>
                        <a:t>2</a:t>
                      </a:r>
                      <a:r>
                        <a:rPr lang="en-US" sz="1800">
                          <a:latin typeface="Calibri" panose="020F0502020204030204" charset="0"/>
                          <a:cs typeface="Calibri" panose="020F0502020204030204" charset="0"/>
                          <a:sym typeface="+mn-ea"/>
                        </a:rPr>
                        <a:t> </a:t>
                      </a:r>
                      <a:endParaRPr lang="en-US" sz="1800" b="0">
                        <a:latin typeface="Calibri" panose="020F0502020204030204" charset="0"/>
                        <a:cs typeface="Calibri" panose="020F0502020204030204" charset="0"/>
                      </a:endParaRPr>
                    </a:p>
                    <a:p>
                      <a:pPr indent="0">
                        <a:buNone/>
                      </a:pPr>
                      <a:r>
                        <a:rPr lang="en-US" sz="1800" b="1">
                          <a:solidFill>
                            <a:srgbClr val="FF0000"/>
                          </a:solidFill>
                          <a:latin typeface="Arial" panose="020B0604020202020204" pitchFamily="34" charset="0"/>
                          <a:cs typeface="Arial" panose="020B0604020202020204" pitchFamily="34" charset="0"/>
                          <a:sym typeface="+mn-ea"/>
                        </a:rPr>
                        <a:t>→</a:t>
                      </a:r>
                      <a:r>
                        <a:rPr lang="en-US" sz="1800" b="1">
                          <a:solidFill>
                            <a:srgbClr val="FF0000"/>
                          </a:solidFill>
                          <a:latin typeface="Calibri" panose="020F0502020204030204" charset="0"/>
                          <a:cs typeface="Calibri" panose="020F0502020204030204" charset="0"/>
                          <a:sym typeface="+mn-ea"/>
                        </a:rPr>
                        <a:t>Pair is (q</a:t>
                      </a:r>
                      <a:r>
                        <a:rPr lang="en-GB" altLang="en-US" sz="1800" b="1">
                          <a:solidFill>
                            <a:srgbClr val="FF0000"/>
                          </a:solidFill>
                          <a:latin typeface="Calibri" panose="020F0502020204030204" charset="0"/>
                          <a:cs typeface="Calibri" panose="020F0502020204030204" charset="0"/>
                          <a:sym typeface="+mn-ea"/>
                        </a:rPr>
                        <a:t>2</a:t>
                      </a:r>
                      <a:r>
                        <a:rPr lang="en-US" sz="1800" b="1">
                          <a:solidFill>
                            <a:srgbClr val="FF0000"/>
                          </a:solidFill>
                          <a:latin typeface="Calibri" panose="020F0502020204030204" charset="0"/>
                          <a:cs typeface="Calibri" panose="020F0502020204030204" charset="0"/>
                          <a:sym typeface="+mn-ea"/>
                        </a:rPr>
                        <a:t>,q</a:t>
                      </a:r>
                      <a:r>
                        <a:rPr lang="en-GB" altLang="en-US" sz="1800" b="1">
                          <a:solidFill>
                            <a:srgbClr val="FF0000"/>
                          </a:solidFill>
                          <a:latin typeface="Calibri" panose="020F0502020204030204" charset="0"/>
                          <a:cs typeface="Calibri" panose="020F0502020204030204" charset="0"/>
                          <a:sym typeface="+mn-ea"/>
                        </a:rPr>
                        <a:t>2</a:t>
                      </a:r>
                      <a:r>
                        <a:rPr lang="en-US" sz="1800" b="1">
                          <a:solidFill>
                            <a:srgbClr val="FF0000"/>
                          </a:solidFill>
                          <a:latin typeface="Calibri" panose="020F0502020204030204" charset="0"/>
                          <a:cs typeface="Calibri" panose="020F0502020204030204" charset="0"/>
                          <a:sym typeface="+mn-ea"/>
                        </a:rPr>
                        <a:t>) </a:t>
                      </a:r>
                      <a:r>
                        <a:rPr lang="en-GB" altLang="en-US" sz="1800" b="1">
                          <a:solidFill>
                            <a:srgbClr val="FF0000"/>
                          </a:solidFill>
                          <a:latin typeface="Calibri" panose="020F0502020204030204" charset="0"/>
                          <a:cs typeface="Calibri" panose="020F0502020204030204" charset="0"/>
                          <a:sym typeface="+mn-ea"/>
                        </a:rPr>
                        <a:t>is </a:t>
                      </a:r>
                      <a:r>
                        <a:rPr lang="en-US" sz="1800" b="1">
                          <a:solidFill>
                            <a:srgbClr val="FF0000"/>
                          </a:solidFill>
                          <a:latin typeface="Calibri" panose="020F0502020204030204" charset="0"/>
                          <a:cs typeface="Calibri" panose="020F0502020204030204" charset="0"/>
                          <a:sym typeface="+mn-ea"/>
                        </a:rPr>
                        <a:t>Not </a:t>
                      </a:r>
                      <a:r>
                        <a:rPr lang="en-GB" altLang="en-US" sz="1800" b="1">
                          <a:solidFill>
                            <a:srgbClr val="FF0000"/>
                          </a:solidFill>
                          <a:latin typeface="Calibri" panose="020F0502020204030204" charset="0"/>
                          <a:cs typeface="Calibri" panose="020F0502020204030204" charset="0"/>
                          <a:sym typeface="+mn-ea"/>
                        </a:rPr>
                        <a:t>pair</a:t>
                      </a:r>
                      <a:endParaRPr lang="en-US" sz="1800" b="1">
                        <a:solidFill>
                          <a:srgbClr val="FF0000"/>
                        </a:solidFill>
                        <a:latin typeface="Calibri" panose="020F0502020204030204" charset="0"/>
                        <a:cs typeface="Calibri" panose="020F0502020204030204" charset="0"/>
                      </a:endParaRPr>
                    </a:p>
                    <a:p>
                      <a:pPr indent="0">
                        <a:buNone/>
                      </a:pPr>
                      <a:r>
                        <a:rPr lang="en-US" sz="1800">
                          <a:latin typeface="Calibri" panose="020F0502020204030204" charset="0"/>
                          <a:cs typeface="Calibri" panose="020F0502020204030204" charset="0"/>
                          <a:sym typeface="+mn-ea"/>
                        </a:rPr>
                        <a:t>δ(q</a:t>
                      </a:r>
                      <a:r>
                        <a:rPr lang="en-GB" altLang="en-US" sz="1800">
                          <a:latin typeface="Calibri" panose="020F0502020204030204" charset="0"/>
                          <a:cs typeface="Calibri" panose="020F0502020204030204" charset="0"/>
                          <a:sym typeface="+mn-ea"/>
                        </a:rPr>
                        <a:t>1</a:t>
                      </a:r>
                      <a:r>
                        <a:rPr lang="en-US" sz="1800">
                          <a:latin typeface="Calibri" panose="020F0502020204030204" charset="0"/>
                          <a:cs typeface="Calibri" panose="020F0502020204030204" charset="0"/>
                          <a:sym typeface="+mn-ea"/>
                        </a:rPr>
                        <a:t>, </a:t>
                      </a:r>
                      <a:r>
                        <a:rPr lang="en-GB" altLang="en-US" sz="1800">
                          <a:latin typeface="Calibri" panose="020F0502020204030204" charset="0"/>
                          <a:cs typeface="Calibri" panose="020F0502020204030204" charset="0"/>
                          <a:sym typeface="+mn-ea"/>
                        </a:rPr>
                        <a:t>b</a:t>
                      </a:r>
                      <a:r>
                        <a:rPr lang="en-US" sz="1800">
                          <a:latin typeface="Calibri" panose="020F0502020204030204" charset="0"/>
                          <a:cs typeface="Calibri" panose="020F0502020204030204" charset="0"/>
                          <a:sym typeface="+mn-ea"/>
                        </a:rPr>
                        <a:t>)= q</a:t>
                      </a:r>
                      <a:r>
                        <a:rPr lang="en-GB" altLang="en-US" sz="1800">
                          <a:latin typeface="Calibri" panose="020F0502020204030204" charset="0"/>
                          <a:cs typeface="Calibri" panose="020F0502020204030204" charset="0"/>
                          <a:sym typeface="+mn-ea"/>
                        </a:rPr>
                        <a:t>4</a:t>
                      </a:r>
                      <a:r>
                        <a:rPr lang="en-US" sz="1800">
                          <a:latin typeface="Calibri" panose="020F0502020204030204" charset="0"/>
                          <a:cs typeface="Calibri" panose="020F0502020204030204" charset="0"/>
                          <a:sym typeface="+mn-ea"/>
                        </a:rPr>
                        <a:t> and δ(q</a:t>
                      </a:r>
                      <a:r>
                        <a:rPr lang="en-GB" altLang="en-US" sz="1800">
                          <a:latin typeface="Calibri" panose="020F0502020204030204" charset="0"/>
                          <a:cs typeface="Calibri" panose="020F0502020204030204" charset="0"/>
                          <a:sym typeface="+mn-ea"/>
                        </a:rPr>
                        <a:t>3</a:t>
                      </a:r>
                      <a:r>
                        <a:rPr lang="en-US" sz="1800">
                          <a:latin typeface="Calibri" panose="020F0502020204030204" charset="0"/>
                          <a:cs typeface="Calibri" panose="020F0502020204030204" charset="0"/>
                          <a:sym typeface="+mn-ea"/>
                        </a:rPr>
                        <a:t>, </a:t>
                      </a:r>
                      <a:r>
                        <a:rPr lang="en-GB" altLang="en-US" sz="1800">
                          <a:latin typeface="Calibri" panose="020F0502020204030204" charset="0"/>
                          <a:cs typeface="Calibri" panose="020F0502020204030204" charset="0"/>
                          <a:sym typeface="+mn-ea"/>
                        </a:rPr>
                        <a:t>b</a:t>
                      </a:r>
                      <a:r>
                        <a:rPr lang="en-US" sz="1800">
                          <a:latin typeface="Calibri" panose="020F0502020204030204" charset="0"/>
                          <a:cs typeface="Calibri" panose="020F0502020204030204" charset="0"/>
                          <a:sym typeface="+mn-ea"/>
                        </a:rPr>
                        <a:t>)= q</a:t>
                      </a:r>
                      <a:r>
                        <a:rPr lang="en-GB" altLang="en-US" sz="1800">
                          <a:latin typeface="Calibri" panose="020F0502020204030204" charset="0"/>
                          <a:cs typeface="Calibri" panose="020F0502020204030204" charset="0"/>
                          <a:sym typeface="+mn-ea"/>
                        </a:rPr>
                        <a:t>4</a:t>
                      </a:r>
                      <a:r>
                        <a:rPr lang="en-US" sz="1800">
                          <a:latin typeface="Calibri" panose="020F0502020204030204" charset="0"/>
                          <a:cs typeface="Calibri" panose="020F0502020204030204" charset="0"/>
                          <a:sym typeface="+mn-ea"/>
                        </a:rPr>
                        <a:t> </a:t>
                      </a:r>
                      <a:endParaRPr lang="en-US" sz="1800" b="0">
                        <a:latin typeface="Calibri" panose="020F0502020204030204" charset="0"/>
                        <a:cs typeface="Calibri" panose="020F0502020204030204" charset="0"/>
                      </a:endParaRPr>
                    </a:p>
                    <a:p>
                      <a:pPr indent="0">
                        <a:buNone/>
                      </a:pPr>
                      <a:r>
                        <a:rPr lang="en-US" sz="1800" b="1">
                          <a:solidFill>
                            <a:srgbClr val="FF0000"/>
                          </a:solidFill>
                          <a:latin typeface="Arial" panose="020B0604020202020204" pitchFamily="34" charset="0"/>
                          <a:cs typeface="Arial" panose="020B0604020202020204" pitchFamily="34" charset="0"/>
                          <a:sym typeface="+mn-ea"/>
                        </a:rPr>
                        <a:t>→</a:t>
                      </a:r>
                      <a:r>
                        <a:rPr lang="en-US" sz="1800" b="1">
                          <a:solidFill>
                            <a:srgbClr val="FF0000"/>
                          </a:solidFill>
                          <a:latin typeface="Calibri" panose="020F0502020204030204" charset="0"/>
                          <a:cs typeface="Calibri" panose="020F0502020204030204" charset="0"/>
                          <a:sym typeface="+mn-ea"/>
                        </a:rPr>
                        <a:t>Pair is (q</a:t>
                      </a:r>
                      <a:r>
                        <a:rPr lang="en-GB" altLang="en-US" sz="1800" b="1">
                          <a:solidFill>
                            <a:srgbClr val="FF0000"/>
                          </a:solidFill>
                          <a:latin typeface="Calibri" panose="020F0502020204030204" charset="0"/>
                          <a:cs typeface="Calibri" panose="020F0502020204030204" charset="0"/>
                          <a:sym typeface="+mn-ea"/>
                        </a:rPr>
                        <a:t>4</a:t>
                      </a:r>
                      <a:r>
                        <a:rPr lang="en-US" sz="1800" b="1">
                          <a:solidFill>
                            <a:srgbClr val="FF0000"/>
                          </a:solidFill>
                          <a:latin typeface="Calibri" panose="020F0502020204030204" charset="0"/>
                          <a:cs typeface="Calibri" panose="020F0502020204030204" charset="0"/>
                          <a:sym typeface="+mn-ea"/>
                        </a:rPr>
                        <a:t>,q</a:t>
                      </a:r>
                      <a:r>
                        <a:rPr lang="en-GB" altLang="en-US" sz="1800" b="1">
                          <a:solidFill>
                            <a:srgbClr val="FF0000"/>
                          </a:solidFill>
                          <a:latin typeface="Calibri" panose="020F0502020204030204" charset="0"/>
                          <a:cs typeface="Calibri" panose="020F0502020204030204" charset="0"/>
                          <a:sym typeface="+mn-ea"/>
                        </a:rPr>
                        <a:t>4</a:t>
                      </a:r>
                      <a:r>
                        <a:rPr lang="en-US" sz="1800" b="1">
                          <a:solidFill>
                            <a:srgbClr val="FF0000"/>
                          </a:solidFill>
                          <a:latin typeface="Calibri" panose="020F0502020204030204" charset="0"/>
                          <a:cs typeface="Calibri" panose="020F0502020204030204" charset="0"/>
                          <a:sym typeface="+mn-ea"/>
                        </a:rPr>
                        <a:t>) </a:t>
                      </a:r>
                      <a:r>
                        <a:rPr lang="en-GB" altLang="en-US" sz="1800" b="1">
                          <a:solidFill>
                            <a:srgbClr val="FF0000"/>
                          </a:solidFill>
                          <a:latin typeface="Calibri" panose="020F0502020204030204" charset="0"/>
                          <a:cs typeface="Calibri" panose="020F0502020204030204" charset="0"/>
                          <a:sym typeface="+mn-ea"/>
                        </a:rPr>
                        <a:t>is Not a Pair </a:t>
                      </a:r>
                      <a:endParaRPr lang="en-US" sz="1800" b="1">
                        <a:solidFill>
                          <a:srgbClr val="FF000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371600">
                <a:tc>
                  <a:txBody>
                    <a:bodyPr/>
                    <a:lstStyle/>
                    <a:p>
                      <a:pPr indent="0">
                        <a:buNone/>
                      </a:pPr>
                      <a:r>
                        <a:rPr lang="en-GB" altLang="en-US" sz="1800" b="0">
                          <a:latin typeface="Calibri" panose="020F0502020204030204" charset="0"/>
                          <a:ea typeface="Calibri" panose="020F0502020204030204" charset="0"/>
                          <a:cs typeface="Calibri" panose="020F0502020204030204" charset="0"/>
                        </a:rPr>
                        <a:t>(q2, q3)</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GB" altLang="en-US" sz="1800" b="0">
                          <a:latin typeface="Calibri" panose="020F0502020204030204" charset="0"/>
                          <a:ea typeface="Calibri" panose="020F0502020204030204" charset="0"/>
                          <a:cs typeface="Calibri" panose="020F0502020204030204" charset="0"/>
                        </a:rPr>
                        <a:t>(q1, q2)</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GB" altLang="en-US" sz="1800" b="0">
                          <a:latin typeface="Calibri" panose="020F0502020204030204" charset="0"/>
                          <a:ea typeface="Calibri" panose="020F0502020204030204" charset="0"/>
                          <a:cs typeface="Calibri" panose="020F0502020204030204" charset="0"/>
                        </a:rPr>
                        <a:t>(q4, q4)</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a:latin typeface="Calibri" panose="020F0502020204030204" charset="0"/>
                          <a:cs typeface="Calibri" panose="020F0502020204030204" charset="0"/>
                          <a:sym typeface="+mn-ea"/>
                        </a:rPr>
                        <a:t>δ(q</a:t>
                      </a:r>
                      <a:r>
                        <a:rPr lang="en-GB" altLang="en-US" sz="1800">
                          <a:latin typeface="Calibri" panose="020F0502020204030204" charset="0"/>
                          <a:cs typeface="Calibri" panose="020F0502020204030204" charset="0"/>
                          <a:sym typeface="+mn-ea"/>
                        </a:rPr>
                        <a:t>2</a:t>
                      </a:r>
                      <a:r>
                        <a:rPr lang="en-US" sz="1800">
                          <a:latin typeface="Calibri" panose="020F0502020204030204" charset="0"/>
                          <a:cs typeface="Calibri" panose="020F0502020204030204" charset="0"/>
                          <a:sym typeface="+mn-ea"/>
                        </a:rPr>
                        <a:t>, a)= q</a:t>
                      </a:r>
                      <a:r>
                        <a:rPr lang="en-GB" altLang="en-US" sz="1800">
                          <a:latin typeface="Calibri" panose="020F0502020204030204" charset="0"/>
                          <a:cs typeface="Calibri" panose="020F0502020204030204" charset="0"/>
                          <a:sym typeface="+mn-ea"/>
                        </a:rPr>
                        <a:t>1</a:t>
                      </a:r>
                      <a:r>
                        <a:rPr lang="en-US" sz="1800">
                          <a:latin typeface="Calibri" panose="020F0502020204030204" charset="0"/>
                          <a:cs typeface="Calibri" panose="020F0502020204030204" charset="0"/>
                          <a:sym typeface="+mn-ea"/>
                        </a:rPr>
                        <a:t> and δ(q</a:t>
                      </a:r>
                      <a:r>
                        <a:rPr lang="en-GB" altLang="en-US" sz="1800">
                          <a:latin typeface="Calibri" panose="020F0502020204030204" charset="0"/>
                          <a:cs typeface="Calibri" panose="020F0502020204030204" charset="0"/>
                          <a:sym typeface="+mn-ea"/>
                        </a:rPr>
                        <a:t>3</a:t>
                      </a:r>
                      <a:r>
                        <a:rPr lang="en-US" sz="1800">
                          <a:latin typeface="Calibri" panose="020F0502020204030204" charset="0"/>
                          <a:cs typeface="Calibri" panose="020F0502020204030204" charset="0"/>
                          <a:sym typeface="+mn-ea"/>
                        </a:rPr>
                        <a:t>, a)= q</a:t>
                      </a:r>
                      <a:r>
                        <a:rPr lang="en-GB" altLang="en-US" sz="1800">
                          <a:latin typeface="Calibri" panose="020F0502020204030204" charset="0"/>
                          <a:cs typeface="Calibri" panose="020F0502020204030204" charset="0"/>
                          <a:sym typeface="+mn-ea"/>
                        </a:rPr>
                        <a:t>2</a:t>
                      </a:r>
                      <a:r>
                        <a:rPr lang="en-US" sz="1800">
                          <a:latin typeface="Calibri" panose="020F0502020204030204" charset="0"/>
                          <a:cs typeface="Calibri" panose="020F0502020204030204" charset="0"/>
                          <a:sym typeface="+mn-ea"/>
                        </a:rPr>
                        <a:t> </a:t>
                      </a:r>
                      <a:endParaRPr lang="en-US" sz="1800" b="0">
                        <a:latin typeface="Calibri" panose="020F0502020204030204" charset="0"/>
                        <a:cs typeface="Calibri" panose="020F0502020204030204" charset="0"/>
                      </a:endParaRPr>
                    </a:p>
                    <a:p>
                      <a:pPr indent="0">
                        <a:buNone/>
                      </a:pPr>
                      <a:r>
                        <a:rPr lang="en-US" sz="1800" b="1">
                          <a:solidFill>
                            <a:srgbClr val="FF0000"/>
                          </a:solidFill>
                          <a:latin typeface="Arial" panose="020B0604020202020204" pitchFamily="34" charset="0"/>
                          <a:cs typeface="Arial" panose="020B0604020202020204" pitchFamily="34" charset="0"/>
                          <a:sym typeface="+mn-ea"/>
                        </a:rPr>
                        <a:t>→</a:t>
                      </a:r>
                      <a:r>
                        <a:rPr lang="en-US" sz="1800" b="1">
                          <a:solidFill>
                            <a:srgbClr val="FF0000"/>
                          </a:solidFill>
                          <a:latin typeface="Calibri" panose="020F0502020204030204" charset="0"/>
                          <a:cs typeface="Calibri" panose="020F0502020204030204" charset="0"/>
                          <a:sym typeface="+mn-ea"/>
                        </a:rPr>
                        <a:t>Pair is (q</a:t>
                      </a:r>
                      <a:r>
                        <a:rPr lang="en-GB" altLang="en-US" sz="1800" b="1">
                          <a:solidFill>
                            <a:srgbClr val="FF0000"/>
                          </a:solidFill>
                          <a:latin typeface="Calibri" panose="020F0502020204030204" charset="0"/>
                          <a:cs typeface="Calibri" panose="020F0502020204030204" charset="0"/>
                          <a:sym typeface="+mn-ea"/>
                        </a:rPr>
                        <a:t>1</a:t>
                      </a:r>
                      <a:r>
                        <a:rPr lang="en-US" sz="1800" b="1">
                          <a:solidFill>
                            <a:srgbClr val="FF0000"/>
                          </a:solidFill>
                          <a:latin typeface="Calibri" panose="020F0502020204030204" charset="0"/>
                          <a:cs typeface="Calibri" panose="020F0502020204030204" charset="0"/>
                          <a:sym typeface="+mn-ea"/>
                        </a:rPr>
                        <a:t>,q</a:t>
                      </a:r>
                      <a:r>
                        <a:rPr lang="en-GB" altLang="en-US" sz="1800" b="1">
                          <a:solidFill>
                            <a:srgbClr val="FF0000"/>
                          </a:solidFill>
                          <a:latin typeface="Calibri" panose="020F0502020204030204" charset="0"/>
                          <a:cs typeface="Calibri" panose="020F0502020204030204" charset="0"/>
                          <a:sym typeface="+mn-ea"/>
                        </a:rPr>
                        <a:t>2</a:t>
                      </a:r>
                      <a:r>
                        <a:rPr lang="en-US" sz="1800" b="1">
                          <a:solidFill>
                            <a:srgbClr val="FF0000"/>
                          </a:solidFill>
                          <a:latin typeface="Calibri" panose="020F0502020204030204" charset="0"/>
                          <a:cs typeface="Calibri" panose="020F0502020204030204" charset="0"/>
                          <a:sym typeface="+mn-ea"/>
                        </a:rPr>
                        <a:t>) </a:t>
                      </a:r>
                      <a:r>
                        <a:rPr lang="en-GB" altLang="en-US" sz="1800" b="1">
                          <a:solidFill>
                            <a:srgbClr val="FF0000"/>
                          </a:solidFill>
                          <a:latin typeface="Calibri" panose="020F0502020204030204" charset="0"/>
                          <a:cs typeface="Calibri" panose="020F0502020204030204" charset="0"/>
                          <a:sym typeface="+mn-ea"/>
                        </a:rPr>
                        <a:t>is Not Marked</a:t>
                      </a:r>
                      <a:endParaRPr lang="en-US" sz="1800" b="1">
                        <a:solidFill>
                          <a:srgbClr val="FF0000"/>
                        </a:solidFill>
                        <a:latin typeface="Calibri" panose="020F0502020204030204" charset="0"/>
                        <a:cs typeface="Calibri" panose="020F0502020204030204" charset="0"/>
                      </a:endParaRPr>
                    </a:p>
                    <a:p>
                      <a:pPr indent="0">
                        <a:buNone/>
                      </a:pPr>
                      <a:r>
                        <a:rPr lang="en-US" sz="1800">
                          <a:latin typeface="Calibri" panose="020F0502020204030204" charset="0"/>
                          <a:cs typeface="Calibri" panose="020F0502020204030204" charset="0"/>
                          <a:sym typeface="+mn-ea"/>
                        </a:rPr>
                        <a:t>δ(q</a:t>
                      </a:r>
                      <a:r>
                        <a:rPr lang="en-GB" altLang="en-US" sz="1800">
                          <a:latin typeface="Calibri" panose="020F0502020204030204" charset="0"/>
                          <a:cs typeface="Calibri" panose="020F0502020204030204" charset="0"/>
                          <a:sym typeface="+mn-ea"/>
                        </a:rPr>
                        <a:t>2</a:t>
                      </a:r>
                      <a:r>
                        <a:rPr lang="en-US" sz="1800">
                          <a:latin typeface="Calibri" panose="020F0502020204030204" charset="0"/>
                          <a:cs typeface="Calibri" panose="020F0502020204030204" charset="0"/>
                          <a:sym typeface="+mn-ea"/>
                        </a:rPr>
                        <a:t>, </a:t>
                      </a:r>
                      <a:r>
                        <a:rPr lang="en-GB" altLang="en-US" sz="1800">
                          <a:latin typeface="Calibri" panose="020F0502020204030204" charset="0"/>
                          <a:cs typeface="Calibri" panose="020F0502020204030204" charset="0"/>
                          <a:sym typeface="+mn-ea"/>
                        </a:rPr>
                        <a:t>b</a:t>
                      </a:r>
                      <a:r>
                        <a:rPr lang="en-US" sz="1800">
                          <a:latin typeface="Calibri" panose="020F0502020204030204" charset="0"/>
                          <a:cs typeface="Calibri" panose="020F0502020204030204" charset="0"/>
                          <a:sym typeface="+mn-ea"/>
                        </a:rPr>
                        <a:t>)= q</a:t>
                      </a:r>
                      <a:r>
                        <a:rPr lang="en-GB" altLang="en-US" sz="1800">
                          <a:latin typeface="Calibri" panose="020F0502020204030204" charset="0"/>
                          <a:cs typeface="Calibri" panose="020F0502020204030204" charset="0"/>
                          <a:sym typeface="+mn-ea"/>
                        </a:rPr>
                        <a:t>4</a:t>
                      </a:r>
                      <a:r>
                        <a:rPr lang="en-US" sz="1800">
                          <a:latin typeface="Calibri" panose="020F0502020204030204" charset="0"/>
                          <a:cs typeface="Calibri" panose="020F0502020204030204" charset="0"/>
                          <a:sym typeface="+mn-ea"/>
                        </a:rPr>
                        <a:t> and δ(q</a:t>
                      </a:r>
                      <a:r>
                        <a:rPr lang="en-GB" altLang="en-US" sz="1800">
                          <a:latin typeface="Calibri" panose="020F0502020204030204" charset="0"/>
                          <a:cs typeface="Calibri" panose="020F0502020204030204" charset="0"/>
                          <a:sym typeface="+mn-ea"/>
                        </a:rPr>
                        <a:t>3</a:t>
                      </a:r>
                      <a:r>
                        <a:rPr lang="en-US" sz="1800">
                          <a:latin typeface="Calibri" panose="020F0502020204030204" charset="0"/>
                          <a:cs typeface="Calibri" panose="020F0502020204030204" charset="0"/>
                          <a:sym typeface="+mn-ea"/>
                        </a:rPr>
                        <a:t>, </a:t>
                      </a:r>
                      <a:r>
                        <a:rPr lang="en-GB" altLang="en-US" sz="1800">
                          <a:latin typeface="Calibri" panose="020F0502020204030204" charset="0"/>
                          <a:cs typeface="Calibri" panose="020F0502020204030204" charset="0"/>
                          <a:sym typeface="+mn-ea"/>
                        </a:rPr>
                        <a:t>b</a:t>
                      </a:r>
                      <a:r>
                        <a:rPr lang="en-US" sz="1800">
                          <a:latin typeface="Calibri" panose="020F0502020204030204" charset="0"/>
                          <a:cs typeface="Calibri" panose="020F0502020204030204" charset="0"/>
                          <a:sym typeface="+mn-ea"/>
                        </a:rPr>
                        <a:t>)= q</a:t>
                      </a:r>
                      <a:r>
                        <a:rPr lang="en-GB" altLang="en-US" sz="1800">
                          <a:latin typeface="Calibri" panose="020F0502020204030204" charset="0"/>
                          <a:cs typeface="Calibri" panose="020F0502020204030204" charset="0"/>
                          <a:sym typeface="+mn-ea"/>
                        </a:rPr>
                        <a:t>4</a:t>
                      </a:r>
                      <a:r>
                        <a:rPr lang="en-US" sz="1800">
                          <a:latin typeface="Calibri" panose="020F0502020204030204" charset="0"/>
                          <a:cs typeface="Calibri" panose="020F0502020204030204" charset="0"/>
                          <a:sym typeface="+mn-ea"/>
                        </a:rPr>
                        <a:t> </a:t>
                      </a:r>
                      <a:endParaRPr lang="en-US" sz="1800" b="0">
                        <a:latin typeface="Calibri" panose="020F0502020204030204" charset="0"/>
                        <a:cs typeface="Calibri" panose="020F0502020204030204" charset="0"/>
                      </a:endParaRPr>
                    </a:p>
                    <a:p>
                      <a:pPr indent="0">
                        <a:buNone/>
                      </a:pPr>
                      <a:r>
                        <a:rPr lang="en-US" sz="1800" b="1">
                          <a:solidFill>
                            <a:srgbClr val="FF0000"/>
                          </a:solidFill>
                          <a:latin typeface="Arial" panose="020B0604020202020204" pitchFamily="34" charset="0"/>
                          <a:cs typeface="Arial" panose="020B0604020202020204" pitchFamily="34" charset="0"/>
                          <a:sym typeface="+mn-ea"/>
                        </a:rPr>
                        <a:t>→</a:t>
                      </a:r>
                      <a:r>
                        <a:rPr lang="en-US" sz="1800" b="1">
                          <a:solidFill>
                            <a:srgbClr val="FF0000"/>
                          </a:solidFill>
                          <a:latin typeface="Calibri" panose="020F0502020204030204" charset="0"/>
                          <a:cs typeface="Calibri" panose="020F0502020204030204" charset="0"/>
                          <a:sym typeface="+mn-ea"/>
                        </a:rPr>
                        <a:t>Pair is (q</a:t>
                      </a:r>
                      <a:r>
                        <a:rPr lang="en-GB" altLang="en-US" sz="1800" b="1">
                          <a:solidFill>
                            <a:srgbClr val="FF0000"/>
                          </a:solidFill>
                          <a:latin typeface="Calibri" panose="020F0502020204030204" charset="0"/>
                          <a:cs typeface="Calibri" panose="020F0502020204030204" charset="0"/>
                          <a:sym typeface="+mn-ea"/>
                        </a:rPr>
                        <a:t>4</a:t>
                      </a:r>
                      <a:r>
                        <a:rPr lang="en-US" sz="1800" b="1">
                          <a:solidFill>
                            <a:srgbClr val="FF0000"/>
                          </a:solidFill>
                          <a:latin typeface="Calibri" panose="020F0502020204030204" charset="0"/>
                          <a:cs typeface="Calibri" panose="020F0502020204030204" charset="0"/>
                          <a:sym typeface="+mn-ea"/>
                        </a:rPr>
                        <a:t>,q</a:t>
                      </a:r>
                      <a:r>
                        <a:rPr lang="en-GB" altLang="en-US" sz="1800" b="1">
                          <a:solidFill>
                            <a:srgbClr val="FF0000"/>
                          </a:solidFill>
                          <a:latin typeface="Calibri" panose="020F0502020204030204" charset="0"/>
                          <a:cs typeface="Calibri" panose="020F0502020204030204" charset="0"/>
                          <a:sym typeface="+mn-ea"/>
                        </a:rPr>
                        <a:t>4</a:t>
                      </a:r>
                      <a:r>
                        <a:rPr lang="en-US" sz="1800" b="1">
                          <a:solidFill>
                            <a:srgbClr val="FF0000"/>
                          </a:solidFill>
                          <a:latin typeface="Calibri" panose="020F0502020204030204" charset="0"/>
                          <a:cs typeface="Calibri" panose="020F0502020204030204" charset="0"/>
                          <a:sym typeface="+mn-ea"/>
                        </a:rPr>
                        <a:t>) </a:t>
                      </a:r>
                      <a:r>
                        <a:rPr lang="en-GB" altLang="en-US" sz="1800" b="1">
                          <a:solidFill>
                            <a:srgbClr val="FF0000"/>
                          </a:solidFill>
                          <a:latin typeface="Calibri" panose="020F0502020204030204" charset="0"/>
                          <a:cs typeface="Calibri" panose="020F0502020204030204" charset="0"/>
                          <a:sym typeface="+mn-ea"/>
                        </a:rPr>
                        <a:t>is Not a Pair </a:t>
                      </a:r>
                      <a:endParaRPr lang="en-US" sz="1800" b="1">
                        <a:solidFill>
                          <a:srgbClr val="FF0000"/>
                        </a:solidFill>
                        <a:latin typeface="Calibri" panose="020F0502020204030204" charset="0"/>
                        <a:ea typeface="Calibri" panose="020F0502020204030204" charset="0"/>
                        <a:cs typeface="Calibri" panose="020F0502020204030204" charset="0"/>
                      </a:endParaRPr>
                    </a:p>
                    <a:p>
                      <a:pPr indent="0">
                        <a:buNone/>
                      </a:pPr>
                      <a:endParaRPr lang="en-US" sz="1800" b="1">
                        <a:solidFill>
                          <a:srgbClr val="FF000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5" name="Table 4"/>
          <p:cNvGraphicFramePr/>
          <p:nvPr/>
        </p:nvGraphicFramePr>
        <p:xfrm>
          <a:off x="8879840" y="603885"/>
          <a:ext cx="3067050" cy="1685925"/>
        </p:xfrm>
        <a:graphic>
          <a:graphicData uri="http://schemas.openxmlformats.org/drawingml/2006/table">
            <a:tbl>
              <a:tblPr/>
              <a:tblGrid>
                <a:gridCol w="469265">
                  <a:extLst>
                    <a:ext uri="{9D8B030D-6E8A-4147-A177-3AD203B41FA5}">
                      <a16:colId xmlns:a16="http://schemas.microsoft.com/office/drawing/2014/main" val="20000"/>
                    </a:ext>
                  </a:extLst>
                </a:gridCol>
                <a:gridCol w="639445">
                  <a:extLst>
                    <a:ext uri="{9D8B030D-6E8A-4147-A177-3AD203B41FA5}">
                      <a16:colId xmlns:a16="http://schemas.microsoft.com/office/drawing/2014/main" val="20001"/>
                    </a:ext>
                  </a:extLst>
                </a:gridCol>
                <a:gridCol w="646430">
                  <a:extLst>
                    <a:ext uri="{9D8B030D-6E8A-4147-A177-3AD203B41FA5}">
                      <a16:colId xmlns:a16="http://schemas.microsoft.com/office/drawing/2014/main" val="20002"/>
                    </a:ext>
                  </a:extLst>
                </a:gridCol>
                <a:gridCol w="610235">
                  <a:extLst>
                    <a:ext uri="{9D8B030D-6E8A-4147-A177-3AD203B41FA5}">
                      <a16:colId xmlns:a16="http://schemas.microsoft.com/office/drawing/2014/main" val="20003"/>
                    </a:ext>
                  </a:extLst>
                </a:gridCol>
                <a:gridCol w="701675">
                  <a:extLst>
                    <a:ext uri="{9D8B030D-6E8A-4147-A177-3AD203B41FA5}">
                      <a16:colId xmlns:a16="http://schemas.microsoft.com/office/drawing/2014/main" val="20004"/>
                    </a:ext>
                  </a:extLst>
                </a:gridCol>
              </a:tblGrid>
              <a:tr h="306070">
                <a:tc>
                  <a:txBody>
                    <a:bodyPr/>
                    <a:lstStyle/>
                    <a:p>
                      <a:pPr indent="0">
                        <a:buNone/>
                      </a:pPr>
                      <a:r>
                        <a:rPr lang="en-US" sz="1800" b="0">
                          <a:latin typeface="Calibri" panose="020F0502020204030204" charset="0"/>
                          <a:cs typeface="Calibri" panose="020F0502020204030204" charset="0"/>
                        </a:rPr>
                        <a:t>q1</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 </a:t>
                      </a:r>
                      <a:r>
                        <a:rPr lang="en-GB" altLang="en-US" sz="1800" b="1">
                          <a:solidFill>
                            <a:srgbClr val="00B050"/>
                          </a:solidFill>
                          <a:latin typeface="Calibri" panose="020F0502020204030204" charset="0"/>
                          <a:cs typeface="Calibri" panose="020F0502020204030204" charset="0"/>
                        </a:rPr>
                        <a:t>D</a:t>
                      </a:r>
                      <a:endParaRPr lang="en-GB" altLang="en-US" sz="1800" b="1">
                        <a:solidFill>
                          <a:srgbClr val="00B05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endParaRPr lang="en-US" sz="1800" b="0">
                        <a:latin typeface="Times New Roman" panose="02020603050405020304" pitchFamily="18" charset="0"/>
                      </a:endParaRPr>
                    </a:p>
                  </a:txBody>
                  <a:tcPr>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en-US"/>
                    </a:p>
                  </a:txBody>
                  <a:tcPr>
                    <a:lnT cap="flat">
                      <a:noFill/>
                    </a:lnT>
                    <a:lnB cap="flat">
                      <a:noFill/>
                    </a:lnB>
                  </a:tcPr>
                </a:tc>
                <a:tc hMerge="1">
                  <a:txBody>
                    <a:bodyPr/>
                    <a:lstStyle/>
                    <a:p>
                      <a:endParaRPr lang="en-US"/>
                    </a:p>
                  </a:txBody>
                  <a:tcPr>
                    <a:lnR cap="flat">
                      <a:noFill/>
                    </a:lnR>
                    <a:lnT cap="flat">
                      <a:noFill/>
                    </a:lnT>
                    <a:lnB cap="flat">
                      <a:noFill/>
                    </a:lnB>
                  </a:tcPr>
                </a:tc>
                <a:extLst>
                  <a:ext uri="{0D108BD9-81ED-4DB2-BD59-A6C34878D82A}">
                    <a16:rowId xmlns:a16="http://schemas.microsoft.com/office/drawing/2014/main" val="10000"/>
                  </a:ext>
                </a:extLst>
              </a:tr>
              <a:tr h="296545">
                <a:tc>
                  <a:txBody>
                    <a:bodyPr/>
                    <a:lstStyle/>
                    <a:p>
                      <a:pPr indent="0">
                        <a:buNone/>
                      </a:pPr>
                      <a:r>
                        <a:rPr lang="en-US" sz="1800" b="0">
                          <a:latin typeface="Calibri" panose="020F0502020204030204" charset="0"/>
                          <a:cs typeface="Calibri" panose="020F0502020204030204" charset="0"/>
                        </a:rPr>
                        <a:t>q2</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1">
                          <a:solidFill>
                            <a:srgbClr val="00B050"/>
                          </a:solidFill>
                          <a:latin typeface="Calibri" panose="020F0502020204030204" charset="0"/>
                          <a:cs typeface="Calibri" panose="020F0502020204030204" charset="0"/>
                        </a:rPr>
                        <a:t> </a:t>
                      </a:r>
                      <a:r>
                        <a:rPr lang="en-GB" altLang="en-US" sz="1800" b="1">
                          <a:solidFill>
                            <a:srgbClr val="00B050"/>
                          </a:solidFill>
                          <a:latin typeface="Calibri" panose="020F0502020204030204" charset="0"/>
                          <a:cs typeface="Calibri" panose="020F0502020204030204" charset="0"/>
                        </a:rPr>
                        <a:t>D</a:t>
                      </a:r>
                      <a:endParaRPr lang="en-GB" altLang="en-US" sz="1800" b="1">
                        <a:solidFill>
                          <a:srgbClr val="00B05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lstStyle/>
                    <a:p>
                      <a:pPr indent="0">
                        <a:buNone/>
                      </a:pPr>
                      <a:endParaRPr lang="en-US" sz="1800" b="0">
                        <a:latin typeface="Times New Roman" panose="02020603050405020304" pitchFamily="18" charset="0"/>
                      </a:endParaRPr>
                    </a:p>
                  </a:txBody>
                  <a:tcPr>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en-US"/>
                    </a:p>
                  </a:txBody>
                  <a:tcPr>
                    <a:lnR cap="flat">
                      <a:noFill/>
                    </a:lnR>
                    <a:lnT cap="flat">
                      <a:noFill/>
                    </a:lnT>
                    <a:lnB cap="flat">
                      <a:noFill/>
                    </a:lnB>
                  </a:tcPr>
                </a:tc>
                <a:extLst>
                  <a:ext uri="{0D108BD9-81ED-4DB2-BD59-A6C34878D82A}">
                    <a16:rowId xmlns:a16="http://schemas.microsoft.com/office/drawing/2014/main" val="10001"/>
                  </a:ext>
                </a:extLst>
              </a:tr>
              <a:tr h="265430">
                <a:tc>
                  <a:txBody>
                    <a:bodyPr/>
                    <a:lstStyle/>
                    <a:p>
                      <a:pPr indent="0">
                        <a:buNone/>
                      </a:pPr>
                      <a:r>
                        <a:rPr lang="en-US" sz="1800" b="0">
                          <a:latin typeface="Calibri" panose="020F0502020204030204" charset="0"/>
                          <a:cs typeface="Calibri" panose="020F0502020204030204" charset="0"/>
                        </a:rPr>
                        <a:t>q3</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 </a:t>
                      </a:r>
                      <a:r>
                        <a:rPr lang="en-GB" altLang="en-US" sz="1800" b="1">
                          <a:solidFill>
                            <a:srgbClr val="00B050"/>
                          </a:solidFill>
                          <a:latin typeface="Calibri" panose="020F0502020204030204" charset="0"/>
                          <a:cs typeface="Calibri" panose="020F0502020204030204" charset="0"/>
                        </a:rPr>
                        <a:t>D</a:t>
                      </a:r>
                      <a:endParaRPr lang="en-GB" altLang="en-US" sz="1800" b="1">
                        <a:solidFill>
                          <a:srgbClr val="00B05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en-US" sz="1800" b="0">
                        <a:latin typeface="Times New Roman" panose="02020603050405020304" pitchFamily="18" charset="0"/>
                      </a:endParaRPr>
                    </a:p>
                  </a:txBody>
                  <a:tcPr>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325">
                <a:tc>
                  <a:txBody>
                    <a:bodyPr/>
                    <a:lstStyle/>
                    <a:p>
                      <a:pPr indent="0">
                        <a:buNone/>
                      </a:pPr>
                      <a:r>
                        <a:rPr lang="en-US" sz="1800" b="0">
                          <a:latin typeface="Calibri" panose="020F0502020204030204" charset="0"/>
                          <a:cs typeface="Calibri" panose="020F0502020204030204" charset="0"/>
                        </a:rPr>
                        <a:t>q4</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1">
                          <a:solidFill>
                            <a:srgbClr val="FF0000"/>
                          </a:solidFill>
                          <a:latin typeface="Calibri" panose="020F0502020204030204" charset="0"/>
                          <a:cs typeface="Calibri" panose="020F0502020204030204" charset="0"/>
                        </a:rPr>
                        <a:t> </a:t>
                      </a:r>
                      <a:r>
                        <a:rPr lang="en-GB" altLang="en-US" sz="1800" b="1">
                          <a:solidFill>
                            <a:srgbClr val="FF0000"/>
                          </a:solidFill>
                          <a:latin typeface="Calibri" panose="020F0502020204030204" charset="0"/>
                          <a:cs typeface="Calibri" panose="020F0502020204030204" charset="0"/>
                        </a:rPr>
                        <a:t>D</a:t>
                      </a:r>
                      <a:endParaRPr lang="en-GB" altLang="en-US" sz="1800" b="1">
                        <a:solidFill>
                          <a:srgbClr val="FF000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1">
                          <a:solidFill>
                            <a:srgbClr val="FF0000"/>
                          </a:solidFill>
                          <a:latin typeface="Calibri" panose="020F0502020204030204" charset="0"/>
                          <a:cs typeface="Calibri" panose="020F0502020204030204" charset="0"/>
                        </a:rPr>
                        <a:t> </a:t>
                      </a:r>
                      <a:r>
                        <a:rPr lang="en-GB" altLang="en-US" sz="1800" b="1">
                          <a:solidFill>
                            <a:srgbClr val="FF0000"/>
                          </a:solidFill>
                          <a:latin typeface="Calibri" panose="020F0502020204030204" charset="0"/>
                          <a:cs typeface="Calibri" panose="020F0502020204030204" charset="0"/>
                        </a:rPr>
                        <a:t>D</a:t>
                      </a:r>
                      <a:endParaRPr lang="en-GB" altLang="en-US" sz="1800" b="1">
                        <a:solidFill>
                          <a:srgbClr val="FF000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1">
                          <a:solidFill>
                            <a:srgbClr val="FF0000"/>
                          </a:solidFill>
                          <a:latin typeface="Calibri" panose="020F0502020204030204" charset="0"/>
                          <a:cs typeface="Calibri" panose="020F0502020204030204" charset="0"/>
                        </a:rPr>
                        <a:t> </a:t>
                      </a:r>
                      <a:r>
                        <a:rPr lang="en-GB" altLang="en-US" sz="1800" b="1">
                          <a:solidFill>
                            <a:srgbClr val="FF0000"/>
                          </a:solidFill>
                          <a:latin typeface="Calibri" panose="020F0502020204030204" charset="0"/>
                          <a:cs typeface="Calibri" panose="020F0502020204030204" charset="0"/>
                        </a:rPr>
                        <a:t>D</a:t>
                      </a:r>
                      <a:endParaRPr lang="en-GB" altLang="en-US" sz="1800" b="1">
                        <a:solidFill>
                          <a:srgbClr val="FF000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1">
                          <a:solidFill>
                            <a:srgbClr val="FF0000"/>
                          </a:solidFill>
                          <a:latin typeface="Calibri" panose="020F0502020204030204" charset="0"/>
                          <a:cs typeface="Calibri" panose="020F0502020204030204" charset="0"/>
                        </a:rPr>
                        <a:t> </a:t>
                      </a:r>
                      <a:r>
                        <a:rPr lang="en-GB" altLang="en-US" sz="1800" b="1">
                          <a:solidFill>
                            <a:srgbClr val="FF0000"/>
                          </a:solidFill>
                          <a:latin typeface="Calibri" panose="020F0502020204030204" charset="0"/>
                          <a:cs typeface="Calibri" panose="020F0502020204030204" charset="0"/>
                        </a:rPr>
                        <a:t>D</a:t>
                      </a:r>
                      <a:endParaRPr lang="en-GB" altLang="en-US" sz="1800" b="1">
                        <a:solidFill>
                          <a:srgbClr val="FF000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5735">
                <a:tc>
                  <a:txBody>
                    <a:bodyPr/>
                    <a:lstStyle/>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q0</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q1</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q2</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q3</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 name="Text Box 10"/>
          <p:cNvSpPr txBox="1"/>
          <p:nvPr/>
        </p:nvSpPr>
        <p:spPr>
          <a:xfrm>
            <a:off x="10405110" y="570230"/>
            <a:ext cx="1938655" cy="368300"/>
          </a:xfrm>
          <a:prstGeom prst="rect">
            <a:avLst/>
          </a:prstGeom>
          <a:noFill/>
        </p:spPr>
        <p:txBody>
          <a:bodyPr wrap="square" rtlCol="0">
            <a:spAutoFit/>
          </a:bodyPr>
          <a:lstStyle/>
          <a:p>
            <a:r>
              <a:rPr lang="en-GB" altLang="en-US"/>
              <a:t> </a:t>
            </a:r>
            <a:r>
              <a:rPr lang="en-GB" altLang="en-US" b="1">
                <a:solidFill>
                  <a:srgbClr val="0070C0"/>
                </a:solidFill>
                <a:latin typeface="Arial" panose="020B0604020202020204" pitchFamily="34" charset="0"/>
                <a:cs typeface="Arial" panose="020B0604020202020204" pitchFamily="34" charset="0"/>
              </a:rPr>
              <a:t>←</a:t>
            </a:r>
            <a:r>
              <a:rPr lang="en-GB" altLang="en-US" b="1">
                <a:solidFill>
                  <a:srgbClr val="0070C0"/>
                </a:solidFill>
              </a:rPr>
              <a:t>FIGURE - 4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38125" y="205105"/>
            <a:ext cx="6096000" cy="6000750"/>
          </a:xfrm>
          <a:prstGeom prst="rect">
            <a:avLst/>
          </a:prstGeom>
          <a:noFill/>
        </p:spPr>
        <p:txBody>
          <a:bodyPr wrap="square" rtlCol="0" anchor="t">
            <a:spAutoFit/>
          </a:bodyPr>
          <a:lstStyle/>
          <a:p>
            <a:r>
              <a:rPr lang="en-GB" altLang="en-US" sz="2400" b="1">
                <a:solidFill>
                  <a:srgbClr val="FF0000"/>
                </a:solidFill>
                <a:sym typeface="+mn-ea"/>
              </a:rPr>
              <a:t>Step-4.</a:t>
            </a:r>
            <a:endParaRPr lang="en-GB" altLang="en-US" sz="2400" b="1">
              <a:solidFill>
                <a:srgbClr val="FF0000"/>
              </a:solidFill>
            </a:endParaRPr>
          </a:p>
          <a:p>
            <a:pPr marL="673735" indent="-327660">
              <a:buFont typeface="Arial" panose="020B0604020202020204" pitchFamily="34" charset="0"/>
              <a:buChar char="•"/>
            </a:pPr>
            <a:r>
              <a:rPr lang="en-GB" altLang="en-US" sz="2400">
                <a:sym typeface="+mn-ea"/>
              </a:rPr>
              <a:t> Find the minimized DFA . It is clear from the  table shown in the </a:t>
            </a:r>
            <a:r>
              <a:rPr lang="en-GB" altLang="en-US" sz="2400" b="1">
                <a:solidFill>
                  <a:srgbClr val="0070C0"/>
                </a:solidFill>
                <a:sym typeface="+mn-ea"/>
              </a:rPr>
              <a:t>Figure -4</a:t>
            </a:r>
            <a:r>
              <a:rPr lang="en-GB" altLang="en-US" sz="2400">
                <a:sym typeface="+mn-ea"/>
              </a:rPr>
              <a:t> that the pairs </a:t>
            </a:r>
            <a:r>
              <a:rPr lang="en-GB" altLang="en-US" sz="2400" b="1">
                <a:solidFill>
                  <a:srgbClr val="FF0000"/>
                </a:solidFill>
                <a:sym typeface="+mn-ea"/>
              </a:rPr>
              <a:t>(q1, q2)</a:t>
            </a:r>
            <a:r>
              <a:rPr lang="en-GB" altLang="en-US" sz="2400">
                <a:sym typeface="+mn-ea"/>
              </a:rPr>
              <a:t> , </a:t>
            </a:r>
            <a:r>
              <a:rPr lang="en-GB" altLang="en-US" sz="2400" b="1">
                <a:solidFill>
                  <a:srgbClr val="FF0000"/>
                </a:solidFill>
                <a:sym typeface="+mn-ea"/>
              </a:rPr>
              <a:t>(q1, q3) and (q2, q3)</a:t>
            </a:r>
            <a:r>
              <a:rPr lang="en-GB" altLang="en-US" sz="2400">
                <a:sym typeface="+mn-ea"/>
              </a:rPr>
              <a:t> are not marked and hence they are all Indistingwishable States. </a:t>
            </a:r>
            <a:endParaRPr lang="en-GB" altLang="en-US" sz="2400"/>
          </a:p>
          <a:p>
            <a:pPr marL="683895" indent="-366395">
              <a:buFont typeface="Arial" panose="020B0604020202020204" pitchFamily="34" charset="0"/>
              <a:buChar char="•"/>
            </a:pPr>
            <a:r>
              <a:rPr lang="en-GB" altLang="en-US" sz="2400">
                <a:sym typeface="+mn-ea"/>
              </a:rPr>
              <a:t>These can be combined as one state. Further, by applying equivalnce property all q1, q2, q3 are indistingwishable and hence all three can be combined - (q1,q2,q3), as One state</a:t>
            </a:r>
            <a:endParaRPr lang="en-GB" altLang="en-US" sz="2400"/>
          </a:p>
          <a:p>
            <a:pPr marL="673735"/>
            <a:r>
              <a:rPr lang="en-GB" altLang="en-US" sz="2400">
                <a:sym typeface="+mn-ea"/>
              </a:rPr>
              <a:t>Finaly minimized DFA has only three states  - </a:t>
            </a:r>
            <a:r>
              <a:rPr lang="en-GB" altLang="en-US" sz="2400" b="1">
                <a:solidFill>
                  <a:srgbClr val="FF0000"/>
                </a:solidFill>
                <a:sym typeface="+mn-ea"/>
              </a:rPr>
              <a:t>(q0), </a:t>
            </a:r>
            <a:r>
              <a:rPr lang="en-GB" altLang="en-US" sz="2400" b="1">
                <a:solidFill>
                  <a:srgbClr val="FF0000"/>
                </a:solidFill>
                <a:latin typeface="Arial" panose="020B0604020202020204" pitchFamily="34" charset="0"/>
                <a:cs typeface="Arial" panose="020B0604020202020204" pitchFamily="34" charset="0"/>
                <a:sym typeface="+mn-ea"/>
              </a:rPr>
              <a:t>(</a:t>
            </a:r>
            <a:r>
              <a:rPr lang="en-GB" altLang="en-US" sz="2400" b="1">
                <a:solidFill>
                  <a:srgbClr val="FF0000"/>
                </a:solidFill>
                <a:sym typeface="+mn-ea"/>
              </a:rPr>
              <a:t>q1, q2, q3)</a:t>
            </a:r>
            <a:r>
              <a:rPr lang="en-GB" altLang="en-US" sz="2400">
                <a:sym typeface="+mn-ea"/>
              </a:rPr>
              <a:t> </a:t>
            </a:r>
            <a:r>
              <a:rPr lang="en-GB" altLang="en-US" sz="2400">
                <a:latin typeface="Arial" panose="020B0604020202020204" pitchFamily="34" charset="0"/>
                <a:cs typeface="Arial" panose="020B0604020202020204" pitchFamily="34" charset="0"/>
                <a:sym typeface="+mn-ea"/>
              </a:rPr>
              <a:t>and </a:t>
            </a:r>
            <a:r>
              <a:rPr lang="en-GB" altLang="en-US" sz="2400" b="1">
                <a:solidFill>
                  <a:srgbClr val="FF0000"/>
                </a:solidFill>
                <a:sym typeface="+mn-ea"/>
              </a:rPr>
              <a:t>(q4)</a:t>
            </a:r>
            <a:r>
              <a:rPr lang="en-GB" altLang="en-US" sz="2400">
                <a:latin typeface="Arial" panose="020B0604020202020204" pitchFamily="34" charset="0"/>
                <a:cs typeface="Arial" panose="020B0604020202020204" pitchFamily="34" charset="0"/>
                <a:sym typeface="+mn-ea"/>
              </a:rPr>
              <a:t>. </a:t>
            </a:r>
            <a:endParaRPr lang="en-GB" altLang="en-US" sz="2400">
              <a:latin typeface="Arial" panose="020B0604020202020204" pitchFamily="34" charset="0"/>
              <a:cs typeface="Arial" panose="020B0604020202020204" pitchFamily="34" charset="0"/>
            </a:endParaRPr>
          </a:p>
          <a:p>
            <a:pPr marL="703580" indent="-356870">
              <a:buFont typeface="Arial" panose="020B0604020202020204" pitchFamily="34" charset="0"/>
              <a:buChar char="•"/>
            </a:pPr>
            <a:r>
              <a:rPr lang="en-GB" altLang="en-US" sz="2400">
                <a:latin typeface="Arial" panose="020B0604020202020204" pitchFamily="34" charset="0"/>
                <a:cs typeface="Arial" panose="020B0604020202020204" pitchFamily="34" charset="0"/>
                <a:sym typeface="+mn-ea"/>
              </a:rPr>
              <a:t>Its </a:t>
            </a:r>
            <a:r>
              <a:rPr lang="en-GB" altLang="en-US" sz="2400" b="1">
                <a:solidFill>
                  <a:srgbClr val="0070C0"/>
                </a:solidFill>
                <a:sym typeface="+mn-ea"/>
              </a:rPr>
              <a:t>trasitions -  δ </a:t>
            </a:r>
            <a:r>
              <a:rPr lang="en-GB" altLang="en-US" sz="2400">
                <a:latin typeface="Calibri" panose="020F0502020204030204" charset="0"/>
                <a:cs typeface="Calibri" panose="020F0502020204030204" charset="0"/>
                <a:sym typeface="+mn-ea"/>
              </a:rPr>
              <a:t>is obtained by consulting </a:t>
            </a:r>
            <a:r>
              <a:rPr lang="en-GB" altLang="en-US" sz="2400" b="1">
                <a:solidFill>
                  <a:srgbClr val="0070C0"/>
                </a:solidFill>
                <a:sym typeface="+mn-ea"/>
              </a:rPr>
              <a:t>Original DFA.</a:t>
            </a:r>
            <a:r>
              <a:rPr lang="en-GB" altLang="en-US" sz="2400">
                <a:latin typeface="Calibri" panose="020F0502020204030204" charset="0"/>
                <a:cs typeface="Calibri" panose="020F0502020204030204" charset="0"/>
                <a:sym typeface="+mn-ea"/>
              </a:rPr>
              <a:t> </a:t>
            </a:r>
          </a:p>
          <a:p>
            <a:pPr marL="688975" indent="-342900">
              <a:buFont typeface="Arial" panose="020B0604020202020204" pitchFamily="34" charset="0"/>
              <a:buChar char="•"/>
            </a:pPr>
            <a:r>
              <a:rPr lang="en-GB" altLang="en-US" sz="2400">
                <a:latin typeface="Calibri" panose="020F0502020204030204" charset="0"/>
                <a:cs typeface="Calibri" panose="020F0502020204030204" charset="0"/>
                <a:sym typeface="+mn-ea"/>
              </a:rPr>
              <a:t>Transition Table is shown in </a:t>
            </a:r>
            <a:r>
              <a:rPr lang="en-GB" altLang="en-US" sz="2400" b="1">
                <a:solidFill>
                  <a:srgbClr val="0070C0"/>
                </a:solidFill>
                <a:sym typeface="+mn-ea"/>
              </a:rPr>
              <a:t>Figure -5</a:t>
            </a:r>
          </a:p>
        </p:txBody>
      </p:sp>
      <p:graphicFrame>
        <p:nvGraphicFramePr>
          <p:cNvPr id="5" name="Table 4"/>
          <p:cNvGraphicFramePr/>
          <p:nvPr/>
        </p:nvGraphicFramePr>
        <p:xfrm>
          <a:off x="8879840" y="603885"/>
          <a:ext cx="3067050" cy="1685925"/>
        </p:xfrm>
        <a:graphic>
          <a:graphicData uri="http://schemas.openxmlformats.org/drawingml/2006/table">
            <a:tbl>
              <a:tblPr/>
              <a:tblGrid>
                <a:gridCol w="469265">
                  <a:extLst>
                    <a:ext uri="{9D8B030D-6E8A-4147-A177-3AD203B41FA5}">
                      <a16:colId xmlns:a16="http://schemas.microsoft.com/office/drawing/2014/main" val="20000"/>
                    </a:ext>
                  </a:extLst>
                </a:gridCol>
                <a:gridCol w="639445">
                  <a:extLst>
                    <a:ext uri="{9D8B030D-6E8A-4147-A177-3AD203B41FA5}">
                      <a16:colId xmlns:a16="http://schemas.microsoft.com/office/drawing/2014/main" val="20001"/>
                    </a:ext>
                  </a:extLst>
                </a:gridCol>
                <a:gridCol w="646430">
                  <a:extLst>
                    <a:ext uri="{9D8B030D-6E8A-4147-A177-3AD203B41FA5}">
                      <a16:colId xmlns:a16="http://schemas.microsoft.com/office/drawing/2014/main" val="20002"/>
                    </a:ext>
                  </a:extLst>
                </a:gridCol>
                <a:gridCol w="610235">
                  <a:extLst>
                    <a:ext uri="{9D8B030D-6E8A-4147-A177-3AD203B41FA5}">
                      <a16:colId xmlns:a16="http://schemas.microsoft.com/office/drawing/2014/main" val="20003"/>
                    </a:ext>
                  </a:extLst>
                </a:gridCol>
                <a:gridCol w="701675">
                  <a:extLst>
                    <a:ext uri="{9D8B030D-6E8A-4147-A177-3AD203B41FA5}">
                      <a16:colId xmlns:a16="http://schemas.microsoft.com/office/drawing/2014/main" val="20004"/>
                    </a:ext>
                  </a:extLst>
                </a:gridCol>
              </a:tblGrid>
              <a:tr h="306070">
                <a:tc>
                  <a:txBody>
                    <a:bodyPr/>
                    <a:lstStyle/>
                    <a:p>
                      <a:pPr indent="0">
                        <a:buNone/>
                      </a:pPr>
                      <a:r>
                        <a:rPr lang="en-US" sz="1800" b="0">
                          <a:latin typeface="Calibri" panose="020F0502020204030204" charset="0"/>
                          <a:cs typeface="Calibri" panose="020F0502020204030204" charset="0"/>
                        </a:rPr>
                        <a:t>q1</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 </a:t>
                      </a:r>
                      <a:r>
                        <a:rPr lang="en-GB" altLang="en-US" sz="1800" b="1">
                          <a:solidFill>
                            <a:srgbClr val="00B050"/>
                          </a:solidFill>
                          <a:latin typeface="Calibri" panose="020F0502020204030204" charset="0"/>
                          <a:cs typeface="Calibri" panose="020F0502020204030204" charset="0"/>
                        </a:rPr>
                        <a:t>D</a:t>
                      </a:r>
                      <a:endParaRPr lang="en-GB" altLang="en-US" sz="1800" b="1">
                        <a:solidFill>
                          <a:srgbClr val="00B05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endParaRPr lang="en-US" sz="1800" b="0">
                        <a:latin typeface="Times New Roman" panose="02020603050405020304" pitchFamily="18" charset="0"/>
                      </a:endParaRPr>
                    </a:p>
                  </a:txBody>
                  <a:tcPr>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en-US"/>
                    </a:p>
                  </a:txBody>
                  <a:tcPr>
                    <a:lnT cap="flat">
                      <a:noFill/>
                    </a:lnT>
                    <a:lnB cap="flat">
                      <a:noFill/>
                    </a:lnB>
                  </a:tcPr>
                </a:tc>
                <a:tc hMerge="1">
                  <a:txBody>
                    <a:bodyPr/>
                    <a:lstStyle/>
                    <a:p>
                      <a:endParaRPr lang="en-US"/>
                    </a:p>
                  </a:txBody>
                  <a:tcPr>
                    <a:lnR cap="flat">
                      <a:noFill/>
                    </a:lnR>
                    <a:lnT cap="flat">
                      <a:noFill/>
                    </a:lnT>
                    <a:lnB cap="flat">
                      <a:noFill/>
                    </a:lnB>
                  </a:tcPr>
                </a:tc>
                <a:extLst>
                  <a:ext uri="{0D108BD9-81ED-4DB2-BD59-A6C34878D82A}">
                    <a16:rowId xmlns:a16="http://schemas.microsoft.com/office/drawing/2014/main" val="10000"/>
                  </a:ext>
                </a:extLst>
              </a:tr>
              <a:tr h="365760">
                <a:tc>
                  <a:txBody>
                    <a:bodyPr/>
                    <a:lstStyle/>
                    <a:p>
                      <a:pPr indent="0">
                        <a:buNone/>
                      </a:pPr>
                      <a:r>
                        <a:rPr lang="en-US" sz="1800" b="0">
                          <a:latin typeface="Calibri" panose="020F0502020204030204" charset="0"/>
                          <a:cs typeface="Calibri" panose="020F0502020204030204" charset="0"/>
                        </a:rPr>
                        <a:t>q2</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1">
                          <a:solidFill>
                            <a:srgbClr val="00B050"/>
                          </a:solidFill>
                          <a:latin typeface="Calibri" panose="020F0502020204030204" charset="0"/>
                          <a:cs typeface="Calibri" panose="020F0502020204030204" charset="0"/>
                        </a:rPr>
                        <a:t> </a:t>
                      </a:r>
                      <a:r>
                        <a:rPr lang="en-GB" altLang="en-US" sz="1800" b="1">
                          <a:solidFill>
                            <a:srgbClr val="00B050"/>
                          </a:solidFill>
                          <a:latin typeface="Calibri" panose="020F0502020204030204" charset="0"/>
                          <a:cs typeface="Calibri" panose="020F0502020204030204" charset="0"/>
                        </a:rPr>
                        <a:t>D</a:t>
                      </a:r>
                      <a:endParaRPr lang="en-GB" altLang="en-US" sz="1800" b="1">
                        <a:solidFill>
                          <a:srgbClr val="00B05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lstStyle/>
                    <a:p>
                      <a:pPr indent="0">
                        <a:buNone/>
                      </a:pPr>
                      <a:endParaRPr lang="en-US" sz="1800" b="0">
                        <a:latin typeface="Times New Roman" panose="02020603050405020304" pitchFamily="18" charset="0"/>
                      </a:endParaRPr>
                    </a:p>
                  </a:txBody>
                  <a:tcPr>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en-US"/>
                    </a:p>
                  </a:txBody>
                  <a:tcPr>
                    <a:lnR cap="flat">
                      <a:noFill/>
                    </a:lnR>
                    <a:lnT cap="flat">
                      <a:noFill/>
                    </a:lnT>
                    <a:lnB cap="flat">
                      <a:noFill/>
                    </a:lnB>
                  </a:tcPr>
                </a:tc>
                <a:extLst>
                  <a:ext uri="{0D108BD9-81ED-4DB2-BD59-A6C34878D82A}">
                    <a16:rowId xmlns:a16="http://schemas.microsoft.com/office/drawing/2014/main" val="10001"/>
                  </a:ext>
                </a:extLst>
              </a:tr>
              <a:tr h="265430">
                <a:tc>
                  <a:txBody>
                    <a:bodyPr/>
                    <a:lstStyle/>
                    <a:p>
                      <a:pPr indent="0">
                        <a:buNone/>
                      </a:pPr>
                      <a:r>
                        <a:rPr lang="en-US" sz="1800" b="0">
                          <a:latin typeface="Calibri" panose="020F0502020204030204" charset="0"/>
                          <a:cs typeface="Calibri" panose="020F0502020204030204" charset="0"/>
                        </a:rPr>
                        <a:t>q3</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 </a:t>
                      </a:r>
                      <a:r>
                        <a:rPr lang="en-GB" altLang="en-US" sz="1800" b="1">
                          <a:solidFill>
                            <a:srgbClr val="00B050"/>
                          </a:solidFill>
                          <a:latin typeface="Calibri" panose="020F0502020204030204" charset="0"/>
                          <a:cs typeface="Calibri" panose="020F0502020204030204" charset="0"/>
                        </a:rPr>
                        <a:t>D</a:t>
                      </a:r>
                      <a:endParaRPr lang="en-GB" altLang="en-US" sz="1800" b="1">
                        <a:solidFill>
                          <a:srgbClr val="00B05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en-US" sz="1800" b="0">
                        <a:latin typeface="Times New Roman" panose="02020603050405020304" pitchFamily="18" charset="0"/>
                      </a:endParaRPr>
                    </a:p>
                  </a:txBody>
                  <a:tcPr>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325">
                <a:tc>
                  <a:txBody>
                    <a:bodyPr/>
                    <a:lstStyle/>
                    <a:p>
                      <a:pPr indent="0">
                        <a:buNone/>
                      </a:pPr>
                      <a:r>
                        <a:rPr lang="en-US" sz="1800" b="0">
                          <a:latin typeface="Calibri" panose="020F0502020204030204" charset="0"/>
                          <a:cs typeface="Calibri" panose="020F0502020204030204" charset="0"/>
                        </a:rPr>
                        <a:t>q4</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1">
                          <a:solidFill>
                            <a:srgbClr val="FF0000"/>
                          </a:solidFill>
                          <a:latin typeface="Calibri" panose="020F0502020204030204" charset="0"/>
                          <a:cs typeface="Calibri" panose="020F0502020204030204" charset="0"/>
                        </a:rPr>
                        <a:t> </a:t>
                      </a:r>
                      <a:r>
                        <a:rPr lang="en-GB" altLang="en-US" sz="1800" b="1">
                          <a:solidFill>
                            <a:srgbClr val="FF0000"/>
                          </a:solidFill>
                          <a:latin typeface="Calibri" panose="020F0502020204030204" charset="0"/>
                          <a:cs typeface="Calibri" panose="020F0502020204030204" charset="0"/>
                        </a:rPr>
                        <a:t>D</a:t>
                      </a:r>
                      <a:endParaRPr lang="en-GB" altLang="en-US" sz="1800" b="1">
                        <a:solidFill>
                          <a:srgbClr val="FF000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1">
                          <a:solidFill>
                            <a:srgbClr val="FF0000"/>
                          </a:solidFill>
                          <a:latin typeface="Calibri" panose="020F0502020204030204" charset="0"/>
                          <a:cs typeface="Calibri" panose="020F0502020204030204" charset="0"/>
                        </a:rPr>
                        <a:t> </a:t>
                      </a:r>
                      <a:r>
                        <a:rPr lang="en-GB" altLang="en-US" sz="1800" b="1">
                          <a:solidFill>
                            <a:srgbClr val="FF0000"/>
                          </a:solidFill>
                          <a:latin typeface="Calibri" panose="020F0502020204030204" charset="0"/>
                          <a:cs typeface="Calibri" panose="020F0502020204030204" charset="0"/>
                        </a:rPr>
                        <a:t>D</a:t>
                      </a:r>
                      <a:endParaRPr lang="en-GB" altLang="en-US" sz="1800" b="1">
                        <a:solidFill>
                          <a:srgbClr val="FF000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1">
                          <a:solidFill>
                            <a:srgbClr val="FF0000"/>
                          </a:solidFill>
                          <a:latin typeface="Calibri" panose="020F0502020204030204" charset="0"/>
                          <a:cs typeface="Calibri" panose="020F0502020204030204" charset="0"/>
                        </a:rPr>
                        <a:t> </a:t>
                      </a:r>
                      <a:r>
                        <a:rPr lang="en-GB" altLang="en-US" sz="1800" b="1">
                          <a:solidFill>
                            <a:srgbClr val="FF0000"/>
                          </a:solidFill>
                          <a:latin typeface="Calibri" panose="020F0502020204030204" charset="0"/>
                          <a:cs typeface="Calibri" panose="020F0502020204030204" charset="0"/>
                        </a:rPr>
                        <a:t>D</a:t>
                      </a:r>
                      <a:endParaRPr lang="en-GB" altLang="en-US" sz="1800" b="1">
                        <a:solidFill>
                          <a:srgbClr val="FF000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1">
                          <a:solidFill>
                            <a:srgbClr val="FF0000"/>
                          </a:solidFill>
                          <a:latin typeface="Calibri" panose="020F0502020204030204" charset="0"/>
                          <a:cs typeface="Calibri" panose="020F0502020204030204" charset="0"/>
                        </a:rPr>
                        <a:t> </a:t>
                      </a:r>
                      <a:r>
                        <a:rPr lang="en-GB" altLang="en-US" sz="1800" b="1">
                          <a:solidFill>
                            <a:srgbClr val="FF0000"/>
                          </a:solidFill>
                          <a:latin typeface="Calibri" panose="020F0502020204030204" charset="0"/>
                          <a:cs typeface="Calibri" panose="020F0502020204030204" charset="0"/>
                        </a:rPr>
                        <a:t>D</a:t>
                      </a:r>
                      <a:endParaRPr lang="en-GB" altLang="en-US" sz="1800" b="1">
                        <a:solidFill>
                          <a:srgbClr val="FF0000"/>
                        </a:solidFill>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5735">
                <a:tc>
                  <a:txBody>
                    <a:bodyPr/>
                    <a:lstStyle/>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q0</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q1</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q2</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Calibri" panose="020F0502020204030204" charset="0"/>
                          <a:cs typeface="Calibri" panose="020F0502020204030204" charset="0"/>
                        </a:rPr>
                        <a:t>q3</a:t>
                      </a:r>
                      <a:endParaRPr lang="en-US" sz="18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 name="Text Box 10"/>
          <p:cNvSpPr txBox="1"/>
          <p:nvPr/>
        </p:nvSpPr>
        <p:spPr>
          <a:xfrm>
            <a:off x="10195560" y="570230"/>
            <a:ext cx="1938655" cy="460375"/>
          </a:xfrm>
          <a:prstGeom prst="rect">
            <a:avLst/>
          </a:prstGeom>
          <a:noFill/>
        </p:spPr>
        <p:txBody>
          <a:bodyPr wrap="square" rtlCol="0">
            <a:spAutoFit/>
          </a:bodyPr>
          <a:lstStyle/>
          <a:p>
            <a:r>
              <a:rPr lang="en-GB" altLang="en-US"/>
              <a:t> </a:t>
            </a:r>
            <a:r>
              <a:rPr lang="en-GB" altLang="en-US" b="1">
                <a:solidFill>
                  <a:srgbClr val="0070C0"/>
                </a:solidFill>
                <a:latin typeface="Arial" panose="020B0604020202020204" pitchFamily="34" charset="0"/>
                <a:cs typeface="Arial" panose="020B0604020202020204" pitchFamily="34" charset="0"/>
              </a:rPr>
              <a:t>←</a:t>
            </a:r>
            <a:r>
              <a:rPr lang="en-GB" altLang="en-US" sz="2400" b="1">
                <a:solidFill>
                  <a:srgbClr val="0070C0"/>
                </a:solidFill>
              </a:rPr>
              <a:t>Figure - 4</a:t>
            </a:r>
          </a:p>
        </p:txBody>
      </p:sp>
      <p:graphicFrame>
        <p:nvGraphicFramePr>
          <p:cNvPr id="4" name="Table 3"/>
          <p:cNvGraphicFramePr/>
          <p:nvPr/>
        </p:nvGraphicFramePr>
        <p:xfrm>
          <a:off x="7703185" y="2787015"/>
          <a:ext cx="4055745" cy="1362075"/>
        </p:xfrm>
        <a:graphic>
          <a:graphicData uri="http://schemas.openxmlformats.org/drawingml/2006/table">
            <a:tbl>
              <a:tblPr/>
              <a:tblGrid>
                <a:gridCol w="1351280">
                  <a:extLst>
                    <a:ext uri="{9D8B030D-6E8A-4147-A177-3AD203B41FA5}">
                      <a16:colId xmlns:a16="http://schemas.microsoft.com/office/drawing/2014/main" val="20000"/>
                    </a:ext>
                  </a:extLst>
                </a:gridCol>
                <a:gridCol w="1363345">
                  <a:extLst>
                    <a:ext uri="{9D8B030D-6E8A-4147-A177-3AD203B41FA5}">
                      <a16:colId xmlns:a16="http://schemas.microsoft.com/office/drawing/2014/main" val="20001"/>
                    </a:ext>
                  </a:extLst>
                </a:gridCol>
                <a:gridCol w="1341120">
                  <a:extLst>
                    <a:ext uri="{9D8B030D-6E8A-4147-A177-3AD203B41FA5}">
                      <a16:colId xmlns:a16="http://schemas.microsoft.com/office/drawing/2014/main" val="20002"/>
                    </a:ext>
                  </a:extLst>
                </a:gridCol>
              </a:tblGrid>
              <a:tr h="206375">
                <a:tc>
                  <a:txBody>
                    <a:bodyPr/>
                    <a:lstStyle/>
                    <a:p>
                      <a:pPr indent="0">
                        <a:buNone/>
                      </a:pPr>
                      <a:r>
                        <a:rPr lang="en-US" sz="2000" b="0">
                          <a:latin typeface="Calibri" panose="020F0502020204030204" charset="0"/>
                          <a:cs typeface="Calibri" panose="020F0502020204030204" charset="0"/>
                        </a:rPr>
                        <a:t>δ</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Calibri" panose="020F0502020204030204" charset="0"/>
                          <a:cs typeface="Calibri" panose="020F0502020204030204" charset="0"/>
                        </a:rPr>
                        <a:t>a</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Calibri" panose="020F0502020204030204" charset="0"/>
                          <a:cs typeface="Calibri" panose="020F0502020204030204" charset="0"/>
                        </a:rPr>
                        <a:t>b</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indent="0">
                        <a:buNone/>
                      </a:pPr>
                      <a:r>
                        <a:rPr lang="en-US" sz="2000" b="0">
                          <a:latin typeface="Calibri" panose="020F0502020204030204" charset="0"/>
                          <a:cs typeface="Calibri" panose="020F0502020204030204" charset="0"/>
                        </a:rPr>
                        <a:t>(q0</a:t>
                      </a:r>
                      <a:r>
                        <a:rPr lang="en-GB" altLang="en-US" sz="2000" b="0">
                          <a:latin typeface="Calibri" panose="020F0502020204030204" charset="0"/>
                          <a:cs typeface="Calibri" panose="020F0502020204030204" charset="0"/>
                        </a:rPr>
                        <a:t>)</a:t>
                      </a:r>
                      <a:endParaRPr lang="en-GB" alt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a:latin typeface="Calibri" panose="020F0502020204030204" charset="0"/>
                          <a:cs typeface="Calibri" panose="020F0502020204030204" charset="0"/>
                          <a:sym typeface="+mn-ea"/>
                        </a:rPr>
                        <a:t>(q</a:t>
                      </a:r>
                      <a:r>
                        <a:rPr lang="en-GB" altLang="en-US" sz="2000">
                          <a:latin typeface="Calibri" panose="020F0502020204030204" charset="0"/>
                          <a:cs typeface="Calibri" panose="020F0502020204030204" charset="0"/>
                          <a:sym typeface="+mn-ea"/>
                        </a:rPr>
                        <a:t>1</a:t>
                      </a:r>
                      <a:r>
                        <a:rPr lang="en-US" sz="2000">
                          <a:latin typeface="Calibri" panose="020F0502020204030204" charset="0"/>
                          <a:cs typeface="Calibri" panose="020F0502020204030204" charset="0"/>
                          <a:sym typeface="+mn-ea"/>
                        </a:rPr>
                        <a:t>, q</a:t>
                      </a:r>
                      <a:r>
                        <a:rPr lang="en-GB" altLang="en-US" sz="2000">
                          <a:latin typeface="Calibri" panose="020F0502020204030204" charset="0"/>
                          <a:cs typeface="Calibri" panose="020F0502020204030204" charset="0"/>
                          <a:sym typeface="+mn-ea"/>
                        </a:rPr>
                        <a:t>2, q3</a:t>
                      </a:r>
                      <a:r>
                        <a:rPr lang="en-US" sz="2000">
                          <a:latin typeface="Calibri" panose="020F0502020204030204" charset="0"/>
                          <a:cs typeface="Calibri" panose="020F0502020204030204" charset="0"/>
                          <a:sym typeface="+mn-ea"/>
                        </a:rPr>
                        <a:t>)</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a:latin typeface="Calibri" panose="020F0502020204030204" charset="0"/>
                          <a:cs typeface="Calibri" panose="020F0502020204030204" charset="0"/>
                          <a:sym typeface="+mn-ea"/>
                        </a:rPr>
                        <a:t>(q</a:t>
                      </a:r>
                      <a:r>
                        <a:rPr lang="en-GB" altLang="en-US" sz="2000">
                          <a:latin typeface="Calibri" panose="020F0502020204030204" charset="0"/>
                          <a:cs typeface="Calibri" panose="020F0502020204030204" charset="0"/>
                          <a:sym typeface="+mn-ea"/>
                        </a:rPr>
                        <a:t>1</a:t>
                      </a:r>
                      <a:r>
                        <a:rPr lang="en-US" sz="2000">
                          <a:latin typeface="Calibri" panose="020F0502020204030204" charset="0"/>
                          <a:cs typeface="Calibri" panose="020F0502020204030204" charset="0"/>
                          <a:sym typeface="+mn-ea"/>
                        </a:rPr>
                        <a:t>, q</a:t>
                      </a:r>
                      <a:r>
                        <a:rPr lang="en-GB" altLang="en-US" sz="2000">
                          <a:latin typeface="Calibri" panose="020F0502020204030204" charset="0"/>
                          <a:cs typeface="Calibri" panose="020F0502020204030204" charset="0"/>
                          <a:sym typeface="+mn-ea"/>
                        </a:rPr>
                        <a:t>2, q3</a:t>
                      </a:r>
                      <a:r>
                        <a:rPr lang="en-US" sz="2000">
                          <a:latin typeface="Calibri" panose="020F0502020204030204" charset="0"/>
                          <a:cs typeface="Calibri" panose="020F0502020204030204" charset="0"/>
                          <a:sym typeface="+mn-ea"/>
                        </a:rPr>
                        <a:t>)</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indent="0">
                        <a:buNone/>
                      </a:pPr>
                      <a:r>
                        <a:rPr lang="en-US" sz="2000" b="0">
                          <a:latin typeface="Calibri" panose="020F0502020204030204" charset="0"/>
                          <a:cs typeface="Calibri" panose="020F0502020204030204" charset="0"/>
                        </a:rPr>
                        <a:t>(q</a:t>
                      </a:r>
                      <a:r>
                        <a:rPr lang="en-GB" altLang="en-US" sz="2000" b="0">
                          <a:latin typeface="Calibri" panose="020F0502020204030204" charset="0"/>
                          <a:cs typeface="Calibri" panose="020F0502020204030204" charset="0"/>
                        </a:rPr>
                        <a:t>1</a:t>
                      </a:r>
                      <a:r>
                        <a:rPr lang="en-US" sz="2000" b="0">
                          <a:latin typeface="Calibri" panose="020F0502020204030204" charset="0"/>
                          <a:cs typeface="Calibri" panose="020F0502020204030204" charset="0"/>
                        </a:rPr>
                        <a:t>, q</a:t>
                      </a:r>
                      <a:r>
                        <a:rPr lang="en-GB" altLang="en-US" sz="2000" b="0">
                          <a:latin typeface="Calibri" panose="020F0502020204030204" charset="0"/>
                          <a:cs typeface="Calibri" panose="020F0502020204030204" charset="0"/>
                        </a:rPr>
                        <a:t>2, q3</a:t>
                      </a:r>
                      <a:r>
                        <a:rPr lang="en-US" sz="2000" b="0">
                          <a:latin typeface="Calibri" panose="020F0502020204030204" charset="0"/>
                          <a:cs typeface="Calibri" panose="020F0502020204030204" charset="0"/>
                        </a:rPr>
                        <a:t>)</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a:latin typeface="Calibri" panose="020F0502020204030204" charset="0"/>
                          <a:cs typeface="Calibri" panose="020F0502020204030204" charset="0"/>
                          <a:sym typeface="+mn-ea"/>
                        </a:rPr>
                        <a:t>(q</a:t>
                      </a:r>
                      <a:r>
                        <a:rPr lang="en-GB" altLang="en-US" sz="2000">
                          <a:latin typeface="Calibri" panose="020F0502020204030204" charset="0"/>
                          <a:cs typeface="Calibri" panose="020F0502020204030204" charset="0"/>
                          <a:sym typeface="+mn-ea"/>
                        </a:rPr>
                        <a:t>1</a:t>
                      </a:r>
                      <a:r>
                        <a:rPr lang="en-US" sz="2000">
                          <a:latin typeface="Calibri" panose="020F0502020204030204" charset="0"/>
                          <a:cs typeface="Calibri" panose="020F0502020204030204" charset="0"/>
                          <a:sym typeface="+mn-ea"/>
                        </a:rPr>
                        <a:t>, q</a:t>
                      </a:r>
                      <a:r>
                        <a:rPr lang="en-GB" altLang="en-US" sz="2000">
                          <a:latin typeface="Calibri" panose="020F0502020204030204" charset="0"/>
                          <a:cs typeface="Calibri" panose="020F0502020204030204" charset="0"/>
                          <a:sym typeface="+mn-ea"/>
                        </a:rPr>
                        <a:t>2, q3</a:t>
                      </a:r>
                      <a:r>
                        <a:rPr lang="en-US" sz="2000">
                          <a:latin typeface="Calibri" panose="020F0502020204030204" charset="0"/>
                          <a:cs typeface="Calibri" panose="020F0502020204030204" charset="0"/>
                          <a:sym typeface="+mn-ea"/>
                        </a:rPr>
                        <a:t>)</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GB" altLang="en-US" sz="2000" b="0">
                          <a:latin typeface="Calibri" panose="020F0502020204030204" charset="0"/>
                          <a:ea typeface="Calibri" panose="020F0502020204030204" charset="0"/>
                          <a:cs typeface="Calibri" panose="020F0502020204030204" charset="0"/>
                        </a:rPr>
                        <a:t>(q4)</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indent="0">
                        <a:buNone/>
                      </a:pPr>
                      <a:r>
                        <a:rPr lang="en-GB" altLang="en-US" sz="2000" b="0">
                          <a:latin typeface="Calibri" panose="020F0502020204030204" charset="0"/>
                          <a:ea typeface="Calibri" panose="020F0502020204030204" charset="0"/>
                          <a:cs typeface="Calibri" panose="020F0502020204030204" charset="0"/>
                        </a:rPr>
                        <a:t>(q4)</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GB" altLang="en-US" sz="2000" b="0">
                          <a:latin typeface="Calibri" panose="020F0502020204030204" charset="0"/>
                          <a:ea typeface="Calibri" panose="020F0502020204030204" charset="0"/>
                          <a:cs typeface="Calibri" panose="020F0502020204030204" charset="0"/>
                        </a:rPr>
                        <a:t>(q4)</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GB" altLang="en-US" sz="2000" b="0">
                          <a:latin typeface="Calibri" panose="020F0502020204030204" charset="0"/>
                          <a:ea typeface="Calibri" panose="020F0502020204030204" charset="0"/>
                          <a:cs typeface="Calibri" panose="020F0502020204030204" charset="0"/>
                        </a:rPr>
                        <a:t>(q4)</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Text Box 6"/>
          <p:cNvSpPr txBox="1"/>
          <p:nvPr/>
        </p:nvSpPr>
        <p:spPr>
          <a:xfrm>
            <a:off x="8665210" y="4231005"/>
            <a:ext cx="1938655" cy="460375"/>
          </a:xfrm>
          <a:prstGeom prst="rect">
            <a:avLst/>
          </a:prstGeom>
          <a:noFill/>
        </p:spPr>
        <p:txBody>
          <a:bodyPr wrap="square" rtlCol="0">
            <a:spAutoFit/>
          </a:bodyPr>
          <a:lstStyle/>
          <a:p>
            <a:r>
              <a:rPr lang="en-GB" altLang="en-US"/>
              <a:t> </a:t>
            </a:r>
            <a:r>
              <a:rPr lang="en-GB" altLang="en-US" sz="2400" b="1">
                <a:solidFill>
                  <a:srgbClr val="0070C0"/>
                </a:solidFill>
              </a:rPr>
              <a:t>Figure</a:t>
            </a:r>
            <a:r>
              <a:rPr lang="en-GB" altLang="en-US"/>
              <a:t> </a:t>
            </a:r>
            <a:r>
              <a:rPr lang="en-GB" altLang="en-US" sz="2400" b="1">
                <a:solidFill>
                  <a:srgbClr val="0070C0"/>
                </a:solidFill>
              </a:rPr>
              <a:t>- 5</a:t>
            </a:r>
            <a:endParaRPr lang="en-GB" alt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16865" y="366395"/>
            <a:ext cx="11562715" cy="6327775"/>
          </a:xfrm>
          <a:prstGeom prst="rect">
            <a:avLst/>
          </a:prstGeom>
          <a:noFill/>
        </p:spPr>
        <p:txBody>
          <a:bodyPr wrap="square" rtlCol="0">
            <a:noAutofit/>
          </a:bodyPr>
          <a:lstStyle/>
          <a:p>
            <a:r>
              <a:rPr lang="en-GB" altLang="en-US" sz="2800" b="1">
                <a:solidFill>
                  <a:srgbClr val="FF0000"/>
                </a:solidFill>
                <a:latin typeface="Arial" panose="020B0604020202020204" pitchFamily="34" charset="0"/>
                <a:cs typeface="Arial" panose="020B0604020202020204" pitchFamily="34" charset="0"/>
                <a:sym typeface="+mn-ea"/>
              </a:rPr>
              <a:t>1.</a:t>
            </a:r>
            <a:r>
              <a:rPr lang="en-IN" altLang="en-GB" sz="2800" b="1">
                <a:solidFill>
                  <a:srgbClr val="FF0000"/>
                </a:solidFill>
                <a:latin typeface="Arial" panose="020B0604020202020204" pitchFamily="34" charset="0"/>
                <a:cs typeface="Arial" panose="020B0604020202020204" pitchFamily="34" charset="0"/>
                <a:sym typeface="+mn-ea"/>
              </a:rPr>
              <a:t>1</a:t>
            </a:r>
            <a:r>
              <a:rPr lang="en-GB" altLang="en-US" sz="2800" b="1">
                <a:solidFill>
                  <a:srgbClr val="FF0000"/>
                </a:solidFill>
                <a:latin typeface="Arial" panose="020B0604020202020204" pitchFamily="34" charset="0"/>
                <a:cs typeface="Arial" panose="020B0604020202020204" pitchFamily="34" charset="0"/>
                <a:sym typeface="+mn-ea"/>
              </a:rPr>
              <a:t>. Formal Defination of  Regular Expression :</a:t>
            </a:r>
          </a:p>
          <a:p>
            <a:pPr indent="457200"/>
            <a:r>
              <a:rPr lang="en-IN" altLang="en-GB" sz="2400"/>
              <a:t>   </a:t>
            </a:r>
            <a:r>
              <a:rPr lang="en-GB" altLang="en-US" sz="2400"/>
              <a:t>Formally,  Regualar Expression can be defined as follows :</a:t>
            </a:r>
          </a:p>
          <a:p>
            <a:pPr indent="457200"/>
            <a:r>
              <a:rPr lang="en-IN" altLang="en-GB" sz="2400"/>
              <a:t>   </a:t>
            </a:r>
            <a:r>
              <a:rPr lang="en-GB" altLang="en-US" sz="2400"/>
              <a:t>Let </a:t>
            </a:r>
            <a:r>
              <a:rPr lang="en-GB" altLang="en-US" sz="2400" b="1">
                <a:solidFill>
                  <a:srgbClr val="FF0000"/>
                </a:solidFill>
                <a:latin typeface="Arial" panose="020B0604020202020204" pitchFamily="34" charset="0"/>
                <a:cs typeface="Arial" panose="020B0604020202020204" pitchFamily="34" charset="0"/>
              </a:rPr>
              <a:t>∑ </a:t>
            </a:r>
            <a:r>
              <a:rPr lang="en-GB" altLang="en-US" sz="2400">
                <a:latin typeface="Arial" panose="020B0604020202020204" pitchFamily="34" charset="0"/>
                <a:cs typeface="Arial" panose="020B0604020202020204" pitchFamily="34" charset="0"/>
              </a:rPr>
              <a:t>be a given </a:t>
            </a:r>
            <a:r>
              <a:rPr lang="en-GB" altLang="en-US" sz="2400" b="1">
                <a:solidFill>
                  <a:srgbClr val="FF0000"/>
                </a:solidFill>
                <a:latin typeface="Arial" panose="020B0604020202020204" pitchFamily="34" charset="0"/>
                <a:cs typeface="Arial" panose="020B0604020202020204" pitchFamily="34" charset="0"/>
              </a:rPr>
              <a:t>alphabet</a:t>
            </a:r>
            <a:r>
              <a:rPr lang="en-GB" altLang="en-US" sz="2400">
                <a:latin typeface="Arial" panose="020B0604020202020204" pitchFamily="34" charset="0"/>
                <a:cs typeface="Arial" panose="020B0604020202020204" pitchFamily="34" charset="0"/>
              </a:rPr>
              <a:t>. Then</a:t>
            </a:r>
          </a:p>
          <a:p>
            <a:endParaRPr lang="en-GB" altLang="en-US" sz="2400">
              <a:latin typeface="Arial" panose="020B0604020202020204" pitchFamily="34" charset="0"/>
              <a:cs typeface="Arial" panose="020B0604020202020204" pitchFamily="34" charset="0"/>
            </a:endParaRPr>
          </a:p>
          <a:p>
            <a:pPr marL="2266315" lvl="2" indent="-1330960" algn="just"/>
            <a:r>
              <a:rPr lang="en-GB" altLang="en-US" sz="2400" b="1">
                <a:solidFill>
                  <a:srgbClr val="FF0000"/>
                </a:solidFill>
                <a:latin typeface="Arial" panose="020B0604020202020204" pitchFamily="34" charset="0"/>
                <a:cs typeface="Arial" panose="020B0604020202020204" pitchFamily="34" charset="0"/>
              </a:rPr>
              <a:t>Rule -1.</a:t>
            </a:r>
            <a:r>
              <a:rPr lang="en-GB" altLang="en-US" sz="2400">
                <a:latin typeface="Arial" panose="020B0604020202020204" pitchFamily="34" charset="0"/>
                <a:cs typeface="Arial" panose="020B0604020202020204" pitchFamily="34" charset="0"/>
              </a:rPr>
              <a:t> </a:t>
            </a:r>
            <a:r>
              <a:rPr lang="en-GB" altLang="en-US" sz="2400" b="1">
                <a:solidFill>
                  <a:srgbClr val="FF0000"/>
                </a:solidFill>
                <a:latin typeface="Arial" panose="020B0604020202020204" pitchFamily="34" charset="0"/>
                <a:cs typeface="Arial" panose="020B0604020202020204" pitchFamily="34" charset="0"/>
              </a:rPr>
              <a:t>Ø</a:t>
            </a:r>
            <a:r>
              <a:rPr lang="en-GB" altLang="en-US" sz="2400">
                <a:latin typeface="Arial" panose="020B0604020202020204" pitchFamily="34" charset="0"/>
                <a:cs typeface="Arial" panose="020B0604020202020204" pitchFamily="34" charset="0"/>
              </a:rPr>
              <a:t>, </a:t>
            </a:r>
            <a:r>
              <a:rPr lang="en-GB" altLang="en-US" sz="2400" b="1">
                <a:solidFill>
                  <a:srgbClr val="FF0000"/>
                </a:solidFill>
                <a:latin typeface="Arial" panose="020B0604020202020204" pitchFamily="34" charset="0"/>
                <a:cs typeface="Arial" panose="020B0604020202020204" pitchFamily="34" charset="0"/>
              </a:rPr>
              <a:t>Ԑ</a:t>
            </a:r>
            <a:r>
              <a:rPr lang="en-GB" altLang="en-US" sz="2400">
                <a:latin typeface="Arial" panose="020B0604020202020204" pitchFamily="34" charset="0"/>
                <a:cs typeface="Arial" panose="020B0604020202020204" pitchFamily="34" charset="0"/>
              </a:rPr>
              <a:t>  and </a:t>
            </a:r>
            <a:r>
              <a:rPr lang="en-GB" altLang="en-US" sz="2400" b="1">
                <a:solidFill>
                  <a:srgbClr val="FF0000"/>
                </a:solidFill>
                <a:latin typeface="Arial" panose="020B0604020202020204" pitchFamily="34" charset="0"/>
                <a:cs typeface="Arial" panose="020B0604020202020204" pitchFamily="34" charset="0"/>
              </a:rPr>
              <a:t>a € ∑</a:t>
            </a:r>
            <a:r>
              <a:rPr lang="en-GB" altLang="en-US" sz="2400">
                <a:latin typeface="Arial" panose="020B0604020202020204" pitchFamily="34" charset="0"/>
                <a:cs typeface="Arial" panose="020B0604020202020204" pitchFamily="34" charset="0"/>
              </a:rPr>
              <a:t> are all </a:t>
            </a:r>
            <a:r>
              <a:rPr lang="en-GB" altLang="en-US" sz="2400" b="1">
                <a:solidFill>
                  <a:srgbClr val="FF0000"/>
                </a:solidFill>
                <a:latin typeface="Arial" panose="020B0604020202020204" pitchFamily="34" charset="0"/>
                <a:cs typeface="Arial" panose="020B0604020202020204" pitchFamily="34" charset="0"/>
              </a:rPr>
              <a:t>Regular expressions</a:t>
            </a:r>
            <a:r>
              <a:rPr lang="en-GB" altLang="en-US" sz="2400">
                <a:latin typeface="Arial" panose="020B0604020202020204" pitchFamily="34" charset="0"/>
                <a:cs typeface="Arial" panose="020B0604020202020204" pitchFamily="34" charset="0"/>
              </a:rPr>
              <a:t>. These are all called  </a:t>
            </a:r>
            <a:r>
              <a:rPr lang="en-GB" altLang="en-US" sz="2400" b="1">
                <a:solidFill>
                  <a:schemeClr val="accent1"/>
                </a:solidFill>
                <a:latin typeface="Arial" panose="020B0604020202020204" pitchFamily="34" charset="0"/>
                <a:cs typeface="Arial" panose="020B0604020202020204" pitchFamily="34" charset="0"/>
              </a:rPr>
              <a:t>primitive Regular Expressions.</a:t>
            </a:r>
          </a:p>
          <a:p>
            <a:pPr marL="2286000" lvl="2" indent="-1371600" algn="just"/>
            <a:r>
              <a:rPr lang="en-GB" altLang="en-US" sz="2400" b="1">
                <a:solidFill>
                  <a:srgbClr val="FF0000"/>
                </a:solidFill>
                <a:latin typeface="Arial" panose="020B0604020202020204" pitchFamily="34" charset="0"/>
                <a:cs typeface="Arial" panose="020B0604020202020204" pitchFamily="34" charset="0"/>
              </a:rPr>
              <a:t>Rule - 2.</a:t>
            </a:r>
            <a:r>
              <a:rPr lang="en-GB" altLang="en-US" sz="2400">
                <a:latin typeface="Arial" panose="020B0604020202020204" pitchFamily="34" charset="0"/>
                <a:cs typeface="Arial" panose="020B0604020202020204" pitchFamily="34" charset="0"/>
              </a:rPr>
              <a:t> if </a:t>
            </a:r>
            <a:r>
              <a:rPr lang="en-GB" altLang="en-US" sz="2400" b="1">
                <a:solidFill>
                  <a:srgbClr val="FF0000"/>
                </a:solidFill>
                <a:latin typeface="Arial" panose="020B0604020202020204" pitchFamily="34" charset="0"/>
                <a:cs typeface="Arial" panose="020B0604020202020204" pitchFamily="34" charset="0"/>
              </a:rPr>
              <a:t>R1</a:t>
            </a:r>
            <a:r>
              <a:rPr lang="en-GB" altLang="en-US" sz="2400">
                <a:latin typeface="Arial" panose="020B0604020202020204" pitchFamily="34" charset="0"/>
                <a:cs typeface="Arial" panose="020B0604020202020204" pitchFamily="34" charset="0"/>
              </a:rPr>
              <a:t> and </a:t>
            </a:r>
            <a:r>
              <a:rPr lang="en-GB" altLang="en-US" sz="2400" b="1">
                <a:solidFill>
                  <a:srgbClr val="FF0000"/>
                </a:solidFill>
                <a:latin typeface="Arial" panose="020B0604020202020204" pitchFamily="34" charset="0"/>
                <a:cs typeface="Arial" panose="020B0604020202020204" pitchFamily="34" charset="0"/>
              </a:rPr>
              <a:t>R2</a:t>
            </a:r>
            <a:r>
              <a:rPr lang="en-GB" altLang="en-US" sz="2400">
                <a:latin typeface="Arial" panose="020B0604020202020204" pitchFamily="34" charset="0"/>
                <a:cs typeface="Arial" panose="020B0604020202020204" pitchFamily="34" charset="0"/>
              </a:rPr>
              <a:t> are Two </a:t>
            </a:r>
            <a:r>
              <a:rPr lang="en-GB" altLang="en-US" sz="2400" b="1">
                <a:solidFill>
                  <a:srgbClr val="FF0000"/>
                </a:solidFill>
                <a:latin typeface="Arial" panose="020B0604020202020204" pitchFamily="34" charset="0"/>
                <a:cs typeface="Arial" panose="020B0604020202020204" pitchFamily="34" charset="0"/>
              </a:rPr>
              <a:t>Regular Expressions</a:t>
            </a:r>
            <a:r>
              <a:rPr lang="en-GB" altLang="en-US" sz="2400">
                <a:latin typeface="Arial" panose="020B0604020202020204" pitchFamily="34" charset="0"/>
                <a:cs typeface="Arial" panose="020B0604020202020204" pitchFamily="34" charset="0"/>
              </a:rPr>
              <a:t>, so are </a:t>
            </a:r>
            <a:r>
              <a:rPr lang="en-GB" altLang="en-US" sz="2400" b="1">
                <a:solidFill>
                  <a:srgbClr val="FF0000"/>
                </a:solidFill>
                <a:latin typeface="Arial" panose="020B0604020202020204" pitchFamily="34" charset="0"/>
                <a:cs typeface="Arial" panose="020B0604020202020204" pitchFamily="34" charset="0"/>
              </a:rPr>
              <a:t>R1 + R2, R1 • R2, R1* and (R1).</a:t>
            </a:r>
          </a:p>
          <a:p>
            <a:pPr marL="2275840" lvl="2" indent="-1361440" algn="just">
              <a:buClrTx/>
              <a:buSzTx/>
              <a:buFontTx/>
            </a:pPr>
            <a:r>
              <a:rPr lang="en-GB" altLang="en-US" sz="2400" b="1">
                <a:solidFill>
                  <a:srgbClr val="FF0000"/>
                </a:solidFill>
                <a:latin typeface="Arial" panose="020B0604020202020204" pitchFamily="34" charset="0"/>
                <a:cs typeface="Arial" panose="020B0604020202020204" pitchFamily="34" charset="0"/>
              </a:rPr>
              <a:t>Rule - 3.</a:t>
            </a:r>
            <a:r>
              <a:rPr lang="en-GB" altLang="en-US" sz="2400">
                <a:latin typeface="Arial" panose="020B0604020202020204" pitchFamily="34" charset="0"/>
                <a:cs typeface="Arial" panose="020B0604020202020204" pitchFamily="34" charset="0"/>
              </a:rPr>
              <a:t> A string is Regular Expression if and only if it can derived from the </a:t>
            </a:r>
            <a:r>
              <a:rPr lang="en-GB" altLang="en-US" sz="2400" b="1">
                <a:solidFill>
                  <a:schemeClr val="accent1"/>
                </a:solidFill>
                <a:latin typeface="Arial" panose="020B0604020202020204" pitchFamily="34" charset="0"/>
                <a:cs typeface="Arial" panose="020B0604020202020204" pitchFamily="34" charset="0"/>
              </a:rPr>
              <a:t>primitive regular expressions</a:t>
            </a:r>
            <a:r>
              <a:rPr lang="en-GB" altLang="en-US" sz="2400">
                <a:latin typeface="Arial" panose="020B0604020202020204" pitchFamily="34" charset="0"/>
                <a:cs typeface="Arial" panose="020B0604020202020204" pitchFamily="34" charset="0"/>
              </a:rPr>
              <a:t> </a:t>
            </a:r>
            <a:r>
              <a:rPr lang="en-GB" altLang="en-US" sz="2400" b="1">
                <a:solidFill>
                  <a:srgbClr val="FF0000"/>
                </a:solidFill>
                <a:latin typeface="Arial" panose="020B0604020202020204" pitchFamily="34" charset="0"/>
                <a:cs typeface="Arial" panose="020B0604020202020204" pitchFamily="34" charset="0"/>
              </a:rPr>
              <a:t>(mentioned in Rule - 1)</a:t>
            </a:r>
            <a:r>
              <a:rPr lang="en-GB" altLang="en-US" sz="2400">
                <a:latin typeface="Arial" panose="020B0604020202020204" pitchFamily="34" charset="0"/>
                <a:cs typeface="Arial" panose="020B0604020202020204" pitchFamily="34" charset="0"/>
              </a:rPr>
              <a:t>, by finite number of application of the </a:t>
            </a:r>
            <a:r>
              <a:rPr lang="en-GB" altLang="en-US" sz="2400" b="1">
                <a:solidFill>
                  <a:srgbClr val="FF0000"/>
                </a:solidFill>
                <a:latin typeface="Arial" panose="020B0604020202020204" pitchFamily="34" charset="0"/>
                <a:cs typeface="Arial" panose="020B0604020202020204" pitchFamily="34" charset="0"/>
              </a:rPr>
              <a:t>Rules mentioned In Rule - 2.</a:t>
            </a:r>
          </a:p>
          <a:p>
            <a:pPr marL="1818640" lvl="1" indent="-1361440" algn="just">
              <a:buClrTx/>
              <a:buSzTx/>
              <a:buFontTx/>
            </a:pPr>
            <a:r>
              <a:rPr lang="en-IN" altLang="en-GB" sz="2400" b="1">
                <a:solidFill>
                  <a:srgbClr val="FF0000"/>
                </a:solidFill>
                <a:latin typeface="Arial" panose="020B0604020202020204" pitchFamily="34" charset="0"/>
                <a:cs typeface="Arial" panose="020B0604020202020204" pitchFamily="34" charset="0"/>
              </a:rPr>
              <a:t>  </a:t>
            </a:r>
            <a:r>
              <a:rPr lang="en-GB" altLang="en-US" sz="2400" b="1">
                <a:solidFill>
                  <a:srgbClr val="FF0000"/>
                </a:solidFill>
                <a:latin typeface="Arial" panose="020B0604020202020204" pitchFamily="34" charset="0"/>
                <a:cs typeface="Arial" panose="020B0604020202020204" pitchFamily="34" charset="0"/>
              </a:rPr>
              <a:t>Example -1. </a:t>
            </a:r>
            <a:r>
              <a:rPr lang="en-GB" altLang="en-US" sz="2400" b="1">
                <a:solidFill>
                  <a:srgbClr val="FF0000"/>
                </a:solidFill>
                <a:latin typeface="Arial" panose="020B0604020202020204" pitchFamily="34" charset="0"/>
                <a:cs typeface="Arial" panose="020B0604020202020204" pitchFamily="34" charset="0"/>
                <a:sym typeface="+mn-ea"/>
              </a:rPr>
              <a:t>∑ = { a b } </a:t>
            </a:r>
            <a:r>
              <a:rPr lang="en-GB" altLang="en-US" sz="2400">
                <a:latin typeface="Arial" panose="020B0604020202020204" pitchFamily="34" charset="0"/>
                <a:cs typeface="Arial" panose="020B0604020202020204" pitchFamily="34" charset="0"/>
                <a:sym typeface="+mn-ea"/>
              </a:rPr>
              <a:t>be a given </a:t>
            </a:r>
            <a:r>
              <a:rPr lang="en-GB" altLang="en-US" sz="2400" b="1">
                <a:solidFill>
                  <a:srgbClr val="FF0000"/>
                </a:solidFill>
                <a:latin typeface="Arial" panose="020B0604020202020204" pitchFamily="34" charset="0"/>
                <a:cs typeface="Arial" panose="020B0604020202020204" pitchFamily="34" charset="0"/>
                <a:sym typeface="+mn-ea"/>
              </a:rPr>
              <a:t>alphabet</a:t>
            </a:r>
          </a:p>
          <a:p>
            <a:pPr marL="1818640" lvl="1" indent="-1361440" algn="just">
              <a:buClrTx/>
              <a:buSzTx/>
              <a:buFontTx/>
            </a:pPr>
            <a:r>
              <a:rPr lang="en-GB" altLang="en-US" sz="2400" b="1">
                <a:solidFill>
                  <a:srgbClr val="FF0000"/>
                </a:solidFill>
                <a:latin typeface="Arial" panose="020B0604020202020204" pitchFamily="34" charset="0"/>
                <a:cs typeface="Arial" panose="020B0604020202020204" pitchFamily="34" charset="0"/>
                <a:sym typeface="+mn-ea"/>
              </a:rPr>
              <a:t>                     The string - </a:t>
            </a:r>
            <a:r>
              <a:rPr lang="en-GB" altLang="en-US" sz="2400" b="1">
                <a:solidFill>
                  <a:srgbClr val="002060"/>
                </a:solidFill>
                <a:latin typeface="Arial" panose="020B0604020202020204" pitchFamily="34" charset="0"/>
                <a:cs typeface="Arial" panose="020B0604020202020204" pitchFamily="34" charset="0"/>
                <a:sym typeface="+mn-ea"/>
              </a:rPr>
              <a:t>(a+b) </a:t>
            </a:r>
            <a:r>
              <a:rPr lang="en-GB" altLang="en-US" sz="2400">
                <a:latin typeface="Arial" panose="020B0604020202020204" pitchFamily="34" charset="0"/>
                <a:cs typeface="Arial" panose="020B0604020202020204" pitchFamily="34" charset="0"/>
                <a:sym typeface="+mn-ea"/>
              </a:rPr>
              <a:t>is a </a:t>
            </a:r>
            <a:r>
              <a:rPr lang="en-GB" altLang="en-US" sz="2400" b="1">
                <a:solidFill>
                  <a:srgbClr val="FF0000"/>
                </a:solidFill>
                <a:latin typeface="Arial" panose="020B0604020202020204" pitchFamily="34" charset="0"/>
                <a:cs typeface="Arial" panose="020B0604020202020204" pitchFamily="34" charset="0"/>
                <a:sym typeface="+mn-ea"/>
              </a:rPr>
              <a:t> Regular Expression, </a:t>
            </a:r>
            <a:r>
              <a:rPr lang="en-GB" altLang="en-US" sz="2400">
                <a:latin typeface="Arial" panose="020B0604020202020204" pitchFamily="34" charset="0"/>
                <a:cs typeface="Arial" panose="020B0604020202020204" pitchFamily="34" charset="0"/>
                <a:sym typeface="+mn-ea"/>
              </a:rPr>
              <a:t>since it is constructed by applications of the above mentioned Rules, i.e Here  R1=a,R2=,b are </a:t>
            </a:r>
            <a:r>
              <a:rPr lang="en-GB" altLang="en-US" sz="2400" b="1">
                <a:solidFill>
                  <a:schemeClr val="accent1"/>
                </a:solidFill>
                <a:latin typeface="Arial" panose="020B0604020202020204" pitchFamily="34" charset="0"/>
                <a:cs typeface="Arial" panose="020B0604020202020204" pitchFamily="34" charset="0"/>
                <a:sym typeface="+mn-ea"/>
              </a:rPr>
              <a:t>primitive regular expressions and Rule -2 is </a:t>
            </a:r>
            <a:r>
              <a:rPr lang="en-GB" altLang="en-US" sz="2400">
                <a:latin typeface="Arial" panose="020B0604020202020204" pitchFamily="34" charset="0"/>
                <a:cs typeface="Arial" panose="020B0604020202020204" pitchFamily="34" charset="0"/>
                <a:sym typeface="+mn-ea"/>
              </a:rPr>
              <a:t> is</a:t>
            </a:r>
            <a:r>
              <a:rPr lang="en-GB" altLang="en-US" sz="2400" b="1">
                <a:solidFill>
                  <a:srgbClr val="FF0000"/>
                </a:solidFill>
                <a:latin typeface="Arial" panose="020B0604020202020204" pitchFamily="34" charset="0"/>
                <a:cs typeface="Arial" panose="020B0604020202020204" pitchFamily="34" charset="0"/>
                <a:sym typeface="+mn-ea"/>
              </a:rPr>
              <a:t> </a:t>
            </a:r>
            <a:r>
              <a:rPr lang="en-GB" altLang="en-US" sz="2400">
                <a:latin typeface="Arial" panose="020B0604020202020204" pitchFamily="34" charset="0"/>
                <a:cs typeface="Arial" panose="020B0604020202020204" pitchFamily="34" charset="0"/>
                <a:sym typeface="+mn-ea"/>
              </a:rPr>
              <a:t>applied</a:t>
            </a:r>
            <a:r>
              <a:rPr lang="en-GB" altLang="en-US" sz="2400" b="1">
                <a:solidFill>
                  <a:srgbClr val="FF0000"/>
                </a:solidFill>
                <a:latin typeface="Arial" panose="020B0604020202020204" pitchFamily="34" charset="0"/>
                <a:cs typeface="Arial" panose="020B0604020202020204" pitchFamily="34" charset="0"/>
                <a:sym typeface="+mn-ea"/>
              </a:rPr>
              <a:t> 2 number of times ( R1+R2 - Union and (R1) - Paranthesized Regular Expression) to get a string - </a:t>
            </a:r>
            <a:r>
              <a:rPr lang="en-GB" altLang="en-US" sz="2400" b="1">
                <a:solidFill>
                  <a:srgbClr val="002060"/>
                </a:solidFill>
                <a:latin typeface="Arial" panose="020B0604020202020204" pitchFamily="34" charset="0"/>
                <a:cs typeface="Arial" panose="020B0604020202020204" pitchFamily="34" charset="0"/>
                <a:sym typeface="+mn-ea"/>
              </a:rPr>
              <a:t>(a+b)  .</a:t>
            </a:r>
            <a:endParaRPr lang="en-GB" altLang="en-US" sz="2400">
              <a:latin typeface="Arial" panose="020B0604020202020204" pitchFamily="34" charset="0"/>
              <a:cs typeface="Arial" panose="020B0604020202020204" pitchFamily="34" charset="0"/>
            </a:endParaRPr>
          </a:p>
          <a:p>
            <a:pPr marL="1361440" indent="-1361440" algn="just">
              <a:buClrTx/>
              <a:buSzTx/>
              <a:buFontTx/>
            </a:pPr>
            <a:endParaRPr lang="en-GB" altLang="en-US" sz="2400"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636270" y="427355"/>
            <a:ext cx="8507730" cy="2306955"/>
          </a:xfrm>
          <a:prstGeom prst="rect">
            <a:avLst/>
          </a:prstGeom>
          <a:noFill/>
        </p:spPr>
        <p:txBody>
          <a:bodyPr wrap="square" rtlCol="0" anchor="t">
            <a:spAutoFit/>
          </a:bodyPr>
          <a:lstStyle/>
          <a:p>
            <a:r>
              <a:rPr lang="en-GB" altLang="en-US" sz="2400" b="1">
                <a:solidFill>
                  <a:srgbClr val="FF0000"/>
                </a:solidFill>
                <a:sym typeface="+mn-ea"/>
              </a:rPr>
              <a:t>Step -5.</a:t>
            </a:r>
            <a:r>
              <a:rPr lang="en-GB" altLang="en-US" sz="2400">
                <a:sym typeface="+mn-ea"/>
              </a:rPr>
              <a:t> Start state of the minimized DFA is the group which has start state of the Original DFA.</a:t>
            </a:r>
          </a:p>
          <a:p>
            <a:r>
              <a:rPr lang="en-GB" altLang="en-US" sz="2400" b="1">
                <a:solidFill>
                  <a:srgbClr val="FF0000"/>
                </a:solidFill>
                <a:sym typeface="+mn-ea"/>
              </a:rPr>
              <a:t>Step -6.</a:t>
            </a:r>
            <a:r>
              <a:rPr lang="en-GB" altLang="en-US" sz="2400">
                <a:sym typeface="+mn-ea"/>
              </a:rPr>
              <a:t> Final state of the Minimized DFA is the group which has Final state of the Original DFA.</a:t>
            </a:r>
            <a:r>
              <a:rPr lang="en-GB" altLang="en-US" sz="2400" b="1">
                <a:solidFill>
                  <a:srgbClr val="0070C0"/>
                </a:solidFill>
                <a:sym typeface="+mn-ea"/>
              </a:rPr>
              <a:t> Figure -6</a:t>
            </a:r>
            <a:r>
              <a:rPr lang="en-GB" altLang="en-US" sz="2400">
                <a:sym typeface="+mn-ea"/>
              </a:rPr>
              <a:t> shows the Final Minimized DFA</a:t>
            </a:r>
          </a:p>
          <a:p>
            <a:endParaRPr lang="en-GB" altLang="en-US" sz="2400">
              <a:sym typeface="+mn-ea"/>
            </a:endParaRPr>
          </a:p>
        </p:txBody>
      </p:sp>
      <p:graphicFrame>
        <p:nvGraphicFramePr>
          <p:cNvPr id="4" name="Table 3"/>
          <p:cNvGraphicFramePr/>
          <p:nvPr/>
        </p:nvGraphicFramePr>
        <p:xfrm>
          <a:off x="2550160" y="2520315"/>
          <a:ext cx="4055745" cy="1362075"/>
        </p:xfrm>
        <a:graphic>
          <a:graphicData uri="http://schemas.openxmlformats.org/drawingml/2006/table">
            <a:tbl>
              <a:tblPr/>
              <a:tblGrid>
                <a:gridCol w="1351280">
                  <a:extLst>
                    <a:ext uri="{9D8B030D-6E8A-4147-A177-3AD203B41FA5}">
                      <a16:colId xmlns:a16="http://schemas.microsoft.com/office/drawing/2014/main" val="20000"/>
                    </a:ext>
                  </a:extLst>
                </a:gridCol>
                <a:gridCol w="1363345">
                  <a:extLst>
                    <a:ext uri="{9D8B030D-6E8A-4147-A177-3AD203B41FA5}">
                      <a16:colId xmlns:a16="http://schemas.microsoft.com/office/drawing/2014/main" val="20001"/>
                    </a:ext>
                  </a:extLst>
                </a:gridCol>
                <a:gridCol w="1341120">
                  <a:extLst>
                    <a:ext uri="{9D8B030D-6E8A-4147-A177-3AD203B41FA5}">
                      <a16:colId xmlns:a16="http://schemas.microsoft.com/office/drawing/2014/main" val="20002"/>
                    </a:ext>
                  </a:extLst>
                </a:gridCol>
              </a:tblGrid>
              <a:tr h="206375">
                <a:tc>
                  <a:txBody>
                    <a:bodyPr/>
                    <a:lstStyle/>
                    <a:p>
                      <a:pPr indent="0">
                        <a:buNone/>
                      </a:pPr>
                      <a:r>
                        <a:rPr lang="en-US" sz="2000" b="1">
                          <a:latin typeface="Calibri" panose="020F0502020204030204" charset="0"/>
                          <a:cs typeface="Calibri" panose="020F0502020204030204" charset="0"/>
                        </a:rPr>
                        <a:t>δ</a:t>
                      </a:r>
                      <a:endParaRPr lang="en-US" sz="2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1">
                          <a:latin typeface="Calibri" panose="020F0502020204030204" charset="0"/>
                          <a:cs typeface="Calibri" panose="020F0502020204030204" charset="0"/>
                        </a:rPr>
                        <a:t>a</a:t>
                      </a:r>
                      <a:endParaRPr lang="en-US" sz="2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1">
                          <a:latin typeface="Calibri" panose="020F0502020204030204" charset="0"/>
                          <a:cs typeface="Calibri" panose="020F0502020204030204" charset="0"/>
                        </a:rPr>
                        <a:t>b</a:t>
                      </a:r>
                      <a:endParaRPr lang="en-US" sz="2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indent="0">
                        <a:buNone/>
                      </a:pPr>
                      <a:r>
                        <a:rPr lang="en-US" sz="2000" b="1">
                          <a:latin typeface="Arial" panose="020B0604020202020204" pitchFamily="34" charset="0"/>
                          <a:cs typeface="Arial" panose="020B0604020202020204" pitchFamily="34" charset="0"/>
                        </a:rPr>
                        <a:t>→</a:t>
                      </a:r>
                      <a:r>
                        <a:rPr lang="en-US" sz="2000" b="1">
                          <a:latin typeface="Calibri" panose="020F0502020204030204" charset="0"/>
                          <a:cs typeface="Calibri" panose="020F0502020204030204" charset="0"/>
                        </a:rPr>
                        <a:t>(q0</a:t>
                      </a:r>
                      <a:r>
                        <a:rPr lang="en-GB" altLang="en-US" sz="2000" b="1">
                          <a:latin typeface="Calibri" panose="020F0502020204030204" charset="0"/>
                          <a:cs typeface="Calibri" panose="020F0502020204030204" charset="0"/>
                        </a:rPr>
                        <a:t>)</a:t>
                      </a:r>
                      <a:endParaRPr lang="en-GB" altLang="en-US" sz="2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1">
                          <a:latin typeface="Calibri" panose="020F0502020204030204" charset="0"/>
                          <a:cs typeface="Calibri" panose="020F0502020204030204" charset="0"/>
                          <a:sym typeface="+mn-ea"/>
                        </a:rPr>
                        <a:t>(q</a:t>
                      </a:r>
                      <a:r>
                        <a:rPr lang="en-GB" altLang="en-US" sz="2000" b="1">
                          <a:latin typeface="Calibri" panose="020F0502020204030204" charset="0"/>
                          <a:cs typeface="Calibri" panose="020F0502020204030204" charset="0"/>
                          <a:sym typeface="+mn-ea"/>
                        </a:rPr>
                        <a:t>1</a:t>
                      </a:r>
                      <a:r>
                        <a:rPr lang="en-US" sz="2000" b="1">
                          <a:latin typeface="Calibri" panose="020F0502020204030204" charset="0"/>
                          <a:cs typeface="Calibri" panose="020F0502020204030204" charset="0"/>
                          <a:sym typeface="+mn-ea"/>
                        </a:rPr>
                        <a:t>, q</a:t>
                      </a:r>
                      <a:r>
                        <a:rPr lang="en-GB" altLang="en-US" sz="2000" b="1">
                          <a:latin typeface="Calibri" panose="020F0502020204030204" charset="0"/>
                          <a:cs typeface="Calibri" panose="020F0502020204030204" charset="0"/>
                          <a:sym typeface="+mn-ea"/>
                        </a:rPr>
                        <a:t>2, q3</a:t>
                      </a:r>
                      <a:r>
                        <a:rPr lang="en-US" sz="2000" b="1">
                          <a:latin typeface="Calibri" panose="020F0502020204030204" charset="0"/>
                          <a:cs typeface="Calibri" panose="020F0502020204030204" charset="0"/>
                          <a:sym typeface="+mn-ea"/>
                        </a:rPr>
                        <a:t>)</a:t>
                      </a:r>
                      <a:endParaRPr lang="en-US" sz="2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1">
                          <a:latin typeface="Calibri" panose="020F0502020204030204" charset="0"/>
                          <a:cs typeface="Calibri" panose="020F0502020204030204" charset="0"/>
                          <a:sym typeface="+mn-ea"/>
                        </a:rPr>
                        <a:t>(q</a:t>
                      </a:r>
                      <a:r>
                        <a:rPr lang="en-GB" altLang="en-US" sz="2000" b="1">
                          <a:latin typeface="Calibri" panose="020F0502020204030204" charset="0"/>
                          <a:cs typeface="Calibri" panose="020F0502020204030204" charset="0"/>
                          <a:sym typeface="+mn-ea"/>
                        </a:rPr>
                        <a:t>1</a:t>
                      </a:r>
                      <a:r>
                        <a:rPr lang="en-US" sz="2000" b="1">
                          <a:latin typeface="Calibri" panose="020F0502020204030204" charset="0"/>
                          <a:cs typeface="Calibri" panose="020F0502020204030204" charset="0"/>
                          <a:sym typeface="+mn-ea"/>
                        </a:rPr>
                        <a:t>, q</a:t>
                      </a:r>
                      <a:r>
                        <a:rPr lang="en-GB" altLang="en-US" sz="2000" b="1">
                          <a:latin typeface="Calibri" panose="020F0502020204030204" charset="0"/>
                          <a:cs typeface="Calibri" panose="020F0502020204030204" charset="0"/>
                          <a:sym typeface="+mn-ea"/>
                        </a:rPr>
                        <a:t>2, q3</a:t>
                      </a:r>
                      <a:r>
                        <a:rPr lang="en-US" sz="2000" b="1">
                          <a:latin typeface="Calibri" panose="020F0502020204030204" charset="0"/>
                          <a:cs typeface="Calibri" panose="020F0502020204030204" charset="0"/>
                          <a:sym typeface="+mn-ea"/>
                        </a:rPr>
                        <a:t>)</a:t>
                      </a:r>
                      <a:endParaRPr lang="en-US" sz="2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indent="0">
                        <a:buNone/>
                      </a:pPr>
                      <a:r>
                        <a:rPr lang="en-US" sz="2000" b="1">
                          <a:latin typeface="Calibri" panose="020F0502020204030204" charset="0"/>
                          <a:cs typeface="Calibri" panose="020F0502020204030204" charset="0"/>
                        </a:rPr>
                        <a:t>(q</a:t>
                      </a:r>
                      <a:r>
                        <a:rPr lang="en-GB" altLang="en-US" sz="2000" b="1">
                          <a:latin typeface="Calibri" panose="020F0502020204030204" charset="0"/>
                          <a:cs typeface="Calibri" panose="020F0502020204030204" charset="0"/>
                        </a:rPr>
                        <a:t>1</a:t>
                      </a:r>
                      <a:r>
                        <a:rPr lang="en-US" sz="2000" b="1">
                          <a:latin typeface="Calibri" panose="020F0502020204030204" charset="0"/>
                          <a:cs typeface="Calibri" panose="020F0502020204030204" charset="0"/>
                        </a:rPr>
                        <a:t>, q</a:t>
                      </a:r>
                      <a:r>
                        <a:rPr lang="en-GB" altLang="en-US" sz="2000" b="1">
                          <a:latin typeface="Calibri" panose="020F0502020204030204" charset="0"/>
                          <a:cs typeface="Calibri" panose="020F0502020204030204" charset="0"/>
                        </a:rPr>
                        <a:t>2, q3</a:t>
                      </a:r>
                      <a:r>
                        <a:rPr lang="en-US" sz="2000" b="1">
                          <a:latin typeface="Calibri" panose="020F0502020204030204" charset="0"/>
                          <a:cs typeface="Calibri" panose="020F0502020204030204" charset="0"/>
                        </a:rPr>
                        <a:t>)</a:t>
                      </a:r>
                      <a:endParaRPr lang="en-US" sz="2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1">
                          <a:latin typeface="Calibri" panose="020F0502020204030204" charset="0"/>
                          <a:cs typeface="Calibri" panose="020F0502020204030204" charset="0"/>
                          <a:sym typeface="+mn-ea"/>
                        </a:rPr>
                        <a:t>(q</a:t>
                      </a:r>
                      <a:r>
                        <a:rPr lang="en-GB" altLang="en-US" sz="2000" b="1">
                          <a:latin typeface="Calibri" panose="020F0502020204030204" charset="0"/>
                          <a:cs typeface="Calibri" panose="020F0502020204030204" charset="0"/>
                          <a:sym typeface="+mn-ea"/>
                        </a:rPr>
                        <a:t>1</a:t>
                      </a:r>
                      <a:r>
                        <a:rPr lang="en-US" sz="2000" b="1">
                          <a:latin typeface="Calibri" panose="020F0502020204030204" charset="0"/>
                          <a:cs typeface="Calibri" panose="020F0502020204030204" charset="0"/>
                          <a:sym typeface="+mn-ea"/>
                        </a:rPr>
                        <a:t>, q</a:t>
                      </a:r>
                      <a:r>
                        <a:rPr lang="en-GB" altLang="en-US" sz="2000" b="1">
                          <a:latin typeface="Calibri" panose="020F0502020204030204" charset="0"/>
                          <a:cs typeface="Calibri" panose="020F0502020204030204" charset="0"/>
                          <a:sym typeface="+mn-ea"/>
                        </a:rPr>
                        <a:t>2, q3</a:t>
                      </a:r>
                      <a:r>
                        <a:rPr lang="en-US" sz="2000" b="1">
                          <a:latin typeface="Calibri" panose="020F0502020204030204" charset="0"/>
                          <a:cs typeface="Calibri" panose="020F0502020204030204" charset="0"/>
                          <a:sym typeface="+mn-ea"/>
                        </a:rPr>
                        <a:t>)</a:t>
                      </a:r>
                      <a:endParaRPr lang="en-US" sz="2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GB" altLang="en-US" sz="2000" b="1">
                          <a:latin typeface="Calibri" panose="020F0502020204030204" charset="0"/>
                          <a:ea typeface="Calibri" panose="020F0502020204030204" charset="0"/>
                          <a:cs typeface="Calibri" panose="020F0502020204030204" charset="0"/>
                        </a:rPr>
                        <a:t>(q4)</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indent="0">
                        <a:buNone/>
                      </a:pPr>
                      <a:r>
                        <a:rPr lang="en-GB" altLang="en-US" sz="2000" b="1">
                          <a:latin typeface="Calibri" panose="020F0502020204030204" charset="0"/>
                          <a:ea typeface="Calibri" panose="020F0502020204030204" charset="0"/>
                          <a:cs typeface="Calibri" panose="020F0502020204030204" charset="0"/>
                        </a:rPr>
                        <a:t>*(q4)</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GB" altLang="en-US" sz="2000" b="1">
                          <a:latin typeface="Calibri" panose="020F0502020204030204" charset="0"/>
                          <a:ea typeface="Calibri" panose="020F0502020204030204" charset="0"/>
                          <a:cs typeface="Calibri" panose="020F0502020204030204" charset="0"/>
                        </a:rPr>
                        <a:t>(q4)</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GB" altLang="en-US" sz="2000" b="1">
                          <a:latin typeface="Calibri" panose="020F0502020204030204" charset="0"/>
                          <a:ea typeface="Calibri" panose="020F0502020204030204" charset="0"/>
                          <a:cs typeface="Calibri" panose="020F0502020204030204" charset="0"/>
                        </a:rPr>
                        <a:t>(q4)</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Text Box 6"/>
          <p:cNvSpPr txBox="1"/>
          <p:nvPr/>
        </p:nvSpPr>
        <p:spPr>
          <a:xfrm>
            <a:off x="6779260" y="3068955"/>
            <a:ext cx="1938655" cy="460375"/>
          </a:xfrm>
          <a:prstGeom prst="rect">
            <a:avLst/>
          </a:prstGeom>
          <a:noFill/>
        </p:spPr>
        <p:txBody>
          <a:bodyPr wrap="square" rtlCol="0">
            <a:spAutoFit/>
          </a:bodyPr>
          <a:lstStyle/>
          <a:p>
            <a:r>
              <a:rPr lang="en-GB" altLang="en-US" sz="2400" b="1">
                <a:solidFill>
                  <a:srgbClr val="0070C0"/>
                </a:solidFill>
              </a:rPr>
              <a:t>← Figure - 6</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518795" y="1357630"/>
            <a:ext cx="9899015" cy="437642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18795" y="1399540"/>
            <a:ext cx="4036695" cy="2560955"/>
          </a:xfrm>
          <a:prstGeom prst="rect">
            <a:avLst/>
          </a:prstGeom>
        </p:spPr>
      </p:pic>
      <p:sp>
        <p:nvSpPr>
          <p:cNvPr id="4" name="Text Box 3"/>
          <p:cNvSpPr txBox="1"/>
          <p:nvPr/>
        </p:nvSpPr>
        <p:spPr>
          <a:xfrm>
            <a:off x="518160" y="501015"/>
            <a:ext cx="8329295" cy="583565"/>
          </a:xfrm>
          <a:prstGeom prst="rect">
            <a:avLst/>
          </a:prstGeom>
          <a:noFill/>
        </p:spPr>
        <p:txBody>
          <a:bodyPr wrap="square" rtlCol="0">
            <a:spAutoFit/>
          </a:bodyPr>
          <a:lstStyle/>
          <a:p>
            <a:r>
              <a:rPr lang="en-GB" altLang="en-US" sz="3200" b="1">
                <a:solidFill>
                  <a:srgbClr val="FF0000"/>
                </a:solidFill>
              </a:rPr>
              <a:t>Exercise Problems on minimization of DFA</a:t>
            </a:r>
          </a:p>
        </p:txBody>
      </p:sp>
      <p:pic>
        <p:nvPicPr>
          <p:cNvPr id="5" name="Picture 4"/>
          <p:cNvPicPr>
            <a:picLocks noChangeAspect="1"/>
          </p:cNvPicPr>
          <p:nvPr/>
        </p:nvPicPr>
        <p:blipFill>
          <a:blip r:embed="rId3"/>
          <a:stretch>
            <a:fillRect/>
          </a:stretch>
        </p:blipFill>
        <p:spPr>
          <a:xfrm>
            <a:off x="7967345" y="1876425"/>
            <a:ext cx="3286125" cy="2857500"/>
          </a:xfrm>
          <a:prstGeom prst="rect">
            <a:avLst/>
          </a:prstGeom>
        </p:spPr>
      </p:pic>
      <p:pic>
        <p:nvPicPr>
          <p:cNvPr id="6" name="Picture 5"/>
          <p:cNvPicPr>
            <a:picLocks noChangeAspect="1"/>
          </p:cNvPicPr>
          <p:nvPr/>
        </p:nvPicPr>
        <p:blipFill>
          <a:blip r:embed="rId4"/>
          <a:stretch>
            <a:fillRect/>
          </a:stretch>
        </p:blipFill>
        <p:spPr>
          <a:xfrm>
            <a:off x="5610225" y="1885950"/>
            <a:ext cx="2343150" cy="2647950"/>
          </a:xfrm>
          <a:prstGeom prst="rect">
            <a:avLst/>
          </a:prstGeom>
        </p:spPr>
      </p:pic>
      <p:graphicFrame>
        <p:nvGraphicFramePr>
          <p:cNvPr id="1027" name="Object 5"/>
          <p:cNvGraphicFramePr/>
          <p:nvPr/>
        </p:nvGraphicFramePr>
        <p:xfrm>
          <a:off x="571500" y="3869055"/>
          <a:ext cx="4236720" cy="2610485"/>
        </p:xfrm>
        <a:graphic>
          <a:graphicData uri="http://schemas.openxmlformats.org/presentationml/2006/ole">
            <mc:AlternateContent xmlns:mc="http://schemas.openxmlformats.org/markup-compatibility/2006">
              <mc:Choice xmlns:v="urn:schemas-microsoft-com:vml" Requires="v">
                <p:oleObj r:id="rId5" imgW="2371725" imgH="2190750" progId="Paint.Picture">
                  <p:embed/>
                </p:oleObj>
              </mc:Choice>
              <mc:Fallback>
                <p:oleObj r:id="rId5" imgW="2371725" imgH="2190750" progId="Paint.Picture">
                  <p:embed/>
                  <p:pic>
                    <p:nvPicPr>
                      <p:cNvPr id="1027" name="Object 5"/>
                      <p:cNvPicPr/>
                      <p:nvPr/>
                    </p:nvPicPr>
                    <p:blipFill>
                      <a:blip r:embed="rId6"/>
                      <a:stretch>
                        <a:fillRect/>
                      </a:stretch>
                    </p:blipFill>
                    <p:spPr>
                      <a:xfrm>
                        <a:off x="571500" y="3869055"/>
                        <a:ext cx="4236720" cy="2610485"/>
                      </a:xfrm>
                      <a:prstGeom prst="rect">
                        <a:avLst/>
                      </a:prstGeom>
                      <a:noFill/>
                      <a:ln w="38100">
                        <a:noFill/>
                        <a:miter/>
                      </a:ln>
                    </p:spPr>
                  </p:pic>
                </p:oleObj>
              </mc:Fallback>
            </mc:AlternateContent>
          </a:graphicData>
        </a:graphic>
      </p:graphicFrame>
      <p:sp>
        <p:nvSpPr>
          <p:cNvPr id="7" name="Text Box 6"/>
          <p:cNvSpPr txBox="1"/>
          <p:nvPr/>
        </p:nvSpPr>
        <p:spPr>
          <a:xfrm>
            <a:off x="734060" y="1374775"/>
            <a:ext cx="1819910" cy="368300"/>
          </a:xfrm>
          <a:prstGeom prst="rect">
            <a:avLst/>
          </a:prstGeom>
          <a:noFill/>
        </p:spPr>
        <p:txBody>
          <a:bodyPr wrap="square" rtlCol="0">
            <a:spAutoFit/>
          </a:bodyPr>
          <a:lstStyle/>
          <a:p>
            <a:r>
              <a:rPr lang="en-GB" altLang="en-US"/>
              <a:t>Example -1</a:t>
            </a:r>
          </a:p>
        </p:txBody>
      </p:sp>
      <p:sp>
        <p:nvSpPr>
          <p:cNvPr id="8" name="Text Box 7"/>
          <p:cNvSpPr txBox="1"/>
          <p:nvPr/>
        </p:nvSpPr>
        <p:spPr>
          <a:xfrm>
            <a:off x="861060" y="4254500"/>
            <a:ext cx="1819910" cy="368300"/>
          </a:xfrm>
          <a:prstGeom prst="rect">
            <a:avLst/>
          </a:prstGeom>
          <a:noFill/>
        </p:spPr>
        <p:txBody>
          <a:bodyPr wrap="square" rtlCol="0">
            <a:spAutoFit/>
          </a:bodyPr>
          <a:lstStyle/>
          <a:p>
            <a:r>
              <a:rPr lang="en-GB" altLang="en-US"/>
              <a:t>Example -2</a:t>
            </a:r>
          </a:p>
        </p:txBody>
      </p:sp>
      <p:sp>
        <p:nvSpPr>
          <p:cNvPr id="9" name="Text Box 8"/>
          <p:cNvSpPr txBox="1"/>
          <p:nvPr/>
        </p:nvSpPr>
        <p:spPr>
          <a:xfrm>
            <a:off x="5623560" y="1501775"/>
            <a:ext cx="1819910" cy="368300"/>
          </a:xfrm>
          <a:prstGeom prst="rect">
            <a:avLst/>
          </a:prstGeom>
          <a:noFill/>
        </p:spPr>
        <p:txBody>
          <a:bodyPr wrap="square" rtlCol="0">
            <a:spAutoFit/>
          </a:bodyPr>
          <a:lstStyle/>
          <a:p>
            <a:r>
              <a:rPr lang="en-GB" altLang="en-US"/>
              <a:t>Example -3</a:t>
            </a:r>
          </a:p>
        </p:txBody>
      </p:sp>
      <p:sp>
        <p:nvSpPr>
          <p:cNvPr id="10" name="Text Box 9"/>
          <p:cNvSpPr txBox="1"/>
          <p:nvPr/>
        </p:nvSpPr>
        <p:spPr>
          <a:xfrm>
            <a:off x="8589010" y="1524000"/>
            <a:ext cx="1819910" cy="368300"/>
          </a:xfrm>
          <a:prstGeom prst="rect">
            <a:avLst/>
          </a:prstGeom>
          <a:noFill/>
        </p:spPr>
        <p:txBody>
          <a:bodyPr wrap="square" rtlCol="0">
            <a:spAutoFit/>
          </a:bodyPr>
          <a:lstStyle/>
          <a:p>
            <a:r>
              <a:rPr lang="en-GB" altLang="en-US"/>
              <a:t>Example -4</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s 941057"/>
          <p:cNvSpPr/>
          <p:nvPr/>
        </p:nvSpPr>
        <p:spPr>
          <a:xfrm>
            <a:off x="1803400" y="3124200"/>
            <a:ext cx="8579485" cy="1073150"/>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algn="ctr" eaLnBrk="1" hangingPunct="1">
              <a:spcBef>
                <a:spcPct val="0"/>
              </a:spcBef>
              <a:buNone/>
            </a:pPr>
            <a:endParaRPr lang="zh-CN" altLang="en-US" sz="1350" dirty="0">
              <a:ea typeface="SimSun" panose="02010600030101010101" pitchFamily="2" charset="-122"/>
            </a:endParaRPr>
          </a:p>
        </p:txBody>
      </p:sp>
      <p:sp>
        <p:nvSpPr>
          <p:cNvPr id="11269" name="Text Box 941058"/>
          <p:cNvSpPr txBox="1"/>
          <p:nvPr/>
        </p:nvSpPr>
        <p:spPr>
          <a:xfrm>
            <a:off x="2030095" y="3352800"/>
            <a:ext cx="7811135" cy="55308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eaLnBrk="1" hangingPunct="1">
              <a:spcBef>
                <a:spcPct val="0"/>
              </a:spcBef>
              <a:buNone/>
            </a:pPr>
            <a:r>
              <a:rPr lang="en-IN" altLang="en-US" sz="3000" b="1" dirty="0">
                <a:solidFill>
                  <a:srgbClr val="FF0000"/>
                </a:solidFill>
              </a:rPr>
              <a:t>                                 END of </a:t>
            </a:r>
            <a:r>
              <a:rPr lang="en-US" altLang="en-US" sz="3000" b="1" dirty="0">
                <a:solidFill>
                  <a:srgbClr val="FF0000"/>
                </a:solidFill>
              </a:rPr>
              <a:t>UNIT-</a:t>
            </a:r>
            <a:r>
              <a:rPr lang="en-IN" altLang="en-US" sz="3000" b="1" dirty="0">
                <a:solidFill>
                  <a:srgbClr val="FF0000"/>
                </a:solidFill>
              </a:rPr>
              <a:t>1</a:t>
            </a:r>
            <a:r>
              <a:rPr lang="en-US" altLang="en-US" sz="3000" b="1" dirty="0">
                <a:solidFill>
                  <a:srgbClr val="FF0000"/>
                </a:solidFill>
              </a:rPr>
              <a:t>.</a:t>
            </a:r>
            <a:r>
              <a:rPr lang="zh-CN" altLang="en-US" sz="3000" b="1" dirty="0">
                <a:solidFill>
                  <a:srgbClr val="FF0000"/>
                </a:solidFill>
                <a:ea typeface="SimSun" panose="02010600030101010101" pitchFamily="2" charset="-122"/>
              </a:rPr>
              <a:t>   </a:t>
            </a:r>
            <a:endParaRPr lang="zh-CN" altLang="en-US" sz="3000" dirty="0">
              <a:ea typeface="SimSun" panose="02010600030101010101" pitchFamily="2" charset="-122"/>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66395" y="375285"/>
            <a:ext cx="11361420" cy="5828665"/>
          </a:xfrm>
          <a:prstGeom prst="rect">
            <a:avLst/>
          </a:prstGeom>
          <a:noFill/>
        </p:spPr>
        <p:txBody>
          <a:bodyPr wrap="square" rtlCol="0">
            <a:noAutofit/>
          </a:bodyPr>
          <a:lstStyle/>
          <a:p>
            <a:pPr marL="1361440" indent="-1361440" algn="just">
              <a:buClrTx/>
              <a:buSzTx/>
              <a:buFontTx/>
            </a:pPr>
            <a:endParaRPr lang="en-GB" altLang="en-US" sz="2400" b="1">
              <a:solidFill>
                <a:srgbClr val="FF0000"/>
              </a:solidFill>
              <a:latin typeface="Arial" panose="020B0604020202020204" pitchFamily="34" charset="0"/>
              <a:cs typeface="Arial" panose="020B0604020202020204" pitchFamily="34" charset="0"/>
              <a:sym typeface="+mn-ea"/>
            </a:endParaRPr>
          </a:p>
          <a:p>
            <a:pPr marL="1361440" indent="-1361440" algn="just">
              <a:buClrTx/>
              <a:buSzTx/>
              <a:buFontTx/>
            </a:pPr>
            <a:endParaRPr lang="en-GB" altLang="en-US" sz="2400" b="1">
              <a:solidFill>
                <a:srgbClr val="FF0000"/>
              </a:solidFill>
              <a:latin typeface="Arial" panose="020B0604020202020204" pitchFamily="34" charset="0"/>
              <a:cs typeface="Arial" panose="020B0604020202020204" pitchFamily="34" charset="0"/>
              <a:sym typeface="+mn-ea"/>
            </a:endParaRPr>
          </a:p>
          <a:p>
            <a:pPr marL="1818640" lvl="1" indent="-1361440" algn="just">
              <a:buClrTx/>
              <a:buSzTx/>
              <a:buFontTx/>
            </a:pPr>
            <a:r>
              <a:rPr lang="en-GB" altLang="en-US" sz="2400" b="1">
                <a:solidFill>
                  <a:srgbClr val="FF0000"/>
                </a:solidFill>
                <a:latin typeface="Arial" panose="020B0604020202020204" pitchFamily="34" charset="0"/>
                <a:cs typeface="Arial" panose="020B0604020202020204" pitchFamily="34" charset="0"/>
                <a:sym typeface="+mn-ea"/>
              </a:rPr>
              <a:t>Example -2. ∑ = { a,b,......z} </a:t>
            </a:r>
            <a:r>
              <a:rPr lang="en-GB" altLang="en-US" sz="2400">
                <a:latin typeface="Arial" panose="020B0604020202020204" pitchFamily="34" charset="0"/>
                <a:cs typeface="Arial" panose="020B0604020202020204" pitchFamily="34" charset="0"/>
                <a:sym typeface="+mn-ea"/>
              </a:rPr>
              <a:t>be a given </a:t>
            </a:r>
            <a:r>
              <a:rPr lang="en-GB" altLang="en-US" sz="2400" b="1">
                <a:solidFill>
                  <a:srgbClr val="FF0000"/>
                </a:solidFill>
                <a:latin typeface="Arial" panose="020B0604020202020204" pitchFamily="34" charset="0"/>
                <a:cs typeface="Arial" panose="020B0604020202020204" pitchFamily="34" charset="0"/>
                <a:sym typeface="+mn-ea"/>
              </a:rPr>
              <a:t>alphabet, </a:t>
            </a:r>
          </a:p>
          <a:p>
            <a:pPr marL="1361440" indent="-1361440" algn="just">
              <a:buClrTx/>
              <a:buSzTx/>
              <a:buFontTx/>
            </a:pPr>
            <a:endParaRPr lang="en-GB" altLang="en-US" sz="2400" b="1">
              <a:solidFill>
                <a:srgbClr val="FF0000"/>
              </a:solidFill>
              <a:latin typeface="Arial" panose="020B0604020202020204" pitchFamily="34" charset="0"/>
              <a:cs typeface="Arial" panose="020B0604020202020204" pitchFamily="34" charset="0"/>
              <a:sym typeface="+mn-ea"/>
            </a:endParaRPr>
          </a:p>
          <a:p>
            <a:pPr marL="1361440" indent="-1361440" algn="just">
              <a:buClrTx/>
              <a:buSzTx/>
              <a:buFontTx/>
            </a:pPr>
            <a:r>
              <a:rPr lang="en-GB" altLang="en-US" sz="2400" b="1">
                <a:solidFill>
                  <a:srgbClr val="FF0000"/>
                </a:solidFill>
                <a:latin typeface="Arial" panose="020B0604020202020204" pitchFamily="34" charset="0"/>
                <a:cs typeface="Arial" panose="020B0604020202020204" pitchFamily="34" charset="0"/>
                <a:sym typeface="+mn-ea"/>
              </a:rPr>
              <a:t>                     The string - </a:t>
            </a:r>
            <a:r>
              <a:rPr lang="en-GB" altLang="en-US" sz="2400" b="1">
                <a:solidFill>
                  <a:srgbClr val="002060"/>
                </a:solidFill>
                <a:latin typeface="Arial" panose="020B0604020202020204" pitchFamily="34" charset="0"/>
                <a:cs typeface="Arial" panose="020B0604020202020204" pitchFamily="34" charset="0"/>
                <a:sym typeface="+mn-ea"/>
              </a:rPr>
              <a:t>sachin </a:t>
            </a:r>
            <a:r>
              <a:rPr lang="en-GB" altLang="en-US" sz="2400">
                <a:latin typeface="Arial" panose="020B0604020202020204" pitchFamily="34" charset="0"/>
                <a:cs typeface="Arial" panose="020B0604020202020204" pitchFamily="34" charset="0"/>
                <a:sym typeface="+mn-ea"/>
              </a:rPr>
              <a:t>is a </a:t>
            </a:r>
            <a:r>
              <a:rPr lang="en-GB" altLang="en-US" sz="2400" b="1">
                <a:solidFill>
                  <a:srgbClr val="FF0000"/>
                </a:solidFill>
                <a:latin typeface="Arial" panose="020B0604020202020204" pitchFamily="34" charset="0"/>
                <a:cs typeface="Arial" panose="020B0604020202020204" pitchFamily="34" charset="0"/>
                <a:sym typeface="+mn-ea"/>
              </a:rPr>
              <a:t> Regular Expression, </a:t>
            </a:r>
            <a:r>
              <a:rPr lang="en-GB" altLang="en-US" sz="2400">
                <a:latin typeface="Arial" panose="020B0604020202020204" pitchFamily="34" charset="0"/>
                <a:cs typeface="Arial" panose="020B0604020202020204" pitchFamily="34" charset="0"/>
                <a:sym typeface="+mn-ea"/>
              </a:rPr>
              <a:t>since it is constructed by applications of the above mentioned Rules, i.e Here R1=s,R2=a,R3=c,R4=h,R5=i and R6=n are </a:t>
            </a:r>
            <a:r>
              <a:rPr lang="en-GB" altLang="en-US" sz="2400" b="1">
                <a:solidFill>
                  <a:schemeClr val="accent1"/>
                </a:solidFill>
                <a:latin typeface="Arial" panose="020B0604020202020204" pitchFamily="34" charset="0"/>
                <a:cs typeface="Arial" panose="020B0604020202020204" pitchFamily="34" charset="0"/>
                <a:sym typeface="+mn-ea"/>
              </a:rPr>
              <a:t>primitive regular expressions and Operator </a:t>
            </a:r>
            <a:r>
              <a:rPr lang="en-GB" altLang="en-US" sz="2400" b="1">
                <a:solidFill>
                  <a:srgbClr val="FF0000"/>
                </a:solidFill>
                <a:latin typeface="Arial" panose="020B0604020202020204" pitchFamily="34" charset="0"/>
                <a:cs typeface="Arial" panose="020B0604020202020204" pitchFamily="34" charset="0"/>
                <a:sym typeface="+mn-ea"/>
              </a:rPr>
              <a:t>•</a:t>
            </a:r>
            <a:r>
              <a:rPr lang="en-GB" altLang="en-US" sz="2400">
                <a:latin typeface="Arial" panose="020B0604020202020204" pitchFamily="34" charset="0"/>
                <a:cs typeface="Arial" panose="020B0604020202020204" pitchFamily="34" charset="0"/>
                <a:sym typeface="+mn-ea"/>
              </a:rPr>
              <a:t> is</a:t>
            </a:r>
            <a:r>
              <a:rPr lang="en-GB" altLang="en-US" sz="2400" b="1">
                <a:solidFill>
                  <a:srgbClr val="FF0000"/>
                </a:solidFill>
                <a:latin typeface="Arial" panose="020B0604020202020204" pitchFamily="34" charset="0"/>
                <a:cs typeface="Arial" panose="020B0604020202020204" pitchFamily="34" charset="0"/>
                <a:sym typeface="+mn-ea"/>
              </a:rPr>
              <a:t> </a:t>
            </a:r>
            <a:r>
              <a:rPr lang="en-GB" altLang="en-US" sz="2400">
                <a:latin typeface="Arial" panose="020B0604020202020204" pitchFamily="34" charset="0"/>
                <a:cs typeface="Arial" panose="020B0604020202020204" pitchFamily="34" charset="0"/>
                <a:sym typeface="+mn-ea"/>
              </a:rPr>
              <a:t>applied</a:t>
            </a:r>
            <a:r>
              <a:rPr lang="en-GB" altLang="en-US" sz="2400" b="1">
                <a:solidFill>
                  <a:srgbClr val="FF0000"/>
                </a:solidFill>
                <a:latin typeface="Arial" panose="020B0604020202020204" pitchFamily="34" charset="0"/>
                <a:cs typeface="Arial" panose="020B0604020202020204" pitchFamily="34" charset="0"/>
                <a:sym typeface="+mn-ea"/>
              </a:rPr>
              <a:t> 5 number of times (s•a•c•h•i•n) to get a string </a:t>
            </a:r>
            <a:r>
              <a:rPr lang="en-GB" altLang="en-US" sz="2400" b="1">
                <a:solidFill>
                  <a:srgbClr val="002060"/>
                </a:solidFill>
                <a:latin typeface="Arial" panose="020B0604020202020204" pitchFamily="34" charset="0"/>
                <a:cs typeface="Arial" panose="020B0604020202020204" pitchFamily="34" charset="0"/>
                <a:sym typeface="+mn-ea"/>
              </a:rPr>
              <a:t>sachin (In between alphabets • is implied) .</a:t>
            </a:r>
          </a:p>
          <a:p>
            <a:pPr marL="1361440" indent="-1361440" algn="just">
              <a:buClrTx/>
              <a:buSzTx/>
              <a:buFontTx/>
            </a:pPr>
            <a:endParaRPr lang="en-GB" altLang="en-US" sz="2400" b="1">
              <a:solidFill>
                <a:srgbClr val="002060"/>
              </a:solidFill>
              <a:latin typeface="Arial" panose="020B0604020202020204" pitchFamily="34" charset="0"/>
              <a:cs typeface="Arial" panose="020B0604020202020204" pitchFamily="34" charset="0"/>
              <a:sym typeface="+mn-ea"/>
            </a:endParaRPr>
          </a:p>
          <a:p>
            <a:pPr marL="1361440" indent="-1361440" algn="just">
              <a:buClrTx/>
              <a:buSzTx/>
              <a:buFontTx/>
            </a:pPr>
            <a:r>
              <a:rPr lang="en-GB" altLang="en-US" sz="2400" b="1">
                <a:solidFill>
                  <a:srgbClr val="002060"/>
                </a:solidFill>
                <a:latin typeface="Arial" panose="020B0604020202020204" pitchFamily="34" charset="0"/>
                <a:cs typeface="Arial" panose="020B0604020202020204" pitchFamily="34" charset="0"/>
                <a:sym typeface="+mn-ea"/>
              </a:rPr>
              <a:t>Priority of the Operators : </a:t>
            </a:r>
          </a:p>
          <a:p>
            <a:pPr marL="1361440" indent="0" algn="just">
              <a:buClrTx/>
              <a:buSzTx/>
              <a:buFontTx/>
            </a:pPr>
            <a:r>
              <a:rPr lang="en-GB" altLang="en-US" sz="2400" b="1">
                <a:solidFill>
                  <a:srgbClr val="002060"/>
                </a:solidFill>
                <a:latin typeface="Arial" panose="020B0604020202020204" pitchFamily="34" charset="0"/>
                <a:cs typeface="Arial" panose="020B0604020202020204" pitchFamily="34" charset="0"/>
                <a:sym typeface="+mn-ea"/>
              </a:rPr>
              <a:t>  +  → Union Operator → Least Precedence</a:t>
            </a:r>
          </a:p>
          <a:p>
            <a:pPr marL="1361440" indent="0" algn="just">
              <a:buClrTx/>
              <a:buSzTx/>
              <a:buFontTx/>
            </a:pPr>
            <a:r>
              <a:rPr lang="en-GB" altLang="en-US" sz="2400" b="1">
                <a:solidFill>
                  <a:srgbClr val="002060"/>
                </a:solidFill>
                <a:latin typeface="Arial" panose="020B0604020202020204" pitchFamily="34" charset="0"/>
                <a:cs typeface="Arial" panose="020B0604020202020204" pitchFamily="34" charset="0"/>
                <a:sym typeface="+mn-ea"/>
              </a:rPr>
              <a:t>  •  → Concatenation Operator → next Least Precedence</a:t>
            </a:r>
          </a:p>
          <a:p>
            <a:pPr marL="1361440" indent="0" algn="just">
              <a:buClrTx/>
              <a:buSzTx/>
              <a:buFontTx/>
            </a:pPr>
            <a:r>
              <a:rPr lang="en-GB" altLang="en-US" sz="2400" b="1">
                <a:solidFill>
                  <a:srgbClr val="002060"/>
                </a:solidFill>
                <a:latin typeface="Arial" panose="020B0604020202020204" pitchFamily="34" charset="0"/>
                <a:cs typeface="Arial" panose="020B0604020202020204" pitchFamily="34" charset="0"/>
                <a:sym typeface="+mn-ea"/>
              </a:rPr>
              <a:t>  *  → Star closure Operator → Highest Precedence</a:t>
            </a:r>
          </a:p>
          <a:p>
            <a:pPr marL="1361440" indent="0" algn="just">
              <a:buClrTx/>
              <a:buSzTx/>
              <a:buFontTx/>
            </a:pPr>
            <a:endParaRPr lang="en-GB" altLang="en-US" sz="2400" b="1">
              <a:solidFill>
                <a:srgbClr val="002060"/>
              </a:solidFill>
              <a:latin typeface="Arial" panose="020B0604020202020204" pitchFamily="34" charset="0"/>
              <a:cs typeface="Arial" panose="020B0604020202020204" pitchFamily="34" charset="0"/>
              <a:sym typeface="+mn-ea"/>
            </a:endParaRPr>
          </a:p>
          <a:p>
            <a:pPr marL="1361440" indent="0" algn="just">
              <a:buClrTx/>
              <a:buSzTx/>
              <a:buFontTx/>
            </a:pPr>
            <a:endParaRPr lang="en-GB" altLang="en-US" sz="2400" b="1">
              <a:solidFill>
                <a:srgbClr val="002060"/>
              </a:solidFill>
              <a:latin typeface="Arial" panose="020B0604020202020204" pitchFamily="34" charset="0"/>
              <a:cs typeface="Arial" panose="020B0604020202020204" pitchFamily="34" charset="0"/>
              <a:sym typeface="+mn-ea"/>
            </a:endParaRPr>
          </a:p>
          <a:p>
            <a:pPr marL="1361440" indent="-1361440" algn="just">
              <a:buClrTx/>
              <a:buSzTx/>
              <a:buFontTx/>
            </a:pPr>
            <a:endParaRPr lang="en-GB" altLang="en-US" sz="2400" b="1">
              <a:solidFill>
                <a:srgbClr val="002060"/>
              </a:solidFill>
              <a:latin typeface="Arial" panose="020B0604020202020204" pitchFamily="34" charset="0"/>
              <a:cs typeface="Arial" panose="020B0604020202020204" pitchFamily="34" charset="0"/>
              <a:sym typeface="+mn-ea"/>
            </a:endParaRPr>
          </a:p>
          <a:p>
            <a:pPr marL="1361440" indent="-1361440" algn="just">
              <a:buClrTx/>
              <a:buSzTx/>
              <a:buFontTx/>
            </a:pPr>
            <a:endParaRPr lang="en-GB" altLang="en-US" sz="2800" b="1">
              <a:solidFill>
                <a:srgbClr val="FF0000"/>
              </a:solidFill>
              <a:latin typeface="Arial" panose="020B0604020202020204" pitchFamily="34" charset="0"/>
              <a:cs typeface="Arial" panose="020B0604020202020204" pitchFamily="34" charset="0"/>
            </a:endParaRPr>
          </a:p>
          <a:p>
            <a:pPr marL="1361440" indent="-1361440" algn="just">
              <a:buClrTx/>
              <a:buSzTx/>
              <a:buFontTx/>
            </a:pPr>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p:nvPr/>
        </p:nvGraphicFramePr>
        <p:xfrm>
          <a:off x="3060065" y="189230"/>
          <a:ext cx="8893810" cy="6753860"/>
        </p:xfrm>
        <a:graphic>
          <a:graphicData uri="http://schemas.openxmlformats.org/drawingml/2006/table">
            <a:tbl>
              <a:tblPr/>
              <a:tblGrid>
                <a:gridCol w="2489200">
                  <a:extLst>
                    <a:ext uri="{9D8B030D-6E8A-4147-A177-3AD203B41FA5}">
                      <a16:colId xmlns:a16="http://schemas.microsoft.com/office/drawing/2014/main" val="20000"/>
                    </a:ext>
                  </a:extLst>
                </a:gridCol>
                <a:gridCol w="6404610">
                  <a:extLst>
                    <a:ext uri="{9D8B030D-6E8A-4147-A177-3AD203B41FA5}">
                      <a16:colId xmlns:a16="http://schemas.microsoft.com/office/drawing/2014/main" val="20001"/>
                    </a:ext>
                  </a:extLst>
                </a:gridCol>
              </a:tblGrid>
              <a:tr h="319405">
                <a:tc>
                  <a:txBody>
                    <a:bodyPr/>
                    <a:lstStyle/>
                    <a:p>
                      <a:pPr indent="0">
                        <a:buNone/>
                      </a:pPr>
                      <a:r>
                        <a:rPr lang="en-US" sz="1800" b="0">
                          <a:latin typeface="Times New Roman" panose="02020603050405020304" pitchFamily="18" charset="0"/>
                          <a:cs typeface="Times New Roman" panose="02020603050405020304" pitchFamily="18" charset="0"/>
                        </a:rPr>
                        <a:t>Regular expressions</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Times New Roman" panose="02020603050405020304" pitchFamily="18" charset="0"/>
                          <a:cs typeface="Times New Roman" panose="02020603050405020304" pitchFamily="18" charset="0"/>
                        </a:rPr>
                        <a:t>Meaning </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0540">
                <a:tc>
                  <a:txBody>
                    <a:bodyPr/>
                    <a:lstStyle/>
                    <a:p>
                      <a:pPr indent="0">
                        <a:buNone/>
                      </a:pPr>
                      <a:r>
                        <a:rPr lang="en-US" sz="1800" b="0">
                          <a:latin typeface="Times New Roman" panose="02020603050405020304" pitchFamily="18" charset="0"/>
                          <a:cs typeface="Times New Roman" panose="02020603050405020304" pitchFamily="18" charset="0"/>
                        </a:rPr>
                        <a:t>(a+b)*</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Times New Roman" panose="02020603050405020304" pitchFamily="18" charset="0"/>
                          <a:cs typeface="Times New Roman" panose="02020603050405020304" pitchFamily="18" charset="0"/>
                        </a:rPr>
                        <a:t>Set of strings of a’s and b’s of any length including the NULL string. </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9270">
                <a:tc>
                  <a:txBody>
                    <a:bodyPr/>
                    <a:lstStyle/>
                    <a:p>
                      <a:pPr indent="0">
                        <a:buNone/>
                      </a:pPr>
                      <a:r>
                        <a:rPr lang="en-US" sz="1800" b="0">
                          <a:latin typeface="Times New Roman" panose="02020603050405020304" pitchFamily="18" charset="0"/>
                          <a:cs typeface="Times New Roman" panose="02020603050405020304" pitchFamily="18" charset="0"/>
                        </a:rPr>
                        <a:t>(a+b)*abb</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Times New Roman" panose="02020603050405020304" pitchFamily="18" charset="0"/>
                          <a:cs typeface="Times New Roman" panose="02020603050405020304" pitchFamily="18" charset="0"/>
                        </a:rPr>
                        <a:t>Set of strings of a’s and b’s ending with the string abb</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9905">
                <a:tc>
                  <a:txBody>
                    <a:bodyPr/>
                    <a:lstStyle/>
                    <a:p>
                      <a:pPr indent="0">
                        <a:buNone/>
                      </a:pPr>
                      <a:r>
                        <a:rPr lang="en-US" sz="1800" b="0">
                          <a:latin typeface="Times New Roman" panose="02020603050405020304" pitchFamily="18" charset="0"/>
                          <a:cs typeface="Times New Roman" panose="02020603050405020304" pitchFamily="18" charset="0"/>
                        </a:rPr>
                        <a:t>ab(a+b)*</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Times New Roman" panose="02020603050405020304" pitchFamily="18" charset="0"/>
                          <a:cs typeface="Times New Roman" panose="02020603050405020304" pitchFamily="18" charset="0"/>
                        </a:rPr>
                        <a:t>Set of strings of a’s and b’s starting with the string ab.</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9405">
                <a:tc>
                  <a:txBody>
                    <a:bodyPr/>
                    <a:lstStyle/>
                    <a:p>
                      <a:pPr indent="0">
                        <a:buNone/>
                      </a:pPr>
                      <a:r>
                        <a:rPr lang="en-US" sz="1800" b="0">
                          <a:latin typeface="Times New Roman" panose="02020603050405020304" pitchFamily="18" charset="0"/>
                          <a:cs typeface="Times New Roman" panose="02020603050405020304" pitchFamily="18" charset="0"/>
                        </a:rPr>
                        <a:t>(a+b)*aa(a+b)*</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Times New Roman" panose="02020603050405020304" pitchFamily="18" charset="0"/>
                          <a:cs typeface="Times New Roman" panose="02020603050405020304" pitchFamily="18" charset="0"/>
                        </a:rPr>
                        <a:t>Set of strings of a’s and b’s having a sub string aa.</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19810">
                <a:tc>
                  <a:txBody>
                    <a:bodyPr/>
                    <a:lstStyle/>
                    <a:p>
                      <a:pPr indent="0">
                        <a:buNone/>
                      </a:pPr>
                      <a:r>
                        <a:rPr lang="en-US" sz="1800" b="0">
                          <a:latin typeface="Times New Roman" panose="02020603050405020304" pitchFamily="18" charset="0"/>
                          <a:cs typeface="Times New Roman" panose="02020603050405020304" pitchFamily="18" charset="0"/>
                        </a:rPr>
                        <a:t>a*b*c*</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Times New Roman" panose="02020603050405020304" pitchFamily="18" charset="0"/>
                          <a:cs typeface="Times New Roman" panose="02020603050405020304" pitchFamily="18" charset="0"/>
                        </a:rPr>
                        <a:t>Set of string consisting of any number of a’s(may be empty string also) followed by any number of b’s(may include empty string) followed by any number of c’s(may include empty string).</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22960">
                <a:tc>
                  <a:txBody>
                    <a:bodyPr/>
                    <a:lstStyle/>
                    <a:p>
                      <a:pPr indent="0">
                        <a:buNone/>
                      </a:pPr>
                      <a:r>
                        <a:rPr lang="en-US" sz="1800" b="0">
                          <a:latin typeface="Times New Roman" panose="02020603050405020304" pitchFamily="18" charset="0"/>
                          <a:cs typeface="Times New Roman" panose="02020603050405020304" pitchFamily="18" charset="0"/>
                        </a:rPr>
                        <a:t>a</a:t>
                      </a:r>
                      <a:r>
                        <a:rPr lang="en-US" sz="1800" b="0" baseline="30000">
                          <a:latin typeface="Times New Roman" panose="02020603050405020304" pitchFamily="18" charset="0"/>
                          <a:cs typeface="Times New Roman" panose="02020603050405020304" pitchFamily="18" charset="0"/>
                        </a:rPr>
                        <a:t>+</a:t>
                      </a:r>
                      <a:r>
                        <a:rPr lang="en-US" sz="1800" b="0">
                          <a:latin typeface="Times New Roman" panose="02020603050405020304" pitchFamily="18" charset="0"/>
                          <a:cs typeface="Times New Roman" panose="02020603050405020304" pitchFamily="18" charset="0"/>
                        </a:rPr>
                        <a:t>b</a:t>
                      </a:r>
                      <a:r>
                        <a:rPr lang="en-US" sz="1800" b="0" baseline="30000">
                          <a:latin typeface="Times New Roman" panose="02020603050405020304" pitchFamily="18" charset="0"/>
                          <a:cs typeface="Times New Roman" panose="02020603050405020304" pitchFamily="18" charset="0"/>
                        </a:rPr>
                        <a:t>+</a:t>
                      </a:r>
                      <a:r>
                        <a:rPr lang="en-US" sz="1800" b="0">
                          <a:latin typeface="Times New Roman" panose="02020603050405020304" pitchFamily="18" charset="0"/>
                          <a:cs typeface="Times New Roman" panose="02020603050405020304" pitchFamily="18" charset="0"/>
                        </a:rPr>
                        <a:t>c</a:t>
                      </a:r>
                      <a:r>
                        <a:rPr lang="en-US" sz="1800" b="0" baseline="30000">
                          <a:latin typeface="Times New Roman" panose="02020603050405020304" pitchFamily="18" charset="0"/>
                          <a:cs typeface="Times New Roman" panose="02020603050405020304" pitchFamily="18" charset="0"/>
                        </a:rPr>
                        <a:t>+</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Times New Roman" panose="02020603050405020304" pitchFamily="18" charset="0"/>
                          <a:cs typeface="Times New Roman" panose="02020603050405020304" pitchFamily="18" charset="0"/>
                        </a:rPr>
                        <a:t>Set of string consisting of at least one ‘a’ followed by string consisting of at least one ‘b’ followed by string consisting of at least one ‘c’.</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822960">
                <a:tc>
                  <a:txBody>
                    <a:bodyPr/>
                    <a:lstStyle/>
                    <a:p>
                      <a:pPr indent="0">
                        <a:buNone/>
                      </a:pPr>
                      <a:r>
                        <a:rPr lang="en-US" sz="1800" b="0">
                          <a:latin typeface="Times New Roman" panose="02020603050405020304" pitchFamily="18" charset="0"/>
                          <a:cs typeface="Times New Roman" panose="02020603050405020304" pitchFamily="18" charset="0"/>
                        </a:rPr>
                        <a:t>aa*bb*cc*</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Times New Roman" panose="02020603050405020304" pitchFamily="18" charset="0"/>
                          <a:cs typeface="Times New Roman" panose="02020603050405020304" pitchFamily="18" charset="0"/>
                        </a:rPr>
                        <a:t>Set of string consisting of at least one ‘a’ followed by string consisting of at least one ‘b’ followed by string consisting of at least one ‘c’.</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09905">
                <a:tc>
                  <a:txBody>
                    <a:bodyPr/>
                    <a:lstStyle/>
                    <a:p>
                      <a:pPr indent="0">
                        <a:buNone/>
                      </a:pPr>
                      <a:r>
                        <a:rPr lang="en-US" sz="1800" b="0">
                          <a:latin typeface="Times New Roman" panose="02020603050405020304" pitchFamily="18" charset="0"/>
                          <a:cs typeface="Times New Roman" panose="02020603050405020304" pitchFamily="18" charset="0"/>
                        </a:rPr>
                        <a:t>(a+b)* (a + bb)</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Times New Roman" panose="02020603050405020304" pitchFamily="18" charset="0"/>
                          <a:cs typeface="Times New Roman" panose="02020603050405020304" pitchFamily="18" charset="0"/>
                        </a:rPr>
                        <a:t>Set of strings of a’s and b’s ending with either </a:t>
                      </a:r>
                      <a:r>
                        <a:rPr lang="en-US" sz="1800" b="0" i="1">
                          <a:latin typeface="Times New Roman" panose="02020603050405020304" pitchFamily="18" charset="0"/>
                          <a:cs typeface="Times New Roman" panose="02020603050405020304" pitchFamily="18" charset="0"/>
                        </a:rPr>
                        <a:t>a</a:t>
                      </a:r>
                      <a:r>
                        <a:rPr lang="en-US" sz="1800" b="0">
                          <a:latin typeface="Times New Roman" panose="02020603050405020304" pitchFamily="18" charset="0"/>
                          <a:cs typeface="Times New Roman" panose="02020603050405020304" pitchFamily="18" charset="0"/>
                        </a:rPr>
                        <a:t>or </a:t>
                      </a:r>
                      <a:r>
                        <a:rPr lang="en-US" sz="1800" b="0" i="1">
                          <a:latin typeface="Times New Roman" panose="02020603050405020304" pitchFamily="18" charset="0"/>
                          <a:cs typeface="Times New Roman" panose="02020603050405020304" pitchFamily="18" charset="0"/>
                        </a:rPr>
                        <a:t>bb</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48640">
                <a:tc>
                  <a:txBody>
                    <a:bodyPr/>
                    <a:lstStyle/>
                    <a:p>
                      <a:pPr indent="0">
                        <a:buNone/>
                      </a:pPr>
                      <a:r>
                        <a:rPr lang="en-US" sz="1800" b="0">
                          <a:latin typeface="Times New Roman" panose="02020603050405020304" pitchFamily="18" charset="0"/>
                          <a:cs typeface="Times New Roman" panose="02020603050405020304" pitchFamily="18" charset="0"/>
                        </a:rPr>
                        <a:t>(aa)*(bb)*b</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Times New Roman" panose="02020603050405020304" pitchFamily="18" charset="0"/>
                          <a:cs typeface="Times New Roman" panose="02020603050405020304" pitchFamily="18" charset="0"/>
                        </a:rPr>
                        <a:t>Set of strings consisting of even number of a’s followed by odd number of b’s</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48640">
                <a:tc>
                  <a:txBody>
                    <a:bodyPr/>
                    <a:lstStyle/>
                    <a:p>
                      <a:pPr indent="0">
                        <a:buNone/>
                      </a:pPr>
                      <a:r>
                        <a:rPr lang="en-US" sz="1800" b="0">
                          <a:latin typeface="Times New Roman" panose="02020603050405020304" pitchFamily="18" charset="0"/>
                          <a:cs typeface="Times New Roman" panose="02020603050405020304" pitchFamily="18" charset="0"/>
                        </a:rPr>
                        <a:t>(0+1)*000</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Times New Roman" panose="02020603050405020304" pitchFamily="18" charset="0"/>
                          <a:cs typeface="Times New Roman" panose="02020603050405020304" pitchFamily="18" charset="0"/>
                        </a:rPr>
                        <a:t>Set of strings of 0’s and 1’s ending with three consecutive zeros(or ending with 000)</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320">
                <a:tc>
                  <a:txBody>
                    <a:bodyPr/>
                    <a:lstStyle/>
                    <a:p>
                      <a:pPr indent="0">
                        <a:buNone/>
                      </a:pPr>
                      <a:r>
                        <a:rPr lang="en-US" sz="1800" b="0">
                          <a:latin typeface="Times New Roman" panose="02020603050405020304" pitchFamily="18" charset="0"/>
                          <a:cs typeface="Times New Roman" panose="02020603050405020304" pitchFamily="18" charset="0"/>
                        </a:rPr>
                        <a:t>(11)*</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Times New Roman" panose="02020603050405020304" pitchFamily="18" charset="0"/>
                          <a:cs typeface="Times New Roman" panose="02020603050405020304" pitchFamily="18" charset="0"/>
                        </a:rPr>
                        <a:t>Set consisting of even number of 1’s</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4" name="Text Box 3"/>
          <p:cNvSpPr txBox="1"/>
          <p:nvPr/>
        </p:nvSpPr>
        <p:spPr>
          <a:xfrm>
            <a:off x="57150" y="271145"/>
            <a:ext cx="2871470" cy="2957195"/>
          </a:xfrm>
          <a:prstGeom prst="rect">
            <a:avLst/>
          </a:prstGeom>
          <a:noFill/>
        </p:spPr>
        <p:txBody>
          <a:bodyPr wrap="square" rtlCol="0">
            <a:noAutofit/>
          </a:bodyPr>
          <a:lstStyle/>
          <a:p>
            <a:r>
              <a:rPr lang="en-GB" altLang="en-US" sz="2800" b="1">
                <a:solidFill>
                  <a:srgbClr val="FF0000"/>
                </a:solidFill>
              </a:rPr>
              <a:t>S</a:t>
            </a:r>
            <a:r>
              <a:rPr lang="en-US" sz="2800" b="1">
                <a:solidFill>
                  <a:srgbClr val="FF0000"/>
                </a:solidFill>
              </a:rPr>
              <a:t>ome examples of </a:t>
            </a:r>
            <a:r>
              <a:rPr lang="en-GB" altLang="en-US" sz="2800" b="1">
                <a:solidFill>
                  <a:srgbClr val="FF0000"/>
                </a:solidFill>
              </a:rPr>
              <a:t>R</a:t>
            </a:r>
            <a:r>
              <a:rPr lang="en-US" sz="2800" b="1">
                <a:solidFill>
                  <a:srgbClr val="FF0000"/>
                </a:solidFill>
              </a:rPr>
              <a:t>egular expressions and the</a:t>
            </a:r>
            <a:r>
              <a:rPr lang="en-GB" altLang="en-US" sz="2800" b="1">
                <a:solidFill>
                  <a:srgbClr val="FF0000"/>
                </a:solidFill>
              </a:rPr>
              <a:t>ir assicated </a:t>
            </a:r>
            <a:r>
              <a:rPr lang="en-US" sz="2800" b="1">
                <a:solidFill>
                  <a:srgbClr val="FF0000"/>
                </a:solidFill>
              </a:rPr>
              <a:t>language</a:t>
            </a:r>
            <a:r>
              <a:rPr lang="en-GB" altLang="en-US" sz="2800" b="1">
                <a:solidFill>
                  <a:srgbClr val="FF0000"/>
                </a:solidFill>
              </a:rPr>
              <a:t> :</a:t>
            </a:r>
          </a:p>
          <a:p>
            <a:r>
              <a:rPr lang="en-GB" altLang="en-US" sz="2800" b="1">
                <a:solidFill>
                  <a:srgbClr val="FF0000"/>
                </a:solidFill>
              </a:rPr>
              <a:t>                       </a:t>
            </a:r>
            <a:r>
              <a:rPr lang="en-GB" altLang="en-US" sz="6000" b="1">
                <a:solidFill>
                  <a:srgbClr val="FF0000"/>
                </a:solidFill>
                <a:latin typeface="Arial" panose="020B0604020202020204" pitchFamily="34" charset="0"/>
                <a:cs typeface="Arial" panose="020B0604020202020204" pitchFamily="34"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67970" y="375285"/>
            <a:ext cx="11747500" cy="6394450"/>
          </a:xfrm>
          <a:prstGeom prst="rect">
            <a:avLst/>
          </a:prstGeom>
          <a:noFill/>
        </p:spPr>
        <p:txBody>
          <a:bodyPr wrap="square" rtlCol="0">
            <a:noAutofit/>
          </a:bodyPr>
          <a:lstStyle/>
          <a:p>
            <a:pPr marL="1361440" indent="-1361440" algn="just">
              <a:buClrTx/>
              <a:buSzTx/>
              <a:buFontTx/>
            </a:pPr>
            <a:r>
              <a:rPr lang="en-GB" altLang="en-US" sz="2800" b="1">
                <a:solidFill>
                  <a:srgbClr val="FF0000"/>
                </a:solidFill>
                <a:latin typeface="Arial" panose="020B0604020202020204" pitchFamily="34" charset="0"/>
                <a:cs typeface="Arial" panose="020B0604020202020204" pitchFamily="34" charset="0"/>
                <a:sym typeface="+mn-ea"/>
              </a:rPr>
              <a:t>1.</a:t>
            </a:r>
            <a:r>
              <a:rPr lang="en-IN" altLang="en-GB" sz="2800" b="1">
                <a:solidFill>
                  <a:srgbClr val="FF0000"/>
                </a:solidFill>
                <a:latin typeface="Arial" panose="020B0604020202020204" pitchFamily="34" charset="0"/>
                <a:cs typeface="Arial" panose="020B0604020202020204" pitchFamily="34" charset="0"/>
                <a:sym typeface="+mn-ea"/>
              </a:rPr>
              <a:t>2</a:t>
            </a:r>
            <a:r>
              <a:rPr lang="en-GB" altLang="en-US" sz="2800" b="1">
                <a:solidFill>
                  <a:srgbClr val="FF0000"/>
                </a:solidFill>
                <a:latin typeface="Arial" panose="020B0604020202020204" pitchFamily="34" charset="0"/>
                <a:cs typeface="Arial" panose="020B0604020202020204" pitchFamily="34" charset="0"/>
                <a:sym typeface="+mn-ea"/>
              </a:rPr>
              <a:t>. Language associated with Regular Expression :</a:t>
            </a:r>
          </a:p>
          <a:p>
            <a:pPr marL="0" indent="0" algn="just">
              <a:buClrTx/>
              <a:buSzTx/>
              <a:buFontTx/>
            </a:pPr>
            <a:r>
              <a:rPr lang="en-GB" altLang="en-US" sz="2400">
                <a:latin typeface="Arial" panose="020B0604020202020204" pitchFamily="34" charset="0"/>
                <a:cs typeface="Arial" panose="020B0604020202020204" pitchFamily="34" charset="0"/>
                <a:sym typeface="+mn-ea"/>
              </a:rPr>
              <a:t>        If </a:t>
            </a:r>
            <a:r>
              <a:rPr lang="en-GB" altLang="en-US" sz="2400" b="1">
                <a:solidFill>
                  <a:srgbClr val="FF0000"/>
                </a:solidFill>
                <a:latin typeface="Arial" panose="020B0604020202020204" pitchFamily="34" charset="0"/>
                <a:cs typeface="Arial" panose="020B0604020202020204" pitchFamily="34" charset="0"/>
                <a:sym typeface="+mn-ea"/>
              </a:rPr>
              <a:t>R</a:t>
            </a:r>
            <a:r>
              <a:rPr lang="en-GB" altLang="en-US" sz="2400">
                <a:latin typeface="Arial" panose="020B0604020202020204" pitchFamily="34" charset="0"/>
                <a:cs typeface="Arial" panose="020B0604020202020204" pitchFamily="34" charset="0"/>
                <a:sym typeface="+mn-ea"/>
              </a:rPr>
              <a:t> is a Regular Expression then </a:t>
            </a:r>
            <a:r>
              <a:rPr lang="en-GB" altLang="en-US" sz="2400" b="1">
                <a:solidFill>
                  <a:srgbClr val="FF0000"/>
                </a:solidFill>
                <a:latin typeface="Arial" panose="020B0604020202020204" pitchFamily="34" charset="0"/>
                <a:cs typeface="Arial" panose="020B0604020202020204" pitchFamily="34" charset="0"/>
                <a:sym typeface="+mn-ea"/>
              </a:rPr>
              <a:t>L(R)</a:t>
            </a:r>
            <a:r>
              <a:rPr lang="en-GB" altLang="en-US" sz="2400">
                <a:latin typeface="Arial" panose="020B0604020202020204" pitchFamily="34" charset="0"/>
                <a:cs typeface="Arial" panose="020B0604020202020204" pitchFamily="34" charset="0"/>
                <a:sym typeface="+mn-ea"/>
              </a:rPr>
              <a:t> denote the </a:t>
            </a:r>
            <a:r>
              <a:rPr lang="en-GB" altLang="en-US" sz="2400" b="1">
                <a:solidFill>
                  <a:srgbClr val="FF0000"/>
                </a:solidFill>
                <a:latin typeface="Arial" panose="020B0604020202020204" pitchFamily="34" charset="0"/>
                <a:cs typeface="Arial" panose="020B0604020202020204" pitchFamily="34" charset="0"/>
                <a:sym typeface="+mn-ea"/>
              </a:rPr>
              <a:t>Language(Regular)</a:t>
            </a:r>
            <a:r>
              <a:rPr lang="en-GB" altLang="en-US" sz="2400">
                <a:latin typeface="Arial" panose="020B0604020202020204" pitchFamily="34" charset="0"/>
                <a:cs typeface="Arial" panose="020B0604020202020204" pitchFamily="34" charset="0"/>
                <a:sym typeface="+mn-ea"/>
              </a:rPr>
              <a:t> associated with the Regular Expression</a:t>
            </a:r>
            <a:r>
              <a:rPr lang="en-GB" altLang="en-US" sz="2400" b="1">
                <a:solidFill>
                  <a:srgbClr val="FF0000"/>
                </a:solidFill>
                <a:latin typeface="Arial" panose="020B0604020202020204" pitchFamily="34" charset="0"/>
                <a:cs typeface="Arial" panose="020B0604020202020204" pitchFamily="34" charset="0"/>
                <a:sym typeface="+mn-ea"/>
              </a:rPr>
              <a:t> R. </a:t>
            </a:r>
            <a:r>
              <a:rPr lang="en-GB" altLang="en-US" sz="2400">
                <a:latin typeface="Arial" panose="020B0604020202020204" pitchFamily="34" charset="0"/>
                <a:cs typeface="Arial" panose="020B0604020202020204" pitchFamily="34" charset="0"/>
                <a:sym typeface="+mn-ea"/>
              </a:rPr>
              <a:t>The</a:t>
            </a:r>
            <a:r>
              <a:rPr lang="en-GB" altLang="en-US" sz="2400" b="1">
                <a:solidFill>
                  <a:srgbClr val="FF0000"/>
                </a:solidFill>
                <a:latin typeface="Arial" panose="020B0604020202020204" pitchFamily="34" charset="0"/>
                <a:cs typeface="Arial" panose="020B0604020202020204" pitchFamily="34" charset="0"/>
                <a:sym typeface="+mn-ea"/>
              </a:rPr>
              <a:t> Language L(R) </a:t>
            </a:r>
            <a:r>
              <a:rPr lang="en-GB" altLang="en-US" sz="2400">
                <a:latin typeface="Arial" panose="020B0604020202020204" pitchFamily="34" charset="0"/>
                <a:cs typeface="Arial" panose="020B0604020202020204" pitchFamily="34" charset="0"/>
                <a:sym typeface="+mn-ea"/>
              </a:rPr>
              <a:t>denoted by Regular Expression </a:t>
            </a:r>
            <a:r>
              <a:rPr lang="en-GB" altLang="en-US" sz="2400" b="1">
                <a:solidFill>
                  <a:srgbClr val="FF0000"/>
                </a:solidFill>
                <a:latin typeface="Arial" panose="020B0604020202020204" pitchFamily="34" charset="0"/>
                <a:cs typeface="Arial" panose="020B0604020202020204" pitchFamily="34" charset="0"/>
                <a:sym typeface="+mn-ea"/>
              </a:rPr>
              <a:t>R </a:t>
            </a:r>
            <a:r>
              <a:rPr lang="en-GB" altLang="en-US" sz="2400">
                <a:latin typeface="Arial" panose="020B0604020202020204" pitchFamily="34" charset="0"/>
                <a:cs typeface="Arial" panose="020B0604020202020204" pitchFamily="34" charset="0"/>
                <a:sym typeface="+mn-ea"/>
              </a:rPr>
              <a:t>is defined by the following rules.</a:t>
            </a:r>
          </a:p>
          <a:p>
            <a:pPr marL="743585" indent="-149225" algn="just">
              <a:buClrTx/>
              <a:buSzTx/>
              <a:buFontTx/>
            </a:pPr>
            <a:r>
              <a:rPr lang="en-GB" altLang="en-US" sz="2400">
                <a:latin typeface="Arial" panose="020B0604020202020204" pitchFamily="34" charset="0"/>
                <a:cs typeface="Arial" panose="020B0604020202020204" pitchFamily="34" charset="0"/>
                <a:sym typeface="+mn-ea"/>
              </a:rPr>
              <a:t>1. </a:t>
            </a:r>
            <a:r>
              <a:rPr lang="en-GB" altLang="en-US" sz="2400" b="1">
                <a:solidFill>
                  <a:srgbClr val="FF0000"/>
                </a:solidFill>
                <a:latin typeface="Arial" panose="020B0604020202020204" pitchFamily="34" charset="0"/>
                <a:cs typeface="Arial" panose="020B0604020202020204" pitchFamily="34" charset="0"/>
                <a:sym typeface="+mn-ea"/>
              </a:rPr>
              <a:t>Ø</a:t>
            </a:r>
            <a:r>
              <a:rPr lang="en-GB" altLang="en-US" sz="2400">
                <a:latin typeface="Arial" panose="020B0604020202020204" pitchFamily="34" charset="0"/>
                <a:cs typeface="Arial" panose="020B0604020202020204" pitchFamily="34" charset="0"/>
                <a:sym typeface="+mn-ea"/>
              </a:rPr>
              <a:t> is a Regular Expression denoting the empty language i.e </a:t>
            </a:r>
            <a:r>
              <a:rPr lang="en-GB" altLang="en-US" sz="2400" b="1">
                <a:solidFill>
                  <a:srgbClr val="FF0000"/>
                </a:solidFill>
                <a:latin typeface="Arial" panose="020B0604020202020204" pitchFamily="34" charset="0"/>
                <a:cs typeface="Arial" panose="020B0604020202020204" pitchFamily="34" charset="0"/>
                <a:sym typeface="+mn-ea"/>
              </a:rPr>
              <a:t>L(R) = Ø</a:t>
            </a:r>
            <a:r>
              <a:rPr lang="en-GB" altLang="en-US" sz="2400">
                <a:latin typeface="Arial" panose="020B0604020202020204" pitchFamily="34" charset="0"/>
                <a:cs typeface="Arial" panose="020B0604020202020204" pitchFamily="34" charset="0"/>
                <a:sym typeface="+mn-ea"/>
              </a:rPr>
              <a:t> .</a:t>
            </a:r>
          </a:p>
          <a:p>
            <a:pPr marL="951865" indent="-327025" algn="just">
              <a:buClrTx/>
              <a:buSzTx/>
              <a:buFontTx/>
            </a:pPr>
            <a:r>
              <a:rPr lang="en-GB" altLang="en-US" sz="2400">
                <a:latin typeface="Arial" panose="020B0604020202020204" pitchFamily="34" charset="0"/>
                <a:cs typeface="Arial" panose="020B0604020202020204" pitchFamily="34" charset="0"/>
                <a:sym typeface="+mn-ea"/>
              </a:rPr>
              <a:t>2. </a:t>
            </a:r>
            <a:r>
              <a:rPr lang="en-GB" altLang="en-US" sz="2400" b="1">
                <a:solidFill>
                  <a:srgbClr val="FF0000"/>
                </a:solidFill>
                <a:latin typeface="Arial" panose="020B0604020202020204" pitchFamily="34" charset="0"/>
                <a:cs typeface="Arial" panose="020B0604020202020204" pitchFamily="34" charset="0"/>
                <a:sym typeface="+mn-ea"/>
              </a:rPr>
              <a:t>Ԑ</a:t>
            </a:r>
            <a:r>
              <a:rPr lang="en-GB" altLang="en-US" sz="2400">
                <a:latin typeface="Arial" panose="020B0604020202020204" pitchFamily="34" charset="0"/>
                <a:cs typeface="Arial" panose="020B0604020202020204" pitchFamily="34" charset="0"/>
                <a:sym typeface="+mn-ea"/>
              </a:rPr>
              <a:t> is a Regular Expression denoting the language containing  empty string - </a:t>
            </a:r>
            <a:r>
              <a:rPr lang="en-GB" altLang="en-US" sz="2400" b="1">
                <a:solidFill>
                  <a:srgbClr val="FF0000"/>
                </a:solidFill>
                <a:latin typeface="Arial" panose="020B0604020202020204" pitchFamily="34" charset="0"/>
                <a:cs typeface="Arial" panose="020B0604020202020204" pitchFamily="34" charset="0"/>
                <a:sym typeface="+mn-ea"/>
              </a:rPr>
              <a:t>Ԑ</a:t>
            </a:r>
            <a:r>
              <a:rPr lang="en-GB" altLang="en-US" sz="2400">
                <a:latin typeface="Arial" panose="020B0604020202020204" pitchFamily="34" charset="0"/>
                <a:cs typeface="Arial" panose="020B0604020202020204" pitchFamily="34" charset="0"/>
                <a:sym typeface="+mn-ea"/>
              </a:rPr>
              <a:t> i.e </a:t>
            </a:r>
            <a:r>
              <a:rPr lang="en-GB" altLang="en-US" sz="2400" b="1">
                <a:solidFill>
                  <a:srgbClr val="FF0000"/>
                </a:solidFill>
                <a:latin typeface="Arial" panose="020B0604020202020204" pitchFamily="34" charset="0"/>
                <a:cs typeface="Arial" panose="020B0604020202020204" pitchFamily="34" charset="0"/>
                <a:sym typeface="+mn-ea"/>
              </a:rPr>
              <a:t>L(R) = { Ԑ } </a:t>
            </a:r>
          </a:p>
          <a:p>
            <a:pPr marL="991235" indent="-406400" algn="just">
              <a:buClrTx/>
              <a:buSzTx/>
              <a:buFontTx/>
            </a:pPr>
            <a:r>
              <a:rPr lang="en-GB" altLang="en-US" sz="2400">
                <a:latin typeface="Arial" panose="020B0604020202020204" pitchFamily="34" charset="0"/>
                <a:cs typeface="Arial" panose="020B0604020202020204" pitchFamily="34" charset="0"/>
                <a:sym typeface="+mn-ea"/>
              </a:rPr>
              <a:t>3</a:t>
            </a:r>
            <a:r>
              <a:rPr lang="en-GB" altLang="en-US" sz="2400" b="1">
                <a:solidFill>
                  <a:srgbClr val="FF0000"/>
                </a:solidFill>
                <a:latin typeface="Arial" panose="020B0604020202020204" pitchFamily="34" charset="0"/>
                <a:cs typeface="Arial" panose="020B0604020202020204" pitchFamily="34" charset="0"/>
                <a:sym typeface="+mn-ea"/>
              </a:rPr>
              <a:t>. </a:t>
            </a:r>
            <a:r>
              <a:rPr lang="en-GB" altLang="en-US" sz="2400">
                <a:latin typeface="Arial" panose="020B0604020202020204" pitchFamily="34" charset="0"/>
                <a:cs typeface="Arial" panose="020B0604020202020204" pitchFamily="34" charset="0"/>
                <a:sym typeface="+mn-ea"/>
              </a:rPr>
              <a:t>For every </a:t>
            </a:r>
            <a:r>
              <a:rPr lang="en-GB" altLang="en-US" sz="2400" b="1">
                <a:solidFill>
                  <a:srgbClr val="FF0000"/>
                </a:solidFill>
                <a:latin typeface="Arial" panose="020B0604020202020204" pitchFamily="34" charset="0"/>
                <a:cs typeface="Arial" panose="020B0604020202020204" pitchFamily="34" charset="0"/>
                <a:sym typeface="+mn-ea"/>
              </a:rPr>
              <a:t>a € ∑, a </a:t>
            </a:r>
            <a:r>
              <a:rPr lang="en-GB" altLang="en-US" sz="2400">
                <a:latin typeface="Arial" panose="020B0604020202020204" pitchFamily="34" charset="0"/>
                <a:cs typeface="Arial" panose="020B0604020202020204" pitchFamily="34" charset="0"/>
                <a:sym typeface="+mn-ea"/>
              </a:rPr>
              <a:t>is a</a:t>
            </a:r>
            <a:r>
              <a:rPr lang="en-GB" altLang="en-US" sz="2400" b="1">
                <a:solidFill>
                  <a:srgbClr val="FF0000"/>
                </a:solidFill>
                <a:latin typeface="Arial" panose="020B0604020202020204" pitchFamily="34" charset="0"/>
                <a:cs typeface="Arial" panose="020B0604020202020204" pitchFamily="34" charset="0"/>
                <a:sym typeface="+mn-ea"/>
              </a:rPr>
              <a:t> </a:t>
            </a:r>
            <a:r>
              <a:rPr lang="en-GB" altLang="en-US" sz="2400">
                <a:latin typeface="Arial" panose="020B0604020202020204" pitchFamily="34" charset="0"/>
                <a:cs typeface="Arial" panose="020B0604020202020204" pitchFamily="34" charset="0"/>
                <a:sym typeface="+mn-ea"/>
              </a:rPr>
              <a:t>Regular Expression denoting the language containing</a:t>
            </a:r>
            <a:r>
              <a:rPr lang="en-GB" altLang="en-US" sz="2400" b="1">
                <a:solidFill>
                  <a:srgbClr val="FF0000"/>
                </a:solidFill>
                <a:latin typeface="Arial" panose="020B0604020202020204" pitchFamily="34" charset="0"/>
                <a:cs typeface="Arial" panose="020B0604020202020204" pitchFamily="34" charset="0"/>
                <a:sym typeface="+mn-ea"/>
              </a:rPr>
              <a:t> a.  </a:t>
            </a:r>
            <a:r>
              <a:rPr lang="en-GB" altLang="en-US" sz="2400">
                <a:latin typeface="Arial" panose="020B0604020202020204" pitchFamily="34" charset="0"/>
                <a:cs typeface="Arial" panose="020B0604020202020204" pitchFamily="34" charset="0"/>
                <a:sym typeface="+mn-ea"/>
              </a:rPr>
              <a:t>i.e</a:t>
            </a:r>
            <a:r>
              <a:rPr lang="en-GB" altLang="en-US" sz="2400" b="1">
                <a:solidFill>
                  <a:srgbClr val="FF0000"/>
                </a:solidFill>
                <a:latin typeface="Arial" panose="020B0604020202020204" pitchFamily="34" charset="0"/>
                <a:cs typeface="Arial" panose="020B0604020202020204" pitchFamily="34" charset="0"/>
                <a:sym typeface="+mn-ea"/>
              </a:rPr>
              <a:t> L(R)</a:t>
            </a:r>
            <a:r>
              <a:rPr lang="en-GB" altLang="en-US" sz="2800" b="1">
                <a:solidFill>
                  <a:srgbClr val="FF0000"/>
                </a:solidFill>
                <a:latin typeface="Arial" panose="020B0604020202020204" pitchFamily="34" charset="0"/>
                <a:cs typeface="Arial" panose="020B0604020202020204" pitchFamily="34" charset="0"/>
                <a:sym typeface="+mn-ea"/>
              </a:rPr>
              <a:t> = </a:t>
            </a:r>
            <a:r>
              <a:rPr lang="en-GB" altLang="en-US" sz="2400" b="1">
                <a:solidFill>
                  <a:srgbClr val="FF0000"/>
                </a:solidFill>
                <a:latin typeface="Arial" panose="020B0604020202020204" pitchFamily="34" charset="0"/>
                <a:cs typeface="Arial" panose="020B0604020202020204" pitchFamily="34" charset="0"/>
                <a:sym typeface="+mn-ea"/>
              </a:rPr>
              <a:t>{ a }.</a:t>
            </a:r>
          </a:p>
          <a:p>
            <a:pPr marL="1587500" indent="-973455" algn="just">
              <a:buClrTx/>
              <a:buSzTx/>
              <a:buFontTx/>
            </a:pPr>
            <a:r>
              <a:rPr lang="en-GB" altLang="en-US" sz="2400">
                <a:latin typeface="Arial" panose="020B0604020202020204" pitchFamily="34" charset="0"/>
                <a:cs typeface="Arial" panose="020B0604020202020204" pitchFamily="34" charset="0"/>
                <a:sym typeface="+mn-ea"/>
              </a:rPr>
              <a:t> If </a:t>
            </a:r>
            <a:r>
              <a:rPr lang="en-GB" altLang="en-US" sz="2400" b="1">
                <a:solidFill>
                  <a:srgbClr val="FF0000"/>
                </a:solidFill>
                <a:latin typeface="Arial" panose="020B0604020202020204" pitchFamily="34" charset="0"/>
                <a:cs typeface="Arial" panose="020B0604020202020204" pitchFamily="34" charset="0"/>
                <a:sym typeface="+mn-ea"/>
              </a:rPr>
              <a:t>R1</a:t>
            </a:r>
            <a:r>
              <a:rPr lang="en-GB" altLang="en-US" sz="2400">
                <a:latin typeface="Arial" panose="020B0604020202020204" pitchFamily="34" charset="0"/>
                <a:cs typeface="Arial" panose="020B0604020202020204" pitchFamily="34" charset="0"/>
                <a:sym typeface="+mn-ea"/>
              </a:rPr>
              <a:t> and </a:t>
            </a:r>
            <a:r>
              <a:rPr lang="en-GB" altLang="en-US" sz="2400" b="1">
                <a:solidFill>
                  <a:srgbClr val="FF0000"/>
                </a:solidFill>
                <a:latin typeface="Arial" panose="020B0604020202020204" pitchFamily="34" charset="0"/>
                <a:cs typeface="Arial" panose="020B0604020202020204" pitchFamily="34" charset="0"/>
                <a:sym typeface="+mn-ea"/>
              </a:rPr>
              <a:t>R2</a:t>
            </a:r>
            <a:r>
              <a:rPr lang="en-GB" altLang="en-US" sz="2400">
                <a:latin typeface="Arial" panose="020B0604020202020204" pitchFamily="34" charset="0"/>
                <a:cs typeface="Arial" panose="020B0604020202020204" pitchFamily="34" charset="0"/>
                <a:sym typeface="+mn-ea"/>
              </a:rPr>
              <a:t> are Regular Expressions then</a:t>
            </a:r>
          </a:p>
          <a:p>
            <a:pPr marL="951865" indent="-327025" algn="just">
              <a:buClrTx/>
              <a:buSzTx/>
              <a:buFontTx/>
            </a:pPr>
            <a:r>
              <a:rPr lang="en-GB" altLang="en-US" sz="2400">
                <a:latin typeface="Arial" panose="020B0604020202020204" pitchFamily="34" charset="0"/>
                <a:cs typeface="Arial" panose="020B0604020202020204" pitchFamily="34" charset="0"/>
                <a:sym typeface="+mn-ea"/>
              </a:rPr>
              <a:t>4.</a:t>
            </a:r>
            <a:r>
              <a:rPr lang="en-GB" altLang="en-US" sz="2400" b="1">
                <a:solidFill>
                  <a:srgbClr val="FF0000"/>
                </a:solidFill>
                <a:latin typeface="Arial" panose="020B0604020202020204" pitchFamily="34" charset="0"/>
                <a:cs typeface="Arial" panose="020B0604020202020204" pitchFamily="34" charset="0"/>
                <a:sym typeface="+mn-ea"/>
              </a:rPr>
              <a:t> L(R1 + R2)</a:t>
            </a:r>
            <a:r>
              <a:rPr lang="en-GB" altLang="en-US" sz="2400">
                <a:latin typeface="Arial" panose="020B0604020202020204" pitchFamily="34" charset="0"/>
                <a:cs typeface="Arial" panose="020B0604020202020204" pitchFamily="34" charset="0"/>
                <a:sym typeface="+mn-ea"/>
              </a:rPr>
              <a:t> = </a:t>
            </a:r>
            <a:r>
              <a:rPr lang="en-GB" altLang="en-US" sz="2400" b="1">
                <a:solidFill>
                  <a:srgbClr val="FF0000"/>
                </a:solidFill>
                <a:latin typeface="Arial" panose="020B0604020202020204" pitchFamily="34" charset="0"/>
                <a:cs typeface="Arial" panose="020B0604020202020204" pitchFamily="34" charset="0"/>
                <a:sym typeface="+mn-ea"/>
              </a:rPr>
              <a:t>L(R1)</a:t>
            </a:r>
            <a:r>
              <a:rPr lang="en-GB" altLang="en-US" sz="2400">
                <a:latin typeface="Arial" panose="020B0604020202020204" pitchFamily="34" charset="0"/>
                <a:cs typeface="Arial" panose="020B0604020202020204" pitchFamily="34" charset="0"/>
                <a:sym typeface="+mn-ea"/>
              </a:rPr>
              <a:t> Ụ </a:t>
            </a:r>
            <a:r>
              <a:rPr lang="en-GB" altLang="en-US" sz="2400" b="1">
                <a:solidFill>
                  <a:srgbClr val="FF0000"/>
                </a:solidFill>
                <a:latin typeface="Arial" panose="020B0604020202020204" pitchFamily="34" charset="0"/>
                <a:cs typeface="Arial" panose="020B0604020202020204" pitchFamily="34" charset="0"/>
                <a:sym typeface="+mn-ea"/>
              </a:rPr>
              <a:t>L(R2)</a:t>
            </a:r>
            <a:r>
              <a:rPr lang="en-GB" altLang="en-US" sz="2400">
                <a:latin typeface="Arial" panose="020B0604020202020204" pitchFamily="34" charset="0"/>
                <a:cs typeface="Arial" panose="020B0604020202020204" pitchFamily="34" charset="0"/>
                <a:sym typeface="+mn-ea"/>
              </a:rPr>
              <a:t> </a:t>
            </a:r>
            <a:r>
              <a:rPr lang="en-GB" altLang="en-US" sz="2400" b="1">
                <a:solidFill>
                  <a:srgbClr val="002060"/>
                </a:solidFill>
                <a:latin typeface="Arial" panose="020B0604020202020204" pitchFamily="34" charset="0"/>
                <a:cs typeface="Arial" panose="020B0604020202020204" pitchFamily="34" charset="0"/>
                <a:sym typeface="+mn-ea"/>
              </a:rPr>
              <a:t>→ i.e Union of langauges associated with </a:t>
            </a:r>
            <a:r>
              <a:rPr lang="en-GB" altLang="en-US" sz="2400" b="1">
                <a:solidFill>
                  <a:srgbClr val="FF0000"/>
                </a:solidFill>
                <a:latin typeface="Arial" panose="020B0604020202020204" pitchFamily="34" charset="0"/>
                <a:cs typeface="Arial" panose="020B0604020202020204" pitchFamily="34" charset="0"/>
                <a:sym typeface="+mn-ea"/>
              </a:rPr>
              <a:t>R1</a:t>
            </a:r>
            <a:r>
              <a:rPr lang="en-GB" altLang="en-US" sz="2400">
                <a:latin typeface="Arial" panose="020B0604020202020204" pitchFamily="34" charset="0"/>
                <a:cs typeface="Arial" panose="020B0604020202020204" pitchFamily="34" charset="0"/>
                <a:sym typeface="+mn-ea"/>
              </a:rPr>
              <a:t> </a:t>
            </a:r>
          </a:p>
          <a:p>
            <a:pPr marL="951865" indent="-327025" algn="just">
              <a:buClrTx/>
              <a:buSzTx/>
              <a:buFontTx/>
            </a:pPr>
            <a:r>
              <a:rPr lang="en-GB" altLang="en-US" sz="2400">
                <a:latin typeface="Arial" panose="020B0604020202020204" pitchFamily="34" charset="0"/>
                <a:cs typeface="Arial" panose="020B0604020202020204" pitchFamily="34" charset="0"/>
                <a:sym typeface="+mn-ea"/>
              </a:rPr>
              <a:t>                                                       and </a:t>
            </a:r>
            <a:r>
              <a:rPr lang="en-GB" altLang="en-US" sz="2400" b="1">
                <a:solidFill>
                  <a:srgbClr val="FF0000"/>
                </a:solidFill>
                <a:latin typeface="Arial" panose="020B0604020202020204" pitchFamily="34" charset="0"/>
                <a:cs typeface="Arial" panose="020B0604020202020204" pitchFamily="34" charset="0"/>
                <a:sym typeface="+mn-ea"/>
              </a:rPr>
              <a:t>R2</a:t>
            </a:r>
          </a:p>
          <a:p>
            <a:pPr marL="922020" indent="-297180" algn="just">
              <a:buClrTx/>
              <a:buSzTx/>
              <a:buFontTx/>
            </a:pPr>
            <a:r>
              <a:rPr lang="en-GB" altLang="en-US" sz="2400">
                <a:latin typeface="Arial" panose="020B0604020202020204" pitchFamily="34" charset="0"/>
                <a:cs typeface="Arial" panose="020B0604020202020204" pitchFamily="34" charset="0"/>
                <a:sym typeface="+mn-ea"/>
              </a:rPr>
              <a:t>5. </a:t>
            </a:r>
            <a:r>
              <a:rPr lang="en-GB" altLang="en-US" sz="2400" b="1">
                <a:solidFill>
                  <a:srgbClr val="FF0000"/>
                </a:solidFill>
                <a:latin typeface="Arial" panose="020B0604020202020204" pitchFamily="34" charset="0"/>
                <a:cs typeface="Arial" panose="020B0604020202020204" pitchFamily="34" charset="0"/>
                <a:sym typeface="+mn-ea"/>
              </a:rPr>
              <a:t>L(R1 • R2)</a:t>
            </a:r>
            <a:r>
              <a:rPr lang="en-GB" altLang="en-US" sz="2400">
                <a:latin typeface="Arial" panose="020B0604020202020204" pitchFamily="34" charset="0"/>
                <a:cs typeface="Arial" panose="020B0604020202020204" pitchFamily="34" charset="0"/>
                <a:sym typeface="+mn-ea"/>
              </a:rPr>
              <a:t> = </a:t>
            </a:r>
            <a:r>
              <a:rPr lang="en-GB" altLang="en-US" sz="2400" b="1">
                <a:solidFill>
                  <a:srgbClr val="FF0000"/>
                </a:solidFill>
                <a:latin typeface="Arial" panose="020B0604020202020204" pitchFamily="34" charset="0"/>
                <a:cs typeface="Arial" panose="020B0604020202020204" pitchFamily="34" charset="0"/>
                <a:sym typeface="+mn-ea"/>
              </a:rPr>
              <a:t>L(R1)</a:t>
            </a:r>
            <a:r>
              <a:rPr lang="en-GB" altLang="en-US" sz="2400">
                <a:latin typeface="Arial" panose="020B0604020202020204" pitchFamily="34" charset="0"/>
                <a:cs typeface="Arial" panose="020B0604020202020204" pitchFamily="34" charset="0"/>
                <a:sym typeface="+mn-ea"/>
              </a:rPr>
              <a:t> </a:t>
            </a:r>
            <a:r>
              <a:rPr lang="en-GB" altLang="en-US" sz="2400" b="1">
                <a:solidFill>
                  <a:srgbClr val="FF0000"/>
                </a:solidFill>
                <a:latin typeface="Arial" panose="020B0604020202020204" pitchFamily="34" charset="0"/>
                <a:cs typeface="Arial" panose="020B0604020202020204" pitchFamily="34" charset="0"/>
                <a:sym typeface="+mn-ea"/>
              </a:rPr>
              <a:t>•</a:t>
            </a:r>
            <a:r>
              <a:rPr lang="en-GB" altLang="en-US" sz="2400">
                <a:latin typeface="Arial" panose="020B0604020202020204" pitchFamily="34" charset="0"/>
                <a:cs typeface="Arial" panose="020B0604020202020204" pitchFamily="34" charset="0"/>
                <a:sym typeface="+mn-ea"/>
              </a:rPr>
              <a:t> </a:t>
            </a:r>
            <a:r>
              <a:rPr lang="en-GB" altLang="en-US" sz="2400" b="1">
                <a:solidFill>
                  <a:srgbClr val="FF0000"/>
                </a:solidFill>
                <a:latin typeface="Arial" panose="020B0604020202020204" pitchFamily="34" charset="0"/>
                <a:cs typeface="Arial" panose="020B0604020202020204" pitchFamily="34" charset="0"/>
                <a:sym typeface="+mn-ea"/>
              </a:rPr>
              <a:t>L(R2) </a:t>
            </a:r>
            <a:r>
              <a:rPr lang="en-GB" altLang="en-US" sz="2400" b="1">
                <a:solidFill>
                  <a:srgbClr val="002060"/>
                </a:solidFill>
                <a:latin typeface="Arial" panose="020B0604020202020204" pitchFamily="34" charset="0"/>
                <a:cs typeface="Arial" panose="020B0604020202020204" pitchFamily="34" charset="0"/>
                <a:sym typeface="+mn-ea"/>
              </a:rPr>
              <a:t>→ i.e Concatenation of langauges associated </a:t>
            </a:r>
          </a:p>
          <a:p>
            <a:pPr marL="922020" indent="-297180" algn="just">
              <a:buClrTx/>
              <a:buSzTx/>
              <a:buFontTx/>
            </a:pPr>
            <a:r>
              <a:rPr lang="en-GB" altLang="en-US" sz="2400" b="1">
                <a:solidFill>
                  <a:srgbClr val="002060"/>
                </a:solidFill>
                <a:latin typeface="Arial" panose="020B0604020202020204" pitchFamily="34" charset="0"/>
                <a:cs typeface="Arial" panose="020B0604020202020204" pitchFamily="34" charset="0"/>
                <a:sym typeface="+mn-ea"/>
              </a:rPr>
              <a:t>                                                     with</a:t>
            </a:r>
            <a:r>
              <a:rPr lang="en-GB" altLang="en-US" sz="2400">
                <a:latin typeface="Arial" panose="020B0604020202020204" pitchFamily="34" charset="0"/>
                <a:cs typeface="Arial" panose="020B0604020202020204" pitchFamily="34" charset="0"/>
                <a:sym typeface="+mn-ea"/>
              </a:rPr>
              <a:t> </a:t>
            </a:r>
            <a:r>
              <a:rPr lang="en-GB" altLang="en-US" sz="2400" b="1">
                <a:solidFill>
                  <a:srgbClr val="FF0000"/>
                </a:solidFill>
                <a:latin typeface="Arial" panose="020B0604020202020204" pitchFamily="34" charset="0"/>
                <a:cs typeface="Arial" panose="020B0604020202020204" pitchFamily="34" charset="0"/>
                <a:sym typeface="+mn-ea"/>
              </a:rPr>
              <a:t>R1</a:t>
            </a:r>
            <a:r>
              <a:rPr lang="en-GB" altLang="en-US" sz="2400">
                <a:latin typeface="Arial" panose="020B0604020202020204" pitchFamily="34" charset="0"/>
                <a:cs typeface="Arial" panose="020B0604020202020204" pitchFamily="34" charset="0"/>
                <a:sym typeface="+mn-ea"/>
              </a:rPr>
              <a:t> and </a:t>
            </a:r>
            <a:r>
              <a:rPr lang="en-GB" altLang="en-US" sz="2400" b="1">
                <a:solidFill>
                  <a:srgbClr val="FF0000"/>
                </a:solidFill>
                <a:latin typeface="Arial" panose="020B0604020202020204" pitchFamily="34" charset="0"/>
                <a:cs typeface="Arial" panose="020B0604020202020204" pitchFamily="34" charset="0"/>
                <a:sym typeface="+mn-ea"/>
              </a:rPr>
              <a:t>R2.</a:t>
            </a:r>
          </a:p>
          <a:p>
            <a:pPr marL="1587500" indent="-953135" algn="just">
              <a:buClrTx/>
              <a:buSzTx/>
              <a:buFontTx/>
            </a:pPr>
            <a:r>
              <a:rPr lang="en-GB" altLang="en-US" sz="2400">
                <a:latin typeface="Arial" panose="020B0604020202020204" pitchFamily="34" charset="0"/>
                <a:cs typeface="Arial" panose="020B0604020202020204" pitchFamily="34" charset="0"/>
                <a:sym typeface="+mn-ea"/>
              </a:rPr>
              <a:t>6. </a:t>
            </a:r>
            <a:r>
              <a:rPr lang="en-GB" altLang="en-US" sz="2400" b="1">
                <a:solidFill>
                  <a:srgbClr val="FF0000"/>
                </a:solidFill>
                <a:latin typeface="Arial" panose="020B0604020202020204" pitchFamily="34" charset="0"/>
                <a:cs typeface="Arial" panose="020B0604020202020204" pitchFamily="34" charset="0"/>
                <a:sym typeface="+mn-ea"/>
              </a:rPr>
              <a:t>L((R1))</a:t>
            </a:r>
            <a:r>
              <a:rPr lang="en-GB" altLang="en-US" sz="2400">
                <a:latin typeface="Arial" panose="020B0604020202020204" pitchFamily="34" charset="0"/>
                <a:cs typeface="Arial" panose="020B0604020202020204" pitchFamily="34" charset="0"/>
                <a:sym typeface="+mn-ea"/>
              </a:rPr>
              <a:t> = </a:t>
            </a:r>
            <a:r>
              <a:rPr lang="en-GB" altLang="en-US" sz="2400" b="1">
                <a:solidFill>
                  <a:srgbClr val="FF0000"/>
                </a:solidFill>
                <a:latin typeface="Arial" panose="020B0604020202020204" pitchFamily="34" charset="0"/>
                <a:cs typeface="Arial" panose="020B0604020202020204" pitchFamily="34" charset="0"/>
                <a:sym typeface="+mn-ea"/>
              </a:rPr>
              <a:t>L(R1)  </a:t>
            </a:r>
            <a:r>
              <a:rPr lang="en-GB" altLang="en-US" sz="2400" b="1">
                <a:solidFill>
                  <a:srgbClr val="002060"/>
                </a:solidFill>
                <a:latin typeface="Arial" panose="020B0604020202020204" pitchFamily="34" charset="0"/>
                <a:cs typeface="Arial" panose="020B0604020202020204" pitchFamily="34" charset="0"/>
                <a:sym typeface="+mn-ea"/>
              </a:rPr>
              <a:t>→ i.e It is just a langauge associated with</a:t>
            </a:r>
            <a:r>
              <a:rPr lang="en-GB" altLang="en-US" sz="2400">
                <a:latin typeface="Arial" panose="020B0604020202020204" pitchFamily="34" charset="0"/>
                <a:cs typeface="Arial" panose="020B0604020202020204" pitchFamily="34" charset="0"/>
                <a:sym typeface="+mn-ea"/>
              </a:rPr>
              <a:t> </a:t>
            </a:r>
            <a:r>
              <a:rPr lang="en-GB" altLang="en-US" sz="2400" b="1">
                <a:solidFill>
                  <a:srgbClr val="FF0000"/>
                </a:solidFill>
                <a:latin typeface="Arial" panose="020B0604020202020204" pitchFamily="34" charset="0"/>
                <a:cs typeface="Arial" panose="020B0604020202020204" pitchFamily="34" charset="0"/>
                <a:sym typeface="+mn-ea"/>
              </a:rPr>
              <a:t>R1</a:t>
            </a:r>
            <a:r>
              <a:rPr lang="en-GB" altLang="en-US" sz="2400">
                <a:latin typeface="Arial" panose="020B0604020202020204" pitchFamily="34" charset="0"/>
                <a:cs typeface="Arial" panose="020B0604020202020204" pitchFamily="34" charset="0"/>
                <a:sym typeface="+mn-ea"/>
              </a:rPr>
              <a:t> </a:t>
            </a:r>
            <a:endParaRPr lang="en-GB" altLang="en-US" sz="2400">
              <a:latin typeface="Arial" panose="020B0604020202020204" pitchFamily="34" charset="0"/>
              <a:cs typeface="Arial" panose="020B0604020202020204" pitchFamily="34" charset="0"/>
            </a:endParaRPr>
          </a:p>
          <a:p>
            <a:pPr marL="962025" indent="-962025" algn="just" defTabSz="914400">
              <a:buClrTx/>
              <a:buSzTx/>
              <a:buFontTx/>
              <a:tabLst>
                <a:tab pos="984885" algn="l"/>
              </a:tabLst>
            </a:pPr>
            <a:r>
              <a:rPr lang="en-GB" altLang="en-US" sz="2800"/>
              <a:t>        7. </a:t>
            </a:r>
            <a:r>
              <a:rPr lang="en-GB" altLang="en-US" sz="2400" b="1">
                <a:solidFill>
                  <a:srgbClr val="FF0000"/>
                </a:solidFill>
                <a:latin typeface="Arial" panose="020B0604020202020204" pitchFamily="34" charset="0"/>
                <a:cs typeface="Arial" panose="020B0604020202020204" pitchFamily="34" charset="0"/>
                <a:sym typeface="+mn-ea"/>
              </a:rPr>
              <a:t>L(R1*) = (L(R1))*  </a:t>
            </a:r>
            <a:r>
              <a:rPr lang="en-GB" altLang="en-US" sz="2400" b="1">
                <a:solidFill>
                  <a:srgbClr val="002060"/>
                </a:solidFill>
                <a:latin typeface="Arial" panose="020B0604020202020204" pitchFamily="34" charset="0"/>
                <a:cs typeface="Arial" panose="020B0604020202020204" pitchFamily="34" charset="0"/>
                <a:sym typeface="+mn-ea"/>
              </a:rPr>
              <a:t>→ i.e It is just a STAR closure of a langauge associated </a:t>
            </a:r>
          </a:p>
          <a:p>
            <a:pPr marL="962025" indent="-962025" algn="just" defTabSz="914400">
              <a:buClrTx/>
              <a:buSzTx/>
              <a:buFontTx/>
              <a:tabLst>
                <a:tab pos="984885" algn="l"/>
              </a:tabLst>
            </a:pPr>
            <a:r>
              <a:rPr lang="en-GB" altLang="en-US" sz="2400" b="1">
                <a:solidFill>
                  <a:srgbClr val="002060"/>
                </a:solidFill>
                <a:latin typeface="Arial" panose="020B0604020202020204" pitchFamily="34" charset="0"/>
                <a:cs typeface="Arial" panose="020B0604020202020204" pitchFamily="34" charset="0"/>
                <a:sym typeface="+mn-ea"/>
              </a:rPr>
              <a:t>                                              with</a:t>
            </a:r>
            <a:r>
              <a:rPr lang="en-GB" altLang="en-US" sz="2400">
                <a:latin typeface="Arial" panose="020B0604020202020204" pitchFamily="34" charset="0"/>
                <a:cs typeface="Arial" panose="020B0604020202020204" pitchFamily="34" charset="0"/>
                <a:sym typeface="+mn-ea"/>
              </a:rPr>
              <a:t> </a:t>
            </a:r>
            <a:r>
              <a:rPr lang="en-GB" altLang="en-US" sz="2400" b="1">
                <a:solidFill>
                  <a:srgbClr val="FF0000"/>
                </a:solidFill>
                <a:latin typeface="Arial" panose="020B0604020202020204" pitchFamily="34" charset="0"/>
                <a:cs typeface="Arial" panose="020B0604020202020204" pitchFamily="34" charset="0"/>
                <a:sym typeface="+mn-ea"/>
              </a:rPr>
              <a:t>R1</a:t>
            </a:r>
            <a:r>
              <a:rPr lang="en-GB" altLang="en-US" sz="2400">
                <a:latin typeface="Arial" panose="020B0604020202020204" pitchFamily="34" charset="0"/>
                <a:cs typeface="Arial" panose="020B0604020202020204" pitchFamily="34" charset="0"/>
                <a:sym typeface="+mn-ea"/>
              </a:rPr>
              <a:t> </a:t>
            </a:r>
            <a:endParaRPr lang="en-GB" altLang="en-US" sz="2400">
              <a:latin typeface="Arial" panose="020B0604020202020204" pitchFamily="34" charset="0"/>
              <a:cs typeface="Arial" panose="020B0604020202020204" pitchFamily="34" charset="0"/>
            </a:endParaRPr>
          </a:p>
          <a:p>
            <a:pPr marL="1361440" indent="-1361440" algn="just">
              <a:buClrTx/>
              <a:buSzTx/>
              <a:buFontTx/>
            </a:pPr>
            <a:endParaRPr lang="en-GB"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66395" y="156210"/>
            <a:ext cx="11361420" cy="6571615"/>
          </a:xfrm>
          <a:prstGeom prst="rect">
            <a:avLst/>
          </a:prstGeom>
          <a:noFill/>
        </p:spPr>
        <p:txBody>
          <a:bodyPr wrap="square" rtlCol="0">
            <a:noAutofit/>
          </a:bodyPr>
          <a:lstStyle/>
          <a:p>
            <a:pPr marL="1361440" indent="-1361440" algn="just">
              <a:buClrTx/>
              <a:buSzTx/>
              <a:buFontTx/>
            </a:pPr>
            <a:r>
              <a:rPr lang="en-GB" altLang="en-US" sz="2400" b="1">
                <a:solidFill>
                  <a:srgbClr val="FF0000"/>
                </a:solidFill>
                <a:latin typeface="Arial" panose="020B0604020202020204" pitchFamily="34" charset="0"/>
                <a:cs typeface="Arial" panose="020B0604020202020204" pitchFamily="34" charset="0"/>
                <a:sym typeface="+mn-ea"/>
              </a:rPr>
              <a:t>Example -1. ∑ = { a, b} </a:t>
            </a:r>
            <a:r>
              <a:rPr lang="en-GB" altLang="en-US" sz="2400">
                <a:latin typeface="Arial" panose="020B0604020202020204" pitchFamily="34" charset="0"/>
                <a:cs typeface="Arial" panose="020B0604020202020204" pitchFamily="34" charset="0"/>
                <a:sym typeface="+mn-ea"/>
              </a:rPr>
              <a:t>be a given </a:t>
            </a:r>
            <a:r>
              <a:rPr lang="en-GB" altLang="en-US" sz="2400" b="1">
                <a:solidFill>
                  <a:srgbClr val="FF0000"/>
                </a:solidFill>
                <a:latin typeface="Arial" panose="020B0604020202020204" pitchFamily="34" charset="0"/>
                <a:cs typeface="Arial" panose="020B0604020202020204" pitchFamily="34" charset="0"/>
                <a:sym typeface="+mn-ea"/>
              </a:rPr>
              <a:t>alphabet </a:t>
            </a:r>
            <a:r>
              <a:rPr lang="en-GB" altLang="en-US" sz="2400">
                <a:latin typeface="Arial" panose="020B0604020202020204" pitchFamily="34" charset="0"/>
                <a:cs typeface="Arial" panose="020B0604020202020204" pitchFamily="34" charset="0"/>
                <a:sym typeface="+mn-ea"/>
              </a:rPr>
              <a:t>then </a:t>
            </a:r>
          </a:p>
          <a:p>
            <a:pPr marL="1361440" indent="-1361440" algn="just">
              <a:buClrTx/>
              <a:buSzTx/>
              <a:buFontTx/>
            </a:pPr>
            <a:r>
              <a:rPr lang="en-GB" altLang="en-US" sz="2400">
                <a:latin typeface="Arial" panose="020B0604020202020204" pitchFamily="34" charset="0"/>
                <a:cs typeface="Arial" panose="020B0604020202020204" pitchFamily="34" charset="0"/>
                <a:sym typeface="+mn-ea"/>
              </a:rPr>
              <a:t>                     Demonstate the Language associated with Regular expression</a:t>
            </a:r>
          </a:p>
          <a:p>
            <a:pPr marL="1361440" indent="-1361440" algn="just">
              <a:buClrTx/>
              <a:buSzTx/>
              <a:buFontTx/>
            </a:pPr>
            <a:r>
              <a:rPr lang="en-GB" altLang="en-US" sz="2400">
                <a:latin typeface="Arial" panose="020B0604020202020204" pitchFamily="34" charset="0"/>
                <a:cs typeface="Arial" panose="020B0604020202020204" pitchFamily="34" charset="0"/>
                <a:sym typeface="+mn-ea"/>
              </a:rPr>
              <a:t>                    </a:t>
            </a:r>
            <a:r>
              <a:rPr lang="en-GB" altLang="en-US" sz="2400" b="1">
                <a:solidFill>
                  <a:srgbClr val="FF0000"/>
                </a:solidFill>
                <a:latin typeface="Arial" panose="020B0604020202020204" pitchFamily="34" charset="0"/>
                <a:cs typeface="Arial" panose="020B0604020202020204" pitchFamily="34" charset="0"/>
                <a:sym typeface="+mn-ea"/>
              </a:rPr>
              <a:t> R =  (a*• (a+b)) </a:t>
            </a:r>
          </a:p>
          <a:p>
            <a:pPr marL="1361440" indent="-1361440" algn="just">
              <a:buClrTx/>
              <a:buSzTx/>
              <a:buFontTx/>
            </a:pPr>
            <a:r>
              <a:rPr lang="en-GB" altLang="en-US" sz="2400" b="1">
                <a:solidFill>
                  <a:srgbClr val="FF0000"/>
                </a:solidFill>
                <a:latin typeface="Arial" panose="020B0604020202020204" pitchFamily="34" charset="0"/>
                <a:cs typeface="Arial" panose="020B0604020202020204" pitchFamily="34" charset="0"/>
                <a:sym typeface="+mn-ea"/>
              </a:rPr>
              <a:t>    Answer :  L( R ) = L(  (a*• (a+b))  )</a:t>
            </a:r>
          </a:p>
          <a:p>
            <a:pPr marL="1361440" indent="-1361440" algn="just">
              <a:buClrTx/>
              <a:buSzTx/>
              <a:buFontTx/>
            </a:pPr>
            <a:r>
              <a:rPr lang="en-GB" altLang="en-US" sz="2400" b="1">
                <a:solidFill>
                  <a:srgbClr val="FF0000"/>
                </a:solidFill>
                <a:latin typeface="Arial" panose="020B0604020202020204" pitchFamily="34" charset="0"/>
                <a:cs typeface="Arial" panose="020B0604020202020204" pitchFamily="34" charset="0"/>
                <a:sym typeface="+mn-ea"/>
              </a:rPr>
              <a:t>                               = L(a*) • L(a+b)</a:t>
            </a:r>
          </a:p>
          <a:p>
            <a:pPr marL="1361440" indent="-1361440" algn="just">
              <a:buClrTx/>
              <a:buSzTx/>
              <a:buFontTx/>
            </a:pPr>
            <a:r>
              <a:rPr lang="en-GB" altLang="en-US" sz="2400" b="1">
                <a:solidFill>
                  <a:srgbClr val="FF0000"/>
                </a:solidFill>
                <a:latin typeface="Arial" panose="020B0604020202020204" pitchFamily="34" charset="0"/>
                <a:cs typeface="Arial" panose="020B0604020202020204" pitchFamily="34" charset="0"/>
                <a:sym typeface="+mn-ea"/>
              </a:rPr>
              <a:t>                               = (L(a))* • (L(a)  Ụ L(b))</a:t>
            </a:r>
          </a:p>
          <a:p>
            <a:pPr marL="1361440" indent="-1361440" algn="just">
              <a:buClrTx/>
              <a:buSzTx/>
              <a:buFontTx/>
            </a:pPr>
            <a:r>
              <a:rPr lang="en-GB" altLang="en-US" sz="2400" b="1">
                <a:solidFill>
                  <a:srgbClr val="FF0000"/>
                </a:solidFill>
                <a:latin typeface="Arial" panose="020B0604020202020204" pitchFamily="34" charset="0"/>
                <a:cs typeface="Arial" panose="020B0604020202020204" pitchFamily="34" charset="0"/>
                <a:sym typeface="+mn-ea"/>
              </a:rPr>
              <a:t>                               = {Ԑ, a, aa, aaa,.....} • {a, b}</a:t>
            </a:r>
          </a:p>
          <a:p>
            <a:pPr marL="1361440" indent="-1361440" algn="just">
              <a:buClrTx/>
              <a:buSzTx/>
              <a:buFontTx/>
            </a:pPr>
            <a:r>
              <a:rPr lang="en-GB" altLang="en-US" sz="2400" b="1">
                <a:solidFill>
                  <a:srgbClr val="FF0000"/>
                </a:solidFill>
                <a:latin typeface="Arial" panose="020B0604020202020204" pitchFamily="34" charset="0"/>
                <a:cs typeface="Arial" panose="020B0604020202020204" pitchFamily="34" charset="0"/>
                <a:sym typeface="+mn-ea"/>
              </a:rPr>
              <a:t>                               = {a, aa, aaa, aaaa,......., b, bb, bbb, bbbb,.........}</a:t>
            </a:r>
          </a:p>
          <a:p>
            <a:pPr marL="1361440" indent="-1361440" algn="just">
              <a:buClrTx/>
              <a:buSzTx/>
              <a:buFontTx/>
            </a:pPr>
            <a:r>
              <a:rPr lang="en-GB" altLang="en-US" sz="2400" b="1">
                <a:solidFill>
                  <a:srgbClr val="FF0000"/>
                </a:solidFill>
                <a:latin typeface="Arial" panose="020B0604020202020204" pitchFamily="34" charset="0"/>
                <a:cs typeface="Arial" panose="020B0604020202020204" pitchFamily="34" charset="0"/>
                <a:sym typeface="+mn-ea"/>
              </a:rPr>
              <a:t>Example -2. ∑ = { a, b} </a:t>
            </a:r>
            <a:r>
              <a:rPr lang="en-GB" altLang="en-US" sz="2400">
                <a:latin typeface="Arial" panose="020B0604020202020204" pitchFamily="34" charset="0"/>
                <a:cs typeface="Arial" panose="020B0604020202020204" pitchFamily="34" charset="0"/>
                <a:sym typeface="+mn-ea"/>
              </a:rPr>
              <a:t>be a given </a:t>
            </a:r>
            <a:r>
              <a:rPr lang="en-GB" altLang="en-US" sz="2400" b="1">
                <a:solidFill>
                  <a:srgbClr val="FF0000"/>
                </a:solidFill>
                <a:latin typeface="Arial" panose="020B0604020202020204" pitchFamily="34" charset="0"/>
                <a:cs typeface="Arial" panose="020B0604020202020204" pitchFamily="34" charset="0"/>
                <a:sym typeface="+mn-ea"/>
              </a:rPr>
              <a:t>alphabet </a:t>
            </a:r>
            <a:r>
              <a:rPr lang="en-GB" altLang="en-US" sz="2400">
                <a:latin typeface="Arial" panose="020B0604020202020204" pitchFamily="34" charset="0"/>
                <a:cs typeface="Arial" panose="020B0604020202020204" pitchFamily="34" charset="0"/>
                <a:sym typeface="+mn-ea"/>
              </a:rPr>
              <a:t>then </a:t>
            </a:r>
          </a:p>
          <a:p>
            <a:pPr marL="1361440" indent="-1361440" algn="just">
              <a:buClrTx/>
              <a:buSzTx/>
              <a:buFontTx/>
            </a:pPr>
            <a:r>
              <a:rPr lang="en-GB" altLang="en-US" sz="2400">
                <a:latin typeface="Arial" panose="020B0604020202020204" pitchFamily="34" charset="0"/>
                <a:cs typeface="Arial" panose="020B0604020202020204" pitchFamily="34" charset="0"/>
                <a:sym typeface="+mn-ea"/>
              </a:rPr>
              <a:t>                     Demonstate the Language associated with Regular expression</a:t>
            </a:r>
          </a:p>
          <a:p>
            <a:pPr marL="1361440" indent="-1361440" algn="just">
              <a:buClrTx/>
              <a:buSzTx/>
              <a:buFontTx/>
            </a:pPr>
            <a:r>
              <a:rPr lang="en-GB" altLang="en-US" sz="2400">
                <a:latin typeface="Arial" panose="020B0604020202020204" pitchFamily="34" charset="0"/>
                <a:cs typeface="Arial" panose="020B0604020202020204" pitchFamily="34" charset="0"/>
                <a:sym typeface="+mn-ea"/>
              </a:rPr>
              <a:t>                    </a:t>
            </a:r>
            <a:r>
              <a:rPr lang="en-GB" altLang="en-US" sz="2400" b="1">
                <a:solidFill>
                  <a:srgbClr val="FF0000"/>
                </a:solidFill>
                <a:latin typeface="Arial" panose="020B0604020202020204" pitchFamily="34" charset="0"/>
                <a:cs typeface="Arial" panose="020B0604020202020204" pitchFamily="34" charset="0"/>
                <a:sym typeface="+mn-ea"/>
              </a:rPr>
              <a:t> R =  (a + b)* • (a + bb)</a:t>
            </a:r>
          </a:p>
          <a:p>
            <a:pPr marL="1361440" indent="-1361440" algn="just">
              <a:buClrTx/>
              <a:buSzTx/>
              <a:buFontTx/>
            </a:pPr>
            <a:r>
              <a:rPr lang="en-GB" altLang="en-US" sz="2400" b="1">
                <a:solidFill>
                  <a:srgbClr val="FF0000"/>
                </a:solidFill>
                <a:latin typeface="Arial" panose="020B0604020202020204" pitchFamily="34" charset="0"/>
                <a:cs typeface="Arial" panose="020B0604020202020204" pitchFamily="34" charset="0"/>
                <a:sym typeface="+mn-ea"/>
              </a:rPr>
              <a:t>    Answer :  L( R ) =  L ((a + b)*•(a + bb))</a:t>
            </a:r>
          </a:p>
          <a:p>
            <a:pPr marL="1361440" indent="-1361440" algn="just">
              <a:buClrTx/>
              <a:buSzTx/>
              <a:buFontTx/>
            </a:pPr>
            <a:r>
              <a:rPr lang="en-GB" altLang="en-US" sz="2400" b="1">
                <a:solidFill>
                  <a:srgbClr val="FF0000"/>
                </a:solidFill>
                <a:latin typeface="Arial" panose="020B0604020202020204" pitchFamily="34" charset="0"/>
                <a:cs typeface="Arial" panose="020B0604020202020204" pitchFamily="34" charset="0"/>
                <a:sym typeface="+mn-ea"/>
              </a:rPr>
              <a:t>                               =  L( (a+b)*) • ( L(a) Ụ L(bb) )</a:t>
            </a:r>
          </a:p>
          <a:p>
            <a:pPr marL="1361440" indent="-1361440" algn="just">
              <a:buClrTx/>
              <a:buSzTx/>
              <a:buFontTx/>
            </a:pPr>
            <a:r>
              <a:rPr lang="en-GB" altLang="en-US" sz="2400" b="1">
                <a:solidFill>
                  <a:srgbClr val="FF0000"/>
                </a:solidFill>
                <a:latin typeface="Arial" panose="020B0604020202020204" pitchFamily="34" charset="0"/>
                <a:cs typeface="Arial" panose="020B0604020202020204" pitchFamily="34" charset="0"/>
                <a:sym typeface="+mn-ea"/>
              </a:rPr>
              <a:t>                               = ( L(a+b) )* • { a, bb }                 </a:t>
            </a:r>
          </a:p>
          <a:p>
            <a:pPr marL="1361440" indent="-1361440" algn="just">
              <a:buClrTx/>
              <a:buSzTx/>
              <a:buFontTx/>
            </a:pPr>
            <a:r>
              <a:rPr lang="en-GB" altLang="en-US" sz="2400" b="1">
                <a:solidFill>
                  <a:srgbClr val="FF0000"/>
                </a:solidFill>
                <a:latin typeface="Arial" panose="020B0604020202020204" pitchFamily="34" charset="0"/>
                <a:cs typeface="Arial" panose="020B0604020202020204" pitchFamily="34" charset="0"/>
                <a:sym typeface="+mn-ea"/>
              </a:rPr>
              <a:t>                               = { Ԑ, a, aa,... b, bb,..., aab, aaab...,.....} • {a, bb}</a:t>
            </a:r>
          </a:p>
          <a:p>
            <a:pPr marL="1361440" indent="-1361440" algn="just">
              <a:buClrTx/>
              <a:buSzTx/>
              <a:buFontTx/>
            </a:pPr>
            <a:r>
              <a:rPr lang="en-GB" altLang="en-US" sz="2400" b="1">
                <a:solidFill>
                  <a:srgbClr val="FF0000"/>
                </a:solidFill>
                <a:latin typeface="Arial" panose="020B0604020202020204" pitchFamily="34" charset="0"/>
                <a:cs typeface="Arial" panose="020B0604020202020204" pitchFamily="34" charset="0"/>
                <a:sym typeface="+mn-ea"/>
              </a:rPr>
              <a:t>                               = { a, aa,aaa,... ba, bba,.., aaba, aaaba,...., bb, abb,aabb,......}</a:t>
            </a:r>
          </a:p>
          <a:p>
            <a:pPr marL="3423920" indent="-3423920" algn="just">
              <a:buClrTx/>
              <a:buSzTx/>
              <a:buFontTx/>
            </a:pPr>
            <a:r>
              <a:rPr lang="en-GB" altLang="en-US" sz="2400" b="1">
                <a:solidFill>
                  <a:srgbClr val="FF0000"/>
                </a:solidFill>
                <a:latin typeface="Arial" panose="020B0604020202020204" pitchFamily="34" charset="0"/>
                <a:cs typeface="Arial" panose="020B0604020202020204" pitchFamily="34" charset="0"/>
                <a:sym typeface="+mn-ea"/>
              </a:rPr>
              <a:t>Exercise Problems : </a:t>
            </a:r>
            <a:r>
              <a:rPr lang="en-GB" altLang="en-US" sz="2400">
                <a:latin typeface="Arial" panose="020B0604020202020204" pitchFamily="34" charset="0"/>
                <a:cs typeface="Arial" panose="020B0604020202020204" pitchFamily="34" charset="0"/>
                <a:sym typeface="+mn-ea"/>
              </a:rPr>
              <a:t>Demonstate the Language associated with Regular expression : </a:t>
            </a:r>
            <a:r>
              <a:rPr lang="en-GB" altLang="en-US" sz="2400" b="1">
                <a:solidFill>
                  <a:srgbClr val="FF0000"/>
                </a:solidFill>
                <a:latin typeface="Arial" panose="020B0604020202020204" pitchFamily="34" charset="0"/>
                <a:cs typeface="Arial" panose="020B0604020202020204" pitchFamily="34" charset="0"/>
                <a:sym typeface="+mn-ea"/>
              </a:rPr>
              <a:t>  </a:t>
            </a:r>
            <a:r>
              <a:rPr lang="en-GB" altLang="en-US" sz="2400" b="1">
                <a:solidFill>
                  <a:srgbClr val="002060"/>
                </a:solidFill>
                <a:latin typeface="Arial" panose="020B0604020202020204" pitchFamily="34" charset="0"/>
                <a:cs typeface="Arial" panose="020B0604020202020204" pitchFamily="34" charset="0"/>
                <a:sym typeface="+mn-ea"/>
              </a:rPr>
              <a:t>1. R = (aa)* (bb)* b.   2. R=(a+b)* aa(a+b)*</a:t>
            </a:r>
          </a:p>
          <a:p>
            <a:pPr marL="1361440" indent="-1361440" algn="just">
              <a:buClrTx/>
              <a:buSzTx/>
              <a:buFontTx/>
            </a:pPr>
            <a:endParaRPr lang="en-GB" altLang="en-US" sz="2400" b="1">
              <a:solidFill>
                <a:srgbClr val="002060"/>
              </a:solidFill>
              <a:latin typeface="Arial" panose="020B0604020202020204" pitchFamily="34" charset="0"/>
              <a:cs typeface="Arial" panose="020B0604020202020204" pitchFamily="34" charset="0"/>
              <a:sym typeface="+mn-ea"/>
            </a:endParaRPr>
          </a:p>
          <a:p>
            <a:pPr marL="1361440" indent="-1361440" algn="just">
              <a:buClrTx/>
              <a:buSzTx/>
              <a:buFontTx/>
            </a:pPr>
            <a:r>
              <a:rPr lang="en-GB" altLang="en-US" sz="2400" b="1">
                <a:solidFill>
                  <a:srgbClr val="FF0000"/>
                </a:solidFill>
                <a:latin typeface="Arial" panose="020B0604020202020204" pitchFamily="34" charset="0"/>
                <a:cs typeface="Arial" panose="020B0604020202020204" pitchFamily="34" charset="0"/>
                <a:sym typeface="+mn-ea"/>
              </a:rPr>
              <a:t>                     </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22250" y="463550"/>
            <a:ext cx="11747500" cy="6394450"/>
          </a:xfrm>
          <a:prstGeom prst="rect">
            <a:avLst/>
          </a:prstGeom>
          <a:noFill/>
        </p:spPr>
        <p:txBody>
          <a:bodyPr wrap="square" rtlCol="0">
            <a:noAutofit/>
          </a:bodyPr>
          <a:lstStyle/>
          <a:p>
            <a:pPr marL="1361440" indent="-1361440" algn="just">
              <a:buClrTx/>
              <a:buSzTx/>
              <a:buFontTx/>
            </a:pPr>
            <a:r>
              <a:rPr lang="en-GB" altLang="en-US" sz="2800" b="1">
                <a:solidFill>
                  <a:srgbClr val="FF0000"/>
                </a:solidFill>
                <a:latin typeface="Arial" panose="020B0604020202020204" pitchFamily="34" charset="0"/>
                <a:cs typeface="Arial" panose="020B0604020202020204" pitchFamily="34" charset="0"/>
                <a:sym typeface="+mn-ea"/>
              </a:rPr>
              <a:t>1.</a:t>
            </a:r>
            <a:r>
              <a:rPr lang="en-IN" altLang="en-GB" sz="2800" b="1">
                <a:solidFill>
                  <a:srgbClr val="FF0000"/>
                </a:solidFill>
                <a:latin typeface="Arial" panose="020B0604020202020204" pitchFamily="34" charset="0"/>
                <a:cs typeface="Arial" panose="020B0604020202020204" pitchFamily="34" charset="0"/>
                <a:sym typeface="+mn-ea"/>
              </a:rPr>
              <a:t>3</a:t>
            </a:r>
            <a:r>
              <a:rPr lang="en-GB" altLang="en-US" sz="2800" b="1">
                <a:solidFill>
                  <a:srgbClr val="FF0000"/>
                </a:solidFill>
                <a:latin typeface="Arial" panose="020B0604020202020204" pitchFamily="34" charset="0"/>
                <a:cs typeface="Arial" panose="020B0604020202020204" pitchFamily="34" charset="0"/>
                <a:sym typeface="+mn-ea"/>
              </a:rPr>
              <a:t>. Building Regular Expression for the  Langauges :</a:t>
            </a:r>
          </a:p>
          <a:p>
            <a:pPr marL="708660" indent="-708660" algn="just">
              <a:buClrTx/>
              <a:buSzTx/>
              <a:buFontTx/>
            </a:pPr>
            <a:r>
              <a:rPr lang="en-GB" altLang="en-US" sz="2800" b="1">
                <a:solidFill>
                  <a:schemeClr val="tx1"/>
                </a:solidFill>
                <a:latin typeface="Arial" panose="020B0604020202020204" pitchFamily="34" charset="0"/>
                <a:cs typeface="Arial" panose="020B0604020202020204" pitchFamily="34" charset="0"/>
                <a:sym typeface="+mn-ea"/>
              </a:rPr>
              <a:t>       Write Regular Expressions for the following Language descriptions</a:t>
            </a:r>
            <a:r>
              <a:rPr lang="en-IN" altLang="en-GB" sz="2800" b="1">
                <a:solidFill>
                  <a:schemeClr val="tx1"/>
                </a:solidFill>
                <a:latin typeface="Arial" panose="020B0604020202020204" pitchFamily="34" charset="0"/>
                <a:cs typeface="Arial" panose="020B0604020202020204" pitchFamily="34" charset="0"/>
                <a:sym typeface="+mn-ea"/>
              </a:rPr>
              <a:t> on the Alphabet  </a:t>
            </a:r>
            <a:r>
              <a:rPr lang="en-GB" altLang="en-US" sz="2800" b="1">
                <a:solidFill>
                  <a:srgbClr val="FF0000"/>
                </a:solidFill>
                <a:latin typeface="Arial" panose="020B0604020202020204" pitchFamily="34" charset="0"/>
                <a:cs typeface="Arial" panose="020B0604020202020204" pitchFamily="34" charset="0"/>
                <a:sym typeface="+mn-ea"/>
              </a:rPr>
              <a:t>∑ = { </a:t>
            </a:r>
            <a:r>
              <a:rPr lang="en-IN" altLang="en-GB" sz="2800" b="1">
                <a:solidFill>
                  <a:srgbClr val="FF0000"/>
                </a:solidFill>
                <a:latin typeface="Arial" panose="020B0604020202020204" pitchFamily="34" charset="0"/>
                <a:cs typeface="Arial" panose="020B0604020202020204" pitchFamily="34" charset="0"/>
                <a:sym typeface="+mn-ea"/>
              </a:rPr>
              <a:t>a</a:t>
            </a:r>
            <a:r>
              <a:rPr lang="en-GB" altLang="en-US" sz="2800" b="1">
                <a:solidFill>
                  <a:srgbClr val="FF0000"/>
                </a:solidFill>
                <a:latin typeface="Arial" panose="020B0604020202020204" pitchFamily="34" charset="0"/>
                <a:cs typeface="Arial" panose="020B0604020202020204" pitchFamily="34" charset="0"/>
                <a:sym typeface="+mn-ea"/>
              </a:rPr>
              <a:t>, </a:t>
            </a:r>
            <a:r>
              <a:rPr lang="en-IN" altLang="en-GB" sz="2800" b="1">
                <a:solidFill>
                  <a:srgbClr val="FF0000"/>
                </a:solidFill>
                <a:latin typeface="Arial" panose="020B0604020202020204" pitchFamily="34" charset="0"/>
                <a:cs typeface="Arial" panose="020B0604020202020204" pitchFamily="34" charset="0"/>
                <a:sym typeface="+mn-ea"/>
              </a:rPr>
              <a:t>b</a:t>
            </a:r>
            <a:r>
              <a:rPr lang="en-GB" altLang="en-US" sz="2800" b="1">
                <a:solidFill>
                  <a:srgbClr val="FF0000"/>
                </a:solidFill>
                <a:latin typeface="Arial" panose="020B0604020202020204" pitchFamily="34" charset="0"/>
                <a:cs typeface="Arial" panose="020B0604020202020204" pitchFamily="34" charset="0"/>
                <a:sym typeface="+mn-ea"/>
              </a:rPr>
              <a:t> }</a:t>
            </a:r>
            <a:endParaRPr lang="en-GB" altLang="en-US" sz="2800" b="1">
              <a:solidFill>
                <a:schemeClr val="tx1"/>
              </a:solidFill>
              <a:latin typeface="Arial" panose="020B0604020202020204" pitchFamily="34" charset="0"/>
              <a:cs typeface="Arial" panose="020B0604020202020204" pitchFamily="34" charset="0"/>
              <a:sym typeface="+mn-ea"/>
            </a:endParaRPr>
          </a:p>
          <a:p>
            <a:pPr marL="1361440" indent="-1361440" algn="just">
              <a:buClrTx/>
              <a:buSzTx/>
              <a:buFontTx/>
            </a:pPr>
            <a:r>
              <a:rPr lang="en-GB" altLang="en-US" sz="2800" b="1">
                <a:solidFill>
                  <a:schemeClr val="tx1"/>
                </a:solidFill>
                <a:latin typeface="Arial" panose="020B0604020202020204" pitchFamily="34" charset="0"/>
                <a:cs typeface="Arial" panose="020B0604020202020204" pitchFamily="34" charset="0"/>
                <a:sym typeface="+mn-ea"/>
              </a:rPr>
              <a:t>       </a:t>
            </a:r>
            <a:r>
              <a:rPr lang="en-IN" altLang="en-GB" sz="2800" b="1">
                <a:solidFill>
                  <a:srgbClr val="002060"/>
                </a:solidFill>
                <a:latin typeface="Arial" panose="020B0604020202020204" pitchFamily="34" charset="0"/>
                <a:cs typeface="Arial" panose="020B0604020202020204" pitchFamily="34" charset="0"/>
                <a:sym typeface="+mn-ea"/>
              </a:rPr>
              <a:t>SET-1</a:t>
            </a:r>
            <a:endParaRPr lang="en-GB" altLang="en-US" sz="2800" b="1">
              <a:solidFill>
                <a:schemeClr val="tx1"/>
              </a:solidFill>
              <a:latin typeface="Arial" panose="020B0604020202020204" pitchFamily="34" charset="0"/>
              <a:cs typeface="Arial" panose="020B0604020202020204" pitchFamily="34" charset="0"/>
              <a:sym typeface="+mn-ea"/>
            </a:endParaRPr>
          </a:p>
          <a:p>
            <a:pPr marL="1361440" indent="-1361440" algn="just">
              <a:buClrTx/>
              <a:buSzTx/>
              <a:buFontTx/>
            </a:pPr>
            <a:r>
              <a:rPr lang="en-GB" altLang="en-US" sz="2800" b="1">
                <a:solidFill>
                  <a:schemeClr val="tx1"/>
                </a:solidFill>
                <a:latin typeface="Arial" panose="020B0604020202020204" pitchFamily="34" charset="0"/>
                <a:cs typeface="Arial" panose="020B0604020202020204" pitchFamily="34" charset="0"/>
                <a:sym typeface="+mn-ea"/>
              </a:rPr>
              <a:t> </a:t>
            </a:r>
            <a:r>
              <a:rPr lang="en-IN" altLang="en-GB" sz="2800" b="1">
                <a:solidFill>
                  <a:schemeClr val="tx1"/>
                </a:solidFill>
                <a:latin typeface="Arial" panose="020B0604020202020204" pitchFamily="34" charset="0"/>
                <a:cs typeface="Arial" panose="020B0604020202020204" pitchFamily="34" charset="0"/>
                <a:sym typeface="+mn-ea"/>
              </a:rPr>
              <a:t>        </a:t>
            </a:r>
            <a:r>
              <a:rPr lang="en-IN" altLang="en-GB" sz="2800" b="1">
                <a:solidFill>
                  <a:srgbClr val="FF0000"/>
                </a:solidFill>
                <a:latin typeface="Arial" panose="020B0604020202020204" pitchFamily="34" charset="0"/>
                <a:cs typeface="Arial" panose="020B0604020202020204" pitchFamily="34" charset="0"/>
                <a:sym typeface="+mn-ea"/>
              </a:rPr>
              <a:t>1</a:t>
            </a:r>
            <a:r>
              <a:rPr lang="en-GB" altLang="en-US" sz="2400" b="1">
                <a:solidFill>
                  <a:srgbClr val="FF0000"/>
                </a:solidFill>
                <a:latin typeface="Arial" panose="020B0604020202020204" pitchFamily="34" charset="0"/>
                <a:cs typeface="Arial" panose="020B0604020202020204" pitchFamily="34" charset="0"/>
                <a:sym typeface="+mn-ea"/>
              </a:rPr>
              <a:t>. The set of all strings that begin with </a:t>
            </a:r>
            <a:r>
              <a:rPr lang="en-IN" altLang="en-GB" sz="2400" b="1">
                <a:solidFill>
                  <a:srgbClr val="FF0000"/>
                </a:solidFill>
                <a:latin typeface="Arial" panose="020B0604020202020204" pitchFamily="34" charset="0"/>
                <a:cs typeface="Arial" panose="020B0604020202020204" pitchFamily="34" charset="0"/>
                <a:sym typeface="+mn-ea"/>
              </a:rPr>
              <a:t>bba</a:t>
            </a:r>
            <a:r>
              <a:rPr lang="en-GB" altLang="en-US" sz="2400" b="1">
                <a:solidFill>
                  <a:srgbClr val="FF0000"/>
                </a:solidFill>
                <a:latin typeface="Arial" panose="020B0604020202020204" pitchFamily="34" charset="0"/>
                <a:cs typeface="Arial" panose="020B0604020202020204" pitchFamily="34" charset="0"/>
                <a:sym typeface="+mn-ea"/>
              </a:rPr>
              <a:t> </a:t>
            </a:r>
          </a:p>
          <a:p>
            <a:pPr marL="1818640" lvl="1" indent="-1361440" algn="just">
              <a:buClrTx/>
              <a:buSzTx/>
              <a:buFontTx/>
            </a:pPr>
            <a:r>
              <a:rPr lang="en-GB" altLang="en-US" sz="2400" b="1">
                <a:solidFill>
                  <a:schemeClr val="tx1"/>
                </a:solidFill>
                <a:latin typeface="Arial" panose="020B0604020202020204" pitchFamily="34" charset="0"/>
                <a:cs typeface="Arial" panose="020B0604020202020204" pitchFamily="34" charset="0"/>
                <a:sym typeface="+mn-ea"/>
              </a:rPr>
              <a:t>     2. Strings of a’s and b’s with Length two.</a:t>
            </a:r>
          </a:p>
          <a:p>
            <a:pPr marL="1818640" lvl="1" indent="-1361440" algn="just">
              <a:buClrTx/>
              <a:buSzTx/>
              <a:buFontTx/>
            </a:pPr>
            <a:r>
              <a:rPr lang="en-GB" altLang="en-US" sz="2400" b="1">
                <a:solidFill>
                  <a:schemeClr val="tx1"/>
                </a:solidFill>
                <a:latin typeface="Arial" panose="020B0604020202020204" pitchFamily="34" charset="0"/>
                <a:cs typeface="Arial" panose="020B0604020202020204" pitchFamily="34" charset="0"/>
                <a:sym typeface="+mn-ea"/>
              </a:rPr>
              <a:t>     </a:t>
            </a:r>
            <a:r>
              <a:rPr lang="en-GB" altLang="en-US" sz="2400" b="1">
                <a:solidFill>
                  <a:srgbClr val="FF0000"/>
                </a:solidFill>
                <a:latin typeface="Arial" panose="020B0604020202020204" pitchFamily="34" charset="0"/>
                <a:cs typeface="Arial" panose="020B0604020202020204" pitchFamily="34" charset="0"/>
                <a:sym typeface="+mn-ea"/>
              </a:rPr>
              <a:t>3. Strings of a’s and b’s with length &lt;= 2</a:t>
            </a:r>
          </a:p>
          <a:p>
            <a:pPr marL="1818640" lvl="1" indent="-1361440" algn="just">
              <a:buClrTx/>
              <a:buSzTx/>
              <a:buFontTx/>
            </a:pPr>
            <a:r>
              <a:rPr lang="en-GB" altLang="en-US" sz="2400" b="1">
                <a:solidFill>
                  <a:schemeClr val="tx1"/>
                </a:solidFill>
                <a:latin typeface="Arial" panose="020B0604020202020204" pitchFamily="34" charset="0"/>
                <a:cs typeface="Arial" panose="020B0604020202020204" pitchFamily="34" charset="0"/>
                <a:sym typeface="+mn-ea"/>
              </a:rPr>
              <a:t>     4. Strings of a’s and b’s having even length.</a:t>
            </a:r>
          </a:p>
          <a:p>
            <a:pPr marL="1818640" lvl="1" indent="-1361440" algn="just">
              <a:buClrTx/>
              <a:buSzTx/>
              <a:buFontTx/>
            </a:pPr>
            <a:r>
              <a:rPr lang="en-GB" altLang="en-US" sz="2400" b="1">
                <a:solidFill>
                  <a:schemeClr val="tx1"/>
                </a:solidFill>
                <a:latin typeface="Arial" panose="020B0604020202020204" pitchFamily="34" charset="0"/>
                <a:cs typeface="Arial" panose="020B0604020202020204" pitchFamily="34" charset="0"/>
                <a:sym typeface="+mn-ea"/>
              </a:rPr>
              <a:t>     </a:t>
            </a:r>
            <a:r>
              <a:rPr lang="en-GB" altLang="en-US" sz="2400" b="1">
                <a:solidFill>
                  <a:srgbClr val="FF0000"/>
                </a:solidFill>
                <a:latin typeface="Arial" panose="020B0604020202020204" pitchFamily="34" charset="0"/>
                <a:cs typeface="Arial" panose="020B0604020202020204" pitchFamily="34" charset="0"/>
                <a:sym typeface="+mn-ea"/>
              </a:rPr>
              <a:t>5. Strings of a’s and b’s having odd length.</a:t>
            </a:r>
            <a:endParaRPr lang="en-GB" altLang="en-US" sz="2400" b="1">
              <a:solidFill>
                <a:schemeClr val="tx1"/>
              </a:solidFill>
              <a:latin typeface="Arial" panose="020B0604020202020204" pitchFamily="34" charset="0"/>
              <a:cs typeface="Arial" panose="020B0604020202020204" pitchFamily="34" charset="0"/>
              <a:sym typeface="+mn-ea"/>
            </a:endParaRPr>
          </a:p>
          <a:p>
            <a:pPr marL="1384300" lvl="1" indent="-927100" algn="just" defTabSz="914400">
              <a:buClrTx/>
              <a:buSzTx/>
              <a:buFontTx/>
              <a:tabLst>
                <a:tab pos="1253490" algn="l"/>
              </a:tabLst>
            </a:pPr>
            <a:r>
              <a:rPr lang="en-GB" altLang="en-US" sz="2400" b="1">
                <a:solidFill>
                  <a:schemeClr val="tx1"/>
                </a:solidFill>
                <a:latin typeface="Arial" panose="020B0604020202020204" pitchFamily="34" charset="0"/>
                <a:cs typeface="Arial" panose="020B0604020202020204" pitchFamily="34" charset="0"/>
                <a:sym typeface="+mn-ea"/>
              </a:rPr>
              <a:t>     6. Strings of a’s and b’s having at least three consecutive (aaa) a’s.</a:t>
            </a:r>
          </a:p>
          <a:p>
            <a:pPr marL="1818640" lvl="1" indent="-1361440" algn="just">
              <a:buClrTx/>
              <a:buSzTx/>
              <a:buFontTx/>
            </a:pPr>
            <a:r>
              <a:rPr lang="en-GB" altLang="en-US" sz="2400" b="1">
                <a:solidFill>
                  <a:schemeClr val="tx1"/>
                </a:solidFill>
                <a:latin typeface="Arial" panose="020B0604020202020204" pitchFamily="34" charset="0"/>
                <a:cs typeface="Arial" panose="020B0604020202020204" pitchFamily="34" charset="0"/>
                <a:sym typeface="+mn-ea"/>
              </a:rPr>
              <a:t>     </a:t>
            </a:r>
            <a:r>
              <a:rPr lang="en-GB" altLang="en-US" sz="2400" b="1">
                <a:solidFill>
                  <a:srgbClr val="FF0000"/>
                </a:solidFill>
                <a:latin typeface="Arial" panose="020B0604020202020204" pitchFamily="34" charset="0"/>
                <a:cs typeface="Arial" panose="020B0604020202020204" pitchFamily="34" charset="0"/>
                <a:sym typeface="+mn-ea"/>
              </a:rPr>
              <a:t>7. Strings of a’s and b’s starting ‘a’ and ending with ‘b’</a:t>
            </a:r>
            <a:endParaRPr lang="en-GB" altLang="en-US" sz="2400" b="1">
              <a:solidFill>
                <a:schemeClr val="tx1"/>
              </a:solidFill>
              <a:latin typeface="Arial" panose="020B0604020202020204" pitchFamily="34" charset="0"/>
              <a:cs typeface="Arial" panose="020B0604020202020204" pitchFamily="34" charset="0"/>
              <a:sym typeface="+mn-ea"/>
            </a:endParaRPr>
          </a:p>
          <a:p>
            <a:pPr marL="1818640" lvl="1" indent="-1361440" algn="just">
              <a:buClrTx/>
              <a:buSzTx/>
              <a:buFontTx/>
            </a:pPr>
            <a:r>
              <a:rPr lang="en-GB" altLang="en-US" sz="2400" b="1">
                <a:solidFill>
                  <a:schemeClr val="tx1"/>
                </a:solidFill>
                <a:latin typeface="Arial" panose="020B0604020202020204" pitchFamily="34" charset="0"/>
                <a:cs typeface="Arial" panose="020B0604020202020204" pitchFamily="34" charset="0"/>
                <a:sym typeface="+mn-ea"/>
              </a:rPr>
              <a:t>     8. </a:t>
            </a:r>
            <a:r>
              <a:rPr lang="en-GB" altLang="en-US" sz="2400" b="1">
                <a:latin typeface="Arial" panose="020B0604020202020204" pitchFamily="34" charset="0"/>
                <a:cs typeface="Arial" panose="020B0604020202020204" pitchFamily="34" charset="0"/>
                <a:sym typeface="+mn-ea"/>
              </a:rPr>
              <a:t>Strings of a’s and b’s having no consecutive a’s</a:t>
            </a:r>
          </a:p>
          <a:p>
            <a:pPr marL="1393825" lvl="1" indent="-935990" algn="just">
              <a:buClrTx/>
              <a:buSzTx/>
              <a:buFontTx/>
            </a:pPr>
            <a:r>
              <a:rPr lang="en-GB" altLang="en-US" sz="2400" b="1">
                <a:latin typeface="Arial" panose="020B0604020202020204" pitchFamily="34" charset="0"/>
                <a:cs typeface="Arial" panose="020B0604020202020204" pitchFamily="34" charset="0"/>
                <a:sym typeface="+mn-ea"/>
              </a:rPr>
              <a:t>     </a:t>
            </a:r>
            <a:r>
              <a:rPr lang="en-GB" altLang="en-US" sz="2400" b="1">
                <a:solidFill>
                  <a:srgbClr val="FF0000"/>
                </a:solidFill>
                <a:latin typeface="Arial" panose="020B0604020202020204" pitchFamily="34" charset="0"/>
                <a:cs typeface="Arial" panose="020B0604020202020204" pitchFamily="34" charset="0"/>
                <a:sym typeface="+mn-ea"/>
              </a:rPr>
              <a:t>9. Strings of a’s and b’s having length either even or multiple of Three.</a:t>
            </a:r>
          </a:p>
          <a:p>
            <a:pPr marL="1393825" lvl="1" indent="-935990" algn="just">
              <a:buClrTx/>
              <a:buSzTx/>
              <a:buFontTx/>
            </a:pPr>
            <a:r>
              <a:rPr lang="en-GB" altLang="en-US" sz="2400" b="1">
                <a:latin typeface="Arial" panose="020B0604020202020204" pitchFamily="34" charset="0"/>
                <a:cs typeface="Arial" panose="020B0604020202020204" pitchFamily="34" charset="0"/>
                <a:sym typeface="+mn-ea"/>
              </a:rPr>
              <a:t>     10. Strings of a’s and b’s having  with alternate a’s and b’s</a:t>
            </a:r>
            <a:endParaRPr lang="en-GB" altLang="en-US" sz="2400" b="1">
              <a:solidFill>
                <a:schemeClr val="tx1"/>
              </a:solidFill>
              <a:latin typeface="Arial" panose="020B0604020202020204" pitchFamily="34" charset="0"/>
              <a:cs typeface="Arial" panose="020B0604020202020204" pitchFamily="34" charset="0"/>
              <a:sym typeface="+mn-ea"/>
            </a:endParaRPr>
          </a:p>
          <a:p>
            <a:pPr marL="1818640" lvl="1" indent="-1361440" algn="just">
              <a:buClrTx/>
              <a:buSzTx/>
              <a:buFontTx/>
            </a:pPr>
            <a:endParaRPr lang="en-GB" altLang="en-US" sz="2800" b="1">
              <a:solidFill>
                <a:schemeClr val="tx1"/>
              </a:solidFill>
              <a:latin typeface="Arial" panose="020B0604020202020204" pitchFamily="34" charset="0"/>
              <a:cs typeface="Arial" panose="020B0604020202020204" pitchFamily="34" charset="0"/>
              <a:sym typeface="+mn-ea"/>
            </a:endParaRPr>
          </a:p>
          <a:p>
            <a:pPr marL="0" indent="0" algn="just">
              <a:buClrTx/>
              <a:buSzTx/>
              <a:buFontTx/>
            </a:pPr>
            <a:r>
              <a:rPr lang="en-GB" altLang="en-US" sz="2400">
                <a:solidFill>
                  <a:schemeClr val="tx1"/>
                </a:solidFill>
                <a:latin typeface="Arial" panose="020B0604020202020204" pitchFamily="34" charset="0"/>
                <a:cs typeface="Arial" panose="020B0604020202020204" pitchFamily="34" charset="0"/>
                <a:sym typeface="+mn-ea"/>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5991</Words>
  <Application>Microsoft Office PowerPoint</Application>
  <PresentationFormat>Widescreen</PresentationFormat>
  <Paragraphs>625</Paragraphs>
  <Slides>45</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3" baseType="lpstr">
      <vt:lpstr>SimSun</vt:lpstr>
      <vt:lpstr>Arial</vt:lpstr>
      <vt:lpstr>Calibri</vt:lpstr>
      <vt:lpstr>Calibri Light</vt:lpstr>
      <vt:lpstr>Times New Roman</vt:lpstr>
      <vt:lpstr>Wingdings</vt:lpstr>
      <vt:lpstr>Office Theme</vt:lpstr>
      <vt:lpstr>Paintbrush Picture</vt:lpstr>
      <vt:lpstr>Topics to be covered :</vt:lpstr>
      <vt:lpstr>Regualar Expressions and Languages</vt:lpstr>
      <vt:lpstr>1. Introduction to Regular expression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Finite Automata and Regular expressions</vt:lpstr>
      <vt:lpstr>2.1. Building Ԑ-NFA from Regular Expression</vt:lpstr>
      <vt:lpstr>PowerPoint Presentation</vt:lpstr>
      <vt:lpstr>PowerPoint Presentation</vt:lpstr>
      <vt:lpstr>2.1.1. Examples on building Ԑ-NFA from Regular  Expressions </vt:lpstr>
      <vt:lpstr>2.1.1. Examples on building Ԑ-NFA from Regular  Expressions </vt:lpstr>
      <vt:lpstr>2.2. Building Regular Expressions from DFA and NFA by (State Elimination Method).</vt:lpstr>
      <vt:lpstr>PowerPoint Presentation</vt:lpstr>
      <vt:lpstr>PowerPoint Presentation</vt:lpstr>
      <vt:lpstr>PowerPoint Presentation</vt:lpstr>
      <vt:lpstr>PowerPoint Presentation</vt:lpstr>
      <vt:lpstr>PowerPoint Presentation</vt:lpstr>
      <vt:lpstr>DFA-&gt;RE Example</vt:lpstr>
      <vt:lpstr>DFA -&gt; RE Example (2)</vt:lpstr>
      <vt:lpstr>Second Example</vt:lpstr>
      <vt:lpstr>Second Example (2)</vt:lpstr>
      <vt:lpstr>Second Example (3)</vt:lpstr>
      <vt:lpstr>3. Minimization Of Automata(DFA) Using Table Filling Algorithm</vt:lpstr>
      <vt:lpstr>PowerPoint Presentation</vt:lpstr>
      <vt:lpstr>PowerPoint Presentation</vt:lpstr>
      <vt:lpstr>PowerPoint Presentation</vt:lpstr>
      <vt:lpstr>Examples on Minimization of DFA Using Table Filling Algorithm:</vt:lpstr>
      <vt:lpstr>Examples on Minimization of DFA Using Table Filling Algorithm:</vt:lpstr>
      <vt:lpstr>Examples on Minimization of DFA Using Table Filling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gitcc3</dc:creator>
  <cp:lastModifiedBy>Dhananjay Dharne</cp:lastModifiedBy>
  <cp:revision>87</cp:revision>
  <dcterms:created xsi:type="dcterms:W3CDTF">2024-04-12T06:08:00Z</dcterms:created>
  <dcterms:modified xsi:type="dcterms:W3CDTF">2024-06-09T06:58:31Z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90D58CF0305647C88346AA1A85BD9D7A_12</vt:lpwstr>
  </property>
  <property fmtid="{D5CDD505-2E9C-101B-9397-08002B2CF9AE}" pid="3" name="KSOProductBuildVer">
    <vt:lpwstr>1033-12.2.0.13489</vt:lpwstr>
  </property>
</Properties>
</file>