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3" r:id="rId1"/>
  </p:sldMasterIdLst>
  <p:notesMasterIdLst>
    <p:notesMasterId r:id="rId75"/>
  </p:notesMasterIdLst>
  <p:handoutMasterIdLst>
    <p:handoutMasterId r:id="rId76"/>
  </p:handoutMasterIdLst>
  <p:sldIdLst>
    <p:sldId id="446" r:id="rId2"/>
    <p:sldId id="520" r:id="rId3"/>
    <p:sldId id="521" r:id="rId4"/>
    <p:sldId id="472" r:id="rId5"/>
    <p:sldId id="522" r:id="rId6"/>
    <p:sldId id="525" r:id="rId7"/>
    <p:sldId id="526" r:id="rId8"/>
    <p:sldId id="473" r:id="rId9"/>
    <p:sldId id="474" r:id="rId10"/>
    <p:sldId id="475" r:id="rId11"/>
    <p:sldId id="461" r:id="rId12"/>
    <p:sldId id="523" r:id="rId13"/>
    <p:sldId id="527" r:id="rId14"/>
    <p:sldId id="431" r:id="rId15"/>
    <p:sldId id="366" r:id="rId16"/>
    <p:sldId id="258" r:id="rId17"/>
    <p:sldId id="259" r:id="rId18"/>
    <p:sldId id="260" r:id="rId19"/>
    <p:sldId id="261" r:id="rId20"/>
    <p:sldId id="476" r:id="rId21"/>
    <p:sldId id="478"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80" r:id="rId36"/>
    <p:sldId id="479" r:id="rId37"/>
    <p:sldId id="496" r:id="rId38"/>
    <p:sldId id="497" r:id="rId39"/>
    <p:sldId id="498" r:id="rId40"/>
    <p:sldId id="528" r:id="rId41"/>
    <p:sldId id="500" r:id="rId42"/>
    <p:sldId id="501" r:id="rId43"/>
    <p:sldId id="502" r:id="rId44"/>
    <p:sldId id="503" r:id="rId45"/>
    <p:sldId id="504" r:id="rId46"/>
    <p:sldId id="505" r:id="rId47"/>
    <p:sldId id="506" r:id="rId48"/>
    <p:sldId id="530" r:id="rId49"/>
    <p:sldId id="531" r:id="rId50"/>
    <p:sldId id="532" r:id="rId51"/>
    <p:sldId id="544" r:id="rId52"/>
    <p:sldId id="539" r:id="rId53"/>
    <p:sldId id="540" r:id="rId54"/>
    <p:sldId id="541" r:id="rId55"/>
    <p:sldId id="542" r:id="rId56"/>
    <p:sldId id="543" r:id="rId57"/>
    <p:sldId id="533" r:id="rId58"/>
    <p:sldId id="534" r:id="rId59"/>
    <p:sldId id="538" r:id="rId60"/>
    <p:sldId id="529" r:id="rId61"/>
    <p:sldId id="507" r:id="rId62"/>
    <p:sldId id="508" r:id="rId63"/>
    <p:sldId id="512" r:id="rId64"/>
    <p:sldId id="511" r:id="rId65"/>
    <p:sldId id="510" r:id="rId66"/>
    <p:sldId id="509" r:id="rId67"/>
    <p:sldId id="513" r:id="rId68"/>
    <p:sldId id="515" r:id="rId69"/>
    <p:sldId id="514" r:id="rId70"/>
    <p:sldId id="516" r:id="rId71"/>
    <p:sldId id="517" r:id="rId72"/>
    <p:sldId id="519" r:id="rId73"/>
    <p:sldId id="518" r:id="rId7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00"/>
    <a:srgbClr val="336600"/>
    <a:srgbClr val="000099"/>
    <a:srgbClr val="33CCFF"/>
    <a:srgbClr val="0099CC"/>
    <a:srgbClr val="FF000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64" autoAdjust="0"/>
  </p:normalViewPr>
  <p:slideViewPr>
    <p:cSldViewPr snapToGrid="0">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njay Dharne" userId="b198ab864331b454" providerId="LiveId" clId="{204030F7-61B4-4D8E-A8F0-40F2B45FF253}"/>
    <pc:docChg chg="modSld">
      <pc:chgData name="Dhananjay Dharne" userId="b198ab864331b454" providerId="LiveId" clId="{204030F7-61B4-4D8E-A8F0-40F2B45FF253}" dt="2024-02-10T14:16:28.255" v="15" actId="207"/>
      <pc:docMkLst>
        <pc:docMk/>
      </pc:docMkLst>
      <pc:sldChg chg="modSp mod">
        <pc:chgData name="Dhananjay Dharne" userId="b198ab864331b454" providerId="LiveId" clId="{204030F7-61B4-4D8E-A8F0-40F2B45FF253}" dt="2024-02-10T14:16:28.255" v="15" actId="207"/>
        <pc:sldMkLst>
          <pc:docMk/>
          <pc:sldMk cId="1488598819" sldId="485"/>
        </pc:sldMkLst>
        <pc:spChg chg="mod">
          <ac:chgData name="Dhananjay Dharne" userId="b198ab864331b454" providerId="LiveId" clId="{204030F7-61B4-4D8E-A8F0-40F2B45FF253}" dt="2024-02-10T14:16:28.255" v="15" actId="207"/>
          <ac:spMkLst>
            <pc:docMk/>
            <pc:sldMk cId="1488598819" sldId="485"/>
            <ac:spMk id="4" creationId="{00000000-0000-0000-0000-000000000000}"/>
          </ac:spMkLst>
        </pc:spChg>
      </pc:sldChg>
      <pc:sldChg chg="addSp delSp modSp mod">
        <pc:chgData name="Dhananjay Dharne" userId="b198ab864331b454" providerId="LiveId" clId="{204030F7-61B4-4D8E-A8F0-40F2B45FF253}" dt="2024-02-10T13:08:55.684" v="14"/>
        <pc:sldMkLst>
          <pc:docMk/>
          <pc:sldMk cId="705920379" sldId="521"/>
        </pc:sldMkLst>
        <pc:grpChg chg="del mod">
          <ac:chgData name="Dhananjay Dharne" userId="b198ab864331b454" providerId="LiveId" clId="{204030F7-61B4-4D8E-A8F0-40F2B45FF253}" dt="2024-02-10T13:08:55.684" v="12"/>
          <ac:grpSpMkLst>
            <pc:docMk/>
            <pc:sldMk cId="705920379" sldId="521"/>
            <ac:grpSpMk id="15" creationId="{F3345A72-6C3C-32C9-3DD8-2B9AED1AB557}"/>
          </ac:grpSpMkLst>
        </pc:grpChg>
        <pc:inkChg chg="add del">
          <ac:chgData name="Dhananjay Dharne" userId="b198ab864331b454" providerId="LiveId" clId="{204030F7-61B4-4D8E-A8F0-40F2B45FF253}" dt="2024-02-10T13:07:53.153" v="1"/>
          <ac:inkMkLst>
            <pc:docMk/>
            <pc:sldMk cId="705920379" sldId="521"/>
            <ac:inkMk id="5" creationId="{A8762356-C0EA-13F3-D7FA-4A0634C0125C}"/>
          </ac:inkMkLst>
        </pc:inkChg>
        <pc:inkChg chg="add">
          <ac:chgData name="Dhananjay Dharne" userId="b198ab864331b454" providerId="LiveId" clId="{204030F7-61B4-4D8E-A8F0-40F2B45FF253}" dt="2024-02-10T13:08:00.299" v="2" actId="9405"/>
          <ac:inkMkLst>
            <pc:docMk/>
            <pc:sldMk cId="705920379" sldId="521"/>
            <ac:inkMk id="6" creationId="{99B6EE8B-9F48-84C1-5CA7-F73422DD4AAD}"/>
          </ac:inkMkLst>
        </pc:inkChg>
        <pc:inkChg chg="add">
          <ac:chgData name="Dhananjay Dharne" userId="b198ab864331b454" providerId="LiveId" clId="{204030F7-61B4-4D8E-A8F0-40F2B45FF253}" dt="2024-02-10T13:08:06.259" v="3" actId="9405"/>
          <ac:inkMkLst>
            <pc:docMk/>
            <pc:sldMk cId="705920379" sldId="521"/>
            <ac:inkMk id="7" creationId="{030674EE-6D18-2A69-E89D-3E7C9A8F20CB}"/>
          </ac:inkMkLst>
        </pc:inkChg>
        <pc:inkChg chg="add">
          <ac:chgData name="Dhananjay Dharne" userId="b198ab864331b454" providerId="LiveId" clId="{204030F7-61B4-4D8E-A8F0-40F2B45FF253}" dt="2024-02-10T13:08:13.418" v="4" actId="9405"/>
          <ac:inkMkLst>
            <pc:docMk/>
            <pc:sldMk cId="705920379" sldId="521"/>
            <ac:inkMk id="8" creationId="{C044D507-8127-D1C6-97AE-3ADEA0393A3C}"/>
          </ac:inkMkLst>
        </pc:inkChg>
        <pc:inkChg chg="add">
          <ac:chgData name="Dhananjay Dharne" userId="b198ab864331b454" providerId="LiveId" clId="{204030F7-61B4-4D8E-A8F0-40F2B45FF253}" dt="2024-02-10T13:08:24.139" v="5" actId="9405"/>
          <ac:inkMkLst>
            <pc:docMk/>
            <pc:sldMk cId="705920379" sldId="521"/>
            <ac:inkMk id="9" creationId="{3248C3F0-C5E6-5029-C9FD-915B49A93B82}"/>
          </ac:inkMkLst>
        </pc:inkChg>
        <pc:inkChg chg="add">
          <ac:chgData name="Dhananjay Dharne" userId="b198ab864331b454" providerId="LiveId" clId="{204030F7-61B4-4D8E-A8F0-40F2B45FF253}" dt="2024-02-10T13:08:29.605" v="6" actId="9405"/>
          <ac:inkMkLst>
            <pc:docMk/>
            <pc:sldMk cId="705920379" sldId="521"/>
            <ac:inkMk id="10" creationId="{E4D42554-15FB-0535-E5EB-0433ABA677CE}"/>
          </ac:inkMkLst>
        </pc:inkChg>
        <pc:inkChg chg="add">
          <ac:chgData name="Dhananjay Dharne" userId="b198ab864331b454" providerId="LiveId" clId="{204030F7-61B4-4D8E-A8F0-40F2B45FF253}" dt="2024-02-10T13:08:35.063" v="7" actId="9405"/>
          <ac:inkMkLst>
            <pc:docMk/>
            <pc:sldMk cId="705920379" sldId="521"/>
            <ac:inkMk id="11" creationId="{B1205247-999C-323B-B7D6-33E7E53C3A95}"/>
          </ac:inkMkLst>
        </pc:inkChg>
        <pc:inkChg chg="add del">
          <ac:chgData name="Dhananjay Dharne" userId="b198ab864331b454" providerId="LiveId" clId="{204030F7-61B4-4D8E-A8F0-40F2B45FF253}" dt="2024-02-10T13:08:55.684" v="13"/>
          <ac:inkMkLst>
            <pc:docMk/>
            <pc:sldMk cId="705920379" sldId="521"/>
            <ac:inkMk id="12" creationId="{B48E399A-AAFD-E014-C7B4-CAE7491B8BE2}"/>
          </ac:inkMkLst>
        </pc:inkChg>
        <pc:inkChg chg="add del mod">
          <ac:chgData name="Dhananjay Dharne" userId="b198ab864331b454" providerId="LiveId" clId="{204030F7-61B4-4D8E-A8F0-40F2B45FF253}" dt="2024-02-10T13:08:55.684" v="14"/>
          <ac:inkMkLst>
            <pc:docMk/>
            <pc:sldMk cId="705920379" sldId="521"/>
            <ac:inkMk id="13" creationId="{AA023C5D-CA3C-D292-29E3-2A74BCDDE15A}"/>
          </ac:inkMkLst>
        </pc:inkChg>
        <pc:inkChg chg="add del mod">
          <ac:chgData name="Dhananjay Dharne" userId="b198ab864331b454" providerId="LiveId" clId="{204030F7-61B4-4D8E-A8F0-40F2B45FF253}" dt="2024-02-10T13:08:55.684" v="12"/>
          <ac:inkMkLst>
            <pc:docMk/>
            <pc:sldMk cId="705920379" sldId="521"/>
            <ac:inkMk id="14" creationId="{4195F513-4C60-5B8D-8DCD-59339A8FCCCF}"/>
          </ac:inkMkLst>
        </pc:inkChg>
      </pc:sldChg>
    </pc:docChg>
  </pc:docChgLst>
  <pc:docChgLst>
    <pc:chgData name="Dhananjay Dharne" userId="b198ab864331b454" providerId="LiveId" clId="{43070D87-C82A-4110-8384-E0ABFF8588CA}"/>
    <pc:docChg chg="modSld">
      <pc:chgData name="Dhananjay Dharne" userId="b198ab864331b454" providerId="LiveId" clId="{43070D87-C82A-4110-8384-E0ABFF8588CA}" dt="2024-01-24T13:32:48.826" v="0" actId="113"/>
      <pc:docMkLst>
        <pc:docMk/>
      </pc:docMkLst>
      <pc:sldChg chg="modSp mod">
        <pc:chgData name="Dhananjay Dharne" userId="b198ab864331b454" providerId="LiveId" clId="{43070D87-C82A-4110-8384-E0ABFF8588CA}" dt="2024-01-24T13:32:48.826" v="0" actId="113"/>
        <pc:sldMkLst>
          <pc:docMk/>
          <pc:sldMk cId="2390378464" sldId="503"/>
        </pc:sldMkLst>
        <pc:spChg chg="mod">
          <ac:chgData name="Dhananjay Dharne" userId="b198ab864331b454" providerId="LiveId" clId="{43070D87-C82A-4110-8384-E0ABFF8588CA}" dt="2024-01-24T13:32:48.826" v="0" actId="113"/>
          <ac:spMkLst>
            <pc:docMk/>
            <pc:sldMk cId="2390378464" sldId="5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1" y="1"/>
            <a:ext cx="3170238" cy="479425"/>
          </a:xfrm>
          <a:prstGeom prst="rect">
            <a:avLst/>
          </a:prstGeom>
          <a:noFill/>
          <a:ln>
            <a:noFill/>
          </a:ln>
        </p:spPr>
        <p:txBody>
          <a:bodyPr vert="horz" wrap="square" lIns="91420" tIns="45710" rIns="91420" bIns="45710" numCol="1" anchor="t" anchorCtr="0" compatLnSpc="1">
            <a:prstTxWarp prst="textNoShape">
              <a:avLst/>
            </a:prstTxWarp>
          </a:bodyPr>
          <a:lstStyle>
            <a:lvl1pPr>
              <a:defRPr sz="1200">
                <a:latin typeface="Times New Roman" pitchFamily="18" charset="0"/>
              </a:defRPr>
            </a:lvl1pPr>
          </a:lstStyle>
          <a:p>
            <a:endParaRPr lang="en-US"/>
          </a:p>
        </p:txBody>
      </p:sp>
      <p:sp>
        <p:nvSpPr>
          <p:cNvPr id="131075" name="Rectangle 3"/>
          <p:cNvSpPr>
            <a:spLocks noGrp="1" noChangeArrowheads="1"/>
          </p:cNvSpPr>
          <p:nvPr>
            <p:ph type="dt" sz="quarter" idx="1"/>
          </p:nvPr>
        </p:nvSpPr>
        <p:spPr bwMode="auto">
          <a:xfrm>
            <a:off x="4143375" y="1"/>
            <a:ext cx="3170238" cy="479425"/>
          </a:xfrm>
          <a:prstGeom prst="rect">
            <a:avLst/>
          </a:prstGeom>
          <a:noFill/>
          <a:ln>
            <a:noFill/>
          </a:ln>
        </p:spPr>
        <p:txBody>
          <a:bodyPr vert="horz" wrap="square" lIns="91420" tIns="45710" rIns="91420" bIns="45710" numCol="1" anchor="t" anchorCtr="0" compatLnSpc="1">
            <a:prstTxWarp prst="textNoShape">
              <a:avLst/>
            </a:prstTxWarp>
          </a:bodyPr>
          <a:lstStyle>
            <a:lvl1pPr algn="r">
              <a:defRPr sz="1200">
                <a:latin typeface="Times New Roman" pitchFamily="18" charset="0"/>
              </a:defRPr>
            </a:lvl1pPr>
          </a:lstStyle>
          <a:p>
            <a:endParaRPr lang="en-US"/>
          </a:p>
        </p:txBody>
      </p:sp>
      <p:sp>
        <p:nvSpPr>
          <p:cNvPr id="131076" name="Rectangle 4"/>
          <p:cNvSpPr>
            <a:spLocks noGrp="1" noChangeArrowheads="1"/>
          </p:cNvSpPr>
          <p:nvPr>
            <p:ph type="ftr" sz="quarter" idx="2"/>
          </p:nvPr>
        </p:nvSpPr>
        <p:spPr bwMode="auto">
          <a:xfrm>
            <a:off x="1" y="9120189"/>
            <a:ext cx="3170238" cy="479425"/>
          </a:xfrm>
          <a:prstGeom prst="rect">
            <a:avLst/>
          </a:prstGeom>
          <a:noFill/>
          <a:ln>
            <a:noFill/>
          </a:ln>
        </p:spPr>
        <p:txBody>
          <a:bodyPr vert="horz" wrap="square" lIns="91420" tIns="45710" rIns="91420" bIns="45710" numCol="1" anchor="b" anchorCtr="0" compatLnSpc="1">
            <a:prstTxWarp prst="textNoShape">
              <a:avLst/>
            </a:prstTxWarp>
          </a:bodyPr>
          <a:lstStyle>
            <a:lvl1pPr>
              <a:defRPr sz="1200">
                <a:latin typeface="Times New Roman" pitchFamily="18" charset="0"/>
              </a:defRPr>
            </a:lvl1pPr>
          </a:lstStyle>
          <a:p>
            <a:endParaRPr lang="en-US"/>
          </a:p>
        </p:txBody>
      </p:sp>
      <p:sp>
        <p:nvSpPr>
          <p:cNvPr id="131077" name="Rectangle 5"/>
          <p:cNvSpPr>
            <a:spLocks noGrp="1" noChangeArrowheads="1"/>
          </p:cNvSpPr>
          <p:nvPr>
            <p:ph type="sldNum" sz="quarter" idx="3"/>
          </p:nvPr>
        </p:nvSpPr>
        <p:spPr bwMode="auto">
          <a:xfrm>
            <a:off x="4143375" y="9120189"/>
            <a:ext cx="3170238" cy="479425"/>
          </a:xfrm>
          <a:prstGeom prst="rect">
            <a:avLst/>
          </a:prstGeom>
          <a:noFill/>
          <a:ln>
            <a:noFill/>
          </a:ln>
        </p:spPr>
        <p:txBody>
          <a:bodyPr vert="horz" wrap="square" lIns="91420" tIns="45710" rIns="91420" bIns="45710" numCol="1" anchor="b" anchorCtr="0" compatLnSpc="1">
            <a:prstTxWarp prst="textNoShape">
              <a:avLst/>
            </a:prstTxWarp>
          </a:bodyPr>
          <a:lstStyle>
            <a:lvl1pPr algn="r">
              <a:defRPr sz="1200">
                <a:latin typeface="Times New Roman" pitchFamily="18" charset="0"/>
              </a:defRPr>
            </a:lvl1pPr>
          </a:lstStyle>
          <a:p>
            <a:fld id="{540E4D90-F354-4AA8-9A58-085BA1194752}" type="slidenum">
              <a:rPr lang="en-US"/>
              <a:pPr/>
              <a:t>‹#›</a:t>
            </a:fld>
            <a:endParaRPr lang="en-US"/>
          </a:p>
        </p:txBody>
      </p:sp>
    </p:spTree>
    <p:extLst>
      <p:ext uri="{BB962C8B-B14F-4D97-AF65-F5344CB8AC3E}">
        <p14:creationId xmlns:p14="http://schemas.microsoft.com/office/powerpoint/2010/main" val="203778923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0T13:08:00.297"/>
    </inkml:context>
    <inkml:brush xml:id="br0">
      <inkml:brushProperty name="width" value="0.05" units="cm"/>
      <inkml:brushProperty name="height" value="0.05" units="cm"/>
    </inkml:brush>
  </inkml:definitions>
  <inkml:trace contextRef="#ctx0" brushRef="#br0">0 284 24575,'86'2'0,"-38"0"0,0-2 0,65-9 0,-84 3 0,-1-2 0,0 0 0,34-17 0,-39 15 0,0 1 0,1 1 0,0 1 0,49-8 0,114 14 0,-97 3 0,55 11 0,-3 0 0,-13-9 0,-139-19 0,-21-20 0,-1 2 0,-1 2 0,-2 0 0,-40-25 0,59 44 0,69 24 0,-37-8 0,-1 2 0,1 0 0,-1 1 0,0 1 0,0 0 0,-1 1 0,0 0 0,-1 1 0,24 23 0,-6-9 0,6 5 0,-37-28 0,1-1 0,-1 0 0,0 1 0,1-1 0,-1 1 0,0-1 0,1 0 0,-1 1 0,0-1 0,0 1 0,0-1 0,1 1 0,-1-1 0,0 1 0,0-1 0,0 1 0,0-1 0,0 1 0,0-1 0,0 1 0,0-1 0,0 1 0,0-1 0,0 1 0,0-1 0,-1 1 0,1-1 0,0 1 0,0-1 0,-1 1 0,-14 11 0,-27 0 0,38-11 0,-22 7 0,0 1 0,1 0 0,0 2 0,1 1 0,0 1 0,0 1 0,2 1 0,0 1 0,-36 34 0,46-40-43,0-1 1,-1-1-1,1-1 0,-2 1 0,1-2 0,-1 0 1,0-1-1,0 0 0,-22 4 0,6-1-894,8-1-5889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0T13:08:06.258"/>
    </inkml:context>
    <inkml:brush xml:id="br0">
      <inkml:brushProperty name="width" value="0.05" units="cm"/>
      <inkml:brushProperty name="height" value="0.05" units="cm"/>
    </inkml:brush>
  </inkml:definitions>
  <inkml:trace contextRef="#ctx0" brushRef="#br0">0 201 24575,'88'1'0,"98"-3"0,-117-10 0,-51 8 0,1 1 0,25-2 0,-27 3 0,0 0 0,0-2 0,30-9 0,25-5 0,38 8 0,-72 8 0,1-2 0,62-15 0,-56 10 0,1 1 0,0 3 0,0 1 0,76 4 0,-114 1 0,32-5 0,-39 4 0,-1 0 0,1 0 0,-1 0 0,1 0 0,-1 0 0,1 0 0,0 0 0,-1 0 0,1-1 0,-1 1 0,1 0 0,-1 0 0,1-1 0,-1 1 0,1 0 0,-1 0 0,1-1 0,-1 1 0,1-1 0,-1 1 0,0-1 0,1 1 0,-1 0 0,1-1 0,-1 1 0,0-1 0,0 1 0,1-1 0,-1 0 0,0 1 0,0-1 0,0 1 0,0-1 0,1 1 0,-1-1 0,0 0 0,0 1 0,0-1 0,0 1 0,0-1 0,-1 1 0,1-1 0,0 0 0,0 1 0,0-1 0,0 1 0,-1-1 0,1 1 0,0-1 0,0 1 0,-1-1 0,1 1 0,0-1 0,-1 1 0,1-1 0,-1 1 0,1 0 0,-1-1 0,1 1 0,-1 0 0,1-1 0,-1 1 0,-7-6 0,1 2 0,-1-1 0,0 1 0,0 0 0,0 1 0,0 0 0,-1 0 0,1 1 0,-1 0 0,-10-1 0,-61-6 0,80 9 0,49 4 0,-1 3 0,75 19 0,-68-13 0,-159-11 0,103-2 0,-160 5 0,144-3 0,0 1 0,0 0 0,0 2 0,1-1 0,0 2 0,0 0 0,-20 11 0,34-16 0,0 0 0,1 0 0,-1 0 0,0 0 0,0 0 0,1 1 0,-1-1 0,1 1 0,-1-1 0,1 1 0,0-1 0,-1 1 0,1 0 0,0-1 0,0 1 0,0 0 0,0 0 0,1 0 0,-1 0 0,0 0 0,1 0 0,0 0 0,-1 0 0,1 0 0,0 0 0,0 0 0,0 0 0,0 0 0,1 3 0,0-2 0,0-1 0,0 1 0,0-1 0,1 1 0,-1-1 0,1 0 0,-1 1 0,1-1 0,0 0 0,0 0 0,0-1 0,0 1 0,0 0 0,1-1 0,-1 1 0,0-1 0,1 1 0,-1-1 0,1 0 0,0 0 0,4 1 0,16 2 0,0-1 0,1-1 0,-1-1 0,0-1 0,41-6 0,-52 4 14,-1 0-1,0-1 0,-1 0 0,1-1 1,-1 0-1,1 0 0,-1-1 1,12-8-1,-1-1-508,-1-1 0,29-28 0,-32 26-6331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0T13:08:13.417"/>
    </inkml:context>
    <inkml:brush xml:id="br0">
      <inkml:brushProperty name="width" value="0.05" units="cm"/>
      <inkml:brushProperty name="height" value="0.05" units="cm"/>
    </inkml:brush>
  </inkml:definitions>
  <inkml:trace contextRef="#ctx0" brushRef="#br0">306 200 24575,'-85'-1'0,"-99"3"0,181-2 0,-1 1 0,0-1 0,1 1 0,-1 0 0,0 0 0,1 0 0,-5 2 0,8-3 0,-1 0 0,1 0 0,0 0 0,0 1 0,0-1 0,0 0 0,0 0 0,0 0 0,-1 0 0,1 0 0,0 0 0,0 0 0,0 0 0,0 0 0,0 0 0,0 0 0,0 0 0,-1 1 0,1-1 0,0 0 0,0 0 0,0 0 0,0 0 0,0 0 0,0 0 0,0 0 0,0 1 0,0-1 0,0 0 0,0 0 0,0 0 0,0 0 0,0 0 0,0 1 0,0-1 0,0 0 0,0 0 0,0 0 0,0 0 0,0 0 0,0 0 0,0 1 0,0-1 0,0 0 0,0 0 0,0 0 0,0 0 0,0 0 0,1 0 0,-1 0 0,0 1 0,0-1 0,0 0 0,0 0 0,0 0 0,0 0 0,20 4 0,34-5 0,0-1 0,91-17 0,-12 1 0,-24 6 0,126-7 0,-183 20 0,49-1 0,-100 0 0,1 0 0,-1 0 0,0 0 0,1 0 0,-1 0 0,0-1 0,0 1 0,1 0 0,-1-1 0,0 1 0,0-1 0,1 1 0,-1-1 0,0 1 0,0-1 0,0 0 0,0 0 0,0 1 0,0-1 0,0 0 0,0 0 0,1-2 0,-2 2 0,0 0 0,1 0 0,-1 0 0,0 0 0,0 0 0,0-1 0,0 1 0,-1 0 0,1 0 0,0 0 0,0 0 0,-1 0 0,1 0 0,-1 0 0,1 0 0,-1 0 0,1 0 0,-1 0 0,0 0 0,0-1 0,-6-6 0,0 0 0,-1 0 0,0 0 0,-9-6 0,-4 0 0,0 0 0,-1 1 0,-31-13 0,90 43 0,78 29 0,-114-46 0,0 0 0,0 0 0,0 1 0,0-1 0,0 0 0,0 0 0,0 1 0,0-1 0,0 0 0,0 1 0,0-1 0,0 1 0,0 0 0,0-1 0,0 1 0,-1 0 0,1-1 0,0 1 0,0 0 0,-1 0 0,1 0 0,0 0 0,-1 0 0,1-1 0,-1 1 0,1 0 0,-1 0 0,0 0 0,1 1 0,-1-1 0,0 0 0,0 0 0,0 0 0,0 1 0,-1 2 0,0-1 0,-1 1 0,0-1 0,0 1 0,0-1 0,0 0 0,0 0 0,-5 5 0,-133 170-1365,130-165-5461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0T13:08:24.138"/>
    </inkml:context>
    <inkml:brush xml:id="br0">
      <inkml:brushProperty name="width" value="0.05" units="cm"/>
      <inkml:brushProperty name="height" value="0.05" units="cm"/>
    </inkml:brush>
  </inkml:definitions>
  <inkml:trace contextRef="#ctx0" brushRef="#br0">122 287 24575,'-13'0'0,"-1"2"0,1 0 0,-19 6 0,-18 2 0,262-8 0,-190-2 0,4 1 0,42-6 0,-60 4 0,1-1 0,-1 0 0,0 0 0,0-1 0,0 0 0,0 0 0,0-1 0,14-9 0,39-28 0,85-43 0,-142 82 0,5-2 0,0-1 0,0 0 0,-1-1 0,11-8 0,-17 12 0,0 1 0,-1-1 0,1 1 0,-1-1 0,0 0 0,1 0 0,-1 0 0,0 0 0,0 0 0,0 0 0,0 0 0,-1 0 0,1 0 0,-1 0 0,1-1 0,-1 1 0,0 0 0,1 0 0,-1-1 0,0 1 0,-1 0 0,1 0 0,0-1 0,-1-2 0,-2-3 0,-2-16 0,9 19 0,9 12 0,1 4 0,0 1 0,-1 0 0,0 1 0,-1 1 0,13 18 0,-25-31 0,1 0 0,0 0 0,-1 0 0,1-1 0,-1 1 0,1 0 0,-1 0 0,1 0 0,-1 0 0,1 1 0,-1-1 0,0 0 0,0 0 0,0 0 0,0 0 0,0 0 0,0 0 0,0 0 0,0 0 0,0 0 0,0 0 0,0 1 0,-1-1 0,0 1 0,0-1 0,0 1 0,0-1 0,0 0 0,0 0 0,0 0 0,0-1 0,-1 1 0,1 0 0,0 0 0,-1-1 0,1 1 0,-1-1 0,1 1 0,0-1 0,-3 1 0,-9 1 0,1-1 0,0 0 0,-20-2 0,23 0 0,-141-5 0,150 6 0,0 0 0,-1 0 0,1-1 0,0 1 0,0 0 0,0 0 0,0 0 0,-1 0 0,1 0 0,0 0 0,0 0 0,0 0 0,0 0 0,-1 0 0,1 0 0,0 0 0,0 1 0,0-1 0,0 0 0,-1 0 0,1 0 0,0 0 0,0 0 0,0 0 0,0 0 0,0 0 0,0 0 0,-1 1 0,1-1 0,0 0 0,0 0 0,0 0 0,0 0 0,0 0 0,0 0 0,0 1 0,0-1 0,0 0 0,-1 0 0,1 0 0,0 0 0,0 1 0,0-1 0,0 0 0,0 0 0,0 0 0,0 1 0,6 9 0,12 9 0,18 14 0,94 82 0,-143-147 0,1-1 0,-14-62 0,25 79 0,0 0 0,2 0 0,2-26 0,-2 37 0,0-1 0,0 0 0,0 1 0,1-1 0,0 1 0,0-1 0,0 1 0,0 0 0,1 0 0,0 0 0,0 0 0,1 1 0,5-7 0,-7 10 0,0-1 0,0 1 0,0 0 0,0 0 0,0 0 0,1 0 0,-1 0 0,0 1 0,1-1 0,-1 1 0,1-1 0,-1 1 0,0 0 0,1 0 0,-1 0 0,1 0 0,-1 1 0,1-1 0,-1 1 0,0-1 0,1 1 0,-1 0 0,0 0 0,0 0 0,1 0 0,-1 0 0,0 0 0,0 1 0,0-1 0,0 1 0,2 2 0,4 3 0,0 1 0,0-1 0,-1 1 0,0 1 0,-1-1 0,7 12 0,-1 2 0,19 45 0,-27-57 0,-1-1 0,0 0 0,-1 1 0,0-1 0,0 1 0,-1 0 0,-1-1 0,1 12 0,-8-2-74,7-19 80,0 0-1,0 0 1,-1 0 0,1 0-1,0 1 1,0-1-1,-1 0 1,1 0-1,0 0 1,-1 0 0,1 0-1,0 0 1,-1 0-1,1 0 1,0 0 0,0 0-1,-1 0 1,1 0-1,0 0 1,-1 0-1,1 0 1,0 0 0,-1 0-1,1 0 1,0 0-1,0-1 1,-1 1 0,1 0-1,0 0 1,0 0-1,-1-1 1,1 1-1,-2-2-139,0 0 0,0 0 0,0 0 0,1-1 0,-1 1 0,1 0-1,0-1 1,0 1 0,-1-1 0,1-2 0,-6-19-6692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0T13:08:29.603"/>
    </inkml:context>
    <inkml:brush xml:id="br0">
      <inkml:brushProperty name="width" value="0.05" units="cm"/>
      <inkml:brushProperty name="height" value="0.05" units="cm"/>
    </inkml:brush>
  </inkml:definitions>
  <inkml:trace contextRef="#ctx0" brushRef="#br0">1 162 24575,'123'2'0,"134"-4"0,-37-22 0,-207 23 0,0 0 0,-1-1 0,1-1 0,21-7 0,-32 10 0,0-1 0,0 0 0,0 1 0,0-1 0,0 0 0,-1 0 0,1 0 0,0-1 0,-1 1 0,1 0 0,0-1 0,-1 1 0,0 0 0,1-1 0,-1 0 0,0 1 0,0-1 0,0 0 0,0 0 0,0 0 0,0 1 0,0-1 0,-1 0 0,1 0 0,-1 0 0,1 0 0,-1 0 0,0 0 0,0-1 0,0 1 0,0 0 0,0 0 0,0 0 0,-1 0 0,1 0 0,-1 0 0,1 0 0,-2-2 0,-1-2 0,-6-15 0,9 16 0,5 10 0,-1 1 0,0 0 0,-1 0 0,1 1 0,-2-1 0,5 15 0,-6-19 0,0 0 0,0 1 0,0-1 0,-1 0 0,1 1 0,-1-1 0,0 1 0,1-1 0,-1 1 0,0-1 0,-1 1 0,1-1 0,0 1 0,-1-1 0,1 1 0,-1-1 0,0 1 0,0-1 0,0 0 0,-1 3 0,1-5 0,1 0 0,-1 0 0,1 1 0,-1-1 0,1 0 0,0 0 0,-1 0 0,1 0 0,-1 0 0,1 0 0,-1 0 0,1 0 0,-1 0 0,1 0 0,-1 0 0,1-1 0,-1 1 0,1 0 0,-1 0 0,1 0 0,-1 0 0,1-1 0,0 1 0,-1 0 0,1-1 0,0 1 0,-1 0 0,1-1 0,0 1 0,-1 0 0,1-1 0,0 1 0,-1-1 0,1 1 0,0 0 0,0-1 0,0 1 0,-1-1 0,1 1 0,0-1 0,0 1 0,0-1 0,0 0 0,-9-22 0,7 13 0,0 0 0,0-1 0,0-16 0,2 24 0,0 0 0,0 0 0,1 0 0,-1 0 0,1 0 0,-1 0 0,1 0 0,2-3 0,-3 5 0,0 1 0,1-1 0,-1 0 0,1 0 0,0 0 0,-1 1 0,1-1 0,0 0 0,-1 1 0,1-1 0,0 0 0,0 1 0,-1-1 0,1 1 0,0-1 0,0 1 0,0 0 0,0-1 0,0 1 0,0 0 0,0-1 0,0 1 0,0 0 0,1 0 0,-1 0 0,1 1 0,0-1 0,-1 1 0,1-1 0,0 1 0,-1 0 0,1 0 0,-1-1 0,1 1 0,-1 0 0,0 0 0,1 1 0,-1-1 0,0 0 0,0 0 0,0 1 0,0-1 0,0 0 0,0 1 0,0-1 0,0 1 0,0-1 0,-1 1 0,1 0 0,-1-1 0,1 1 0,-1 2 0,11 51 0,-10-50 0,0 2 0,0 0 0,0 1 0,-1-1 0,0 1 0,-1-1 0,-1 13 0,2-19 0,0-1 0,0 0 0,-1 1 0,1-1 0,0 0 0,0 1 0,0-1 0,0 0 0,-1 0 0,1 1 0,0-1 0,0 0 0,-1 1 0,1-1 0,0 0 0,0 0 0,-1 0 0,1 1 0,0-1 0,-1 0 0,1 0 0,0 0 0,-1 0 0,1 1 0,0-1 0,-1 0 0,1 0 0,-1 0 0,1 0 0,0 0 0,-1 0 0,1 0 0,0 0 0,-1 0 0,1 0 0,0 0 0,-1-1 0,1 1 0,0 0 0,-1 0 0,1 0 0,0 0 0,-1 0 0,1-1 0,0 1 0,-1 0 0,1 0 0,0-1 0,0 1 0,-1 0 0,1 0 0,0-1 0,0 1 0,-1 0 0,1-1 0,0 1 0,0 0 0,0-1 0,0 1 0,0 0 0,-1-1 0,1 0 0,-17-27 0,13 22 0,4 5 0,-1 1 0,0 0 0,0 0 0,1 0 0,-1 1 0,0-1 0,1 0 0,-1 0 0,0 0 0,0 0 0,1 1 0,-1-1 0,0 0 0,1 1 0,-1-1 0,0 0 0,1 1 0,-1-1 0,1 1 0,-1-1 0,1 1 0,-1-1 0,1 1 0,-1 1 0,-1-1 0,0 1 0,0-1 0,1 0 0,-1 1 0,0-1 0,0 0 0,0 0 0,0 0 0,0 0 0,-4 0 0,3-1 0,-33-2 0,36 2 0,-1-1 0,1 1 0,0 0 0,0 0 0,-1 0 0,1 0 0,0 0 0,0-1 0,-1 1 0,1 0 0,0 0 0,0 0 0,-1-1 0,1 1 0,0 0 0,0 0 0,0-1 0,0 1 0,0 0 0,-1 0 0,1-1 0,0 1 0,0 0 0,0-1 0,0 1 0,0 0 0,0 0 0,0-1 0,0 1 0,0 0 0,0-1 0,0 1 0,11-16 0,5 0 0,1-2 0,30-24 0,-43 38 0,0 1 0,1 0 0,-1 0 0,1 1 0,-1-1 0,1 1 0,0 0 0,0 0 0,0 0 0,0 1 0,0 0 0,0 0 0,8 0 0,-11 1 0,0 0 0,-1 1 0,1-1 0,0 1 0,0-1 0,-1 1 0,1 0 0,-1 0 0,1 0 0,-1-1 0,1 2 0,-1-1 0,1 0 0,-1 0 0,0 0 0,0 1 0,1-1 0,-1 0 0,0 1 0,0-1 0,-1 1 0,1-1 0,0 1 0,0 0 0,-1-1 0,1 1 0,-1 0 0,1 0 0,-1-1 0,0 1 0,0 0 0,0 0 0,0 3 0,0 2 0,0 0 0,0 1 0,-1-1 0,0 0 0,0 0 0,0 0 0,-4 9 0,0-6 0,0 0 0,0-1 0,-1 0 0,-1 1 0,1-2 0,-1 1 0,-1-1 0,0 0 0,0-1 0,0 0 0,-1 0 0,0 0 0,-18 8 0,5-3 0,-2-1 0,0-2 0,0 0 0,-46 10 0,62-17 0,0-1 0,0 0 0,1 0 0,-1 0 0,0-1 0,0-1 0,0 1 0,0-1 0,1 0 0,-11-4 0,13 4 0,0-1 0,0-1 0,1 1 0,-1-1 0,1 0 0,0 0 0,0 0 0,0-1 0,0 1 0,0-1 0,1 0 0,-1 0 0,1 0 0,0-1 0,1 1 0,-4-7 0,-3-8 0,1-1 0,1 0 0,-6-24 0,13 43 0,-1-1 0,1 1 0,-1 0 0,1-1 0,-1 1 0,0 0 0,1 0 0,-1 0 0,0-1 0,0 1 0,0 0 0,0 0 0,0 0 0,0 0 0,0 1 0,0-1 0,0 0 0,-1 0 0,1 1 0,0-1 0,0 1 0,-1-1 0,1 1 0,-2-1 0,-40-2 0,5 0 0,4-14-1365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0T13:08:35.062"/>
    </inkml:context>
    <inkml:brush xml:id="br0">
      <inkml:brushProperty name="width" value="0.05" units="cm"/>
      <inkml:brushProperty name="height" value="0.05" units="cm"/>
    </inkml:brush>
  </inkml:definitions>
  <inkml:trace contextRef="#ctx0" brushRef="#br0">4 234 24575,'-1'-14'0,"0"13"0,1 0 0,0 1 0,-1-1 0,1 0 0,0 0 0,0 0 0,0 0 0,0 1 0,0-1 0,0 0 0,0 0 0,0 0 0,0 0 0,0 1 0,1-1 0,-1 0 0,0 0 0,1 0 0,-1 1 0,0-1 0,1 0 0,-1 0 0,1 1 0,-1-1 0,1 0 0,-1 1 0,1-1 0,-1 0 0,1 1 0,0-1 0,0 1 0,-1-1 0,1 1 0,0 0 0,-1-1 0,1 1 0,0 0 0,0-1 0,0 1 0,0 0 0,-1 0 0,2 0 0,33-9 0,1 1 0,52-4 0,110 6 0,-135 7 0,92-10 0,-81 1 0,95 0 0,-168 9 0,0-1 0,0 0 0,0 0 0,-1 0 0,1 0 0,0 0 0,0 0 0,0 0 0,0 0 0,0 0 0,0-1 0,0 1 0,-1 0 0,1 0 0,0-1 0,0 1 0,0-1 0,-1 1 0,1-1 0,0 1 0,1-2 0,-2 2 0,0-1 0,-1 0 0,1 1 0,0-1 0,0 1 0,0-1 0,0 0 0,-1 1 0,1-1 0,0 1 0,-1-1 0,1 1 0,0-1 0,-1 1 0,1-1 0,-1 1 0,1-1 0,0 1 0,-1-1 0,1 1 0,-1 0 0,0-1 0,-37-20 0,15 16 0,1 0 0,-1 2 0,-39 0 0,0-2 0,62 5 0,0 0 0,0 0 0,0 0 0,0 0 0,0 0 0,-1 0 0,1 0 0,0 0 0,0 1 0,0-1 0,0 0 0,0 0 0,0 0 0,0 0 0,0 0 0,0 0 0,-1 0 0,1 0 0,0 0 0,0 0 0,0 0 0,0 0 0,0 0 0,0 0 0,0 0 0,0 1 0,0-1 0,0 0 0,0 0 0,0 0 0,0 0 0,0 0 0,-1 0 0,1 0 0,0 0 0,0 1 0,0-1 0,0 0 0,0 0 0,0 0 0,0 0 0,0 0 0,0 0 0,0 0 0,1 1 0,-1-1 0,0 0 0,0 0 0,0 0 0,0 0 0,0 0 0,0 0 0,0 0 0,0 0 0,0 0 0,0 1 0,0-1 0,6 10 0,10 9 0,-16-19 0,4 4 0,0-1 0,0 0 0,0 0 0,1 0 0,-1-1 0,7 3 0,-9-4 0,-1-1 0,0 0 0,1 0 0,-1 0 0,0 0 0,1 0 0,-1 0 0,0 0 0,1 0 0,-1 0 0,0-1 0,0 1 0,1-1 0,-1 1 0,0-1 0,0 1 0,1-1 0,-1 0 0,0 1 0,0-1 0,0 0 0,0 0 0,0 0 0,0 0 0,0 0 0,0 0 0,0-1 0,23-31 0,-19 25 0,1 0 0,0 1 0,0 0 0,1-1 0,0 2 0,9-9 0,-15 15 0,0-1 0,-1 1 0,1-1 0,-1 0 0,1 0 0,0 1 0,-1-1 0,0 0 0,1 0 0,-1 0 0,1 0 0,-1 1 0,0-1 0,0 0 0,1 0 0,-1 0 0,0 0 0,0 0 0,0 0 0,0 0 0,0 0 0,0 0 0,0 0 0,-1 1 0,1-3 0,-6-1 0,-2 17 0,6-6 0,-1 0 0,0-1 0,-1 0 0,0 1 0,0-1 0,0 0 0,-1-1 0,0 1 0,-9 8 0,-10 6 0,-27 17 0,3-2 0,23-21 0,20-12 0,17-8 0,-9 5 9,1 0-1,-1 0 1,1 0-1,-1 0 1,1 1 0,0-1-1,-1 1 1,1 0-1,0 0 1,0 0-1,-1 1 1,1-1-1,3 2 1,-6-2-18,0 0 1,0 1-1,0-1 0,-1 0 0,1 1 1,0-1-1,0 1 0,-1-1 0,1 1 1,0-1-1,-1 1 0,1-1 0,0 1 1,-1 0-1,1-1 0,-1 1 0,1 0 1,-1 0-1,0-1 0,1 1 0,-1 0 1,1 1-1,-1 0-67,0 0 1,0-1-1,-1 1 1,1 0-1,0 0 1,-1-1-1,1 1 1,-1-1-1,1 1 1,-1 0-1,0-1 1,1 1-1,-1-1 1,0 1-1,0-1 0,-2 2 1,-9 12-6751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170238" cy="479425"/>
          </a:xfrm>
          <a:prstGeom prst="rect">
            <a:avLst/>
          </a:prstGeom>
          <a:noFill/>
          <a:ln>
            <a:noFill/>
          </a:ln>
        </p:spPr>
        <p:txBody>
          <a:bodyPr vert="horz" wrap="square" lIns="96640" tIns="48320" rIns="96640" bIns="48320" numCol="1" anchor="t" anchorCtr="0" compatLnSpc="1">
            <a:prstTxWarp prst="textNoShape">
              <a:avLst/>
            </a:prstTxWarp>
          </a:bodyPr>
          <a:lstStyle>
            <a:lvl1pPr defTabSz="966696">
              <a:defRPr sz="1300">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4144964" y="1"/>
            <a:ext cx="3170237" cy="479425"/>
          </a:xfrm>
          <a:prstGeom prst="rect">
            <a:avLst/>
          </a:prstGeom>
          <a:noFill/>
          <a:ln>
            <a:noFill/>
          </a:ln>
        </p:spPr>
        <p:txBody>
          <a:bodyPr vert="horz" wrap="square" lIns="96640" tIns="48320" rIns="96640" bIns="48320" numCol="1" anchor="t" anchorCtr="0" compatLnSpc="1">
            <a:prstTxWarp prst="textNoShape">
              <a:avLst/>
            </a:prstTxWarp>
          </a:bodyPr>
          <a:lstStyle>
            <a:lvl1pPr algn="r" defTabSz="966696">
              <a:defRPr sz="1300">
                <a:latin typeface="Times New Roman" pitchFamily="18" charset="0"/>
              </a:defRPr>
            </a:lvl1pPr>
          </a:lstStyle>
          <a:p>
            <a:endParaRPr lang="en-US"/>
          </a:p>
        </p:txBody>
      </p:sp>
      <p:sp>
        <p:nvSpPr>
          <p:cNvPr id="2867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6" y="4560888"/>
            <a:ext cx="5365750" cy="4319588"/>
          </a:xfrm>
          <a:prstGeom prst="rect">
            <a:avLst/>
          </a:prstGeom>
          <a:noFill/>
          <a:ln>
            <a:noFill/>
          </a:ln>
        </p:spPr>
        <p:txBody>
          <a:bodyPr vert="horz" wrap="square" lIns="96640" tIns="48320" rIns="96640"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1" y="9121776"/>
            <a:ext cx="3170238" cy="479425"/>
          </a:xfrm>
          <a:prstGeom prst="rect">
            <a:avLst/>
          </a:prstGeom>
          <a:noFill/>
          <a:ln>
            <a:noFill/>
          </a:ln>
        </p:spPr>
        <p:txBody>
          <a:bodyPr vert="horz" wrap="square" lIns="96640" tIns="48320" rIns="96640" bIns="48320" numCol="1" anchor="b" anchorCtr="0" compatLnSpc="1">
            <a:prstTxWarp prst="textNoShape">
              <a:avLst/>
            </a:prstTxWarp>
          </a:bodyPr>
          <a:lstStyle>
            <a:lvl1pPr defTabSz="966696">
              <a:defRPr sz="1300">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4144964" y="9121776"/>
            <a:ext cx="3170237" cy="479425"/>
          </a:xfrm>
          <a:prstGeom prst="rect">
            <a:avLst/>
          </a:prstGeom>
          <a:noFill/>
          <a:ln>
            <a:noFill/>
          </a:ln>
        </p:spPr>
        <p:txBody>
          <a:bodyPr vert="horz" wrap="square" lIns="96640" tIns="48320" rIns="96640" bIns="48320" numCol="1" anchor="b" anchorCtr="0" compatLnSpc="1">
            <a:prstTxWarp prst="textNoShape">
              <a:avLst/>
            </a:prstTxWarp>
          </a:bodyPr>
          <a:lstStyle>
            <a:lvl1pPr algn="r" defTabSz="966696">
              <a:defRPr sz="1300">
                <a:latin typeface="Times New Roman" pitchFamily="18" charset="0"/>
              </a:defRPr>
            </a:lvl1pPr>
          </a:lstStyle>
          <a:p>
            <a:fld id="{E8798E02-7BBE-41AE-B5AA-372F089A0CBA}" type="slidenum">
              <a:rPr lang="en-US"/>
              <a:pPr/>
              <a:t>‹#›</a:t>
            </a:fld>
            <a:endParaRPr lang="en-US"/>
          </a:p>
        </p:txBody>
      </p:sp>
    </p:spTree>
    <p:extLst>
      <p:ext uri="{BB962C8B-B14F-4D97-AF65-F5344CB8AC3E}">
        <p14:creationId xmlns:p14="http://schemas.microsoft.com/office/powerpoint/2010/main" val="3675080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miter lim="800000"/>
            <a:headEnd/>
            <a:tailEnd/>
          </a:ln>
        </p:spPr>
        <p:txBody>
          <a:bodyPr/>
          <a:lstStyle/>
          <a:p>
            <a:fld id="{4ECED280-CF12-4CB8-AE68-111783197382}" type="slidenum">
              <a:rPr lang="en-US"/>
              <a:pPr/>
              <a:t>11</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35</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extLst>
      <p:ext uri="{BB962C8B-B14F-4D97-AF65-F5344CB8AC3E}">
        <p14:creationId xmlns:p14="http://schemas.microsoft.com/office/powerpoint/2010/main" val="1406719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36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extLst>
      <p:ext uri="{BB962C8B-B14F-4D97-AF65-F5344CB8AC3E}">
        <p14:creationId xmlns:p14="http://schemas.microsoft.com/office/powerpoint/2010/main" val="4159288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29289B2E-9761-4D3B-95B5-39B08699D899}" type="slidenum">
              <a:rPr lang="en-US" sz="1300">
                <a:latin typeface="Times New Roman" pitchFamily="18" charset="0"/>
              </a:rPr>
              <a:pPr algn="r" defTabSz="966696"/>
              <a:t>14</a:t>
            </a:fld>
            <a:endParaRPr lang="en-US" sz="1300" dirty="0">
              <a:latin typeface="Times New Roman"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miter lim="800000"/>
            <a:headEnd/>
            <a:tailEnd/>
          </a:ln>
        </p:spPr>
        <p:txBody>
          <a:bodyPr/>
          <a:lstStyle/>
          <a:p>
            <a:fld id="{801396E3-3531-4A91-B834-2574E64469E6}" type="slidenum">
              <a:rPr lang="en-US"/>
              <a:pPr/>
              <a:t>15</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miter lim="800000"/>
            <a:headEnd/>
            <a:tailEnd/>
          </a:ln>
        </p:spPr>
        <p:txBody>
          <a:bodyPr/>
          <a:lstStyle/>
          <a:p>
            <a:fld id="{EED57F2A-7F9A-4682-ABD2-13CEBF85A74F}" type="slidenum">
              <a:rPr lang="en-US"/>
              <a:pPr/>
              <a:t>16</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miter lim="800000"/>
            <a:headEnd/>
            <a:tailEnd/>
          </a:ln>
        </p:spPr>
        <p:txBody>
          <a:bodyPr/>
          <a:lstStyle/>
          <a:p>
            <a:fld id="{56DE1668-18F7-4CFC-981C-912C40E923D1}" type="slidenum">
              <a:rPr lang="en-US"/>
              <a:pPr/>
              <a:t>17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miter lim="800000"/>
            <a:headEnd/>
            <a:tailEnd/>
          </a:ln>
        </p:spPr>
        <p:txBody>
          <a:bodyPr/>
          <a:lstStyle/>
          <a:p>
            <a:fld id="{4C74FCFD-446A-46BC-8B94-C3CE0A6312CA}"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20</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extLst>
      <p:ext uri="{BB962C8B-B14F-4D97-AF65-F5344CB8AC3E}">
        <p14:creationId xmlns:p14="http://schemas.microsoft.com/office/powerpoint/2010/main" val="3512961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21</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ea typeface="ＭＳ Ｐゴシック" pitchFamily="34" charset="-128"/>
            </a:endParaRPr>
          </a:p>
        </p:txBody>
      </p:sp>
    </p:spTree>
    <p:extLst>
      <p:ext uri="{BB962C8B-B14F-4D97-AF65-F5344CB8AC3E}">
        <p14:creationId xmlns:p14="http://schemas.microsoft.com/office/powerpoint/2010/main" val="9917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9207350B-580A-4C53-AC1F-2897B6D7EA90}" type="datetime1">
              <a:rPr lang="en-US"/>
              <a:pPr/>
              <a:t>2/10/2024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CE82673F-31C3-47C1-ADAA-AE88061DE91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87A8FA4-E635-442F-80D0-0BD02D1726E6}" type="datetime1">
              <a:rPr lang="en-US"/>
              <a:pPr/>
              <a:t>2/10/2024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r>
              <a:rPr lang="en-US"/>
              <a:t>1-</a:t>
            </a:r>
            <a:fld id="{655DD0FF-E120-4394-882D-781EAF321F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30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30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6EBBEDB-713B-4045-9CF3-33F9E23E7DCB}" type="datetime1">
              <a:rPr lang="en-US"/>
              <a:pPr/>
              <a:t>2/10/2024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r>
              <a:rPr lang="en-US"/>
              <a:t>1-</a:t>
            </a:r>
            <a:fld id="{D6F59805-E872-43F0-8748-803C279C18C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11313"/>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95800" y="16113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495800" y="40116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fld id="{F935F45C-3CA1-4D53-A3BA-64ED2FE95E70}" type="datetime1">
              <a:rPr lang="en-US"/>
              <a:pPr/>
              <a:t>2/10/2024</a:t>
            </a:fld>
            <a:endParaRPr lang="en-US"/>
          </a:p>
        </p:txBody>
      </p:sp>
      <p:sp>
        <p:nvSpPr>
          <p:cNvPr id="7" name="Footer Placeholder 6"/>
          <p:cNvSpPr>
            <a:spLocks noGrp="1"/>
          </p:cNvSpPr>
          <p:nvPr>
            <p:ph type="ftr" sz="quarter" idx="11"/>
          </p:nvPr>
        </p:nvSpPr>
        <p:spPr/>
        <p:txBody>
          <a:bodyPr/>
          <a:lstStyle>
            <a:lvl1pPr>
              <a:defRPr/>
            </a:lvl1pPr>
          </a:lstStyle>
          <a:p>
            <a:pPr>
              <a:defRPr/>
            </a:pPr>
            <a:r>
              <a:rPr lang="en-US"/>
              <a:t>Introduction</a:t>
            </a:r>
          </a:p>
        </p:txBody>
      </p:sp>
      <p:sp>
        <p:nvSpPr>
          <p:cNvPr id="8" name="Slide Number Placeholder 7"/>
          <p:cNvSpPr>
            <a:spLocks noGrp="1"/>
          </p:cNvSpPr>
          <p:nvPr>
            <p:ph type="sldNum" sz="quarter" idx="12"/>
          </p:nvPr>
        </p:nvSpPr>
        <p:spPr/>
        <p:txBody>
          <a:bodyPr/>
          <a:lstStyle>
            <a:lvl1pPr>
              <a:defRPr/>
            </a:lvl1pPr>
          </a:lstStyle>
          <a:p>
            <a:r>
              <a:rPr lang="en-US"/>
              <a:t>1</a:t>
            </a:r>
            <a:fld id="{B8D707A1-E623-4C22-856E-10B23037F15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4083126-B602-4B7C-A99B-AA67580F6D47}" type="datetime1">
              <a:rPr lang="en-US"/>
              <a:pPr/>
              <a:t>2/10/2024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C90FA738-D4AE-4BE4-96B1-B6C2FDBC4F9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7FE1EFB-3877-45F4-AA0C-AFF78BDB4CB8}" type="datetime1">
              <a:rPr lang="en-US"/>
              <a:pPr/>
              <a:t>2/10/2024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BEC31B79-90B1-47C6-828A-97FDF69852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6B1E3976-7667-4554-A21C-A667E4E5801E}" type="datetime1">
              <a:rPr lang="en-US"/>
              <a:pPr/>
              <a:t>2/10/2024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p:cNvSpPr>
            <a:spLocks noGrp="1" noChangeArrowheads="1"/>
          </p:cNvSpPr>
          <p:nvPr>
            <p:ph type="sldNum" sz="quarter" idx="12"/>
          </p:nvPr>
        </p:nvSpPr>
        <p:spPr>
          <a:ln/>
        </p:spPr>
        <p:txBody>
          <a:bodyPr/>
          <a:lstStyle>
            <a:lvl1pPr>
              <a:defRPr/>
            </a:lvl1pPr>
          </a:lstStyle>
          <a:p>
            <a:r>
              <a:rPr lang="en-US"/>
              <a:t>2-</a:t>
            </a:r>
            <a:fld id="{AB3D7BA5-453F-4BD4-8813-B33ACC4628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EED52761-B428-48D7-B5C1-D03DE4061FD7}" type="datetime1">
              <a:rPr lang="en-US"/>
              <a:pPr/>
              <a:t>2/10/2024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9" name="Rectangle 6"/>
          <p:cNvSpPr>
            <a:spLocks noGrp="1" noChangeArrowheads="1"/>
          </p:cNvSpPr>
          <p:nvPr>
            <p:ph type="sldNum" sz="quarter" idx="12"/>
          </p:nvPr>
        </p:nvSpPr>
        <p:spPr>
          <a:ln/>
        </p:spPr>
        <p:txBody>
          <a:bodyPr/>
          <a:lstStyle>
            <a:lvl1pPr>
              <a:defRPr/>
            </a:lvl1pPr>
          </a:lstStyle>
          <a:p>
            <a:r>
              <a:rPr lang="en-US"/>
              <a:t>2-</a:t>
            </a:r>
            <a:fld id="{95828E4B-A5AD-4150-BD34-48BC836465E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E32A86C-88E5-46DA-B8A2-9DB1F1885FD3}" type="datetime1">
              <a:rPr lang="en-US"/>
              <a:pPr/>
              <a:t>2/10/2024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2"/>
          </p:nvPr>
        </p:nvSpPr>
        <p:spPr>
          <a:ln/>
        </p:spPr>
        <p:txBody>
          <a:bodyPr/>
          <a:lstStyle>
            <a:lvl1pPr>
              <a:defRPr/>
            </a:lvl1pPr>
          </a:lstStyle>
          <a:p>
            <a:r>
              <a:rPr lang="en-US"/>
              <a:t>2-</a:t>
            </a:r>
            <a:fld id="{682AF38C-3068-4AA4-A3E8-47C96209AD7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681F6E6-5411-408F-BA05-B419CDBCCF0A}" type="datetime1">
              <a:rPr lang="en-US"/>
              <a:pPr/>
              <a:t>2/10/2024</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Introduction</a:t>
            </a:r>
          </a:p>
        </p:txBody>
      </p:sp>
      <p:sp>
        <p:nvSpPr>
          <p:cNvPr id="4" name="Slide Number Placeholder 3"/>
          <p:cNvSpPr>
            <a:spLocks noGrp="1"/>
          </p:cNvSpPr>
          <p:nvPr>
            <p:ph type="sldNum" sz="quarter" idx="12"/>
          </p:nvPr>
        </p:nvSpPr>
        <p:spPr/>
        <p:txBody>
          <a:bodyPr/>
          <a:lstStyle>
            <a:lvl1pPr>
              <a:defRPr/>
            </a:lvl1pPr>
          </a:lstStyle>
          <a:p>
            <a:r>
              <a:rPr lang="en-US"/>
              <a:t>1-</a:t>
            </a:r>
            <a:fld id="{FDD59650-754C-46A1-89A5-F3132734EF1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64C9928-D08B-457F-932A-0BD3CB33C01D}" type="datetime1">
              <a:rPr lang="en-US"/>
              <a:pPr/>
              <a:t>2/10/2024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Introduction</a:t>
            </a:r>
          </a:p>
        </p:txBody>
      </p:sp>
      <p:sp>
        <p:nvSpPr>
          <p:cNvPr id="7" name="Slide Number Placeholder 6"/>
          <p:cNvSpPr>
            <a:spLocks noGrp="1"/>
          </p:cNvSpPr>
          <p:nvPr>
            <p:ph type="sldNum" sz="quarter" idx="12"/>
          </p:nvPr>
        </p:nvSpPr>
        <p:spPr/>
        <p:txBody>
          <a:bodyPr/>
          <a:lstStyle>
            <a:lvl1pPr>
              <a:defRPr/>
            </a:lvl1pPr>
          </a:lstStyle>
          <a:p>
            <a:r>
              <a:rPr lang="en-US"/>
              <a:t>1-</a:t>
            </a:r>
            <a:fld id="{3193AFA3-4111-4DB8-911B-7E48687BFC6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45502DF-6FF2-4862-9ACD-B336ECB539A1}" type="datetime1">
              <a:rPr lang="en-US"/>
              <a:pPr/>
              <a:t>2/10/2024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p:cNvSpPr>
            <a:spLocks noGrp="1" noChangeArrowheads="1"/>
          </p:cNvSpPr>
          <p:nvPr>
            <p:ph type="sldNum" sz="quarter" idx="12"/>
          </p:nvPr>
        </p:nvSpPr>
        <p:spPr>
          <a:ln/>
        </p:spPr>
        <p:txBody>
          <a:bodyPr/>
          <a:lstStyle>
            <a:lvl1pPr>
              <a:defRPr/>
            </a:lvl1pPr>
          </a:lstStyle>
          <a:p>
            <a:r>
              <a:rPr lang="en-US"/>
              <a:t>2-</a:t>
            </a:r>
            <a:fld id="{01A69727-8021-4D66-8723-12D39835E7C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11313"/>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fld id="{4AC0ED0B-4434-4B84-B458-A9278033E2C6}" type="datetime1">
              <a:rPr lang="en-US"/>
              <a:pPr/>
              <a:t>2/10/2024</a:t>
            </a:fld>
            <a:endParaRPr lang="en-US"/>
          </a:p>
        </p:txBody>
      </p:sp>
      <p:sp>
        <p:nvSpPr>
          <p:cNvPr id="195589" name="Rectangle 5"/>
          <p:cNvSpPr>
            <a:spLocks noGrp="1" noChangeArrowheads="1"/>
          </p:cNvSpPr>
          <p:nvPr>
            <p:ph type="ftr" sz="quarter" idx="3"/>
          </p:nvPr>
        </p:nvSpPr>
        <p:spPr bwMode="auto">
          <a:xfrm>
            <a:off x="557688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r>
              <a:rPr lang="en-US"/>
              <a:t>Introduction</a:t>
            </a:r>
          </a:p>
        </p:txBody>
      </p:sp>
      <p:sp>
        <p:nvSpPr>
          <p:cNvPr id="195590" name="Rectangle 6"/>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r>
              <a:rPr lang="en-US"/>
              <a:t>2-</a:t>
            </a:r>
            <a:fld id="{24C8754D-ADF7-4D25-9B79-9368BA7CB5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4004" r:id="rId7"/>
    <p:sldLayoutId id="2147484005" r:id="rId8"/>
    <p:sldLayoutId id="2147483991" r:id="rId9"/>
    <p:sldLayoutId id="2147484006" r:id="rId10"/>
    <p:sldLayoutId id="2147484007" r:id="rId11"/>
    <p:sldLayoutId id="2147484008" r:id="rId12"/>
  </p:sldLayoutIdLst>
  <p:hf hdr="0" dt="0"/>
  <p:txStyles>
    <p:titleStyle>
      <a:lvl1pPr algn="l" rtl="0" eaLnBrk="0" fontAlgn="base" hangingPunct="0">
        <a:spcBef>
          <a:spcPct val="0"/>
        </a:spcBef>
        <a:spcAft>
          <a:spcPct val="0"/>
        </a:spcAft>
        <a:defRPr sz="4400">
          <a:solidFill>
            <a:srgbClr val="000099"/>
          </a:solidFill>
          <a:latin typeface="+mj-lt"/>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29698" name="Slide Number Placeholder 3"/>
          <p:cNvSpPr>
            <a:spLocks noGrp="1"/>
          </p:cNvSpPr>
          <p:nvPr>
            <p:ph type="sldNum" sz="quarter" idx="12"/>
          </p:nvPr>
        </p:nvSpPr>
        <p:spPr>
          <a:noFill/>
        </p:spPr>
        <p:txBody>
          <a:bodyPr/>
          <a:lstStyle/>
          <a:p>
            <a:r>
              <a:rPr lang="en-US"/>
              <a:t>1-</a:t>
            </a:r>
            <a:fld id="{FF49274F-7BAE-4AE4-BDFE-6EEC0D9D522B}" type="slidenum">
              <a:rPr lang="en-US"/>
              <a:pPr/>
              <a:t>1</a:t>
            </a:fld>
            <a:endParaRPr lang="en-US"/>
          </a:p>
        </p:txBody>
      </p:sp>
      <p:sp>
        <p:nvSpPr>
          <p:cNvPr id="29699" name="Rectangle 3"/>
          <p:cNvSpPr>
            <a:spLocks noChangeArrowheads="1"/>
          </p:cNvSpPr>
          <p:nvPr/>
        </p:nvSpPr>
        <p:spPr bwMode="auto">
          <a:xfrm>
            <a:off x="221673" y="715963"/>
            <a:ext cx="7955676" cy="2941637"/>
          </a:xfrm>
          <a:prstGeom prst="rect">
            <a:avLst/>
          </a:prstGeom>
          <a:noFill/>
          <a:ln w="9525">
            <a:noFill/>
            <a:miter lim="800000"/>
            <a:headEnd/>
            <a:tailEnd/>
          </a:ln>
        </p:spPr>
        <p:txBody>
          <a:bodyPr anchor="ctr"/>
          <a:lstStyle/>
          <a:p>
            <a:pPr eaLnBrk="1" hangingPunct="1">
              <a:lnSpc>
                <a:spcPct val="85000"/>
              </a:lnSpc>
            </a:pPr>
            <a:endParaRPr lang="en-IN" dirty="0"/>
          </a:p>
          <a:p>
            <a:pPr eaLnBrk="1" hangingPunct="1">
              <a:lnSpc>
                <a:spcPct val="85000"/>
              </a:lnSpc>
            </a:pPr>
            <a:r>
              <a:rPr lang="en-IN" dirty="0"/>
              <a:t>Unit – I                                                                   8</a:t>
            </a:r>
            <a:r>
              <a:rPr lang="en-IN" sz="2000" dirty="0">
                <a:latin typeface="Times New Roman" panose="02020603050405020304" pitchFamily="18" charset="0"/>
                <a:cs typeface="Times New Roman" panose="02020603050405020304" pitchFamily="18" charset="0"/>
              </a:rPr>
              <a:t> Hours </a:t>
            </a:r>
            <a:endParaRPr lang="en-US" sz="2000" dirty="0">
              <a:solidFill>
                <a:srgbClr val="000099"/>
              </a:solidFill>
              <a:latin typeface="Times New Roman" panose="02020603050405020304" pitchFamily="18" charset="0"/>
              <a:cs typeface="Times New Roman" panose="02020603050405020304" pitchFamily="18" charset="0"/>
            </a:endParaRPr>
          </a:p>
          <a:p>
            <a:pPr algn="just" eaLnBrk="1" hangingPunct="1"/>
            <a:r>
              <a:rPr lang="en-US" sz="2000" dirty="0">
                <a:latin typeface="Times New Roman" panose="02020603050405020304" pitchFamily="18" charset="0"/>
                <a:cs typeface="Times New Roman" panose="02020603050405020304" pitchFamily="18" charset="0"/>
              </a:rPr>
              <a:t>Microprocessors versus Microcontrollers, ARM Embedded Systems: The RISC design philosophy, The ARM Design Philosophy, Embedded System Hardware, Embedded System Software. ARM Processor Fundamentals: Registers, Current Program Status Register, Pipeline, Exceptions, Interrupts, and the Vector Table, Core Extensions.</a:t>
            </a:r>
            <a:endParaRPr lang="en-US" sz="2000" dirty="0">
              <a:solidFill>
                <a:srgbClr val="000099"/>
              </a:solidFill>
              <a:latin typeface="Times New Roman" panose="02020603050405020304" pitchFamily="18" charset="0"/>
              <a:cs typeface="Times New Roman" panose="02020603050405020304" pitchFamily="18" charset="0"/>
            </a:endParaRPr>
          </a:p>
        </p:txBody>
      </p:sp>
      <p:pic>
        <p:nvPicPr>
          <p:cNvPr id="29703" name="Picture 8"/>
          <p:cNvPicPr>
            <a:picLocks noChangeAspect="1" noChangeArrowheads="1"/>
          </p:cNvPicPr>
          <p:nvPr/>
        </p:nvPicPr>
        <p:blipFill>
          <a:blip r:embed="rId2" cstate="print"/>
          <a:srcRect/>
          <a:stretch>
            <a:fillRect/>
          </a:stretch>
        </p:blipFill>
        <p:spPr bwMode="auto">
          <a:xfrm>
            <a:off x="404542" y="5127982"/>
            <a:ext cx="187325" cy="187325"/>
          </a:xfrm>
          <a:prstGeom prst="rect">
            <a:avLst/>
          </a:prstGeom>
          <a:noFill/>
          <a:ln w="9525">
            <a:noFill/>
            <a:miter lim="800000"/>
            <a:headEnd/>
            <a:tailEnd/>
          </a:ln>
        </p:spPr>
      </p:pic>
      <p:sp>
        <p:nvSpPr>
          <p:cNvPr id="2" name="Rectangle 1"/>
          <p:cNvSpPr/>
          <p:nvPr/>
        </p:nvSpPr>
        <p:spPr>
          <a:xfrm>
            <a:off x="404542" y="4088674"/>
            <a:ext cx="7668304" cy="1015663"/>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Text Book: </a:t>
            </a:r>
            <a:r>
              <a:rPr lang="en-US" sz="2000" dirty="0">
                <a:latin typeface="Times New Roman" panose="02020603050405020304" pitchFamily="18" charset="0"/>
                <a:cs typeface="Times New Roman" panose="02020603050405020304" pitchFamily="18" charset="0"/>
              </a:rPr>
              <a:t>ARM System Developer’s Guide,  Designing and Optimizing System Software  Andrew N. </a:t>
            </a:r>
            <a:r>
              <a:rPr lang="en-US" sz="2000" dirty="0" err="1">
                <a:latin typeface="Times New Roman" panose="02020603050405020304" pitchFamily="18" charset="0"/>
                <a:cs typeface="Times New Roman" panose="02020603050405020304" pitchFamily="18" charset="0"/>
              </a:rPr>
              <a:t>Sloss</a:t>
            </a:r>
            <a:r>
              <a:rPr lang="en-US" sz="2000" dirty="0">
                <a:latin typeface="Times New Roman" panose="02020603050405020304" pitchFamily="18" charset="0"/>
                <a:cs typeface="Times New Roman" panose="02020603050405020304" pitchFamily="18" charset="0"/>
              </a:rPr>
              <a:t> Dominic </a:t>
            </a:r>
            <a:r>
              <a:rPr lang="en-US" sz="2000" dirty="0" err="1">
                <a:latin typeface="Times New Roman" panose="02020603050405020304" pitchFamily="18" charset="0"/>
                <a:cs typeface="Times New Roman" panose="02020603050405020304" pitchFamily="18" charset="0"/>
              </a:rPr>
              <a:t>Symes</a:t>
            </a:r>
            <a:r>
              <a:rPr lang="en-US" sz="2000" dirty="0">
                <a:latin typeface="Times New Roman" panose="02020603050405020304" pitchFamily="18" charset="0"/>
                <a:cs typeface="Times New Roman" panose="02020603050405020304" pitchFamily="18" charset="0"/>
              </a:rPr>
              <a:t> Chris Wright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endParaRPr lang="en-US" dirty="0">
              <a:ea typeface="ＭＳ Ｐゴシック" pitchFamily="34" charset="-128"/>
            </a:endParaRPr>
          </a:p>
        </p:txBody>
      </p:sp>
      <p:sp>
        <p:nvSpPr>
          <p:cNvPr id="29698" name="Slide Number Placeholder 3"/>
          <p:cNvSpPr>
            <a:spLocks noGrp="1"/>
          </p:cNvSpPr>
          <p:nvPr>
            <p:ph type="sldNum" sz="quarter" idx="12"/>
          </p:nvPr>
        </p:nvSpPr>
        <p:spPr>
          <a:noFill/>
        </p:spPr>
        <p:txBody>
          <a:bodyPr/>
          <a:lstStyle/>
          <a:p>
            <a:endParaRPr lang="en-US" dirty="0"/>
          </a:p>
        </p:txBody>
      </p:sp>
      <p:pic>
        <p:nvPicPr>
          <p:cNvPr id="29703" name="Picture 8"/>
          <p:cNvPicPr>
            <a:picLocks noChangeAspect="1" noChangeArrowheads="1"/>
          </p:cNvPicPr>
          <p:nvPr/>
        </p:nvPicPr>
        <p:blipFill>
          <a:blip r:embed="rId2" cstate="print"/>
          <a:srcRect/>
          <a:stretch>
            <a:fillRect/>
          </a:stretch>
        </p:blipFill>
        <p:spPr bwMode="auto">
          <a:xfrm>
            <a:off x="404542" y="5127982"/>
            <a:ext cx="187325" cy="187325"/>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862150" y="966651"/>
            <a:ext cx="7720148" cy="5669280"/>
          </a:xfrm>
          <a:prstGeom prst="rect">
            <a:avLst/>
          </a:prstGeom>
        </p:spPr>
      </p:pic>
    </p:spTree>
    <p:extLst>
      <p:ext uri="{BB962C8B-B14F-4D97-AF65-F5344CB8AC3E}">
        <p14:creationId xmlns:p14="http://schemas.microsoft.com/office/powerpoint/2010/main" val="34507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30722" name="Rectangle 2"/>
          <p:cNvSpPr>
            <a:spLocks noGrp="1" noChangeArrowheads="1"/>
          </p:cNvSpPr>
          <p:nvPr>
            <p:ph type="title" idx="4294967295"/>
          </p:nvPr>
        </p:nvSpPr>
        <p:spPr>
          <a:xfrm>
            <a:off x="757645" y="0"/>
            <a:ext cx="7471953" cy="1030288"/>
          </a:xfrm>
        </p:spPr>
        <p:txBody>
          <a:bodyPr/>
          <a:lstStyle/>
          <a:p>
            <a:r>
              <a:rPr lang="en-IN" sz="2800" dirty="0">
                <a:latin typeface="Times New Roman" panose="02020603050405020304" pitchFamily="18" charset="0"/>
                <a:cs typeface="Times New Roman" panose="02020603050405020304" pitchFamily="18" charset="0"/>
              </a:rPr>
              <a:t>Brief History of ARM Core </a:t>
            </a:r>
          </a:p>
        </p:txBody>
      </p:sp>
      <p:sp>
        <p:nvSpPr>
          <p:cNvPr id="30724" name="Rectangle 4"/>
          <p:cNvSpPr>
            <a:spLocks noGrp="1" noChangeArrowheads="1"/>
          </p:cNvSpPr>
          <p:nvPr>
            <p:ph type="body" sz="half" idx="4294967295"/>
          </p:nvPr>
        </p:nvSpPr>
        <p:spPr>
          <a:xfrm>
            <a:off x="631825" y="796834"/>
            <a:ext cx="7586624" cy="5708353"/>
          </a:xfrm>
        </p:spPr>
        <p:txBody>
          <a:bodyPr/>
          <a:lstStyle/>
          <a:p>
            <a:r>
              <a:rPr lang="en-IN" sz="2000" dirty="0">
                <a:latin typeface="Times New Roman" panose="02020603050405020304" pitchFamily="18" charset="0"/>
                <a:cs typeface="Times New Roman" panose="02020603050405020304" pitchFamily="18" charset="0"/>
              </a:rPr>
              <a:t>1985, First ARM (ARM1) </a:t>
            </a:r>
          </a:p>
          <a:p>
            <a:r>
              <a:rPr lang="en-IN" sz="2000" dirty="0">
                <a:latin typeface="Times New Roman" panose="02020603050405020304" pitchFamily="18" charset="0"/>
                <a:cs typeface="Times New Roman" panose="02020603050405020304" pitchFamily="18" charset="0"/>
              </a:rPr>
              <a:t>1995, ARM7TDMI (</a:t>
            </a:r>
            <a:r>
              <a:rPr lang="en-IN" sz="2000" b="1" dirty="0">
                <a:latin typeface="Times New Roman" panose="02020603050405020304" pitchFamily="18" charset="0"/>
                <a:cs typeface="Times New Roman" panose="02020603050405020304" pitchFamily="18" charset="0"/>
              </a:rPr>
              <a:t>Technology Driven Market Intelligence</a:t>
            </a: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Most successful ARM core </a:t>
            </a:r>
          </a:p>
          <a:p>
            <a:pPr marL="0" indent="0">
              <a:buNone/>
            </a:pPr>
            <a:r>
              <a:rPr lang="en-IN" sz="2000" dirty="0">
                <a:latin typeface="Times New Roman" panose="02020603050405020304" pitchFamily="18" charset="0"/>
                <a:cs typeface="Times New Roman" panose="02020603050405020304" pitchFamily="18" charset="0"/>
              </a:rPr>
              <a:t>    3-stage pipeline, 120 Dhrystone MIPS </a:t>
            </a:r>
          </a:p>
          <a:p>
            <a:r>
              <a:rPr lang="en-IN" sz="2000" dirty="0">
                <a:latin typeface="Times New Roman" panose="02020603050405020304" pitchFamily="18" charset="0"/>
                <a:cs typeface="Times New Roman" panose="02020603050405020304" pitchFamily="18" charset="0"/>
              </a:rPr>
              <a:t>1997, ARM9 </a:t>
            </a:r>
          </a:p>
          <a:p>
            <a:pPr marL="0" indent="0">
              <a:buNone/>
            </a:pPr>
            <a:r>
              <a:rPr lang="en-IN" sz="2000" dirty="0">
                <a:latin typeface="Times New Roman" panose="02020603050405020304" pitchFamily="18" charset="0"/>
                <a:cs typeface="Times New Roman" panose="02020603050405020304" pitchFamily="18" charset="0"/>
              </a:rPr>
              <a:t>    5-stage pipeline (Instruction Fetch, Decode, Execute, Memory </a:t>
            </a:r>
          </a:p>
          <a:p>
            <a:pPr marL="0" indent="0">
              <a:buNone/>
            </a:pP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access, Register write back </a:t>
            </a:r>
          </a:p>
          <a:p>
            <a:pPr marL="0" indent="0">
              <a:buNone/>
            </a:pPr>
            <a:r>
              <a:rPr lang="en-IN" sz="2000" dirty="0">
                <a:latin typeface="Times New Roman" panose="02020603050405020304" pitchFamily="18" charset="0"/>
                <a:cs typeface="Times New Roman" panose="02020603050405020304" pitchFamily="18" charset="0"/>
              </a:rPr>
              <a:t>    Harvard (I+D cache), MMU (OS’s VM) </a:t>
            </a:r>
          </a:p>
          <a:p>
            <a:r>
              <a:rPr lang="en-IN" sz="2000" dirty="0">
                <a:latin typeface="Times New Roman" panose="02020603050405020304" pitchFamily="18" charset="0"/>
                <a:cs typeface="Times New Roman" panose="02020603050405020304" pitchFamily="18" charset="0"/>
              </a:rPr>
              <a:t>1999, ARM10 </a:t>
            </a:r>
          </a:p>
          <a:p>
            <a:pPr algn="just"/>
            <a:r>
              <a:rPr lang="en-IN" sz="2000" dirty="0">
                <a:latin typeface="Times New Roman" panose="02020603050405020304" pitchFamily="18" charset="0"/>
                <a:cs typeface="Times New Roman" panose="02020603050405020304" pitchFamily="18" charset="0"/>
              </a:rPr>
              <a:t>6-stage pipeline (</a:t>
            </a:r>
            <a:r>
              <a:rPr lang="en-US" sz="2000" dirty="0">
                <a:latin typeface="Times New Roman" panose="02020603050405020304" pitchFamily="18" charset="0"/>
                <a:cs typeface="Times New Roman" panose="02020603050405020304" pitchFamily="18" charset="0"/>
              </a:rPr>
              <a:t>Fetching the instruction from memory, Decode, Calculating EA, Fetch the operands from the given memory. Execute, Store the result in a proper place.</a:t>
            </a:r>
          </a:p>
          <a:p>
            <a:pPr marL="0" indent="0">
              <a:buNone/>
            </a:pPr>
            <a:r>
              <a:rPr lang="en-IN" sz="2000" dirty="0">
                <a:latin typeface="Times New Roman" panose="02020603050405020304" pitchFamily="18" charset="0"/>
                <a:cs typeface="Times New Roman" panose="02020603050405020304" pitchFamily="18" charset="0"/>
              </a:rPr>
              <a:t>    VFP(Vector Float Point) (7-stage pipeline) </a:t>
            </a:r>
          </a:p>
          <a:p>
            <a:r>
              <a:rPr lang="en-IN" sz="2000" dirty="0">
                <a:latin typeface="Times New Roman" panose="02020603050405020304" pitchFamily="18" charset="0"/>
                <a:cs typeface="Times New Roman" panose="02020603050405020304" pitchFamily="18" charset="0"/>
              </a:rPr>
              <a:t>2003, ARM11   8-stage pipeline</a:t>
            </a:r>
            <a:endParaRPr lang="en-US" sz="2000" dirty="0">
              <a:latin typeface="Times New Roman" panose="02020603050405020304" pitchFamily="18" charset="0"/>
              <a:ea typeface="ＭＳ Ｐゴシック" pitchFamily="34" charset="-128"/>
              <a:cs typeface="Times New Roman" panose="02020603050405020304" pitchFamily="18" charset="0"/>
            </a:endParaRPr>
          </a:p>
        </p:txBody>
      </p:sp>
      <p:sp>
        <p:nvSpPr>
          <p:cNvPr id="30726" name="Slide Number Placeholder 3"/>
          <p:cNvSpPr>
            <a:spLocks noGrp="1"/>
          </p:cNvSpPr>
          <p:nvPr>
            <p:ph type="sldNum" sz="quarter" idx="12"/>
          </p:nvPr>
        </p:nvSpPr>
        <p:spPr>
          <a:noFill/>
        </p:spPr>
        <p:txBody>
          <a:bodyPr/>
          <a:lstStyle/>
          <a:p>
            <a:r>
              <a:rPr lang="en-US"/>
              <a:t>1-</a:t>
            </a:r>
            <a:fld id="{5630B436-9CF4-4D80-888F-054B169A30DF}"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12</a:t>
            </a:fld>
            <a:endParaRPr lang="en-US"/>
          </a:p>
        </p:txBody>
      </p:sp>
      <p:sp>
        <p:nvSpPr>
          <p:cNvPr id="4" name="Rectangle 3"/>
          <p:cNvSpPr/>
          <p:nvPr/>
        </p:nvSpPr>
        <p:spPr>
          <a:xfrm>
            <a:off x="836023" y="496390"/>
            <a:ext cx="7289074" cy="461665"/>
          </a:xfrm>
          <a:prstGeom prst="rect">
            <a:avLst/>
          </a:prstGeom>
        </p:spPr>
        <p:txBody>
          <a:bodyPr wrap="square">
            <a:spAutoFit/>
          </a:bodyPr>
          <a:lstStyle/>
          <a:p>
            <a:pPr algn="just"/>
            <a:r>
              <a:rPr lang="en-IN" b="1" dirty="0"/>
              <a:t>LPC2148 Pin Configuration</a:t>
            </a:r>
            <a:endParaRPr lang="en-IN" b="1" dirty="0">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437" y="958054"/>
            <a:ext cx="5953125" cy="5625625"/>
          </a:xfrm>
          <a:prstGeom prst="rect">
            <a:avLst/>
          </a:prstGeom>
        </p:spPr>
      </p:pic>
    </p:spTree>
    <p:extLst>
      <p:ext uri="{BB962C8B-B14F-4D97-AF65-F5344CB8AC3E}">
        <p14:creationId xmlns:p14="http://schemas.microsoft.com/office/powerpoint/2010/main" val="279643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13</a:t>
            </a:fld>
            <a:endParaRPr lang="en-US"/>
          </a:p>
        </p:txBody>
      </p:sp>
      <p:sp>
        <p:nvSpPr>
          <p:cNvPr id="4" name="Rectangle 3"/>
          <p:cNvSpPr/>
          <p:nvPr/>
        </p:nvSpPr>
        <p:spPr>
          <a:xfrm>
            <a:off x="770709" y="470264"/>
            <a:ext cx="7701779"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Reduced Instruction Set Architecture (RISC)</a:t>
            </a:r>
          </a:p>
          <a:p>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main idea behind this is to simplify hardware by using an instruction set composed of a few basic steps for loading, evaluating, and storing operations just like a load command will load data, a store command will store the data.</a:t>
            </a:r>
          </a:p>
          <a:p>
            <a:pPr algn="just"/>
            <a:r>
              <a:rPr lang="en-US" sz="2000"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Complex Instruction Set Architecture (CISC)</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main idea is that a single instruction will do all loading, evaluating, and storing operations just like a multiplication command will do stuff like loading data, evaluating, and storing it, hence it’s complex.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55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2"/>
          <p:cNvSpPr>
            <a:spLocks noGrp="1"/>
          </p:cNvSpPr>
          <p:nvPr>
            <p:ph type="ftr" sz="quarter" idx="11"/>
          </p:nvPr>
        </p:nvSpPr>
        <p:spPr>
          <a:noFill/>
        </p:spPr>
        <p:txBody>
          <a:bodyPr/>
          <a:lstStyle/>
          <a:p>
            <a:endParaRPr lang="en-US" dirty="0">
              <a:ea typeface="ＭＳ Ｐゴシック" pitchFamily="34" charset="-128"/>
            </a:endParaRPr>
          </a:p>
        </p:txBody>
      </p:sp>
      <p:sp>
        <p:nvSpPr>
          <p:cNvPr id="34818" name="Rectangle 2"/>
          <p:cNvSpPr>
            <a:spLocks noGrp="1" noChangeArrowheads="1"/>
          </p:cNvSpPr>
          <p:nvPr>
            <p:ph type="title" idx="4294967295"/>
          </p:nvPr>
        </p:nvSpPr>
        <p:spPr>
          <a:xfrm>
            <a:off x="600571" y="222069"/>
            <a:ext cx="7994154" cy="905056"/>
          </a:xfrm>
        </p:spPr>
        <p:txBody>
          <a:bodyPr/>
          <a:lstStyle/>
          <a:p>
            <a:pPr eaLnBrk="1" hangingPunct="1"/>
            <a:r>
              <a:rPr lang="en-US" sz="2400" dirty="0">
                <a:latin typeface="Times New Roman" panose="02020603050405020304" pitchFamily="18" charset="0"/>
                <a:ea typeface="ＭＳ Ｐゴシック" pitchFamily="34" charset="-128"/>
                <a:cs typeface="Times New Roman" panose="02020603050405020304" pitchFamily="18" charset="0"/>
              </a:rPr>
              <a:t>Comparison of CISC and RISC</a:t>
            </a:r>
          </a:p>
        </p:txBody>
      </p:sp>
      <p:sp>
        <p:nvSpPr>
          <p:cNvPr id="34827" name="Slide Number Placeholder 3"/>
          <p:cNvSpPr>
            <a:spLocks noGrp="1"/>
          </p:cNvSpPr>
          <p:nvPr>
            <p:ph type="sldNum" sz="quarter" idx="12"/>
          </p:nvPr>
        </p:nvSpPr>
        <p:spPr>
          <a:noFill/>
        </p:spPr>
        <p:txBody>
          <a:bodyPr/>
          <a:lstStyle/>
          <a:p>
            <a:r>
              <a:rPr lang="en-US"/>
              <a:t>1-</a:t>
            </a:r>
            <a:fld id="{CF96FDE2-0F8D-45B7-9101-7E0059ECB012}" type="slidenum">
              <a:rPr lang="en-US"/>
              <a:pPr/>
              <a:t>14</a:t>
            </a:fld>
            <a:endParaRPr lang="en-US"/>
          </a:p>
        </p:txBody>
      </p:sp>
      <p:pic>
        <p:nvPicPr>
          <p:cNvPr id="3" name="Picture 2"/>
          <p:cNvPicPr>
            <a:picLocks noChangeAspect="1"/>
          </p:cNvPicPr>
          <p:nvPr/>
        </p:nvPicPr>
        <p:blipFill>
          <a:blip r:embed="rId3"/>
          <a:stretch>
            <a:fillRect/>
          </a:stretch>
        </p:blipFill>
        <p:spPr>
          <a:xfrm>
            <a:off x="651868" y="1127125"/>
            <a:ext cx="7942857" cy="51464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36878" name="Slide Number Placeholder 3"/>
          <p:cNvSpPr>
            <a:spLocks noGrp="1"/>
          </p:cNvSpPr>
          <p:nvPr>
            <p:ph type="sldNum" sz="quarter" idx="12"/>
          </p:nvPr>
        </p:nvSpPr>
        <p:spPr>
          <a:noFill/>
        </p:spPr>
        <p:txBody>
          <a:bodyPr/>
          <a:lstStyle/>
          <a:p>
            <a:r>
              <a:rPr lang="en-US"/>
              <a:t>1-</a:t>
            </a:r>
            <a:fld id="{F6DD66DD-2C2C-4CD4-A2D9-2151C8494138}" type="slidenum">
              <a:rPr lang="en-US"/>
              <a:pPr/>
              <a:t>15</a:t>
            </a:fld>
            <a:endParaRPr lang="en-US"/>
          </a:p>
        </p:txBody>
      </p:sp>
      <p:sp>
        <p:nvSpPr>
          <p:cNvPr id="2" name="Rectangle 1"/>
          <p:cNvSpPr/>
          <p:nvPr/>
        </p:nvSpPr>
        <p:spPr>
          <a:xfrm>
            <a:off x="470264" y="731520"/>
            <a:ext cx="8125096" cy="4339650"/>
          </a:xfrm>
          <a:prstGeom prst="rect">
            <a:avLst/>
          </a:prstGeom>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1.1 The RISC design philosophy </a:t>
            </a:r>
            <a:endParaRPr lang="en-US" sz="2800" dirty="0">
              <a:latin typeface="Times New Roman" panose="02020603050405020304" pitchFamily="18" charset="0"/>
              <a:cs typeface="Times New Roman" panose="02020603050405020304" pitchFamily="18" charset="0"/>
            </a:endParaRPr>
          </a:p>
          <a:p>
            <a:pPr algn="just"/>
            <a:r>
              <a:rPr lang="en-US" sz="3200" dirty="0">
                <a:solidFill>
                  <a:srgbClr val="000000"/>
                </a:solidFill>
                <a:latin typeface="Arial" panose="020B0604020202020204" pitchFamily="34" charset="0"/>
              </a:rPr>
              <a:t>• </a:t>
            </a:r>
            <a:r>
              <a:rPr lang="en-US" dirty="0">
                <a:solidFill>
                  <a:srgbClr val="000000"/>
                </a:solidFill>
                <a:latin typeface="Times New Roman" panose="02020603050405020304" pitchFamily="18" charset="0"/>
                <a:cs typeface="Times New Roman" panose="02020603050405020304" pitchFamily="18" charset="0"/>
              </a:rPr>
              <a:t>The ARM core uses a RISC architecture.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RISC aimed at </a:t>
            </a:r>
          </a:p>
          <a:p>
            <a:pPr algn="just"/>
            <a:r>
              <a:rPr lang="en-US" dirty="0">
                <a:solidFill>
                  <a:srgbClr val="000000"/>
                </a:solidFill>
                <a:latin typeface="Times New Roman" panose="02020603050405020304" pitchFamily="18" charset="0"/>
                <a:cs typeface="Times New Roman" panose="02020603050405020304" pitchFamily="18" charset="0"/>
              </a:rPr>
              <a:t>- simple and powerful instructions that execute </a:t>
            </a: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within a single   cycle at a high clock speed.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Provides greater flexibility and intelligence in </a:t>
            </a: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software rather than hardware.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CISC relies more on the hardware for instruction Functionality.</a:t>
            </a:r>
          </a:p>
          <a:p>
            <a:pPr marL="342900" indent="-34290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CISC instructions are more complicated.</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2"/>
          <p:cNvSpPr>
            <a:spLocks noGrp="1"/>
          </p:cNvSpPr>
          <p:nvPr>
            <p:ph type="ftr" sz="quarter" idx="11"/>
          </p:nvPr>
        </p:nvSpPr>
        <p:spPr>
          <a:xfrm>
            <a:off x="7373938" y="6467475"/>
            <a:ext cx="1098550" cy="288925"/>
          </a:xfrm>
          <a:noFill/>
        </p:spPr>
        <p:txBody>
          <a:bodyPr/>
          <a:lstStyle/>
          <a:p>
            <a:r>
              <a:rPr lang="en-US">
                <a:ea typeface="ＭＳ Ｐゴシック" pitchFamily="34" charset="-128"/>
              </a:rPr>
              <a:t>Introduction</a:t>
            </a:r>
          </a:p>
        </p:txBody>
      </p:sp>
      <p:sp>
        <p:nvSpPr>
          <p:cNvPr id="38918" name="Slide Number Placeholder 3"/>
          <p:cNvSpPr>
            <a:spLocks noGrp="1"/>
          </p:cNvSpPr>
          <p:nvPr>
            <p:ph type="sldNum" sz="quarter" idx="12"/>
          </p:nvPr>
        </p:nvSpPr>
        <p:spPr>
          <a:noFill/>
        </p:spPr>
        <p:txBody>
          <a:bodyPr/>
          <a:lstStyle/>
          <a:p>
            <a:r>
              <a:rPr lang="en-US"/>
              <a:t>1-</a:t>
            </a:r>
            <a:fld id="{A097D292-55A7-417B-B39D-5877FB7420EB}" type="slidenum">
              <a:rPr lang="en-US"/>
              <a:pPr/>
              <a:t>16</a:t>
            </a:fld>
            <a:endParaRPr lang="en-US"/>
          </a:p>
        </p:txBody>
      </p:sp>
      <p:pic>
        <p:nvPicPr>
          <p:cNvPr id="2" name="Picture 1"/>
          <p:cNvPicPr>
            <a:picLocks noChangeAspect="1"/>
          </p:cNvPicPr>
          <p:nvPr/>
        </p:nvPicPr>
        <p:blipFill>
          <a:blip r:embed="rId3"/>
          <a:stretch>
            <a:fillRect/>
          </a:stretch>
        </p:blipFill>
        <p:spPr>
          <a:xfrm>
            <a:off x="1143428" y="1463040"/>
            <a:ext cx="7329060" cy="4637313"/>
          </a:xfrm>
          <a:prstGeom prst="rect">
            <a:avLst/>
          </a:prstGeom>
        </p:spPr>
      </p:pic>
      <p:sp>
        <p:nvSpPr>
          <p:cNvPr id="3" name="Rectangle 2"/>
          <p:cNvSpPr/>
          <p:nvPr/>
        </p:nvSpPr>
        <p:spPr>
          <a:xfrm>
            <a:off x="1867989" y="862149"/>
            <a:ext cx="6132582" cy="461665"/>
          </a:xfrm>
          <a:prstGeom prst="rect">
            <a:avLst/>
          </a:prstGeom>
        </p:spPr>
        <p:txBody>
          <a:bodyPr wrap="square">
            <a:spAutoFit/>
          </a:bodyPr>
          <a:lstStyle/>
          <a:p>
            <a:r>
              <a:rPr lang="en-IN" b="1" dirty="0">
                <a:solidFill>
                  <a:srgbClr val="000000"/>
                </a:solidFill>
                <a:latin typeface="Times New Roman" panose="02020603050405020304" pitchFamily="18" charset="0"/>
                <a:cs typeface="Times New Roman" panose="02020603050405020304" pitchFamily="18" charset="0"/>
              </a:rPr>
              <a:t>CISC vs. RISC</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Footer Placeholder 2"/>
          <p:cNvSpPr>
            <a:spLocks noGrp="1"/>
          </p:cNvSpPr>
          <p:nvPr>
            <p:ph type="ftr" sz="quarter" idx="11"/>
          </p:nvPr>
        </p:nvSpPr>
        <p:spPr>
          <a:xfrm>
            <a:off x="7373938" y="6467475"/>
            <a:ext cx="1098550" cy="288925"/>
          </a:xfrm>
          <a:noFill/>
        </p:spPr>
        <p:txBody>
          <a:bodyPr/>
          <a:lstStyle/>
          <a:p>
            <a:r>
              <a:rPr lang="en-US">
                <a:ea typeface="ＭＳ Ｐゴシック" pitchFamily="34" charset="-128"/>
              </a:rPr>
              <a:t>Introduction</a:t>
            </a:r>
          </a:p>
        </p:txBody>
      </p:sp>
      <p:sp>
        <p:nvSpPr>
          <p:cNvPr id="40966" name="Slide Number Placeholder 3"/>
          <p:cNvSpPr>
            <a:spLocks noGrp="1"/>
          </p:cNvSpPr>
          <p:nvPr>
            <p:ph type="sldNum" sz="quarter" idx="12"/>
          </p:nvPr>
        </p:nvSpPr>
        <p:spPr>
          <a:noFill/>
        </p:spPr>
        <p:txBody>
          <a:bodyPr/>
          <a:lstStyle/>
          <a:p>
            <a:r>
              <a:rPr lang="en-US"/>
              <a:t>1-</a:t>
            </a:r>
            <a:fld id="{1A8CE1DA-70AB-4117-B64E-F284D861631E}" type="slidenum">
              <a:rPr lang="en-US"/>
              <a:pPr/>
              <a:t>17</a:t>
            </a:fld>
            <a:endParaRPr lang="en-US"/>
          </a:p>
        </p:txBody>
      </p:sp>
      <p:sp>
        <p:nvSpPr>
          <p:cNvPr id="2" name="Rectangle 1"/>
          <p:cNvSpPr/>
          <p:nvPr/>
        </p:nvSpPr>
        <p:spPr>
          <a:xfrm>
            <a:off x="718456" y="679268"/>
            <a:ext cx="7754032" cy="4955972"/>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RISC Design Rules </a:t>
            </a:r>
            <a:endParaRPr lang="en-US" sz="2800" dirty="0">
              <a:latin typeface="Times New Roman" panose="02020603050405020304" pitchFamily="18" charset="0"/>
              <a:cs typeface="Times New Roman" panose="02020603050405020304" pitchFamily="18" charset="0"/>
            </a:endParaRPr>
          </a:p>
          <a:p>
            <a:r>
              <a:rPr lang="en-US" sz="3205" dirty="0">
                <a:solidFill>
                  <a:srgbClr val="000000"/>
                </a:solidFill>
                <a:latin typeface="Arial" panose="020B0604020202020204" pitchFamily="34" charset="0"/>
              </a:rPr>
              <a:t>• </a:t>
            </a:r>
            <a:r>
              <a:rPr lang="en-US" dirty="0">
                <a:solidFill>
                  <a:srgbClr val="000000"/>
                </a:solidFill>
                <a:latin typeface="Times New Roman" panose="02020603050405020304" pitchFamily="18" charset="0"/>
                <a:cs typeface="Times New Roman" panose="02020603050405020304" pitchFamily="18" charset="0"/>
              </a:rPr>
              <a:t>Four major design rules: 1. Instructions</a:t>
            </a:r>
          </a:p>
          <a:p>
            <a:r>
              <a:rPr lang="en-US" dirty="0">
                <a:solidFill>
                  <a:srgbClr val="000000"/>
                </a:solidFill>
                <a:latin typeface="Times New Roman" panose="02020603050405020304" pitchFamily="18" charset="0"/>
                <a:cs typeface="Times New Roman" panose="02020603050405020304" pitchFamily="18" charset="0"/>
              </a:rPr>
              <a:t>			        2. Pipelines</a:t>
            </a:r>
          </a:p>
          <a:p>
            <a:r>
              <a:rPr lang="en-US" dirty="0">
                <a:solidFill>
                  <a:srgbClr val="000000"/>
                </a:solidFill>
                <a:latin typeface="Times New Roman" panose="02020603050405020304" pitchFamily="18" charset="0"/>
                <a:cs typeface="Times New Roman" panose="02020603050405020304" pitchFamily="18" charset="0"/>
              </a:rPr>
              <a:t>			        3. Registers </a:t>
            </a:r>
          </a:p>
          <a:p>
            <a:r>
              <a:rPr lang="en-US" dirty="0">
                <a:solidFill>
                  <a:srgbClr val="000000"/>
                </a:solidFill>
                <a:latin typeface="Times New Roman" panose="02020603050405020304" pitchFamily="18" charset="0"/>
                <a:cs typeface="Times New Roman" panose="02020603050405020304" pitchFamily="18" charset="0"/>
              </a:rPr>
              <a:t>			        4. </a:t>
            </a:r>
            <a:r>
              <a:rPr lang="en-US" dirty="0">
                <a:latin typeface="Times New Roman" panose="02020603050405020304" pitchFamily="18" charset="0"/>
                <a:cs typeface="Times New Roman" panose="02020603050405020304" pitchFamily="18" charset="0"/>
              </a:rPr>
              <a:t>Load-store architecture</a:t>
            </a:r>
          </a:p>
          <a:p>
            <a:pPr algn="just"/>
            <a:r>
              <a:rPr lang="en-US" dirty="0">
                <a:solidFill>
                  <a:srgbClr val="000000"/>
                </a:solidFill>
                <a:latin typeface="Times New Roman" panose="02020603050405020304" pitchFamily="18" charset="0"/>
                <a:cs typeface="Times New Roman" panose="02020603050405020304" pitchFamily="18" charset="0"/>
              </a:rPr>
              <a:t>1</a:t>
            </a:r>
            <a:r>
              <a:rPr lang="en-US" sz="2000"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Instructions </a:t>
            </a:r>
            <a:endParaRPr lang="en-US" b="1" dirty="0">
              <a:latin typeface="Times New Roman" panose="02020603050405020304" pitchFamily="18" charset="0"/>
              <a:cs typeface="Times New Roman" panose="02020603050405020304" pitchFamily="18" charset="0"/>
            </a:endParaRPr>
          </a:p>
          <a:p>
            <a:pPr marL="1714500" lvl="3"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Reduced number of instruction classes. </a:t>
            </a:r>
          </a:p>
          <a:p>
            <a:pPr marL="1714500" lvl="3"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Each class provides simple operations that can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each execute in a single cycle. </a:t>
            </a:r>
            <a:endParaRPr lang="en-US" sz="2000" dirty="0">
              <a:latin typeface="Times New Roman" panose="02020603050405020304" pitchFamily="18" charset="0"/>
              <a:cs typeface="Times New Roman" panose="02020603050405020304" pitchFamily="18" charset="0"/>
            </a:endParaRPr>
          </a:p>
          <a:p>
            <a:pPr marL="1714500" lvl="3"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Complicated instructions are synthesized by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combining simpler instructions. (for example, a divide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operation) </a:t>
            </a:r>
            <a:endParaRPr lang="en-US" sz="2000" dirty="0">
              <a:latin typeface="Times New Roman" panose="02020603050405020304" pitchFamily="18" charset="0"/>
              <a:cs typeface="Times New Roman" panose="02020603050405020304" pitchFamily="18" charset="0"/>
            </a:endParaRPr>
          </a:p>
          <a:p>
            <a:pPr marL="1714500" lvl="3"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Each instruction has fixed length (</a:t>
            </a:r>
            <a:r>
              <a:rPr lang="en-US" sz="2000" dirty="0">
                <a:latin typeface="Times New Roman" panose="02020603050405020304" pitchFamily="18" charset="0"/>
                <a:cs typeface="Times New Roman" panose="02020603050405020304" pitchFamily="18" charset="0"/>
              </a:rPr>
              <a:t>to fetch future instructions before decoding the current instruction.)</a:t>
            </a:r>
            <a:r>
              <a:rPr lang="en-US" sz="2000" dirty="0">
                <a:solidFill>
                  <a:srgbClr val="000000"/>
                </a:solidFill>
                <a:latin typeface="Times New Roman" panose="02020603050405020304" pitchFamily="18" charset="0"/>
                <a:cs typeface="Times New Roman" panose="02020603050405020304" pitchFamily="18" charset="0"/>
              </a:rPr>
              <a:t> </a:t>
            </a:r>
          </a:p>
          <a:p>
            <a:pPr algn="just"/>
            <a:r>
              <a:rPr lang="en-US" sz="2000" dirty="0">
                <a:solidFill>
                  <a:srgbClr val="FF0000"/>
                </a:solidFill>
                <a:latin typeface="Times New Roman" panose="02020603050405020304" pitchFamily="18" charset="0"/>
                <a:cs typeface="Times New Roman" panose="02020603050405020304" pitchFamily="18" charset="0"/>
              </a:rPr>
              <a:t>Note: In CISC –variation in length and take no. of cycles for </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execution.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43016" name="Slide Number Placeholder 3"/>
          <p:cNvSpPr>
            <a:spLocks noGrp="1"/>
          </p:cNvSpPr>
          <p:nvPr>
            <p:ph type="sldNum" sz="quarter" idx="12"/>
          </p:nvPr>
        </p:nvSpPr>
        <p:spPr>
          <a:noFill/>
        </p:spPr>
        <p:txBody>
          <a:bodyPr/>
          <a:lstStyle/>
          <a:p>
            <a:r>
              <a:rPr lang="en-US"/>
              <a:t>1-</a:t>
            </a:r>
            <a:fld id="{8C1CF7DA-01A4-4B97-9E75-00E5C9B7F48E}" type="slidenum">
              <a:rPr lang="en-US"/>
              <a:pPr/>
              <a:t>18</a:t>
            </a:fld>
            <a:endParaRPr lang="en-US"/>
          </a:p>
        </p:txBody>
      </p:sp>
      <p:sp>
        <p:nvSpPr>
          <p:cNvPr id="2" name="Rectangle 1"/>
          <p:cNvSpPr/>
          <p:nvPr/>
        </p:nvSpPr>
        <p:spPr>
          <a:xfrm>
            <a:off x="692331" y="489734"/>
            <a:ext cx="7780157" cy="3970318"/>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RISC Design Rules continued… </a:t>
            </a:r>
          </a:p>
          <a:p>
            <a:endParaRPr lang="en-US" dirty="0"/>
          </a:p>
          <a:p>
            <a:pPr algn="just"/>
            <a:r>
              <a:rPr lang="en-US" i="1" dirty="0">
                <a:solidFill>
                  <a:srgbClr val="000000"/>
                </a:solidFill>
                <a:latin typeface="Times New Roman" panose="02020603050405020304" pitchFamily="18" charset="0"/>
                <a:cs typeface="Times New Roman" panose="02020603050405020304" pitchFamily="18" charset="0"/>
              </a:rPr>
              <a:t>2. </a:t>
            </a:r>
            <a:r>
              <a:rPr lang="en-US" b="1" dirty="0">
                <a:solidFill>
                  <a:srgbClr val="000000"/>
                </a:solidFill>
                <a:latin typeface="Times New Roman" panose="02020603050405020304" pitchFamily="18" charset="0"/>
                <a:cs typeface="Times New Roman" panose="02020603050405020304" pitchFamily="18" charset="0"/>
              </a:rPr>
              <a:t>Pipelines: </a:t>
            </a:r>
            <a:endParaRPr lang="en-US" b="1"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processing of instructions is broken down into smaller units that can be executed in parallel by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pipelines.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Ideally the pipeline advances by one step on each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cycle for maximum throughput.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Instructions can be decoded in one pipeline stage. </a:t>
            </a:r>
            <a:endParaRPr lang="en-US" sz="2000" dirty="0">
              <a:latin typeface="Times New Roman" panose="02020603050405020304" pitchFamily="18" charset="0"/>
              <a:cs typeface="Times New Roman" panose="02020603050405020304" pitchFamily="18" charset="0"/>
            </a:endParaRP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Note: In CISC – An instruction is executed by a </a:t>
            </a:r>
            <a:r>
              <a:rPr lang="en-US" dirty="0" err="1">
                <a:solidFill>
                  <a:srgbClr val="FF0000"/>
                </a:solidFill>
                <a:latin typeface="Times New Roman" panose="02020603050405020304" pitchFamily="18" charset="0"/>
                <a:cs typeface="Times New Roman" panose="02020603050405020304" pitchFamily="18" charset="0"/>
              </a:rPr>
              <a:t>miniprogram</a:t>
            </a:r>
            <a:r>
              <a:rPr lang="en-US" dirty="0">
                <a:solidFill>
                  <a:srgbClr val="FF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called microcode.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19</a:t>
            </a:fld>
            <a:endParaRPr lang="en-US"/>
          </a:p>
        </p:txBody>
      </p:sp>
      <p:sp>
        <p:nvSpPr>
          <p:cNvPr id="2" name="Rectangle 1"/>
          <p:cNvSpPr/>
          <p:nvPr/>
        </p:nvSpPr>
        <p:spPr>
          <a:xfrm>
            <a:off x="746896" y="778411"/>
            <a:ext cx="7916091" cy="3170099"/>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RISC Design Rules continued… </a:t>
            </a:r>
          </a:p>
          <a:p>
            <a:endParaRPr lang="en-US" sz="2800" dirty="0">
              <a:latin typeface="Times New Roman" panose="02020603050405020304" pitchFamily="18" charset="0"/>
              <a:cs typeface="Times New Roman" panose="02020603050405020304" pitchFamily="18" charset="0"/>
            </a:endParaRPr>
          </a:p>
          <a:p>
            <a:pPr algn="just"/>
            <a:r>
              <a:rPr lang="en-US" i="1" dirty="0">
                <a:solidFill>
                  <a:srgbClr val="000000"/>
                </a:solidFill>
                <a:latin typeface="Times New Roman" panose="02020603050405020304" pitchFamily="18" charset="0"/>
                <a:cs typeface="Times New Roman" panose="02020603050405020304" pitchFamily="18" charset="0"/>
              </a:rPr>
              <a:t>3. </a:t>
            </a:r>
            <a:r>
              <a:rPr lang="en-US" b="1" dirty="0">
                <a:solidFill>
                  <a:srgbClr val="000000"/>
                </a:solidFill>
                <a:latin typeface="Times New Roman" panose="02020603050405020304" pitchFamily="18" charset="0"/>
                <a:cs typeface="Times New Roman" panose="02020603050405020304" pitchFamily="18" charset="0"/>
              </a:rPr>
              <a:t>Registers</a:t>
            </a:r>
            <a:r>
              <a:rPr lang="en-US" i="1"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RISC machines have a large general-purpose register set.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Any register can contain either data or an address.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Registers act as the fast local memory store for all </a:t>
            </a: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data     processing operations. </a:t>
            </a:r>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Note: In CISC – dedicated registers for specific purposes.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a:t>
            </a:fld>
            <a:endParaRPr lang="en-US"/>
          </a:p>
        </p:txBody>
      </p:sp>
      <p:sp>
        <p:nvSpPr>
          <p:cNvPr id="4" name="Rectangle 3"/>
          <p:cNvSpPr/>
          <p:nvPr/>
        </p:nvSpPr>
        <p:spPr>
          <a:xfrm>
            <a:off x="457201" y="431074"/>
            <a:ext cx="8015288" cy="4401205"/>
          </a:xfrm>
          <a:prstGeom prst="rect">
            <a:avLst/>
          </a:prstGeom>
        </p:spPr>
        <p:txBody>
          <a:bodyPr wrap="square">
            <a:spAutoFit/>
          </a:bodyPr>
          <a:lstStyle/>
          <a:p>
            <a:pPr marL="342900" indent="-342900">
              <a:buFont typeface="Arial" panose="020B0604020202020204" pitchFamily="34" charset="0"/>
              <a:buChar char="•"/>
            </a:pPr>
            <a:r>
              <a:rPr lang="en-IN" sz="2000" b="1" dirty="0"/>
              <a:t>Microcontroller Vs Microprocessor:</a:t>
            </a:r>
          </a:p>
          <a:p>
            <a:endParaRPr lang="en-IN" sz="2000" dirty="0"/>
          </a:p>
          <a:p>
            <a:pPr marL="342900" indent="-342900">
              <a:buFont typeface="Arial" panose="020B0604020202020204" pitchFamily="34" charset="0"/>
              <a:buChar char="•"/>
            </a:pPr>
            <a:r>
              <a:rPr lang="en-IN" sz="2000" dirty="0"/>
              <a:t>What is a Microprocessor?</a:t>
            </a:r>
          </a:p>
          <a:p>
            <a:r>
              <a:rPr lang="en-US" sz="2000" dirty="0">
                <a:latin typeface="Times New Roman" panose="02020603050405020304" pitchFamily="18" charset="0"/>
                <a:cs typeface="Times New Roman" panose="02020603050405020304" pitchFamily="18" charset="0"/>
              </a:rPr>
              <a:t>              A processing device implemented on a single chip.</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t>What is a Microcontroller?</a:t>
            </a:r>
          </a:p>
          <a:p>
            <a:pPr algn="just"/>
            <a:r>
              <a:rPr lang="en-US" sz="2000" dirty="0">
                <a:latin typeface="Times New Roman" panose="02020603050405020304" pitchFamily="18" charset="0"/>
                <a:cs typeface="Times New Roman" panose="02020603050405020304" pitchFamily="18" charset="0"/>
              </a:rPr>
              <a:t>            An electronic system which consists of a processing element, a small memory (RAM, ROM, EPROM), I/O ports, etc. on a single chip. (Onchip computer)</a:t>
            </a:r>
          </a:p>
          <a:p>
            <a:pPr marL="342900" indent="-342900" algn="just">
              <a:buFont typeface="Arial" panose="020B0604020202020204" pitchFamily="34" charset="0"/>
              <a:buChar char="•"/>
            </a:pPr>
            <a:r>
              <a:rPr lang="en-IN" sz="2000" dirty="0"/>
              <a:t>What is an Embedded System?</a:t>
            </a:r>
          </a:p>
          <a:p>
            <a:pPr algn="just"/>
            <a:r>
              <a:rPr lang="en-US" sz="2000" dirty="0">
                <a:latin typeface="Times New Roman" panose="02020603050405020304" pitchFamily="18" charset="0"/>
                <a:cs typeface="Times New Roman" panose="02020603050405020304" pitchFamily="18" charset="0"/>
              </a:rPr>
              <a:t>	</a:t>
            </a:r>
            <a:r>
              <a:rPr lang="en-US" sz="2000" dirty="0"/>
              <a:t>An embedded system is a combination of computer hardware and software designed for a specific function.</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46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20</a:t>
            </a:fld>
            <a:endParaRPr lang="en-US"/>
          </a:p>
        </p:txBody>
      </p:sp>
      <p:sp>
        <p:nvSpPr>
          <p:cNvPr id="2" name="Rectangle 1"/>
          <p:cNvSpPr/>
          <p:nvPr/>
        </p:nvSpPr>
        <p:spPr>
          <a:xfrm>
            <a:off x="628650" y="797511"/>
            <a:ext cx="7940584"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RISC Design Rules </a:t>
            </a:r>
            <a:r>
              <a:rPr lang="en-US" sz="2800" dirty="0">
                <a:solidFill>
                  <a:srgbClr val="000000"/>
                </a:solidFill>
                <a:latin typeface="Times New Roman" panose="02020603050405020304" pitchFamily="18" charset="0"/>
                <a:cs typeface="Times New Roman" panose="02020603050405020304" pitchFamily="18" charset="0"/>
              </a:rPr>
              <a:t>continued… </a:t>
            </a:r>
          </a:p>
          <a:p>
            <a:endParaRPr lang="en-US" sz="2800"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Load-store architecture: </a:t>
            </a:r>
          </a:p>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processor operates on data held in registers. </a:t>
            </a:r>
          </a:p>
          <a:p>
            <a:r>
              <a:rPr lang="en-US" sz="2000" dirty="0">
                <a:latin typeface="Times New Roman" panose="02020603050405020304" pitchFamily="18" charset="0"/>
                <a:cs typeface="Times New Roman" panose="02020603050405020304" pitchFamily="18" charset="0"/>
              </a:rPr>
              <a:t>– Separate load and store instructions transfer data  between the register bank and external memory. </a:t>
            </a:r>
          </a:p>
          <a:p>
            <a:r>
              <a:rPr lang="en-US" sz="2000" dirty="0">
                <a:latin typeface="Times New Roman" panose="02020603050405020304" pitchFamily="18" charset="0"/>
                <a:cs typeface="Times New Roman" panose="02020603050405020304" pitchFamily="18" charset="0"/>
              </a:rPr>
              <a:t>– As memory accesses are costly, they perform  operations only on register data.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In CISC – data processing operations can act on memory directly.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947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21</a:t>
            </a:fld>
            <a:endParaRPr lang="en-US"/>
          </a:p>
        </p:txBody>
      </p:sp>
      <p:sp>
        <p:nvSpPr>
          <p:cNvPr id="3" name="Rectangle 2"/>
          <p:cNvSpPr/>
          <p:nvPr/>
        </p:nvSpPr>
        <p:spPr>
          <a:xfrm>
            <a:off x="522515" y="326572"/>
            <a:ext cx="8046720" cy="5878532"/>
          </a:xfrm>
          <a:prstGeom prst="rect">
            <a:avLst/>
          </a:prstGeom>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The ARM Design Philosophy </a:t>
            </a:r>
            <a:endParaRPr lang="en-US" sz="28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Physical features of ARM processor design: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1. </a:t>
            </a:r>
            <a:r>
              <a:rPr lang="en-US" sz="2000" b="1" dirty="0">
                <a:solidFill>
                  <a:srgbClr val="000000"/>
                </a:solidFill>
                <a:latin typeface="Times New Roman" panose="02020603050405020304" pitchFamily="18" charset="0"/>
                <a:cs typeface="Times New Roman" panose="02020603050405020304" pitchFamily="18" charset="0"/>
              </a:rPr>
              <a:t>Power:</a:t>
            </a:r>
            <a:r>
              <a:rPr lang="en-US" sz="2000" dirty="0">
                <a:solidFill>
                  <a:srgbClr val="000000"/>
                </a:solidFill>
                <a:latin typeface="Times New Roman" panose="02020603050405020304" pitchFamily="18" charset="0"/>
                <a:cs typeface="Times New Roman" panose="02020603050405020304" pitchFamily="18" charset="0"/>
              </a:rPr>
              <a:t> The ARM processor has been specifically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designed to be small to reduce power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consumption and extend battery operation </a:t>
            </a:r>
            <a:r>
              <a:rPr lang="en-US" sz="2000" dirty="0">
                <a:latin typeface="Times New Roman" panose="02020603050405020304" pitchFamily="18" charset="0"/>
                <a:cs typeface="Times New Roman" panose="02020603050405020304" pitchFamily="18" charset="0"/>
              </a:rPr>
              <a:t>that is </a:t>
            </a:r>
            <a:r>
              <a:rPr lang="en-US" sz="2000" dirty="0">
                <a:solidFill>
                  <a:srgbClr val="000000"/>
                </a:solidFill>
                <a:latin typeface="Times New Roman" panose="02020603050405020304" pitchFamily="18" charset="0"/>
                <a:cs typeface="Times New Roman" panose="02020603050405020304" pitchFamily="18" charset="0"/>
              </a:rPr>
              <a:t>essential for applications such as mobile phones and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personal digital assistants (PDAs).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2. </a:t>
            </a:r>
            <a:r>
              <a:rPr lang="en-US" sz="2000" b="1" dirty="0">
                <a:solidFill>
                  <a:srgbClr val="000000"/>
                </a:solidFill>
                <a:latin typeface="Times New Roman" panose="02020603050405020304" pitchFamily="18" charset="0"/>
                <a:cs typeface="Times New Roman" panose="02020603050405020304" pitchFamily="18" charset="0"/>
              </a:rPr>
              <a:t>High Code Density:</a:t>
            </a:r>
            <a:r>
              <a:rPr lang="en-US" sz="2000" dirty="0">
                <a:solidFill>
                  <a:srgbClr val="000000"/>
                </a:solidFill>
                <a:latin typeface="Times New Roman" panose="02020603050405020304" pitchFamily="18" charset="0"/>
                <a:cs typeface="Times New Roman" panose="02020603050405020304" pitchFamily="18" charset="0"/>
              </a:rPr>
              <a:t> M</a:t>
            </a:r>
            <a:r>
              <a:rPr lang="en-US" sz="2000" dirty="0">
                <a:latin typeface="Times New Roman" panose="02020603050405020304" pitchFamily="18" charset="0"/>
                <a:cs typeface="Times New Roman" panose="02020603050405020304" pitchFamily="18" charset="0"/>
              </a:rPr>
              <a:t>ajor requirement since embedded systems have limited memory due to cost and/or physical size restrictions. It </a:t>
            </a:r>
            <a:r>
              <a:rPr lang="en-IN" sz="2000" dirty="0">
                <a:latin typeface="Times New Roman" panose="02020603050405020304" pitchFamily="18" charset="0"/>
                <a:cs typeface="Times New Roman" panose="02020603050405020304" pitchFamily="18" charset="0"/>
              </a:rPr>
              <a:t>is useful for </a:t>
            </a:r>
            <a:r>
              <a:rPr lang="en-US" sz="2000" dirty="0">
                <a:latin typeface="Times New Roman" panose="02020603050405020304" pitchFamily="18" charset="0"/>
                <a:cs typeface="Times New Roman" panose="02020603050405020304" pitchFamily="18" charset="0"/>
              </a:rPr>
              <a:t>applications that have limited on-board memory, such as mobile phones and mass storage </a:t>
            </a:r>
            <a:r>
              <a:rPr lang="en-IN" sz="2000" dirty="0">
                <a:latin typeface="Times New Roman" panose="02020603050405020304" pitchFamily="18" charset="0"/>
                <a:cs typeface="Times New Roman" panose="02020603050405020304" pitchFamily="18" charset="0"/>
              </a:rPr>
              <a:t>devices.</a:t>
            </a:r>
          </a:p>
          <a:p>
            <a:pPr algn="just"/>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t>
            </a:r>
            <a:r>
              <a:rPr lang="en-IN" sz="2000" b="1" dirty="0">
                <a:latin typeface="Times New Roman" panose="02020603050405020304" pitchFamily="18" charset="0"/>
                <a:cs typeface="Times New Roman" panose="02020603050405020304" pitchFamily="18" charset="0"/>
              </a:rPr>
              <a:t>rice sensitive: </a:t>
            </a:r>
            <a:r>
              <a:rPr lang="en-IN" sz="2000"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se slow and low-cost memory devices. For high-volume applications like digital cameras, every cent has to be accounted for in the design. The ability to use low-cost memory devices produces substantial savings.</a:t>
            </a:r>
          </a:p>
          <a:p>
            <a:pPr algn="just"/>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Area:</a:t>
            </a:r>
            <a:r>
              <a:rPr lang="en-US" sz="2000" dirty="0">
                <a:latin typeface="Times New Roman" panose="02020603050405020304" pitchFamily="18" charset="0"/>
                <a:cs typeface="Times New Roman" panose="02020603050405020304" pitchFamily="18" charset="0"/>
              </a:rPr>
              <a:t> Another important requirement is to reduce the area of the die taken up by the embedded processor. The smaller the area used by the embedded processor, the more available space for specialized peripherals. It also reduces the cost of the design and manufacturing.</a:t>
            </a:r>
          </a:p>
          <a:p>
            <a:pPr algn="just"/>
            <a:r>
              <a:rPr lang="en-US" sz="2000" b="1" dirty="0">
                <a:latin typeface="Times New Roman" panose="02020603050405020304" pitchFamily="18" charset="0"/>
                <a:cs typeface="Times New Roman" panose="02020603050405020304" pitchFamily="18" charset="0"/>
              </a:rPr>
              <a:t>5.Use of </a:t>
            </a:r>
            <a:r>
              <a:rPr lang="en-IN" sz="2000" b="1" dirty="0">
                <a:latin typeface="Times New Roman" panose="02020603050405020304" pitchFamily="18" charset="0"/>
                <a:cs typeface="Times New Roman" panose="02020603050405020304" pitchFamily="18" charset="0"/>
              </a:rPr>
              <a:t>hardware debug technology </a:t>
            </a:r>
            <a:r>
              <a:rPr lang="en-IN" sz="2000" dirty="0">
                <a:latin typeface="Times New Roman" panose="02020603050405020304" pitchFamily="18" charset="0"/>
                <a:cs typeface="Times New Roman" panose="02020603050405020304" pitchFamily="18" charset="0"/>
              </a:rPr>
              <a:t>: Incorporated within the processor.</a:t>
            </a:r>
          </a:p>
        </p:txBody>
      </p:sp>
    </p:spTree>
    <p:extLst>
      <p:ext uri="{BB962C8B-B14F-4D97-AF65-F5344CB8AC3E}">
        <p14:creationId xmlns:p14="http://schemas.microsoft.com/office/powerpoint/2010/main" val="1994469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22</a:t>
            </a:fld>
            <a:endParaRPr lang="en-US"/>
          </a:p>
        </p:txBody>
      </p:sp>
      <p:sp>
        <p:nvSpPr>
          <p:cNvPr id="4" name="Rectangle 3"/>
          <p:cNvSpPr/>
          <p:nvPr/>
        </p:nvSpPr>
        <p:spPr>
          <a:xfrm>
            <a:off x="535577" y="509451"/>
            <a:ext cx="7936912" cy="5386090"/>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Instruction Set for Embedded Systems:</a:t>
            </a:r>
            <a:endParaRPr lang="en-US" b="1"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ARM instruction set differs from the pure RISC definition in following ways.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Variable cycle execution </a:t>
            </a:r>
            <a:r>
              <a:rPr lang="en-US" sz="2000" dirty="0">
                <a:solidFill>
                  <a:srgbClr val="000000"/>
                </a:solidFill>
                <a:latin typeface="Times New Roman" panose="02020603050405020304" pitchFamily="18" charset="0"/>
                <a:cs typeface="Times New Roman" panose="02020603050405020304" pitchFamily="18" charset="0"/>
              </a:rPr>
              <a:t>for certain instructions—Not every ARM instruction executes in a single cycle.</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Example: </a:t>
            </a:r>
            <a:r>
              <a:rPr lang="en-US" sz="2000" b="1" dirty="0">
                <a:solidFill>
                  <a:srgbClr val="000000"/>
                </a:solidFill>
                <a:latin typeface="Times New Roman" panose="02020603050405020304" pitchFamily="18" charset="0"/>
                <a:cs typeface="Times New Roman" panose="02020603050405020304" pitchFamily="18" charset="0"/>
              </a:rPr>
              <a:t>load-store-multiple</a:t>
            </a:r>
            <a:r>
              <a:rPr lang="en-US" sz="2000" dirty="0">
                <a:solidFill>
                  <a:srgbClr val="000000"/>
                </a:solidFill>
                <a:latin typeface="Times New Roman" panose="02020603050405020304" pitchFamily="18" charset="0"/>
                <a:cs typeface="Times New Roman" panose="02020603050405020304" pitchFamily="18" charset="0"/>
              </a:rPr>
              <a:t> instructions vary in the number of execution cycles depending upon the number of registers being transferred. The transfer can occur on sequential memory addresses, which increases performance. </a:t>
            </a:r>
            <a:r>
              <a:rPr lang="en-US" sz="2000" b="1" dirty="0">
                <a:solidFill>
                  <a:srgbClr val="000000"/>
                </a:solidFill>
                <a:latin typeface="Times New Roman" panose="02020603050405020304" pitchFamily="18" charset="0"/>
                <a:cs typeface="Times New Roman" panose="02020603050405020304" pitchFamily="18" charset="0"/>
              </a:rPr>
              <a:t>Code density </a:t>
            </a:r>
            <a:r>
              <a:rPr lang="en-US" sz="2000" dirty="0">
                <a:solidFill>
                  <a:srgbClr val="000000"/>
                </a:solidFill>
                <a:latin typeface="Times New Roman" panose="02020603050405020304" pitchFamily="18" charset="0"/>
                <a:cs typeface="Times New Roman" panose="02020603050405020304" pitchFamily="18" charset="0"/>
              </a:rPr>
              <a:t>is also improved since multiple register transfers are common.</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Inline barrel shifter leading to more complex instructions</a:t>
            </a:r>
            <a:r>
              <a:rPr lang="en-US" sz="2000" dirty="0">
                <a:solidFill>
                  <a:srgbClr val="000000"/>
                </a:solidFill>
                <a:latin typeface="Times New Roman" panose="02020603050405020304" pitchFamily="18" charset="0"/>
                <a:cs typeface="Times New Roman" panose="02020603050405020304" pitchFamily="18" charset="0"/>
              </a:rPr>
              <a:t>—The inline barrel shifter is a hardware component that preprocesses one of the input registers before it is used by an instruction. This expands the capability of many instructions to improve core performance and code density. </a:t>
            </a:r>
          </a:p>
          <a:p>
            <a:pPr algn="just"/>
            <a:r>
              <a:rPr lang="en-IN" sz="2000" dirty="0"/>
              <a:t>( </a:t>
            </a:r>
            <a:r>
              <a:rPr lang="en-IN" sz="2000" dirty="0">
                <a:latin typeface="Times New Roman" panose="02020603050405020304" pitchFamily="18" charset="0"/>
                <a:cs typeface="Times New Roman" panose="02020603050405020304" pitchFamily="18" charset="0"/>
              </a:rPr>
              <a:t>used to shift and rotate n-bits , typically within a single clock cycle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446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23</a:t>
            </a:fld>
            <a:endParaRPr lang="en-US"/>
          </a:p>
        </p:txBody>
      </p:sp>
      <p:sp>
        <p:nvSpPr>
          <p:cNvPr id="4" name="Rectangle 3"/>
          <p:cNvSpPr/>
          <p:nvPr/>
        </p:nvSpPr>
        <p:spPr>
          <a:xfrm>
            <a:off x="627016" y="718458"/>
            <a:ext cx="7845471" cy="4708981"/>
          </a:xfrm>
          <a:prstGeom prst="rect">
            <a:avLst/>
          </a:prstGeom>
        </p:spPr>
        <p:txBody>
          <a:bodyPr wrap="square">
            <a:spAutoFit/>
          </a:bodyPr>
          <a:lstStyle/>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Thumb 16-bit instruction set</a:t>
            </a:r>
            <a:r>
              <a:rPr lang="en-US" sz="2000" dirty="0">
                <a:solidFill>
                  <a:srgbClr val="000000"/>
                </a:solidFill>
                <a:latin typeface="Times New Roman" panose="02020603050405020304" pitchFamily="18" charset="0"/>
                <a:cs typeface="Times New Roman" panose="02020603050405020304" pitchFamily="18" charset="0"/>
              </a:rPr>
              <a:t>—ARM enhanced the processor core by adding a second 16-bit instruction set called Thumb that permits the ARM core to execute either 16- or 32-bit instructions. The 16-bit instructions improve code density by about 30% over 32-bit fixed-length instructions.</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Conditional execution</a:t>
            </a:r>
            <a:r>
              <a:rPr lang="en-US" sz="2000" dirty="0">
                <a:latin typeface="Times New Roman" panose="02020603050405020304" pitchFamily="18" charset="0"/>
                <a:cs typeface="Times New Roman" panose="02020603050405020304" pitchFamily="18" charset="0"/>
              </a:rPr>
              <a:t>—An instruction is only executed when a specific condition has been satisfied. This feature improves performance and code density by reducing branch  instructions.</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Enhanced instructions</a:t>
            </a:r>
            <a:r>
              <a:rPr lang="en-US" sz="2000" dirty="0">
                <a:latin typeface="Times New Roman" panose="02020603050405020304" pitchFamily="18" charset="0"/>
                <a:cs typeface="Times New Roman" panose="02020603050405020304" pitchFamily="18" charset="0"/>
              </a:rPr>
              <a:t>—The enhanced digital signal processor (DSP) instructions were  added to the standard ARM instruction set to support fast 16×16-bit multiplier operations and saturation. These instructions allow a faster-performing ARM processor in some cases to replace the traditional combinations of a processor plus a DSP.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161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24</a:t>
            </a:fld>
            <a:endParaRPr lang="en-US"/>
          </a:p>
        </p:txBody>
      </p:sp>
      <p:sp>
        <p:nvSpPr>
          <p:cNvPr id="4" name="Rectangle 3"/>
          <p:cNvSpPr/>
          <p:nvPr/>
        </p:nvSpPr>
        <p:spPr>
          <a:xfrm>
            <a:off x="770709" y="627017"/>
            <a:ext cx="7701779" cy="2000548"/>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0000"/>
                </a:solidFill>
                <a:latin typeface="Times New Roman" panose="02020603050405020304" pitchFamily="18" charset="0"/>
                <a:cs typeface="Times New Roman" panose="02020603050405020304" pitchFamily="18" charset="0"/>
              </a:rPr>
              <a:t>Embedded System Hardware: </a:t>
            </a:r>
            <a:r>
              <a:rPr lang="en-US" sz="2000" dirty="0">
                <a:latin typeface="Times New Roman" panose="02020603050405020304" pitchFamily="18" charset="0"/>
                <a:cs typeface="Times New Roman" panose="02020603050405020304" pitchFamily="18" charset="0"/>
              </a:rPr>
              <a:t>Embedded systems can control many different devices, from small sensors found on a production line, to the real-time control systems used on a NASA space probe. All these devices use a combination of software and hardware components. Each component is chosen for efficiency and, if applicable, is designed for future extension and expansion.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733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25</a:t>
            </a:fld>
            <a:endParaRPr lang="en-US"/>
          </a:p>
        </p:txBody>
      </p:sp>
      <p:pic>
        <p:nvPicPr>
          <p:cNvPr id="4" name="Picture 3"/>
          <p:cNvPicPr>
            <a:picLocks noChangeAspect="1"/>
          </p:cNvPicPr>
          <p:nvPr/>
        </p:nvPicPr>
        <p:blipFill>
          <a:blip r:embed="rId2"/>
          <a:stretch>
            <a:fillRect/>
          </a:stretch>
        </p:blipFill>
        <p:spPr>
          <a:xfrm>
            <a:off x="716550" y="958055"/>
            <a:ext cx="7606394" cy="4366406"/>
          </a:xfrm>
          <a:prstGeom prst="rect">
            <a:avLst/>
          </a:prstGeom>
        </p:spPr>
      </p:pic>
      <p:sp>
        <p:nvSpPr>
          <p:cNvPr id="5" name="Rectangle 4"/>
          <p:cNvSpPr/>
          <p:nvPr/>
        </p:nvSpPr>
        <p:spPr>
          <a:xfrm>
            <a:off x="849086" y="496390"/>
            <a:ext cx="7341325" cy="461665"/>
          </a:xfrm>
          <a:prstGeom prst="rect">
            <a:avLst/>
          </a:prstGeom>
        </p:spPr>
        <p:txBody>
          <a:bodyPr wrap="square">
            <a:spAutoFit/>
          </a:bodyPr>
          <a:lstStyle/>
          <a:p>
            <a:r>
              <a:rPr lang="en-US" dirty="0">
                <a:solidFill>
                  <a:srgbClr val="000000"/>
                </a:solidFill>
                <a:latin typeface="Minion-Regular"/>
              </a:rPr>
              <a:t>An ARM-based embedded device : A microcontroller.</a:t>
            </a:r>
            <a:endParaRPr lang="en-IN" dirty="0"/>
          </a:p>
        </p:txBody>
      </p:sp>
      <p:sp>
        <p:nvSpPr>
          <p:cNvPr id="6" name="Rectangle 5"/>
          <p:cNvSpPr/>
          <p:nvPr/>
        </p:nvSpPr>
        <p:spPr>
          <a:xfrm>
            <a:off x="1201783" y="5251270"/>
            <a:ext cx="7270705" cy="646331"/>
          </a:xfrm>
          <a:prstGeom prst="rect">
            <a:avLst/>
          </a:prstGeom>
        </p:spPr>
        <p:txBody>
          <a:bodyPr wrap="square">
            <a:spAutoFit/>
          </a:bodyPr>
          <a:lstStyle/>
          <a:p>
            <a:r>
              <a:rPr lang="en-US" sz="1800" dirty="0">
                <a:solidFill>
                  <a:srgbClr val="000000"/>
                </a:solidFill>
                <a:latin typeface="Times New Roman" panose="02020603050405020304" pitchFamily="18" charset="0"/>
                <a:cs typeface="Times New Roman" panose="02020603050405020304" pitchFamily="18" charset="0"/>
              </a:rPr>
              <a:t>Each box represents a feature or function. The lines connecting the boxes are the buses carrying data.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637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26</a:t>
            </a:fld>
            <a:endParaRPr lang="en-US"/>
          </a:p>
        </p:txBody>
      </p:sp>
      <p:sp>
        <p:nvSpPr>
          <p:cNvPr id="4" name="Rectangle 3"/>
          <p:cNvSpPr/>
          <p:nvPr/>
        </p:nvSpPr>
        <p:spPr>
          <a:xfrm>
            <a:off x="901336" y="0"/>
            <a:ext cx="7571151" cy="1200329"/>
          </a:xfrm>
          <a:prstGeom prst="rect">
            <a:avLst/>
          </a:prstGeom>
        </p:spPr>
        <p:txBody>
          <a:bodyPr wrap="square">
            <a:spAutoFit/>
          </a:bodyPr>
          <a:lstStyle/>
          <a:p>
            <a:endParaRPr lang="en-US" dirty="0">
              <a:solidFill>
                <a:srgbClr val="000000"/>
              </a:solidFill>
              <a:latin typeface="Times New Roman" panose="02020603050405020304" pitchFamily="18" charset="0"/>
              <a:cs typeface="Times New Roman" panose="02020603050405020304" pitchFamily="18" charset="0"/>
            </a:endParaRPr>
          </a:p>
          <a:p>
            <a:r>
              <a:rPr lang="en-IN" b="1" dirty="0">
                <a:solidFill>
                  <a:srgbClr val="FF0000"/>
                </a:solidFill>
                <a:latin typeface="Times New Roman" panose="02020603050405020304" pitchFamily="18" charset="0"/>
                <a:cs typeface="Times New Roman" panose="02020603050405020304" pitchFamily="18" charset="0"/>
              </a:rPr>
              <a:t>Embedded System Hardware </a:t>
            </a:r>
            <a:r>
              <a:rPr lang="en-IN" b="1" dirty="0"/>
              <a:t>: </a:t>
            </a:r>
            <a:r>
              <a:rPr lang="en-US" dirty="0">
                <a:solidFill>
                  <a:srgbClr val="000000"/>
                </a:solidFill>
                <a:latin typeface="Times New Roman" panose="02020603050405020304" pitchFamily="18" charset="0"/>
                <a:cs typeface="Times New Roman" panose="02020603050405020304" pitchFamily="18" charset="0"/>
              </a:rPr>
              <a:t>There are four main hardware components:</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640081" y="1227909"/>
            <a:ext cx="7942216" cy="4893647"/>
          </a:xfrm>
          <a:prstGeom prst="rect">
            <a:avLst/>
          </a:prstGeom>
        </p:spPr>
        <p:txBody>
          <a:bodyPr wrap="square">
            <a:spAutoFit/>
          </a:bodyPr>
          <a:lstStyle/>
          <a:p>
            <a:pPr marL="342900" indent="-342900" algn="just">
              <a:buFont typeface="Wingdings" panose="05000000000000000000" pitchFamily="2" charset="2"/>
              <a:buChar char="§"/>
            </a:pPr>
            <a:r>
              <a:rPr lang="en-US" b="1" dirty="0">
                <a:solidFill>
                  <a:srgbClr val="000000"/>
                </a:solidFill>
                <a:latin typeface="Times New Roman" panose="02020603050405020304" pitchFamily="18" charset="0"/>
                <a:cs typeface="Times New Roman" panose="02020603050405020304" pitchFamily="18" charset="0"/>
              </a:rPr>
              <a:t>Core:</a:t>
            </a:r>
            <a:r>
              <a:rPr lang="en-US" dirty="0">
                <a:solidFill>
                  <a:srgbClr val="000000"/>
                </a:solidFill>
                <a:latin typeface="Times New Roman" panose="02020603050405020304" pitchFamily="18" charset="0"/>
                <a:cs typeface="Times New Roman" panose="02020603050405020304" pitchFamily="18" charset="0"/>
              </a:rPr>
              <a:t> An ARM processor comprises a core (the execution engine that processes instructions and manipulates </a:t>
            </a: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data) plus the surrounding components that interface it with a bus. These components </a:t>
            </a: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can include memory management and caches. </a:t>
            </a:r>
          </a:p>
          <a:p>
            <a:pPr marL="342900" indent="-342900"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Controllers</a:t>
            </a:r>
            <a:r>
              <a:rPr lang="en-US" dirty="0">
                <a:solidFill>
                  <a:srgbClr val="000000"/>
                </a:solidFill>
                <a:latin typeface="Times New Roman" panose="02020603050405020304" pitchFamily="18" charset="0"/>
                <a:cs typeface="Times New Roman" panose="02020603050405020304" pitchFamily="18" charset="0"/>
              </a:rPr>
              <a:t> coordinate important functional blocks of the system. Two commonly found controllers are interrupt and memory controllers. </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The peripherals </a:t>
            </a:r>
            <a:r>
              <a:rPr lang="en-US" dirty="0">
                <a:solidFill>
                  <a:srgbClr val="000000"/>
                </a:solidFill>
                <a:latin typeface="Times New Roman" panose="02020603050405020304" pitchFamily="18" charset="0"/>
                <a:cs typeface="Times New Roman" panose="02020603050405020304" pitchFamily="18" charset="0"/>
              </a:rPr>
              <a:t>provide all the input-output capability external to the chip and are responsible for the uniqueness of the embedded device. </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A bus </a:t>
            </a:r>
            <a:r>
              <a:rPr lang="en-US" dirty="0">
                <a:solidFill>
                  <a:srgbClr val="000000"/>
                </a:solidFill>
                <a:latin typeface="Times New Roman" panose="02020603050405020304" pitchFamily="18" charset="0"/>
                <a:cs typeface="Times New Roman" panose="02020603050405020304" pitchFamily="18" charset="0"/>
              </a:rPr>
              <a:t>is used to communicate between different parts of the device.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98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27</a:t>
            </a:fld>
            <a:endParaRPr lang="en-US"/>
          </a:p>
        </p:txBody>
      </p:sp>
      <p:sp>
        <p:nvSpPr>
          <p:cNvPr id="4" name="Rectangle 3"/>
          <p:cNvSpPr/>
          <p:nvPr/>
        </p:nvSpPr>
        <p:spPr>
          <a:xfrm>
            <a:off x="613955" y="248194"/>
            <a:ext cx="7710895" cy="461665"/>
          </a:xfrm>
          <a:prstGeom prst="rect">
            <a:avLst/>
          </a:prstGeom>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 ARM Bus Technology</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613955" y="683735"/>
            <a:ext cx="8321856" cy="4093428"/>
          </a:xfrm>
          <a:prstGeom prst="rect">
            <a:avLst/>
          </a:prstGeom>
        </p:spPr>
        <p:txBody>
          <a:bodyPr wrap="square">
            <a:spAutoFit/>
          </a:bodyPr>
          <a:lstStyle/>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Peripheral Component Interconnect (PCI) bus : </a:t>
            </a:r>
            <a:r>
              <a:rPr lang="en-US" sz="2000" dirty="0">
                <a:solidFill>
                  <a:srgbClr val="000000"/>
                </a:solidFill>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common PC bus technology, which connects devices such as video cards and hard disk controllers to the x86 processor bus. This type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of technology is external or off-chip and is built into the motherboard of a PC.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In contrast, </a:t>
            </a:r>
            <a:r>
              <a:rPr lang="en-US" sz="2000" b="1" dirty="0">
                <a:solidFill>
                  <a:srgbClr val="000000"/>
                </a:solidFill>
                <a:latin typeface="Times New Roman" panose="02020603050405020304" pitchFamily="18" charset="0"/>
                <a:cs typeface="Times New Roman" panose="02020603050405020304" pitchFamily="18" charset="0"/>
              </a:rPr>
              <a:t>embedded devices </a:t>
            </a:r>
            <a:r>
              <a:rPr lang="en-US" sz="2000" dirty="0">
                <a:solidFill>
                  <a:srgbClr val="000000"/>
                </a:solidFill>
                <a:latin typeface="Times New Roman" panose="02020603050405020304" pitchFamily="18" charset="0"/>
                <a:cs typeface="Times New Roman" panose="02020603050405020304" pitchFamily="18" charset="0"/>
              </a:rPr>
              <a:t>use an on-chip bus that is internal to the chip and that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allows different peripheral devices to be interconnected with an ARM core.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Two different classes of devices attached to the bus. </a:t>
            </a:r>
          </a:p>
          <a:p>
            <a:pPr algn="just"/>
            <a:r>
              <a:rPr lang="en-US" sz="2000" b="1" dirty="0">
                <a:solidFill>
                  <a:srgbClr val="000000"/>
                </a:solidFill>
                <a:latin typeface="Times New Roman" panose="02020603050405020304" pitchFamily="18" charset="0"/>
                <a:cs typeface="Times New Roman" panose="02020603050405020304" pitchFamily="18" charset="0"/>
              </a:rPr>
              <a:t>The ARM processor core </a:t>
            </a:r>
            <a:r>
              <a:rPr lang="en-US" sz="2000" dirty="0">
                <a:solidFill>
                  <a:srgbClr val="000000"/>
                </a:solidFill>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a bus master—a logical device capable of initiating a data transfer with another device across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same bus.</a:t>
            </a:r>
          </a:p>
          <a:p>
            <a:pPr algn="just"/>
            <a:r>
              <a:rPr lang="en-US" sz="2000" b="1" dirty="0">
                <a:solidFill>
                  <a:srgbClr val="000000"/>
                </a:solidFill>
                <a:latin typeface="Times New Roman" panose="02020603050405020304" pitchFamily="18" charset="0"/>
                <a:cs typeface="Times New Roman" panose="02020603050405020304" pitchFamily="18" charset="0"/>
              </a:rPr>
              <a:t>Peripherals</a:t>
            </a:r>
            <a:r>
              <a:rPr lang="en-US" sz="2000" dirty="0">
                <a:solidFill>
                  <a:srgbClr val="000000"/>
                </a:solidFill>
                <a:latin typeface="Times New Roman" panose="02020603050405020304" pitchFamily="18" charset="0"/>
                <a:cs typeface="Times New Roman" panose="02020603050405020304" pitchFamily="18" charset="0"/>
              </a:rPr>
              <a:t> tend to be bus slaves—logical devices capable only of responding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to a transfer request from a bus master device.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00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28</a:t>
            </a:fld>
            <a:endParaRPr lang="en-US"/>
          </a:p>
        </p:txBody>
      </p:sp>
      <p:sp>
        <p:nvSpPr>
          <p:cNvPr id="4" name="Rectangle 3"/>
          <p:cNvSpPr/>
          <p:nvPr/>
        </p:nvSpPr>
        <p:spPr>
          <a:xfrm>
            <a:off x="640080" y="862150"/>
            <a:ext cx="8203474" cy="4093428"/>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Advanced Microcontroller Bus Architecture (</a:t>
            </a:r>
            <a:r>
              <a:rPr lang="en-IN" sz="2000" b="1" dirty="0">
                <a:latin typeface="Times New Roman" panose="02020603050405020304" pitchFamily="18" charset="0"/>
                <a:cs typeface="Times New Roman" panose="02020603050405020304" pitchFamily="18" charset="0"/>
              </a:rPr>
              <a:t>AMBA) Bus Protocol: </a:t>
            </a:r>
            <a:r>
              <a:rPr lang="en-US" sz="2000" dirty="0">
                <a:solidFill>
                  <a:srgbClr val="000000"/>
                </a:solidFill>
                <a:latin typeface="Times New Roman" panose="02020603050405020304" pitchFamily="18" charset="0"/>
                <a:cs typeface="Times New Roman" panose="02020603050405020304" pitchFamily="18" charset="0"/>
              </a:rPr>
              <a:t>A bus has two architecture levels.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Physical level that covers the electrical characteristics and bus width (16, 32, or 64 bits).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Second level deals with protocol—the logical rules that govern the communication between the processor and a peripheral.</a:t>
            </a:r>
          </a:p>
          <a:p>
            <a:pPr algn="just"/>
            <a:r>
              <a:rPr lang="en-US" sz="2000" b="1" dirty="0">
                <a:latin typeface="Times New Roman" panose="02020603050405020304" pitchFamily="18" charset="0"/>
                <a:cs typeface="Times New Roman" panose="02020603050405020304" pitchFamily="18" charset="0"/>
              </a:rPr>
              <a:t>(AMBA) is</a:t>
            </a:r>
            <a:r>
              <a:rPr lang="en-US" sz="2000" dirty="0">
                <a:latin typeface="Times New Roman" panose="02020603050405020304" pitchFamily="18" charset="0"/>
                <a:cs typeface="Times New Roman" panose="02020603050405020304" pitchFamily="18" charset="0"/>
              </a:rPr>
              <a:t> widely adopted as the on-chip bus architecture.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ARM System Bus (ASB) (</a:t>
            </a:r>
            <a:r>
              <a:rPr lang="en-US" sz="2000" dirty="0">
                <a:latin typeface="Times New Roman" panose="02020603050405020304" pitchFamily="18" charset="0"/>
                <a:cs typeface="Times New Roman" panose="02020603050405020304" pitchFamily="18" charset="0"/>
              </a:rPr>
              <a:t>for external peripherals and requires a bridge).</a:t>
            </a:r>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ARM Peripheral Bus  (APB)(</a:t>
            </a:r>
            <a:r>
              <a:rPr lang="en-US" sz="2000" dirty="0">
                <a:latin typeface="Times New Roman" panose="02020603050405020304" pitchFamily="18" charset="0"/>
                <a:cs typeface="Times New Roman" panose="02020603050405020304" pitchFamily="18" charset="0"/>
              </a:rPr>
              <a:t>for the slower peripherals).</a:t>
            </a:r>
            <a:r>
              <a:rPr lang="en-US" sz="2000" b="1"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ARM High Performance Bus (AHB)(</a:t>
            </a:r>
            <a:r>
              <a:rPr lang="en-US" sz="2000" dirty="0">
                <a:latin typeface="Times New Roman" panose="02020603050405020304" pitchFamily="18" charset="0"/>
                <a:cs typeface="Times New Roman" panose="02020603050405020304" pitchFamily="18" charset="0"/>
              </a:rPr>
              <a:t>for high performance peripherals)</a:t>
            </a:r>
            <a:endParaRPr lang="en-US" sz="2000" b="1"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Note: Using AMBA, peripheral designers can reuse the same design on multiple projects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3513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29</a:t>
            </a:fld>
            <a:endParaRPr lang="en-US"/>
          </a:p>
        </p:txBody>
      </p:sp>
      <p:sp>
        <p:nvSpPr>
          <p:cNvPr id="4" name="Rectangle 3"/>
          <p:cNvSpPr/>
          <p:nvPr/>
        </p:nvSpPr>
        <p:spPr>
          <a:xfrm>
            <a:off x="796835" y="489734"/>
            <a:ext cx="7675654" cy="2985433"/>
          </a:xfrm>
          <a:prstGeom prst="rect">
            <a:avLst/>
          </a:prstGeom>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Memory </a:t>
            </a:r>
            <a:endParaRPr lang="en-US" b="1"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An embedded system has to have some form of memory to store and execute code. </a:t>
            </a:r>
          </a:p>
          <a:p>
            <a:pPr algn="just"/>
            <a:r>
              <a:rPr lang="en-US" sz="2000" dirty="0">
                <a:solidFill>
                  <a:srgbClr val="000000"/>
                </a:solidFill>
                <a:latin typeface="Times New Roman" panose="02020603050405020304" pitchFamily="18" charset="0"/>
                <a:cs typeface="Times New Roman" panose="02020603050405020304" pitchFamily="18" charset="0"/>
              </a:rPr>
              <a:t>Memory characteristics are hierarchy, width, and type. To decide,  compare price, performance, and power consumption. </a:t>
            </a:r>
          </a:p>
          <a:p>
            <a:pPr algn="just"/>
            <a:r>
              <a:rPr lang="en-US" b="1" dirty="0">
                <a:latin typeface="Times New Roman" panose="02020603050405020304" pitchFamily="18" charset="0"/>
                <a:cs typeface="Times New Roman" panose="02020603050405020304" pitchFamily="18" charset="0"/>
              </a:rPr>
              <a:t>Hierarchy </a:t>
            </a:r>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Figure 1.2 shows a device that supports external off-chip memory. Internal to the processor there is an option of a cache (not shown in Figure 1.2) to improve memory performance.</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81497" y="3618411"/>
            <a:ext cx="4820194" cy="2844302"/>
          </a:xfrm>
          <a:prstGeom prst="rect">
            <a:avLst/>
          </a:prstGeom>
        </p:spPr>
      </p:pic>
    </p:spTree>
    <p:extLst>
      <p:ext uri="{BB962C8B-B14F-4D97-AF65-F5344CB8AC3E}">
        <p14:creationId xmlns:p14="http://schemas.microsoft.com/office/powerpoint/2010/main" val="109910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a:t>
            </a:fld>
            <a:endParaRPr lang="en-US"/>
          </a:p>
        </p:txBody>
      </p:sp>
      <p:pic>
        <p:nvPicPr>
          <p:cNvPr id="4" name="Picture 3"/>
          <p:cNvPicPr>
            <a:picLocks noChangeAspect="1"/>
          </p:cNvPicPr>
          <p:nvPr/>
        </p:nvPicPr>
        <p:blipFill>
          <a:blip r:embed="rId2"/>
          <a:stretch>
            <a:fillRect/>
          </a:stretch>
        </p:blipFill>
        <p:spPr>
          <a:xfrm>
            <a:off x="809896" y="212954"/>
            <a:ext cx="7759337" cy="624976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9B6EE8B-9F48-84C1-5CA7-F73422DD4AAD}"/>
                  </a:ext>
                </a:extLst>
              </p14:cNvPr>
              <p14:cNvContentPartPr/>
              <p14:nvPr/>
            </p14:nvContentPartPr>
            <p14:xfrm>
              <a:off x="170329" y="1188819"/>
              <a:ext cx="491760" cy="162360"/>
            </p14:xfrm>
          </p:contentPart>
        </mc:Choice>
        <mc:Fallback>
          <p:pic>
            <p:nvPicPr>
              <p:cNvPr id="6" name="Ink 5">
                <a:extLst>
                  <a:ext uri="{FF2B5EF4-FFF2-40B4-BE49-F238E27FC236}">
                    <a16:creationId xmlns:a16="http://schemas.microsoft.com/office/drawing/2014/main" id="{99B6EE8B-9F48-84C1-5CA7-F73422DD4AAD}"/>
                  </a:ext>
                </a:extLst>
              </p:cNvPr>
              <p:cNvPicPr/>
              <p:nvPr/>
            </p:nvPicPr>
            <p:blipFill>
              <a:blip r:embed="rId4"/>
              <a:stretch>
                <a:fillRect/>
              </a:stretch>
            </p:blipFill>
            <p:spPr>
              <a:xfrm>
                <a:off x="161329" y="1180179"/>
                <a:ext cx="50940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030674EE-6D18-2A69-E89D-3E7C9A8F20CB}"/>
                  </a:ext>
                </a:extLst>
              </p14:cNvPr>
              <p14:cNvContentPartPr/>
              <p14:nvPr/>
            </p14:nvContentPartPr>
            <p14:xfrm>
              <a:off x="206329" y="1890819"/>
              <a:ext cx="481680" cy="75240"/>
            </p14:xfrm>
          </p:contentPart>
        </mc:Choice>
        <mc:Fallback>
          <p:pic>
            <p:nvPicPr>
              <p:cNvPr id="7" name="Ink 6">
                <a:extLst>
                  <a:ext uri="{FF2B5EF4-FFF2-40B4-BE49-F238E27FC236}">
                    <a16:creationId xmlns:a16="http://schemas.microsoft.com/office/drawing/2014/main" id="{030674EE-6D18-2A69-E89D-3E7C9A8F20CB}"/>
                  </a:ext>
                </a:extLst>
              </p:cNvPr>
              <p:cNvPicPr/>
              <p:nvPr/>
            </p:nvPicPr>
            <p:blipFill>
              <a:blip r:embed="rId6"/>
              <a:stretch>
                <a:fillRect/>
              </a:stretch>
            </p:blipFill>
            <p:spPr>
              <a:xfrm>
                <a:off x="197329" y="1881819"/>
                <a:ext cx="4993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C044D507-8127-D1C6-97AE-3ADEA0393A3C}"/>
                  </a:ext>
                </a:extLst>
              </p14:cNvPr>
              <p14:cNvContentPartPr/>
              <p14:nvPr/>
            </p14:nvContentPartPr>
            <p14:xfrm>
              <a:off x="194449" y="2868579"/>
              <a:ext cx="338400" cy="113040"/>
            </p14:xfrm>
          </p:contentPart>
        </mc:Choice>
        <mc:Fallback>
          <p:pic>
            <p:nvPicPr>
              <p:cNvPr id="8" name="Ink 7">
                <a:extLst>
                  <a:ext uri="{FF2B5EF4-FFF2-40B4-BE49-F238E27FC236}">
                    <a16:creationId xmlns:a16="http://schemas.microsoft.com/office/drawing/2014/main" id="{C044D507-8127-D1C6-97AE-3ADEA0393A3C}"/>
                  </a:ext>
                </a:extLst>
              </p:cNvPr>
              <p:cNvPicPr/>
              <p:nvPr/>
            </p:nvPicPr>
            <p:blipFill>
              <a:blip r:embed="rId8"/>
              <a:stretch>
                <a:fillRect/>
              </a:stretch>
            </p:blipFill>
            <p:spPr>
              <a:xfrm>
                <a:off x="185809" y="2859579"/>
                <a:ext cx="3560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3248C3F0-C5E6-5029-C9FD-915B49A93B82}"/>
                  </a:ext>
                </a:extLst>
              </p14:cNvPr>
              <p14:cNvContentPartPr/>
              <p14:nvPr/>
            </p14:nvContentPartPr>
            <p14:xfrm>
              <a:off x="251689" y="4854339"/>
              <a:ext cx="329040" cy="122760"/>
            </p14:xfrm>
          </p:contentPart>
        </mc:Choice>
        <mc:Fallback>
          <p:pic>
            <p:nvPicPr>
              <p:cNvPr id="9" name="Ink 8">
                <a:extLst>
                  <a:ext uri="{FF2B5EF4-FFF2-40B4-BE49-F238E27FC236}">
                    <a16:creationId xmlns:a16="http://schemas.microsoft.com/office/drawing/2014/main" id="{3248C3F0-C5E6-5029-C9FD-915B49A93B82}"/>
                  </a:ext>
                </a:extLst>
              </p:cNvPr>
              <p:cNvPicPr/>
              <p:nvPr/>
            </p:nvPicPr>
            <p:blipFill>
              <a:blip r:embed="rId10"/>
              <a:stretch>
                <a:fillRect/>
              </a:stretch>
            </p:blipFill>
            <p:spPr>
              <a:xfrm>
                <a:off x="242689" y="4845339"/>
                <a:ext cx="3466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E4D42554-15FB-0535-E5EB-0433ABA677CE}"/>
                  </a:ext>
                </a:extLst>
              </p14:cNvPr>
              <p14:cNvContentPartPr/>
              <p14:nvPr/>
            </p14:nvContentPartPr>
            <p14:xfrm>
              <a:off x="286609" y="5786739"/>
              <a:ext cx="305640" cy="113040"/>
            </p14:xfrm>
          </p:contentPart>
        </mc:Choice>
        <mc:Fallback>
          <p:pic>
            <p:nvPicPr>
              <p:cNvPr id="10" name="Ink 9">
                <a:extLst>
                  <a:ext uri="{FF2B5EF4-FFF2-40B4-BE49-F238E27FC236}">
                    <a16:creationId xmlns:a16="http://schemas.microsoft.com/office/drawing/2014/main" id="{E4D42554-15FB-0535-E5EB-0433ABA677CE}"/>
                  </a:ext>
                </a:extLst>
              </p:cNvPr>
              <p:cNvPicPr/>
              <p:nvPr/>
            </p:nvPicPr>
            <p:blipFill>
              <a:blip r:embed="rId12"/>
              <a:stretch>
                <a:fillRect/>
              </a:stretch>
            </p:blipFill>
            <p:spPr>
              <a:xfrm>
                <a:off x="277969" y="5777739"/>
                <a:ext cx="3232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B1205247-999C-323B-B7D6-33E7E53C3A95}"/>
                  </a:ext>
                </a:extLst>
              </p14:cNvPr>
              <p14:cNvContentPartPr/>
              <p14:nvPr/>
            </p14:nvContentPartPr>
            <p14:xfrm>
              <a:off x="375169" y="6173019"/>
              <a:ext cx="308520" cy="86760"/>
            </p14:xfrm>
          </p:contentPart>
        </mc:Choice>
        <mc:Fallback>
          <p:pic>
            <p:nvPicPr>
              <p:cNvPr id="11" name="Ink 10">
                <a:extLst>
                  <a:ext uri="{FF2B5EF4-FFF2-40B4-BE49-F238E27FC236}">
                    <a16:creationId xmlns:a16="http://schemas.microsoft.com/office/drawing/2014/main" id="{B1205247-999C-323B-B7D6-33E7E53C3A95}"/>
                  </a:ext>
                </a:extLst>
              </p:cNvPr>
              <p:cNvPicPr/>
              <p:nvPr/>
            </p:nvPicPr>
            <p:blipFill>
              <a:blip r:embed="rId14"/>
              <a:stretch>
                <a:fillRect/>
              </a:stretch>
            </p:blipFill>
            <p:spPr>
              <a:xfrm>
                <a:off x="366529" y="6164019"/>
                <a:ext cx="326160" cy="104400"/>
              </a:xfrm>
              <a:prstGeom prst="rect">
                <a:avLst/>
              </a:prstGeom>
            </p:spPr>
          </p:pic>
        </mc:Fallback>
      </mc:AlternateContent>
    </p:spTree>
    <p:extLst>
      <p:ext uri="{BB962C8B-B14F-4D97-AF65-F5344CB8AC3E}">
        <p14:creationId xmlns:p14="http://schemas.microsoft.com/office/powerpoint/2010/main" val="705920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30</a:t>
            </a:fld>
            <a:endParaRPr lang="en-US"/>
          </a:p>
        </p:txBody>
      </p:sp>
      <p:sp>
        <p:nvSpPr>
          <p:cNvPr id="4" name="Rectangle 3"/>
          <p:cNvSpPr/>
          <p:nvPr/>
        </p:nvSpPr>
        <p:spPr>
          <a:xfrm>
            <a:off x="561703" y="613954"/>
            <a:ext cx="7910785" cy="4154984"/>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Width </a:t>
            </a:r>
            <a:endParaRPr lang="en-US" dirty="0">
              <a:solidFill>
                <a:srgbClr val="000000"/>
              </a:solidFill>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Memory width: The number of bits the memory returns on each access</a:t>
            </a:r>
            <a:r>
              <a:rPr lang="en-US" sz="2000" dirty="0">
                <a:solidFill>
                  <a:srgbClr val="000000"/>
                </a:solidFill>
                <a:latin typeface="Times New Roman" panose="02020603050405020304" pitchFamily="18" charset="0"/>
                <a:cs typeface="Times New Roman" panose="02020603050405020304" pitchFamily="18" charset="0"/>
              </a:rPr>
              <a:t>—typically 8, 16, 32, or 64 bits. It has a direct effect on the overall performance and cost ratio.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If you have an </a:t>
            </a:r>
            <a:r>
              <a:rPr lang="en-US" sz="2000" dirty="0" err="1">
                <a:solidFill>
                  <a:srgbClr val="000000"/>
                </a:solidFill>
                <a:latin typeface="Times New Roman" panose="02020603050405020304" pitchFamily="18" charset="0"/>
                <a:cs typeface="Times New Roman" panose="02020603050405020304" pitchFamily="18" charset="0"/>
              </a:rPr>
              <a:t>uncached</a:t>
            </a:r>
            <a:r>
              <a:rPr lang="en-US" sz="2000" dirty="0">
                <a:solidFill>
                  <a:srgbClr val="000000"/>
                </a:solidFill>
                <a:latin typeface="Times New Roman" panose="02020603050405020304" pitchFamily="18" charset="0"/>
                <a:cs typeface="Times New Roman" panose="02020603050405020304" pitchFamily="18" charset="0"/>
              </a:rPr>
              <a:t> system using 32-bit ARM instructions and 16-bit-wide memory chips, then the processor will have to make two memory fetches per instruction. Each fetch requires two 16-bit loads. This obviously  reduces the system performance, but the benefit is that </a:t>
            </a:r>
            <a:r>
              <a:rPr lang="en-US" sz="2000" b="1" dirty="0">
                <a:solidFill>
                  <a:srgbClr val="000000"/>
                </a:solidFill>
                <a:latin typeface="Times New Roman" panose="02020603050405020304" pitchFamily="18" charset="0"/>
                <a:cs typeface="Times New Roman" panose="02020603050405020304" pitchFamily="18" charset="0"/>
              </a:rPr>
              <a:t>16-bit memory is less expensive. </a:t>
            </a:r>
            <a:endParaRPr lang="en-US" sz="2000" b="1"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In contrast, if the core executes 16-bit Thumb instructions, it will achieve better performance with a 16-bit memory. U</a:t>
            </a:r>
            <a:r>
              <a:rPr lang="en-US" sz="2000" dirty="0">
                <a:latin typeface="Times New Roman" panose="02020603050405020304" pitchFamily="18" charset="0"/>
                <a:cs typeface="Times New Roman" panose="02020603050405020304" pitchFamily="18" charset="0"/>
              </a:rPr>
              <a:t>sing Thumb instructions  with 16-bit-wide memory devices provides both </a:t>
            </a:r>
            <a:r>
              <a:rPr lang="en-US" sz="2000" b="1" dirty="0">
                <a:latin typeface="Times New Roman" panose="02020603050405020304" pitchFamily="18" charset="0"/>
                <a:cs typeface="Times New Roman" panose="02020603050405020304" pitchFamily="18" charset="0"/>
              </a:rPr>
              <a:t>improved performance and reduced cost.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027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31</a:t>
            </a:fld>
            <a:endParaRPr lang="en-US"/>
          </a:p>
        </p:txBody>
      </p:sp>
      <p:sp>
        <p:nvSpPr>
          <p:cNvPr id="4" name="Rectangle 3"/>
          <p:cNvSpPr/>
          <p:nvPr/>
        </p:nvSpPr>
        <p:spPr>
          <a:xfrm>
            <a:off x="587829" y="483326"/>
            <a:ext cx="7602582" cy="5386090"/>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Types of memory</a:t>
            </a:r>
            <a:r>
              <a:rPr lang="en-US" sz="2000" dirty="0">
                <a:solidFill>
                  <a:srgbClr val="000000"/>
                </a:solidFill>
                <a:latin typeface="Times New Roman" panose="02020603050405020304" pitchFamily="18" charset="0"/>
                <a:cs typeface="Times New Roman" panose="02020603050405020304" pitchFamily="18" charset="0"/>
              </a:rPr>
              <a:t> </a:t>
            </a:r>
          </a:p>
          <a:p>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Read-only memory (ROM) is the least flexible of all memory types because it cannot be reprogrammed. Many devices also use a ROM to hold </a:t>
            </a:r>
            <a:r>
              <a:rPr lang="en-US" sz="2000" b="1" dirty="0">
                <a:solidFill>
                  <a:srgbClr val="000000"/>
                </a:solidFill>
                <a:latin typeface="Times New Roman" panose="02020603050405020304" pitchFamily="18" charset="0"/>
                <a:cs typeface="Times New Roman" panose="02020603050405020304" pitchFamily="18" charset="0"/>
              </a:rPr>
              <a:t>boot code</a:t>
            </a:r>
            <a:r>
              <a:rPr lang="en-US" sz="2000" dirty="0">
                <a:solidFill>
                  <a:srgbClr val="00000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Dynamic random access memory (DRAM) is the most commonly used RAM for devices. It has the </a:t>
            </a:r>
            <a:r>
              <a:rPr lang="en-US" sz="2000" b="1" dirty="0">
                <a:latin typeface="Times New Roman" panose="02020603050405020304" pitchFamily="18" charset="0"/>
                <a:cs typeface="Times New Roman" panose="02020603050405020304" pitchFamily="18" charset="0"/>
              </a:rPr>
              <a:t>lowest cost per megabyte </a:t>
            </a:r>
            <a:r>
              <a:rPr lang="en-US" sz="2000" dirty="0">
                <a:latin typeface="Times New Roman" panose="02020603050405020304" pitchFamily="18" charset="0"/>
                <a:cs typeface="Times New Roman" panose="02020603050405020304" pitchFamily="18" charset="0"/>
              </a:rPr>
              <a:t>compared with other types of RAM. DRAM is dynamic— it needs to have its storage cells </a:t>
            </a:r>
            <a:r>
              <a:rPr lang="en-US" sz="2000" b="1" dirty="0">
                <a:latin typeface="Times New Roman" panose="02020603050405020304" pitchFamily="18" charset="0"/>
                <a:cs typeface="Times New Roman" panose="02020603050405020304" pitchFamily="18" charset="0"/>
              </a:rPr>
              <a:t>refreshed . S</a:t>
            </a:r>
            <a:r>
              <a:rPr lang="en-US" sz="2000" dirty="0">
                <a:latin typeface="Times New Roman" panose="02020603050405020304" pitchFamily="18" charset="0"/>
                <a:cs typeface="Times New Roman" panose="02020603050405020304" pitchFamily="18" charset="0"/>
              </a:rPr>
              <a:t>o you need to set up a DRAM controller before using the memory.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Static random access memory (SRAM) is </a:t>
            </a:r>
            <a:r>
              <a:rPr lang="en-US" sz="2000" b="1" dirty="0">
                <a:latin typeface="Times New Roman" panose="02020603050405020304" pitchFamily="18" charset="0"/>
                <a:cs typeface="Times New Roman" panose="02020603050405020304" pitchFamily="18" charset="0"/>
              </a:rPr>
              <a:t>faster</a:t>
            </a:r>
            <a:r>
              <a:rPr lang="en-US" sz="2000" dirty="0">
                <a:latin typeface="Times New Roman" panose="02020603050405020304" pitchFamily="18" charset="0"/>
                <a:cs typeface="Times New Roman" panose="02020603050405020304" pitchFamily="18" charset="0"/>
              </a:rPr>
              <a:t> than the more traditional DRAM, but requires more </a:t>
            </a:r>
            <a:r>
              <a:rPr lang="en-US" sz="2000" b="1" dirty="0">
                <a:latin typeface="Times New Roman" panose="02020603050405020304" pitchFamily="18" charset="0"/>
                <a:cs typeface="Times New Roman" panose="02020603050405020304" pitchFamily="18" charset="0"/>
              </a:rPr>
              <a:t>silicon area</a:t>
            </a:r>
            <a:r>
              <a:rPr lang="en-US" sz="2000" dirty="0">
                <a:latin typeface="Times New Roman" panose="02020603050405020304" pitchFamily="18" charset="0"/>
                <a:cs typeface="Times New Roman" panose="02020603050405020304" pitchFamily="18" charset="0"/>
              </a:rPr>
              <a:t>. SRAM is static—the RAM </a:t>
            </a:r>
            <a:r>
              <a:rPr lang="en-US" sz="2000" b="1" dirty="0">
                <a:latin typeface="Times New Roman" panose="02020603050405020304" pitchFamily="18" charset="0"/>
                <a:cs typeface="Times New Roman" panose="02020603050405020304" pitchFamily="18" charset="0"/>
              </a:rPr>
              <a:t>does not require refreshing</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Synchronous dynamic random access memory (SDRAM) is one of many subcategories  of DRAM. It can run at </a:t>
            </a:r>
            <a:r>
              <a:rPr lang="en-US" sz="2000" b="1" dirty="0">
                <a:latin typeface="Times New Roman" panose="02020603050405020304" pitchFamily="18" charset="0"/>
                <a:cs typeface="Times New Roman" panose="02020603050405020304" pitchFamily="18" charset="0"/>
              </a:rPr>
              <a:t>much higher clock speeds</a:t>
            </a:r>
            <a:r>
              <a:rPr lang="en-US" sz="2000" dirty="0">
                <a:latin typeface="Times New Roman" panose="02020603050405020304" pitchFamily="18" charset="0"/>
                <a:cs typeface="Times New Roman" panose="02020603050405020304" pitchFamily="18" charset="0"/>
              </a:rPr>
              <a:t> than conventional memory. SDRAM  synchronizes itself with the processor bus because it is clocked.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809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32</a:t>
            </a:fld>
            <a:endParaRPr lang="en-US"/>
          </a:p>
        </p:txBody>
      </p:sp>
      <p:sp>
        <p:nvSpPr>
          <p:cNvPr id="4" name="Rectangle 3"/>
          <p:cNvSpPr/>
          <p:nvPr/>
        </p:nvSpPr>
        <p:spPr>
          <a:xfrm>
            <a:off x="809897" y="770709"/>
            <a:ext cx="7876903" cy="3231654"/>
          </a:xfrm>
          <a:prstGeom prst="rect">
            <a:avLst/>
          </a:prstGeom>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Peripherals </a:t>
            </a:r>
            <a:r>
              <a:rPr lang="en-US" sz="2000" dirty="0">
                <a:solidFill>
                  <a:srgbClr val="000000"/>
                </a:solidFill>
                <a:latin typeface="Times New Roman" panose="02020603050405020304" pitchFamily="18" charset="0"/>
                <a:cs typeface="Times New Roman" panose="02020603050405020304" pitchFamily="18" charset="0"/>
              </a:rPr>
              <a:t>: A peripheral device performs input and output functions for the chip by connecting to other devices or sensors that are off-chip. Each peripheral device usually performs a single function and may reside on-chip. </a:t>
            </a:r>
          </a:p>
          <a:p>
            <a:pPr algn="just"/>
            <a:r>
              <a:rPr lang="en-US" sz="2000" dirty="0">
                <a:solidFill>
                  <a:srgbClr val="000000"/>
                </a:solidFill>
                <a:latin typeface="Times New Roman" panose="02020603050405020304" pitchFamily="18" charset="0"/>
                <a:cs typeface="Times New Roman" panose="02020603050405020304" pitchFamily="18" charset="0"/>
              </a:rPr>
              <a:t>Examples: Peripherals range from a simple serial communication device to a more complex 802.11 wireless device.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Controllers are specialized peripherals </a:t>
            </a:r>
            <a:r>
              <a:rPr lang="en-US" sz="2000" dirty="0">
                <a:solidFill>
                  <a:srgbClr val="000000"/>
                </a:solidFill>
                <a:latin typeface="Times New Roman" panose="02020603050405020304" pitchFamily="18" charset="0"/>
                <a:cs typeface="Times New Roman" panose="02020603050405020304" pitchFamily="18" charset="0"/>
              </a:rPr>
              <a:t>that implement higher levels of functionality within an embedded system.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Two important types of controllers are </a:t>
            </a:r>
            <a:r>
              <a:rPr lang="en-US" sz="2000" b="1" dirty="0">
                <a:solidFill>
                  <a:srgbClr val="000000"/>
                </a:solidFill>
                <a:latin typeface="Times New Roman" panose="02020603050405020304" pitchFamily="18" charset="0"/>
                <a:cs typeface="Times New Roman" panose="02020603050405020304" pitchFamily="18" charset="0"/>
              </a:rPr>
              <a:t>memory controllers and interrupt controllers.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22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33</a:t>
            </a:fld>
            <a:endParaRPr lang="en-US"/>
          </a:p>
        </p:txBody>
      </p:sp>
      <p:sp>
        <p:nvSpPr>
          <p:cNvPr id="4" name="Rectangle 3"/>
          <p:cNvSpPr/>
          <p:nvPr/>
        </p:nvSpPr>
        <p:spPr>
          <a:xfrm>
            <a:off x="909094" y="697472"/>
            <a:ext cx="7563394" cy="4216539"/>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Memory Controllers </a:t>
            </a:r>
            <a:endParaRPr lang="en-US"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Memory controllers </a:t>
            </a:r>
            <a:r>
              <a:rPr lang="en-US" sz="2000" b="1" dirty="0">
                <a:solidFill>
                  <a:srgbClr val="000000"/>
                </a:solidFill>
                <a:latin typeface="Times New Roman" panose="02020603050405020304" pitchFamily="18" charset="0"/>
                <a:cs typeface="Times New Roman" panose="02020603050405020304" pitchFamily="18" charset="0"/>
              </a:rPr>
              <a:t>connect different types of memory to the processor bus.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On power-up a memory controller is configured in hardware to </a:t>
            </a:r>
            <a:r>
              <a:rPr lang="en-US" sz="2000" b="1" dirty="0">
                <a:solidFill>
                  <a:srgbClr val="000000"/>
                </a:solidFill>
                <a:latin typeface="Times New Roman" panose="02020603050405020304" pitchFamily="18" charset="0"/>
                <a:cs typeface="Times New Roman" panose="02020603050405020304" pitchFamily="18" charset="0"/>
              </a:rPr>
              <a:t>allow certain memory devices to be active.</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Allow the initialization code to be executed.</a:t>
            </a:r>
          </a:p>
          <a:p>
            <a:r>
              <a:rPr lang="en-US" b="1" dirty="0">
                <a:latin typeface="Times New Roman" panose="02020603050405020304" pitchFamily="18" charset="0"/>
                <a:cs typeface="Times New Roman" panose="02020603050405020304" pitchFamily="18" charset="0"/>
              </a:rPr>
              <a:t>Interrupt Controllers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interrupt controller provides a programmable governing policy that allows software to  determine which peripheral or device can interrupt the processor at any specific time by  setting the appropriate bits in the interrupt controller registers. </a:t>
            </a:r>
          </a:p>
          <a:p>
            <a:pPr algn="just"/>
            <a:r>
              <a:rPr lang="en-US" sz="2000" dirty="0">
                <a:latin typeface="Times New Roman" panose="02020603050405020304" pitchFamily="18" charset="0"/>
                <a:cs typeface="Times New Roman" panose="02020603050405020304" pitchFamily="18" charset="0"/>
              </a:rPr>
              <a:t>Types of interrupt controllers: </a:t>
            </a:r>
            <a:r>
              <a:rPr lang="en-US" sz="2000" b="1" dirty="0">
                <a:latin typeface="Times New Roman" panose="02020603050405020304" pitchFamily="18" charset="0"/>
                <a:cs typeface="Times New Roman" panose="02020603050405020304" pitchFamily="18" charset="0"/>
              </a:rPr>
              <a:t>standard  interrupt controller and the vector interrupt controller (VIC).</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442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34</a:t>
            </a:fld>
            <a:endParaRPr lang="en-US"/>
          </a:p>
        </p:txBody>
      </p:sp>
      <p:sp>
        <p:nvSpPr>
          <p:cNvPr id="4" name="Rectangle 3"/>
          <p:cNvSpPr/>
          <p:nvPr/>
        </p:nvSpPr>
        <p:spPr>
          <a:xfrm>
            <a:off x="809897" y="561704"/>
            <a:ext cx="7662591" cy="3231654"/>
          </a:xfrm>
          <a:prstGeom prst="rect">
            <a:avLst/>
          </a:prstGeom>
        </p:spPr>
        <p:txBody>
          <a:bodyPr wrap="square">
            <a:spAutoFit/>
          </a:bodyPr>
          <a:lstStyle/>
          <a:p>
            <a:r>
              <a:rPr lang="en-IN" b="1" dirty="0">
                <a:solidFill>
                  <a:srgbClr val="000000"/>
                </a:solidFill>
                <a:latin typeface="CopperplateGothicBT-Bold"/>
              </a:rPr>
              <a:t>Embedded System Software: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embedded system needs software to drive it.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 typical software components are required to control an embedded device. Each software component in the stack uses a higher level of abstraction to separate the code from the hardware device.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initialization code is the first code executed on the board and is specific to a particular  target or group of targets. It sets up the minimum parts of the board before handing control  over to the operating system.</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15291" y="3395209"/>
            <a:ext cx="5982790" cy="2757395"/>
          </a:xfrm>
          <a:prstGeom prst="rect">
            <a:avLst/>
          </a:prstGeom>
        </p:spPr>
      </p:pic>
    </p:spTree>
    <p:extLst>
      <p:ext uri="{BB962C8B-B14F-4D97-AF65-F5344CB8AC3E}">
        <p14:creationId xmlns:p14="http://schemas.microsoft.com/office/powerpoint/2010/main" val="124915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35</a:t>
            </a:fld>
            <a:endParaRPr lang="en-US"/>
          </a:p>
        </p:txBody>
      </p:sp>
      <p:sp>
        <p:nvSpPr>
          <p:cNvPr id="3" name="Rectangle 2"/>
          <p:cNvSpPr/>
          <p:nvPr/>
        </p:nvSpPr>
        <p:spPr>
          <a:xfrm>
            <a:off x="757646" y="407611"/>
            <a:ext cx="7714842" cy="1908215"/>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Initialization (Boot) Code : </a:t>
            </a:r>
            <a:r>
              <a:rPr lang="en-IN" sz="2000"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andles a number of administrative tasks which are grouped in three phases: </a:t>
            </a:r>
          </a:p>
          <a:p>
            <a:pPr algn="just"/>
            <a:r>
              <a:rPr lang="en-US" sz="2000" b="1" dirty="0">
                <a:latin typeface="Times New Roman" panose="02020603050405020304" pitchFamily="18" charset="0"/>
                <a:cs typeface="Times New Roman" panose="02020603050405020304" pitchFamily="18" charset="0"/>
              </a:rPr>
              <a:t>Initial hardware configuration, diagnostics, and booting. </a:t>
            </a:r>
          </a:p>
          <a:p>
            <a:pPr algn="just"/>
            <a:r>
              <a:rPr lang="en-US" sz="1800" dirty="0">
                <a:latin typeface="Times New Roman" panose="02020603050405020304" pitchFamily="18" charset="0"/>
                <a:cs typeface="Times New Roman" panose="02020603050405020304" pitchFamily="18" charset="0"/>
              </a:rPr>
              <a:t>Example, the memory system normally requires reorganization of the memory map, as shown in below. It gets the Boot ROM at the top &amp; places the RAM at address 0x00000000 because the Exception vector table can be in RAM.</a:t>
            </a:r>
            <a:endParaRPr lang="en-IN" sz="1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345474" y="2416629"/>
            <a:ext cx="5904412" cy="3905795"/>
          </a:xfrm>
          <a:prstGeom prst="rect">
            <a:avLst/>
          </a:prstGeom>
        </p:spPr>
      </p:pic>
    </p:spTree>
    <p:extLst>
      <p:ext uri="{BB962C8B-B14F-4D97-AF65-F5344CB8AC3E}">
        <p14:creationId xmlns:p14="http://schemas.microsoft.com/office/powerpoint/2010/main" val="2852449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endParaRPr lang="en-US" dirty="0">
              <a:ea typeface="ＭＳ Ｐゴシック" pitchFamily="34" charset="-128"/>
            </a:endParaRP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endParaRPr lang="en-US" dirty="0"/>
          </a:p>
        </p:txBody>
      </p:sp>
      <p:sp>
        <p:nvSpPr>
          <p:cNvPr id="3" name="Rectangle 2"/>
          <p:cNvSpPr/>
          <p:nvPr/>
        </p:nvSpPr>
        <p:spPr>
          <a:xfrm>
            <a:off x="927463" y="1162594"/>
            <a:ext cx="7397387" cy="3170099"/>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Diagnostics:</a:t>
            </a:r>
            <a:r>
              <a:rPr lang="en-US" sz="2000" dirty="0">
                <a:solidFill>
                  <a:srgbClr val="000000"/>
                </a:solidFill>
                <a:latin typeface="Times New Roman" panose="02020603050405020304" pitchFamily="18" charset="0"/>
                <a:cs typeface="Times New Roman" panose="02020603050405020304" pitchFamily="18" charset="0"/>
              </a:rPr>
              <a:t> Fault identification and isolation. These are embedded in the initialization code. Diagnostic code tests the system by exercising the hardware target to check if the target is in working order. </a:t>
            </a:r>
            <a:endParaRPr lang="en-US" sz="2000" dirty="0">
              <a:latin typeface="Times New Roman" panose="02020603050405020304" pitchFamily="18" charset="0"/>
              <a:cs typeface="Times New Roman" panose="02020603050405020304" pitchFamily="18" charset="0"/>
            </a:endParaRPr>
          </a:p>
          <a:p>
            <a:pPr algn="just"/>
            <a:endParaRPr lang="en-US" sz="2000" b="1" dirty="0">
              <a:solidFill>
                <a:srgbClr val="000000"/>
              </a:solidFill>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Booting</a:t>
            </a:r>
            <a:r>
              <a:rPr lang="en-US" sz="2000" dirty="0">
                <a:solidFill>
                  <a:srgbClr val="000000"/>
                </a:solidFill>
                <a:latin typeface="Times New Roman" panose="02020603050405020304" pitchFamily="18" charset="0"/>
                <a:cs typeface="Times New Roman" panose="02020603050405020304" pitchFamily="18" charset="0"/>
              </a:rPr>
              <a:t> : Involves loading an image and handing control over to that image. Loading an image involves anything from </a:t>
            </a:r>
            <a:r>
              <a:rPr lang="en-US" sz="2000" b="1" dirty="0">
                <a:solidFill>
                  <a:srgbClr val="000000"/>
                </a:solidFill>
                <a:latin typeface="Times New Roman" panose="02020603050405020304" pitchFamily="18" charset="0"/>
                <a:cs typeface="Times New Roman" panose="02020603050405020304" pitchFamily="18" charset="0"/>
              </a:rPr>
              <a:t>copying an entire program including code and data into RAM, to just copying a data area containing volatile variables into RAM. </a:t>
            </a:r>
            <a:r>
              <a:rPr lang="en-US" sz="2000" dirty="0">
                <a:solidFill>
                  <a:srgbClr val="000000"/>
                </a:solidFill>
                <a:latin typeface="Times New Roman" panose="02020603050405020304" pitchFamily="18" charset="0"/>
                <a:cs typeface="Times New Roman" panose="02020603050405020304" pitchFamily="18" charset="0"/>
              </a:rPr>
              <a:t>Once booted, the system hands over control by modifying the program counter to point into the start of the image.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923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37</a:t>
            </a:fld>
            <a:endParaRPr lang="en-US"/>
          </a:p>
        </p:txBody>
      </p:sp>
      <p:sp>
        <p:nvSpPr>
          <p:cNvPr id="4" name="Rectangle 3"/>
          <p:cNvSpPr/>
          <p:nvPr/>
        </p:nvSpPr>
        <p:spPr>
          <a:xfrm>
            <a:off x="1018902" y="718458"/>
            <a:ext cx="7759337" cy="4154984"/>
          </a:xfrm>
          <a:prstGeom prst="rect">
            <a:avLst/>
          </a:prstGeom>
        </p:spPr>
        <p:txBody>
          <a:bodyPr wrap="square">
            <a:spAutoFit/>
          </a:bodyPr>
          <a:lstStyle/>
          <a:p>
            <a:pPr algn="just"/>
            <a:r>
              <a:rPr lang="en-IN" sz="2000" b="1" dirty="0">
                <a:solidFill>
                  <a:srgbClr val="000000"/>
                </a:solidFill>
                <a:latin typeface="Times New Roman" panose="02020603050405020304" pitchFamily="18" charset="0"/>
                <a:cs typeface="Times New Roman" panose="02020603050405020304" pitchFamily="18" charset="0"/>
              </a:rPr>
              <a:t>Operating System :</a:t>
            </a:r>
          </a:p>
          <a:p>
            <a:pPr algn="just"/>
            <a:r>
              <a:rPr lang="en-US" sz="2000" dirty="0">
                <a:latin typeface="Times New Roman" panose="02020603050405020304" pitchFamily="18" charset="0"/>
                <a:cs typeface="Times New Roman" panose="02020603050405020304" pitchFamily="18" charset="0"/>
              </a:rPr>
              <a:t>ARM processors support over 50 operating systems. O S can be  divided  into two main categories: </a:t>
            </a:r>
          </a:p>
          <a:p>
            <a:pPr algn="just"/>
            <a:r>
              <a:rPr lang="en-US" sz="2000" b="1" dirty="0">
                <a:latin typeface="Times New Roman" panose="02020603050405020304" pitchFamily="18" charset="0"/>
                <a:cs typeface="Times New Roman" panose="02020603050405020304" pitchFamily="18" charset="0"/>
              </a:rPr>
              <a:t>Real-time operating systems (RTOSs) and </a:t>
            </a:r>
          </a:p>
          <a:p>
            <a:pPr algn="just"/>
            <a:r>
              <a:rPr lang="en-US" sz="2000" b="1" dirty="0">
                <a:latin typeface="Times New Roman" panose="02020603050405020304" pitchFamily="18" charset="0"/>
                <a:cs typeface="Times New Roman" panose="02020603050405020304" pitchFamily="18" charset="0"/>
              </a:rPr>
              <a:t>Platform operating systems.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RTOSs p</a:t>
            </a:r>
            <a:r>
              <a:rPr lang="en-US" sz="2000" dirty="0">
                <a:latin typeface="Times New Roman" panose="02020603050405020304" pitchFamily="18" charset="0"/>
                <a:cs typeface="Times New Roman" panose="02020603050405020304" pitchFamily="18" charset="0"/>
              </a:rPr>
              <a:t>rovide </a:t>
            </a:r>
            <a:r>
              <a:rPr lang="en-US" sz="2000" b="1" dirty="0">
                <a:latin typeface="Times New Roman" panose="02020603050405020304" pitchFamily="18" charset="0"/>
                <a:cs typeface="Times New Roman" panose="02020603050405020304" pitchFamily="18" charset="0"/>
              </a:rPr>
              <a:t>guaranteed response times </a:t>
            </a:r>
            <a:r>
              <a:rPr lang="en-US" sz="2000" dirty="0">
                <a:latin typeface="Times New Roman" panose="02020603050405020304" pitchFamily="18" charset="0"/>
                <a:cs typeface="Times New Roman" panose="02020603050405020304" pitchFamily="18" charset="0"/>
              </a:rPr>
              <a:t>to events. </a:t>
            </a:r>
          </a:p>
          <a:p>
            <a:pPr algn="just"/>
            <a:r>
              <a:rPr lang="en-US" sz="2000" dirty="0">
                <a:latin typeface="Times New Roman" panose="02020603050405020304" pitchFamily="18" charset="0"/>
                <a:cs typeface="Times New Roman" panose="02020603050405020304" pitchFamily="18" charset="0"/>
              </a:rPr>
              <a:t> Hard real-time application requires a guaranteed response.</a:t>
            </a:r>
          </a:p>
          <a:p>
            <a:pPr algn="just"/>
            <a:r>
              <a:rPr lang="en-US" sz="2000" dirty="0">
                <a:latin typeface="Times New Roman" panose="02020603050405020304" pitchFamily="18" charset="0"/>
                <a:cs typeface="Times New Roman" panose="02020603050405020304" pitchFamily="18" charset="0"/>
              </a:rPr>
              <a:t> Soft real-time application requires a good response time,</a:t>
            </a:r>
          </a:p>
          <a:p>
            <a:pPr algn="just"/>
            <a:r>
              <a:rPr lang="en-US" sz="2000" dirty="0">
                <a:latin typeface="Times New Roman" panose="02020603050405020304" pitchFamily="18" charset="0"/>
                <a:cs typeface="Times New Roman" panose="02020603050405020304" pitchFamily="18" charset="0"/>
              </a:rPr>
              <a:t> Systems running an RTOS generally do not have secondary storage.</a:t>
            </a:r>
          </a:p>
          <a:p>
            <a:pPr algn="just"/>
            <a:r>
              <a:rPr lang="en-US" sz="2000" dirty="0">
                <a:latin typeface="Times New Roman" panose="02020603050405020304" pitchFamily="18" charset="0"/>
                <a:cs typeface="Times New Roman" panose="02020603050405020304" pitchFamily="18" charset="0"/>
              </a:rPr>
              <a:t>Example: </a:t>
            </a:r>
            <a:r>
              <a:rPr lang="en-IN" sz="2000" b="1" dirty="0" err="1">
                <a:latin typeface="Times New Roman" panose="02020603050405020304" pitchFamily="18" charset="0"/>
                <a:cs typeface="Times New Roman" panose="02020603050405020304" pitchFamily="18" charset="0"/>
              </a:rPr>
              <a:t>FreeRTOS</a:t>
            </a:r>
            <a:r>
              <a:rPr lang="en-IN" sz="2000" dirty="0">
                <a:latin typeface="Times New Roman" panose="02020603050405020304" pitchFamily="18" charset="0"/>
                <a:cs typeface="Times New Roman" panose="02020603050405020304" pitchFamily="18" charset="0"/>
              </a:rPr>
              <a:t> (Amazon), </a:t>
            </a:r>
            <a:r>
              <a:rPr lang="en-IN" sz="2000" b="1" dirty="0" err="1">
                <a:latin typeface="Times New Roman" panose="02020603050405020304" pitchFamily="18" charset="0"/>
                <a:cs typeface="Times New Roman" panose="02020603050405020304" pitchFamily="18" charset="0"/>
              </a:rPr>
              <a:t>Keil</a:t>
            </a:r>
            <a:r>
              <a:rPr lang="en-IN" sz="2000" b="1" dirty="0">
                <a:latin typeface="Times New Roman" panose="02020603050405020304" pitchFamily="18" charset="0"/>
                <a:cs typeface="Times New Roman" panose="02020603050405020304" pitchFamily="18" charset="0"/>
              </a:rPr>
              <a:t> RTX</a:t>
            </a:r>
            <a:r>
              <a:rPr lang="en-IN" sz="2000" dirty="0">
                <a:latin typeface="Times New Roman" panose="02020603050405020304" pitchFamily="18" charset="0"/>
                <a:cs typeface="Times New Roman" panose="02020603050405020304" pitchFamily="18" charset="0"/>
              </a:rPr>
              <a:t> (ARM)</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Platform </a:t>
            </a:r>
            <a:r>
              <a:rPr lang="en-US" sz="2000" b="1" dirty="0" err="1">
                <a:latin typeface="Times New Roman" panose="02020603050405020304" pitchFamily="18" charset="0"/>
                <a:cs typeface="Times New Roman" panose="02020603050405020304" pitchFamily="18" charset="0"/>
              </a:rPr>
              <a:t>o.ss</a:t>
            </a:r>
            <a:r>
              <a:rPr lang="en-US" sz="2000" b="1" dirty="0">
                <a:latin typeface="Times New Roman" panose="02020603050405020304" pitchFamily="18" charset="0"/>
                <a:cs typeface="Times New Roman" panose="02020603050405020304" pitchFamily="18" charset="0"/>
              </a:rPr>
              <a:t> require a memory management unit </a:t>
            </a:r>
            <a:r>
              <a:rPr lang="en-US" sz="2000" dirty="0">
                <a:latin typeface="Times New Roman" panose="02020603050405020304" pitchFamily="18" charset="0"/>
                <a:cs typeface="Times New Roman" panose="02020603050405020304" pitchFamily="18" charset="0"/>
              </a:rPr>
              <a:t>to manage large, non-real-time applications and tend to have secondary storage.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Linux operating system</a:t>
            </a:r>
            <a:r>
              <a:rPr lang="en-US" sz="2000" b="1"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macOS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ios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633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38</a:t>
            </a:fld>
            <a:endParaRPr lang="en-US"/>
          </a:p>
        </p:txBody>
      </p:sp>
      <p:sp>
        <p:nvSpPr>
          <p:cNvPr id="4" name="Rectangle 3"/>
          <p:cNvSpPr/>
          <p:nvPr/>
        </p:nvSpPr>
        <p:spPr>
          <a:xfrm>
            <a:off x="679269" y="953589"/>
            <a:ext cx="7645581" cy="2616101"/>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Networking, automotive, mobile and consumer devices, mass storage, and imaging.</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Home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gateways, DSL modems for high-speed Internet communication, and 802.11 wireless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communication.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ARM processors are also found in mass storage devices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such as hard drives and imaging products such as inkjet printers—applications that are cost sensitive and high volume.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112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39</a:t>
            </a:fld>
            <a:endParaRPr lang="en-US"/>
          </a:p>
        </p:txBody>
      </p:sp>
      <p:sp>
        <p:nvSpPr>
          <p:cNvPr id="4" name="Rectangle 3"/>
          <p:cNvSpPr/>
          <p:nvPr/>
        </p:nvSpPr>
        <p:spPr>
          <a:xfrm>
            <a:off x="718457" y="587830"/>
            <a:ext cx="7903029" cy="1692771"/>
          </a:xfrm>
          <a:prstGeom prst="rect">
            <a:avLst/>
          </a:prstGeom>
        </p:spPr>
        <p:txBody>
          <a:bodyPr wrap="square">
            <a:spAutoFit/>
          </a:bodyPr>
          <a:lstStyle/>
          <a:p>
            <a:r>
              <a:rPr lang="en-IN" b="1" dirty="0">
                <a:solidFill>
                  <a:srgbClr val="000000"/>
                </a:solidFill>
                <a:latin typeface="Times New Roman" panose="02020603050405020304" pitchFamily="18" charset="0"/>
                <a:cs typeface="Times New Roman" panose="02020603050405020304" pitchFamily="18" charset="0"/>
              </a:rPr>
              <a:t>ARM Processor Fundamentals: </a:t>
            </a:r>
            <a:r>
              <a:rPr lang="en-IN" b="1" dirty="0">
                <a:latin typeface="Times New Roman" panose="02020603050405020304" pitchFamily="18" charset="0"/>
                <a:cs typeface="Times New Roman" panose="02020603050405020304" pitchFamily="18" charset="0"/>
              </a:rPr>
              <a:t>ARM core dataflow model</a:t>
            </a:r>
          </a:p>
          <a:p>
            <a:pPr algn="just"/>
            <a:r>
              <a:rPr lang="en-US" sz="2000" dirty="0">
                <a:latin typeface="Times New Roman" panose="02020603050405020304" pitchFamily="18" charset="0"/>
                <a:cs typeface="Times New Roman" panose="02020603050405020304" pitchFamily="18" charset="0"/>
              </a:rPr>
              <a:t>An ARM core is a functional unit connected by data buses, as shown below, where,  </a:t>
            </a:r>
            <a:r>
              <a:rPr lang="en-US" sz="2000" b="1" dirty="0">
                <a:latin typeface="Times New Roman" panose="02020603050405020304" pitchFamily="18" charset="0"/>
                <a:cs typeface="Times New Roman" panose="02020603050405020304" pitchFamily="18" charset="0"/>
              </a:rPr>
              <a:t>arrows represent the flow of data, the lines represent the buses, and the boxes represent either an operation unit or a storage area. </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02229" y="1946366"/>
            <a:ext cx="6822621" cy="4846493"/>
          </a:xfrm>
          <a:prstGeom prst="rect">
            <a:avLst/>
          </a:prstGeom>
        </p:spPr>
      </p:pic>
    </p:spTree>
    <p:extLst>
      <p:ext uri="{BB962C8B-B14F-4D97-AF65-F5344CB8AC3E}">
        <p14:creationId xmlns:p14="http://schemas.microsoft.com/office/powerpoint/2010/main" val="295874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666206" y="169817"/>
            <a:ext cx="7511143" cy="561703"/>
          </a:xfrm>
          <a:prstGeom prst="rect">
            <a:avLst/>
          </a:prstGeom>
          <a:noFill/>
          <a:ln w="9525">
            <a:noFill/>
            <a:miter lim="800000"/>
            <a:headEnd/>
            <a:tailEnd/>
          </a:ln>
        </p:spPr>
        <p:txBody>
          <a:bodyPr anchor="ctr"/>
          <a:lstStyle/>
          <a:p>
            <a:pPr eaLnBrk="1" hangingPunct="1">
              <a:lnSpc>
                <a:spcPct val="85000"/>
              </a:lnSpc>
            </a:pPr>
            <a:r>
              <a:rPr lang="en-US" dirty="0"/>
              <a:t>What is ARM core?</a:t>
            </a:r>
            <a:endParaRPr lang="en-US" sz="2000" dirty="0">
              <a:solidFill>
                <a:srgbClr val="000099"/>
              </a:solidFill>
              <a:latin typeface="Times New Roman" panose="02020603050405020304" pitchFamily="18" charset="0"/>
              <a:cs typeface="Times New Roman" panose="02020603050405020304" pitchFamily="18" charset="0"/>
            </a:endParaRPr>
          </a:p>
        </p:txBody>
      </p:sp>
      <p:sp>
        <p:nvSpPr>
          <p:cNvPr id="2" name="Rectangle 1"/>
          <p:cNvSpPr/>
          <p:nvPr/>
        </p:nvSpPr>
        <p:spPr>
          <a:xfrm>
            <a:off x="574766" y="731520"/>
            <a:ext cx="8426358" cy="3293209"/>
          </a:xfrm>
          <a:prstGeom prst="rect">
            <a:avLst/>
          </a:prstGeom>
        </p:spPr>
        <p:txBody>
          <a:bodyPr wrap="square">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ARM(</a:t>
            </a:r>
            <a:r>
              <a:rPr lang="en-US" sz="2000" b="1" dirty="0">
                <a:latin typeface="Times New Roman" panose="02020603050405020304" pitchFamily="18" charset="0"/>
                <a:cs typeface="Times New Roman" panose="02020603050405020304" pitchFamily="18" charset="0"/>
              </a:rPr>
              <a:t>Advanced RISC Machine)</a:t>
            </a:r>
            <a:r>
              <a:rPr lang="en-IN" sz="2000" b="1" dirty="0">
                <a:latin typeface="Times New Roman" panose="02020603050405020304" pitchFamily="18" charset="0"/>
                <a:cs typeface="Times New Roman" panose="02020603050405020304" pitchFamily="18" charset="0"/>
              </a:rPr>
              <a:t> microcontroller is a 32-bit architecture microcontroller</a:t>
            </a:r>
            <a:r>
              <a:rPr lang="en-IN" sz="2000" dirty="0">
                <a:latin typeface="Times New Roman" panose="02020603050405020304" pitchFamily="18" charset="0"/>
                <a:cs typeface="Times New Roman" panose="02020603050405020304" pitchFamily="18" charset="0"/>
              </a:rPr>
              <a:t> that was developed by Acorn Computers in 1983.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Belongs to  basically a family of Reduced Instruction Set Computing (RISC) architecture-based microprocessors. ARM microcontrollers consist of ARM processors, RAM, ROM, and I/O peripherals.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ARM processor core is a key component of many successful 32-bit Embedded systems.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Optimized for low power &amp; high performance.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Note: </a:t>
            </a:r>
            <a:r>
              <a:rPr lang="en-US" b="1" dirty="0"/>
              <a:t>90% of the mobile markets ruled by the ARM architecture technology.</a:t>
            </a:r>
          </a:p>
        </p:txBody>
      </p:sp>
    </p:spTree>
    <p:extLst>
      <p:ext uri="{BB962C8B-B14F-4D97-AF65-F5344CB8AC3E}">
        <p14:creationId xmlns:p14="http://schemas.microsoft.com/office/powerpoint/2010/main" val="4263486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40</a:t>
            </a:fld>
            <a:endParaRPr lang="en-US"/>
          </a:p>
        </p:txBody>
      </p:sp>
      <p:sp>
        <p:nvSpPr>
          <p:cNvPr id="4" name="Rectangle 3"/>
          <p:cNvSpPr/>
          <p:nvPr/>
        </p:nvSpPr>
        <p:spPr>
          <a:xfrm>
            <a:off x="666206" y="457200"/>
            <a:ext cx="7580266" cy="507831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Abstract components of an ARM core: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enters the processor core through the Data bus. The data may be an instruction to execute or a data item.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items and instructions share the same bus (Von Neumann </a:t>
            </a:r>
            <a:r>
              <a:rPr lang="en-US" sz="2000" dirty="0" err="1">
                <a:latin typeface="Times New Roman" panose="02020603050405020304" pitchFamily="18" charset="0"/>
                <a:cs typeface="Times New Roman" panose="02020603050405020304" pitchFamily="18" charset="0"/>
              </a:rPr>
              <a:t>impl</a:t>
            </a:r>
            <a:r>
              <a:rPr lang="en-US" sz="2000" dirty="0">
                <a:latin typeface="Times New Roman" panose="02020603050405020304" pitchFamily="18" charset="0"/>
                <a:cs typeface="Times New Roman" panose="02020603050405020304" pitchFamily="18" charset="0"/>
              </a:rPr>
              <a:t>). In contrast, Harvard implementations of the ARM use two different buses.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Instruction decoder translates instructions before they are executed. Each instruction executed belongs to a particular instruction set.</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ARM processor, like all RISC processors, uses a load-store architecture. Load instructions copy data from </a:t>
            </a:r>
            <a:r>
              <a:rPr lang="en-US" sz="2000" b="1" dirty="0">
                <a:solidFill>
                  <a:srgbClr val="000000"/>
                </a:solidFill>
                <a:latin typeface="Times New Roman" panose="02020603050405020304" pitchFamily="18" charset="0"/>
                <a:cs typeface="Times New Roman" panose="02020603050405020304" pitchFamily="18" charset="0"/>
              </a:rPr>
              <a:t>memory to registers </a:t>
            </a:r>
            <a:r>
              <a:rPr lang="en-US" sz="2000" dirty="0">
                <a:solidFill>
                  <a:srgbClr val="000000"/>
                </a:solidFill>
                <a:latin typeface="Times New Roman" panose="02020603050405020304" pitchFamily="18" charset="0"/>
                <a:cs typeface="Times New Roman" panose="02020603050405020304" pitchFamily="18" charset="0"/>
              </a:rPr>
              <a:t>in the core, and conversely the store </a:t>
            </a:r>
            <a:r>
              <a:rPr lang="en-US" sz="2000" dirty="0">
                <a:latin typeface="Times New Roman" panose="02020603050405020304" pitchFamily="18" charset="0"/>
                <a:cs typeface="Times New Roman" panose="02020603050405020304" pitchFamily="18" charset="0"/>
              </a:rPr>
              <a:t>instructions copy data from </a:t>
            </a:r>
            <a:r>
              <a:rPr lang="en-US" sz="2000" b="1" dirty="0">
                <a:latin typeface="Times New Roman" panose="02020603050405020304" pitchFamily="18" charset="0"/>
                <a:cs typeface="Times New Roman" panose="02020603050405020304" pitchFamily="18" charset="0"/>
              </a:rPr>
              <a:t>registers to memory</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There are no data processing instructions  that directly </a:t>
            </a:r>
            <a:r>
              <a:rPr lang="en-US" sz="2000" b="1" dirty="0">
                <a:latin typeface="Times New Roman" panose="02020603050405020304" pitchFamily="18" charset="0"/>
                <a:cs typeface="Times New Roman" panose="02020603050405020304" pitchFamily="18" charset="0"/>
              </a:rPr>
              <a:t>manipulate data in memory.</a:t>
            </a:r>
            <a:r>
              <a:rPr lang="en-US" sz="2000" dirty="0">
                <a:latin typeface="Times New Roman" panose="02020603050405020304" pitchFamily="18" charset="0"/>
                <a:cs typeface="Times New Roman" panose="02020603050405020304" pitchFamily="18" charset="0"/>
              </a:rPr>
              <a:t> Thus, data processing is carried out solely in registers.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544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41</a:t>
            </a:fld>
            <a:endParaRPr lang="en-US"/>
          </a:p>
        </p:txBody>
      </p:sp>
      <p:sp>
        <p:nvSpPr>
          <p:cNvPr id="4" name="Rectangle 3"/>
          <p:cNvSpPr/>
          <p:nvPr/>
        </p:nvSpPr>
        <p:spPr>
          <a:xfrm>
            <a:off x="613955" y="1018903"/>
            <a:ext cx="8138160" cy="4093428"/>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Data items are placed in the register file—a storage bank made up of 32-bit registers. </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 ARM core is a 32-bit processor, most instructions treat the registers as holding signed or unsigned 32-bit values. The sign extend hardware converts signed 8-bit and 16-bit numbers to 32-bit values as they are read from memory and placed in a register.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ARM instructions typically have two source registers, Rn and Rm, and a single result or destination register, Rd. Source operands are read from the register file using the internal buses A and B, respectively.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ALU (arithmetic logic unit) or MAC (multiply-accumulate unit) takes the register values Rn and Rm from the A and B buses and computes a result. Data processing instructions write the result in Rd directly to the register file.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247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42</a:t>
            </a:fld>
            <a:endParaRPr lang="en-US"/>
          </a:p>
        </p:txBody>
      </p:sp>
      <p:sp>
        <p:nvSpPr>
          <p:cNvPr id="4" name="Rectangle 3"/>
          <p:cNvSpPr/>
          <p:nvPr/>
        </p:nvSpPr>
        <p:spPr>
          <a:xfrm>
            <a:off x="940527" y="612845"/>
            <a:ext cx="7027816" cy="3539430"/>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After passing through the functional units, the result in Rd is written back to the register file using the Result bus. For load and store instructions the incrementer updates the address register before the core reads or writes the next register value from or to the next sequential memory location. The processor continues executing instructions until an exception or interrupt changes the normal execution flow.</a:t>
            </a:r>
          </a:p>
          <a:p>
            <a:pPr algn="just"/>
            <a:r>
              <a:rPr lang="en-IN" b="1" dirty="0"/>
              <a:t>Registers</a:t>
            </a:r>
          </a:p>
          <a:p>
            <a:pPr algn="just"/>
            <a:r>
              <a:rPr lang="en-US" sz="2000" dirty="0">
                <a:latin typeface="Times New Roman" panose="02020603050405020304" pitchFamily="18" charset="0"/>
                <a:cs typeface="Times New Roman" panose="02020603050405020304" pitchFamily="18" charset="0"/>
              </a:rPr>
              <a:t>General-purpose registers hold either data or an address. They are identified with the letter r prefixed to the register number. For example, register 4 is given the label r4. </a:t>
            </a:r>
          </a:p>
        </p:txBody>
      </p:sp>
    </p:spTree>
    <p:extLst>
      <p:ext uri="{BB962C8B-B14F-4D97-AF65-F5344CB8AC3E}">
        <p14:creationId xmlns:p14="http://schemas.microsoft.com/office/powerpoint/2010/main" val="853817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43</a:t>
            </a:fld>
            <a:endParaRPr lang="en-US"/>
          </a:p>
        </p:txBody>
      </p:sp>
      <p:sp>
        <p:nvSpPr>
          <p:cNvPr id="4" name="Rectangle 3"/>
          <p:cNvSpPr/>
          <p:nvPr/>
        </p:nvSpPr>
        <p:spPr>
          <a:xfrm>
            <a:off x="679268" y="561704"/>
            <a:ext cx="7436576" cy="1446550"/>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Figure shows the active registers available in user mode—a protected mode normally used when executing applications. The processor can operate in seven different modes</a:t>
            </a:r>
            <a:r>
              <a:rPr lang="en-US" dirty="0">
                <a:latin typeface="Times New Roman" panose="02020603050405020304" pitchFamily="18" charset="0"/>
                <a:cs typeface="Times New Roman" panose="02020603050405020304" pitchFamily="18" charset="0"/>
              </a:rPr>
              <a:t>.</a:t>
            </a:r>
          </a:p>
          <a:p>
            <a:pPr algn="just"/>
            <a:r>
              <a:rPr lang="en-IN" dirty="0"/>
              <a:t>Registers available in user mode</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540034" y="2008253"/>
            <a:ext cx="2036854" cy="4588490"/>
          </a:xfrm>
          <a:prstGeom prst="rect">
            <a:avLst/>
          </a:prstGeom>
        </p:spPr>
      </p:pic>
    </p:spTree>
    <p:extLst>
      <p:ext uri="{BB962C8B-B14F-4D97-AF65-F5344CB8AC3E}">
        <p14:creationId xmlns:p14="http://schemas.microsoft.com/office/powerpoint/2010/main" val="2103196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44</a:t>
            </a:fld>
            <a:endParaRPr lang="en-US"/>
          </a:p>
        </p:txBody>
      </p:sp>
      <p:sp>
        <p:nvSpPr>
          <p:cNvPr id="4" name="Rectangle 3"/>
          <p:cNvSpPr/>
          <p:nvPr/>
        </p:nvSpPr>
        <p:spPr>
          <a:xfrm>
            <a:off x="916713" y="745259"/>
            <a:ext cx="7746274" cy="4401205"/>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There are up to </a:t>
            </a:r>
            <a:r>
              <a:rPr lang="en-US" sz="2000" b="1" dirty="0">
                <a:solidFill>
                  <a:srgbClr val="000000"/>
                </a:solidFill>
                <a:latin typeface="Times New Roman" panose="02020603050405020304" pitchFamily="18" charset="0"/>
                <a:cs typeface="Times New Roman" panose="02020603050405020304" pitchFamily="18" charset="0"/>
              </a:rPr>
              <a:t>18 active registers</a:t>
            </a:r>
            <a:r>
              <a:rPr lang="en-US" sz="2000" dirty="0">
                <a:solidFill>
                  <a:srgbClr val="000000"/>
                </a:solidFill>
                <a:latin typeface="Times New Roman" panose="02020603050405020304" pitchFamily="18" charset="0"/>
                <a:cs typeface="Times New Roman" panose="02020603050405020304" pitchFamily="18" charset="0"/>
              </a:rPr>
              <a:t>: 16 </a:t>
            </a:r>
            <a:r>
              <a:rPr lang="en-US" sz="2000" b="1" dirty="0">
                <a:solidFill>
                  <a:srgbClr val="000000"/>
                </a:solidFill>
                <a:latin typeface="Times New Roman" panose="02020603050405020304" pitchFamily="18" charset="0"/>
                <a:cs typeface="Times New Roman" panose="02020603050405020304" pitchFamily="18" charset="0"/>
              </a:rPr>
              <a:t>data registers </a:t>
            </a:r>
            <a:r>
              <a:rPr lang="en-US" sz="2000" dirty="0">
                <a:solidFill>
                  <a:srgbClr val="000000"/>
                </a:solidFill>
                <a:latin typeface="Times New Roman" panose="02020603050405020304" pitchFamily="18" charset="0"/>
                <a:cs typeface="Times New Roman" panose="02020603050405020304" pitchFamily="18" charset="0"/>
              </a:rPr>
              <a:t>and 2 </a:t>
            </a:r>
            <a:r>
              <a:rPr lang="en-US" sz="2000" b="1" dirty="0">
                <a:solidFill>
                  <a:srgbClr val="000000"/>
                </a:solidFill>
                <a:latin typeface="Times New Roman" panose="02020603050405020304" pitchFamily="18" charset="0"/>
                <a:cs typeface="Times New Roman" panose="02020603050405020304" pitchFamily="18" charset="0"/>
              </a:rPr>
              <a:t>processor status registers</a:t>
            </a:r>
            <a:r>
              <a:rPr lang="en-US" sz="2000" dirty="0">
                <a:solidFill>
                  <a:srgbClr val="000000"/>
                </a:solidFill>
                <a:latin typeface="Times New Roman" panose="02020603050405020304" pitchFamily="18" charset="0"/>
                <a:cs typeface="Times New Roman" panose="02020603050405020304" pitchFamily="18" charset="0"/>
              </a:rPr>
              <a:t>. The data registers are visible to the programmer as r0 tor15.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ARM processor has three registers assigned to a particular task or special function: r13, r14, and r15. They are frequently given different labels to differentiate them from the other registers.</a:t>
            </a:r>
          </a:p>
          <a:p>
            <a:r>
              <a:rPr lang="en-US" sz="2000" dirty="0">
                <a:latin typeface="Times New Roman" panose="02020603050405020304" pitchFamily="18" charset="0"/>
                <a:cs typeface="Times New Roman" panose="02020603050405020304" pitchFamily="18" charset="0"/>
              </a:rPr>
              <a:t>In above Figure the shaded registers identify the assigned special-purpose registers: </a:t>
            </a:r>
          </a:p>
          <a:p>
            <a:pPr algn="just"/>
            <a:r>
              <a:rPr lang="en-US" sz="2000" dirty="0">
                <a:latin typeface="Times New Roman" panose="02020603050405020304" pitchFamily="18" charset="0"/>
                <a:cs typeface="Times New Roman" panose="02020603050405020304" pitchFamily="18" charset="0"/>
              </a:rPr>
              <a:t>■ Registerr13 is traditionally used as the stack pointer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and stores the head of the stack in the current processor mode. </a:t>
            </a:r>
          </a:p>
          <a:p>
            <a:pPr algn="just"/>
            <a:r>
              <a:rPr lang="en-US" sz="2000" dirty="0">
                <a:latin typeface="Times New Roman" panose="02020603050405020304" pitchFamily="18" charset="0"/>
                <a:cs typeface="Times New Roman" panose="02020603050405020304" pitchFamily="18" charset="0"/>
              </a:rPr>
              <a:t>■ Register r14 is called the link register (</a:t>
            </a:r>
            <a:r>
              <a:rPr lang="en-US" sz="2000" dirty="0" err="1">
                <a:latin typeface="Times New Roman" panose="02020603050405020304" pitchFamily="18" charset="0"/>
                <a:cs typeface="Times New Roman" panose="02020603050405020304" pitchFamily="18" charset="0"/>
              </a:rPr>
              <a:t>lr</a:t>
            </a:r>
            <a:r>
              <a:rPr lang="en-US" sz="2000" dirty="0">
                <a:latin typeface="Times New Roman" panose="02020603050405020304" pitchFamily="18" charset="0"/>
                <a:cs typeface="Times New Roman" panose="02020603050405020304" pitchFamily="18" charset="0"/>
              </a:rPr>
              <a:t>) and is where the core puts the return address whenever it calls a subroutine. </a:t>
            </a:r>
          </a:p>
          <a:p>
            <a:pPr algn="just"/>
            <a:r>
              <a:rPr lang="en-US" sz="2000" dirty="0">
                <a:latin typeface="Times New Roman" panose="02020603050405020304" pitchFamily="18" charset="0"/>
                <a:cs typeface="Times New Roman" panose="02020603050405020304" pitchFamily="18" charset="0"/>
              </a:rPr>
              <a:t>■ Registerr15 is the program counter (pc) and contains the address of the next instruction to be fetched by the processor.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37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45</a:t>
            </a:fld>
            <a:endParaRPr lang="en-US"/>
          </a:p>
        </p:txBody>
      </p:sp>
      <p:sp>
        <p:nvSpPr>
          <p:cNvPr id="4" name="Rectangle 3"/>
          <p:cNvSpPr/>
          <p:nvPr/>
        </p:nvSpPr>
        <p:spPr>
          <a:xfrm>
            <a:off x="574766" y="574766"/>
            <a:ext cx="7750085" cy="5016758"/>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Depending upon the context, registers r13 and r14 can also be used as general-purpose registers, which can be particularly useful since these registers are banked during a processor mode change. However, it is dangerous to use r13 as a general register when the processor is running any form of operating system because operating systems often assume that r13 always points to a valid stack frame.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In ARM state the registers r0 to r13 are orthogonal—any instruction that you can apply to r0 you can equally well apply to any of the other registers. However, there are instructions that treat r14 and r15 in a special way.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In addition to the 16 data registers, there are two program status registers: </a:t>
            </a:r>
            <a:r>
              <a:rPr lang="en-US" sz="2000" b="1" dirty="0" err="1">
                <a:solidFill>
                  <a:srgbClr val="000000"/>
                </a:solidFill>
                <a:latin typeface="Times New Roman" panose="02020603050405020304" pitchFamily="18" charset="0"/>
                <a:cs typeface="Times New Roman" panose="02020603050405020304" pitchFamily="18" charset="0"/>
              </a:rPr>
              <a:t>cpsr</a:t>
            </a:r>
            <a:r>
              <a:rPr lang="en-US" sz="2000" b="1" dirty="0">
                <a:solidFill>
                  <a:srgbClr val="000000"/>
                </a:solidFill>
                <a:latin typeface="Times New Roman" panose="02020603050405020304" pitchFamily="18" charset="0"/>
                <a:cs typeface="Times New Roman" panose="02020603050405020304" pitchFamily="18" charset="0"/>
              </a:rPr>
              <a:t> and </a:t>
            </a:r>
            <a:r>
              <a:rPr lang="en-US" sz="2000" b="1" dirty="0" err="1">
                <a:solidFill>
                  <a:srgbClr val="000000"/>
                </a:solidFill>
                <a:latin typeface="Times New Roman" panose="02020603050405020304" pitchFamily="18" charset="0"/>
                <a:cs typeface="Times New Roman" panose="02020603050405020304" pitchFamily="18" charset="0"/>
              </a:rPr>
              <a:t>spsr</a:t>
            </a:r>
            <a:r>
              <a:rPr lang="en-US" sz="2000" b="1" dirty="0">
                <a:solidFill>
                  <a:srgbClr val="000000"/>
                </a:solidFill>
                <a:latin typeface="Times New Roman" panose="02020603050405020304" pitchFamily="18" charset="0"/>
                <a:cs typeface="Times New Roman" panose="02020603050405020304" pitchFamily="18" charset="0"/>
              </a:rPr>
              <a:t> (the current and saved program status registers, respectively). </a:t>
            </a:r>
            <a:endParaRPr lang="en-US" sz="2000" b="1"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register file contains all the registers available to a programmer. Which registers are visible to the programmer depend upon the current mode of the processor.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922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46</a:t>
            </a:fld>
            <a:endParaRPr lang="en-US"/>
          </a:p>
        </p:txBody>
      </p:sp>
      <p:sp>
        <p:nvSpPr>
          <p:cNvPr id="4" name="Rectangle 3"/>
          <p:cNvSpPr/>
          <p:nvPr/>
        </p:nvSpPr>
        <p:spPr>
          <a:xfrm>
            <a:off x="470263" y="287384"/>
            <a:ext cx="7053943" cy="830997"/>
          </a:xfrm>
          <a:prstGeom prst="rect">
            <a:avLst/>
          </a:prstGeom>
        </p:spPr>
        <p:txBody>
          <a:bodyPr wrap="square">
            <a:spAutoFit/>
          </a:bodyPr>
          <a:lstStyle/>
          <a:p>
            <a:r>
              <a:rPr lang="en-IN" b="1" dirty="0">
                <a:solidFill>
                  <a:srgbClr val="000000"/>
                </a:solidFill>
                <a:latin typeface="CopperplateGothicBT-Bold"/>
              </a:rPr>
              <a:t>Current Program Status Register</a:t>
            </a:r>
          </a:p>
          <a:p>
            <a:endParaRPr lang="en-IN" dirty="0"/>
          </a:p>
        </p:txBody>
      </p:sp>
      <p:pic>
        <p:nvPicPr>
          <p:cNvPr id="5" name="Picture 4"/>
          <p:cNvPicPr>
            <a:picLocks noChangeAspect="1"/>
          </p:cNvPicPr>
          <p:nvPr/>
        </p:nvPicPr>
        <p:blipFill>
          <a:blip r:embed="rId2"/>
          <a:stretch>
            <a:fillRect/>
          </a:stretch>
        </p:blipFill>
        <p:spPr>
          <a:xfrm>
            <a:off x="666206" y="1118381"/>
            <a:ext cx="7537268" cy="3620143"/>
          </a:xfrm>
          <a:prstGeom prst="rect">
            <a:avLst/>
          </a:prstGeom>
        </p:spPr>
      </p:pic>
      <p:sp>
        <p:nvSpPr>
          <p:cNvPr id="6" name="Rectangle 5"/>
          <p:cNvSpPr/>
          <p:nvPr/>
        </p:nvSpPr>
        <p:spPr>
          <a:xfrm>
            <a:off x="666206" y="5107577"/>
            <a:ext cx="7658644" cy="1015663"/>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The ARM core uses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to monitor and control internal operations.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is a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dedicated 32-bit register and resides in the register file. Figure above shows the basic layout of a generic program status register.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631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47</a:t>
            </a:fld>
            <a:endParaRPr lang="en-US"/>
          </a:p>
        </p:txBody>
      </p:sp>
      <p:sp>
        <p:nvSpPr>
          <p:cNvPr id="4" name="Rectangle 3"/>
          <p:cNvSpPr/>
          <p:nvPr/>
        </p:nvSpPr>
        <p:spPr>
          <a:xfrm>
            <a:off x="744584" y="261258"/>
            <a:ext cx="7918404" cy="5139869"/>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The CPSR is divided into four fields, each 8 bits wide: flags, status, extension, and control.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In current designs the extension and status fields are reserved for future use. The control field contains the processor mode, state, and interrupt mask bits. The flags field contains the condition flags.</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Processor Modes : </a:t>
            </a:r>
            <a:r>
              <a:rPr lang="en-US" sz="2000" dirty="0">
                <a:latin typeface="Times New Roman" panose="02020603050405020304" pitchFamily="18" charset="0"/>
                <a:cs typeface="Times New Roman" panose="02020603050405020304" pitchFamily="18" charset="0"/>
              </a:rPr>
              <a:t>The processor mode determines which registers are active and the access rights to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register itself. Each processor mode is either privileged or </a:t>
            </a:r>
            <a:r>
              <a:rPr lang="en-US" sz="2000" dirty="0" err="1">
                <a:latin typeface="Times New Roman" panose="02020603050405020304" pitchFamily="18" charset="0"/>
                <a:cs typeface="Times New Roman" panose="02020603050405020304" pitchFamily="18" charset="0"/>
              </a:rPr>
              <a:t>nonprivileged</a:t>
            </a:r>
            <a:r>
              <a:rPr lang="en-US" sz="2000" dirty="0">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Privileged mode </a:t>
            </a:r>
            <a:r>
              <a:rPr lang="en-US" sz="2000" dirty="0">
                <a:latin typeface="Times New Roman" panose="02020603050405020304" pitchFamily="18" charset="0"/>
                <a:cs typeface="Times New Roman" panose="02020603050405020304" pitchFamily="18" charset="0"/>
              </a:rPr>
              <a:t>: It allows full read-write access to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a:t>
            </a:r>
          </a:p>
          <a:p>
            <a:pPr algn="just"/>
            <a:r>
              <a:rPr lang="en-US" sz="2000" b="1" dirty="0" err="1">
                <a:latin typeface="Times New Roman" panose="02020603050405020304" pitchFamily="18" charset="0"/>
                <a:cs typeface="Times New Roman" panose="02020603050405020304" pitchFamily="18" charset="0"/>
              </a:rPr>
              <a:t>Nonprivileged</a:t>
            </a:r>
            <a:r>
              <a:rPr lang="en-US" sz="2000" b="1" dirty="0">
                <a:latin typeface="Times New Roman" panose="02020603050405020304" pitchFamily="18" charset="0"/>
                <a:cs typeface="Times New Roman" panose="02020603050405020304" pitchFamily="18" charset="0"/>
              </a:rPr>
              <a:t> mode</a:t>
            </a:r>
            <a:r>
              <a:rPr lang="en-US" sz="2000" dirty="0">
                <a:latin typeface="Times New Roman" panose="02020603050405020304" pitchFamily="18" charset="0"/>
                <a:cs typeface="Times New Roman" panose="02020603050405020304" pitchFamily="18" charset="0"/>
              </a:rPr>
              <a:t> : It only allows read access to the control field in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but still allows read-write access to the condition flags.</a:t>
            </a:r>
          </a:p>
          <a:p>
            <a:pPr algn="just"/>
            <a:endParaRPr lang="en-US" sz="20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Seven processor modes</a:t>
            </a:r>
            <a:r>
              <a:rPr lang="en-US" sz="2000" dirty="0">
                <a:latin typeface="Times New Roman" panose="02020603050405020304" pitchFamily="18" charset="0"/>
                <a:cs typeface="Times New Roman" panose="02020603050405020304" pitchFamily="18" charset="0"/>
              </a:rPr>
              <a:t>: 6 privileged modes (abort, fast interrupt</a:t>
            </a:r>
          </a:p>
          <a:p>
            <a:pPr algn="just"/>
            <a:r>
              <a:rPr lang="en-US" sz="2000" dirty="0">
                <a:latin typeface="Times New Roman" panose="02020603050405020304" pitchFamily="18" charset="0"/>
                <a:cs typeface="Times New Roman" panose="02020603050405020304" pitchFamily="18" charset="0"/>
              </a:rPr>
              <a:t>request, interrupt request, supervisor, system, and undefined) and one </a:t>
            </a:r>
            <a:r>
              <a:rPr lang="en-US" sz="2000" dirty="0" err="1">
                <a:latin typeface="Times New Roman" panose="02020603050405020304" pitchFamily="18" charset="0"/>
                <a:cs typeface="Times New Roman" panose="02020603050405020304" pitchFamily="18" charset="0"/>
              </a:rPr>
              <a:t>nonprivileged</a:t>
            </a:r>
            <a:r>
              <a:rPr lang="en-US" sz="2000" dirty="0">
                <a:latin typeface="Times New Roman" panose="02020603050405020304" pitchFamily="18" charset="0"/>
                <a:cs typeface="Times New Roman" panose="02020603050405020304" pitchFamily="18" charset="0"/>
              </a:rPr>
              <a:t> mode (user).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377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48</a:t>
            </a:fld>
            <a:endParaRPr lang="en-US"/>
          </a:p>
        </p:txBody>
      </p:sp>
      <p:sp>
        <p:nvSpPr>
          <p:cNvPr id="4" name="Rectangle 3"/>
          <p:cNvSpPr/>
          <p:nvPr/>
        </p:nvSpPr>
        <p:spPr>
          <a:xfrm>
            <a:off x="627017" y="705394"/>
            <a:ext cx="7845471" cy="3477875"/>
          </a:xfrm>
          <a:prstGeom prst="rect">
            <a:avLst/>
          </a:prstGeom>
        </p:spPr>
        <p:txBody>
          <a:bodyPr wrap="square">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Abort mode: </a:t>
            </a:r>
            <a:r>
              <a:rPr lang="en-US" sz="2000" dirty="0">
                <a:latin typeface="Times New Roman" panose="02020603050405020304" pitchFamily="18" charset="0"/>
                <a:cs typeface="Times New Roman" panose="02020603050405020304" pitchFamily="18" charset="0"/>
              </a:rPr>
              <a:t>The processor enters abort mode when there is a failed attempt to access memory.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Fast interrupt request and interrupt request modes </a:t>
            </a:r>
            <a:r>
              <a:rPr lang="en-US" sz="2000" dirty="0">
                <a:latin typeface="Times New Roman" panose="02020603050405020304" pitchFamily="18" charset="0"/>
                <a:cs typeface="Times New Roman" panose="02020603050405020304" pitchFamily="18" charset="0"/>
              </a:rPr>
              <a:t>correspond to the two interrupt levels available on the ARM processor.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Supervisor mode </a:t>
            </a:r>
            <a:r>
              <a:rPr lang="en-US" sz="2000" dirty="0">
                <a:latin typeface="Times New Roman" panose="02020603050405020304" pitchFamily="18" charset="0"/>
                <a:cs typeface="Times New Roman" panose="02020603050405020304" pitchFamily="18" charset="0"/>
              </a:rPr>
              <a:t>is the mode that the processor is in after reset and is generally the mode that an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kernel operates in.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System mode </a:t>
            </a:r>
            <a:r>
              <a:rPr lang="en-US" sz="2000" dirty="0">
                <a:latin typeface="Times New Roman" panose="02020603050405020304" pitchFamily="18" charset="0"/>
                <a:cs typeface="Times New Roman" panose="02020603050405020304" pitchFamily="18" charset="0"/>
              </a:rPr>
              <a:t>is a special version of user mode that allows full read-write access to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Undefined mode </a:t>
            </a:r>
            <a:r>
              <a:rPr lang="en-US" sz="2000" dirty="0">
                <a:latin typeface="Times New Roman" panose="02020603050405020304" pitchFamily="18" charset="0"/>
                <a:cs typeface="Times New Roman" panose="02020603050405020304" pitchFamily="18" charset="0"/>
              </a:rPr>
              <a:t>is used when the processor encounters an instruction that is undefined or not supported by the implementation.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mode </a:t>
            </a:r>
            <a:r>
              <a:rPr lang="en-US" sz="2000" dirty="0">
                <a:latin typeface="Times New Roman" panose="02020603050405020304" pitchFamily="18" charset="0"/>
                <a:cs typeface="Times New Roman" panose="02020603050405020304" pitchFamily="18" charset="0"/>
              </a:rPr>
              <a:t>is used for programs and applications.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597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49</a:t>
            </a:fld>
            <a:endParaRPr lang="en-US"/>
          </a:p>
        </p:txBody>
      </p:sp>
      <p:sp>
        <p:nvSpPr>
          <p:cNvPr id="4" name="Rectangle 3"/>
          <p:cNvSpPr/>
          <p:nvPr/>
        </p:nvSpPr>
        <p:spPr>
          <a:xfrm>
            <a:off x="457200" y="431074"/>
            <a:ext cx="8112034" cy="4462760"/>
          </a:xfrm>
          <a:prstGeom prst="rect">
            <a:avLst/>
          </a:prstGeom>
        </p:spPr>
        <p:txBody>
          <a:bodyPr wrap="square">
            <a:spAutoFit/>
          </a:bodyPr>
          <a:lstStyle/>
          <a:p>
            <a:r>
              <a:rPr lang="en-IN" dirty="0"/>
              <a:t>Banked Registers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37 registers in the register file. Of those, 20 registers are hidden from a program at different times. These registers are called </a:t>
            </a:r>
            <a:r>
              <a:rPr lang="en-US" sz="2000" b="1" dirty="0">
                <a:latin typeface="Times New Roman" panose="02020603050405020304" pitchFamily="18" charset="0"/>
                <a:cs typeface="Times New Roman" panose="02020603050405020304" pitchFamily="18" charset="0"/>
              </a:rPr>
              <a:t>banked registers </a:t>
            </a:r>
            <a:r>
              <a:rPr lang="en-US" sz="2000" dirty="0">
                <a:latin typeface="Times New Roman" panose="02020603050405020304" pitchFamily="18" charset="0"/>
                <a:cs typeface="Times New Roman" panose="02020603050405020304" pitchFamily="18" charset="0"/>
              </a:rPr>
              <a:t>and are identified by the shading in the diagram. They are available only when the processor is in a particular mode;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a:t>
            </a:r>
            <a:r>
              <a:rPr lang="en-US" sz="2000" b="1" dirty="0">
                <a:latin typeface="Times New Roman" panose="02020603050405020304" pitchFamily="18" charset="0"/>
                <a:cs typeface="Times New Roman" panose="02020603050405020304" pitchFamily="18" charset="0"/>
              </a:rPr>
              <a:t>Abort mode has banked registers r13_abt, r14_abt and spsr_abt.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processor mode except user mode can change mode by writing directly to the mode bits of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processor modes </a:t>
            </a:r>
            <a:r>
              <a:rPr lang="en-US" sz="2000" b="1" dirty="0">
                <a:latin typeface="Times New Roman" panose="02020603050405020304" pitchFamily="18" charset="0"/>
                <a:cs typeface="Times New Roman" panose="02020603050405020304" pitchFamily="18" charset="0"/>
              </a:rPr>
              <a:t>except system mode </a:t>
            </a:r>
            <a:r>
              <a:rPr lang="en-US" sz="2000" dirty="0">
                <a:latin typeface="Times New Roman" panose="02020603050405020304" pitchFamily="18" charset="0"/>
                <a:cs typeface="Times New Roman" panose="02020603050405020304" pitchFamily="18" charset="0"/>
              </a:rPr>
              <a:t>have a set of associated banked registers that are a subset of the main 16 registers.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banked register maps one-to- one onto a user mode register. If you change processor mode, a banked register from the new mode will replace an existing register.</a:t>
            </a:r>
          </a:p>
        </p:txBody>
      </p:sp>
    </p:spTree>
    <p:extLst>
      <p:ext uri="{BB962C8B-B14F-4D97-AF65-F5344CB8AC3E}">
        <p14:creationId xmlns:p14="http://schemas.microsoft.com/office/powerpoint/2010/main" val="227423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a:t>
            </a:fld>
            <a:endParaRPr lang="en-US"/>
          </a:p>
        </p:txBody>
      </p:sp>
      <p:sp>
        <p:nvSpPr>
          <p:cNvPr id="4" name="Rectangle 3"/>
          <p:cNvSpPr/>
          <p:nvPr/>
        </p:nvSpPr>
        <p:spPr>
          <a:xfrm>
            <a:off x="470263" y="600892"/>
            <a:ext cx="8002225" cy="4216539"/>
          </a:xfrm>
          <a:prstGeom prst="rect">
            <a:avLst/>
          </a:prstGeom>
        </p:spPr>
        <p:txBody>
          <a:bodyPr wrap="square">
            <a:spAutoFit/>
          </a:bodyPr>
          <a:lstStyle/>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Applications:</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Mobile phones, everyday portable consumer devices.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Embedded Solutions</a:t>
            </a:r>
          </a:p>
          <a:p>
            <a:r>
              <a:rPr lang="en-US" sz="2000" dirty="0">
                <a:latin typeface="Times New Roman" panose="02020603050405020304" pitchFamily="18" charset="0"/>
                <a:cs typeface="Times New Roman" panose="02020603050405020304" pitchFamily="18" charset="0"/>
              </a:rPr>
              <a:t>• Smart Cards • Automotive • Dashboard Controls</a:t>
            </a:r>
          </a:p>
          <a:p>
            <a:r>
              <a:rPr lang="en-IN" sz="2000" dirty="0">
                <a:latin typeface="Times New Roman" panose="02020603050405020304" pitchFamily="18" charset="0"/>
                <a:cs typeface="Times New Roman" panose="02020603050405020304" pitchFamily="18" charset="0"/>
              </a:rPr>
              <a:t>Enterprise Solutions</a:t>
            </a:r>
          </a:p>
          <a:p>
            <a:r>
              <a:rPr lang="en-US" sz="2000" dirty="0">
                <a:latin typeface="Times New Roman" panose="02020603050405020304" pitchFamily="18" charset="0"/>
                <a:cs typeface="Times New Roman" panose="02020603050405020304" pitchFamily="18" charset="0"/>
              </a:rPr>
              <a:t>• Flash Cards • Hard Disks • Printers</a:t>
            </a:r>
          </a:p>
          <a:p>
            <a:r>
              <a:rPr lang="en-IN" sz="2000" dirty="0">
                <a:latin typeface="Times New Roman" panose="02020603050405020304" pitchFamily="18" charset="0"/>
                <a:cs typeface="Times New Roman" panose="02020603050405020304" pitchFamily="18" charset="0"/>
              </a:rPr>
              <a:t>Home Solutions</a:t>
            </a:r>
          </a:p>
          <a:p>
            <a:r>
              <a:rPr lang="en-US" sz="2000" dirty="0">
                <a:latin typeface="Times New Roman" panose="02020603050405020304" pitchFamily="18" charset="0"/>
                <a:cs typeface="Times New Roman" panose="02020603050405020304" pitchFamily="18" charset="0"/>
              </a:rPr>
              <a:t>• Still Cameras • Digital TV • Set Top Box</a:t>
            </a:r>
          </a:p>
          <a:p>
            <a:r>
              <a:rPr lang="en-IN" sz="2000" dirty="0">
                <a:latin typeface="Times New Roman" panose="02020603050405020304" pitchFamily="18" charset="0"/>
                <a:cs typeface="Times New Roman" panose="02020603050405020304" pitchFamily="18" charset="0"/>
              </a:rPr>
              <a:t>Mobile Solutions</a:t>
            </a:r>
          </a:p>
          <a:p>
            <a:r>
              <a:rPr lang="en-IN" sz="2000" dirty="0">
                <a:latin typeface="Times New Roman" panose="02020603050405020304" pitchFamily="18" charset="0"/>
                <a:cs typeface="Times New Roman" panose="02020603050405020304" pitchFamily="18" charset="0"/>
              </a:rPr>
              <a:t>• Bluetooth • PDA • Smart Phone</a:t>
            </a:r>
          </a:p>
          <a:p>
            <a:r>
              <a:rPr lang="en-IN" sz="2000" dirty="0">
                <a:latin typeface="Times New Roman" panose="02020603050405020304" pitchFamily="18" charset="0"/>
                <a:cs typeface="Times New Roman" panose="02020603050405020304" pitchFamily="18" charset="0"/>
              </a:rPr>
              <a:t>Emerging Applications</a:t>
            </a:r>
          </a:p>
          <a:p>
            <a:r>
              <a:rPr lang="en-US" sz="2000" dirty="0">
                <a:latin typeface="Times New Roman" panose="02020603050405020304" pitchFamily="18" charset="0"/>
                <a:cs typeface="Times New Roman" panose="02020603050405020304" pitchFamily="18" charset="0"/>
              </a:rPr>
              <a:t>• Gaming • Robot • And much more….</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885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50</a:t>
            </a:fld>
            <a:endParaRPr lang="en-US"/>
          </a:p>
        </p:txBody>
      </p:sp>
      <p:sp>
        <p:nvSpPr>
          <p:cNvPr id="4" name="Rectangle 3"/>
          <p:cNvSpPr/>
          <p:nvPr/>
        </p:nvSpPr>
        <p:spPr>
          <a:xfrm>
            <a:off x="862149" y="496389"/>
            <a:ext cx="7610339" cy="4708981"/>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when the processor is in the </a:t>
            </a:r>
            <a:r>
              <a:rPr lang="en-US" sz="2000" b="1" dirty="0">
                <a:latin typeface="Times New Roman" panose="02020603050405020304" pitchFamily="18" charset="0"/>
                <a:cs typeface="Times New Roman" panose="02020603050405020304" pitchFamily="18" charset="0"/>
              </a:rPr>
              <a:t>Interrupt request mode(IRQ), </a:t>
            </a:r>
            <a:r>
              <a:rPr lang="en-US" sz="2000" dirty="0">
                <a:latin typeface="Times New Roman" panose="02020603050405020304" pitchFamily="18" charset="0"/>
                <a:cs typeface="Times New Roman" panose="02020603050405020304" pitchFamily="18" charset="0"/>
              </a:rPr>
              <a:t>the instructions you execute still access registers named r13 and r14. However, these registers are the banked registers r13_irq and r14_irq.</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mode registers r13_usr and r14_usr are not affected by the instruction referencing these registers. A program still has normal access to the other registers r0 to r12.</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processor mode can be changed by a program that writes directly to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(the processor core has to be in privileged mode) or by hardware when the core responds to n exception or interrupt.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following exceptions and interrupts cause a mode change: reset, interrupt request, fast interrupt request, software interrupt, data abort, </a:t>
            </a:r>
            <a:r>
              <a:rPr lang="en-US" sz="2000" dirty="0" err="1">
                <a:latin typeface="Times New Roman" panose="02020603050405020304" pitchFamily="18" charset="0"/>
                <a:cs typeface="Times New Roman" panose="02020603050405020304" pitchFamily="18" charset="0"/>
              </a:rPr>
              <a:t>prefetch</a:t>
            </a:r>
            <a:r>
              <a:rPr lang="en-US" sz="2000" dirty="0">
                <a:latin typeface="Times New Roman" panose="02020603050405020304" pitchFamily="18" charset="0"/>
                <a:cs typeface="Times New Roman" panose="02020603050405020304" pitchFamily="18" charset="0"/>
              </a:rPr>
              <a:t> abort, and undefined instruction.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 Exceptions and interrupts suspend the normal execution of sequential instructions and jump to a specific location.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324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662" y="554487"/>
            <a:ext cx="7242676" cy="5749026"/>
          </a:xfrm>
          <a:prstGeom prst="rect">
            <a:avLst/>
          </a:prstGeom>
        </p:spPr>
      </p:pic>
    </p:spTree>
    <p:extLst>
      <p:ext uri="{BB962C8B-B14F-4D97-AF65-F5344CB8AC3E}">
        <p14:creationId xmlns:p14="http://schemas.microsoft.com/office/powerpoint/2010/main" val="1818859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52</a:t>
            </a:fld>
            <a:endParaRPr lang="en-US"/>
          </a:p>
        </p:txBody>
      </p:sp>
      <p:pic>
        <p:nvPicPr>
          <p:cNvPr id="4" name="Picture 3"/>
          <p:cNvPicPr>
            <a:picLocks noChangeAspect="1"/>
          </p:cNvPicPr>
          <p:nvPr/>
        </p:nvPicPr>
        <p:blipFill>
          <a:blip r:embed="rId2"/>
          <a:stretch>
            <a:fillRect/>
          </a:stretch>
        </p:blipFill>
        <p:spPr>
          <a:xfrm>
            <a:off x="587226" y="1962632"/>
            <a:ext cx="7969547" cy="2932735"/>
          </a:xfrm>
          <a:prstGeom prst="rect">
            <a:avLst/>
          </a:prstGeom>
        </p:spPr>
      </p:pic>
    </p:spTree>
    <p:extLst>
      <p:ext uri="{BB962C8B-B14F-4D97-AF65-F5344CB8AC3E}">
        <p14:creationId xmlns:p14="http://schemas.microsoft.com/office/powerpoint/2010/main" val="1041281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53</a:t>
            </a:fld>
            <a:endParaRPr lang="en-US"/>
          </a:p>
        </p:txBody>
      </p:sp>
      <p:sp>
        <p:nvSpPr>
          <p:cNvPr id="4" name="Rectangle 3"/>
          <p:cNvSpPr/>
          <p:nvPr/>
        </p:nvSpPr>
        <p:spPr>
          <a:xfrm>
            <a:off x="600891" y="365761"/>
            <a:ext cx="7871597" cy="1261884"/>
          </a:xfrm>
          <a:prstGeom prst="rect">
            <a:avLst/>
          </a:prstGeom>
        </p:spPr>
        <p:txBody>
          <a:bodyPr wrap="square">
            <a:spAutoFit/>
          </a:bodyPr>
          <a:lstStyle/>
          <a:p>
            <a:endParaRPr lang="en-IN" sz="800" dirty="0">
              <a:solidFill>
                <a:srgbClr val="000000"/>
              </a:solidFill>
              <a:latin typeface="Calibri" panose="020F0502020204030204" pitchFamily="34" charset="0"/>
            </a:endParaRPr>
          </a:p>
          <a:p>
            <a:r>
              <a:rPr lang="en-IN" dirty="0">
                <a:latin typeface="Times New Roman" panose="02020603050405020304" pitchFamily="18" charset="0"/>
                <a:cs typeface="Times New Roman" panose="02020603050405020304" pitchFamily="18" charset="0"/>
              </a:rPr>
              <a:t>State and Instruction Sets : </a:t>
            </a:r>
          </a:p>
          <a:p>
            <a:r>
              <a:rPr lang="en-US" sz="2000" dirty="0">
                <a:latin typeface="Times New Roman" panose="02020603050405020304" pitchFamily="18" charset="0"/>
                <a:cs typeface="Times New Roman" panose="02020603050405020304" pitchFamily="18" charset="0"/>
              </a:rPr>
              <a:t>There are three instruction sets: ARM, Thumb, and </a:t>
            </a:r>
            <a:r>
              <a:rPr lang="en-US" sz="2000" dirty="0" err="1">
                <a:latin typeface="Times New Roman" panose="02020603050405020304" pitchFamily="18" charset="0"/>
                <a:cs typeface="Times New Roman" panose="02020603050405020304" pitchFamily="18" charset="0"/>
              </a:rPr>
              <a:t>Jazelle</a:t>
            </a:r>
            <a:r>
              <a:rPr lang="en-US" sz="2000" dirty="0">
                <a:latin typeface="Times New Roman" panose="02020603050405020304" pitchFamily="18" charset="0"/>
                <a:cs typeface="Times New Roman" panose="02020603050405020304" pitchFamily="18" charset="0"/>
              </a:rPr>
              <a:t>. </a:t>
            </a:r>
          </a:p>
          <a:p>
            <a:endParaRPr lang="en-IN" dirty="0"/>
          </a:p>
        </p:txBody>
      </p:sp>
      <p:pic>
        <p:nvPicPr>
          <p:cNvPr id="5" name="Picture 4"/>
          <p:cNvPicPr>
            <a:picLocks noChangeAspect="1"/>
          </p:cNvPicPr>
          <p:nvPr/>
        </p:nvPicPr>
        <p:blipFill>
          <a:blip r:embed="rId2"/>
          <a:stretch>
            <a:fillRect/>
          </a:stretch>
        </p:blipFill>
        <p:spPr>
          <a:xfrm>
            <a:off x="496146" y="1502229"/>
            <a:ext cx="8151708" cy="4415245"/>
          </a:xfrm>
          <a:prstGeom prst="rect">
            <a:avLst/>
          </a:prstGeom>
        </p:spPr>
      </p:pic>
    </p:spTree>
    <p:extLst>
      <p:ext uri="{BB962C8B-B14F-4D97-AF65-F5344CB8AC3E}">
        <p14:creationId xmlns:p14="http://schemas.microsoft.com/office/powerpoint/2010/main" val="3755908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54</a:t>
            </a:fld>
            <a:endParaRPr lang="en-US"/>
          </a:p>
        </p:txBody>
      </p:sp>
      <p:pic>
        <p:nvPicPr>
          <p:cNvPr id="4" name="Picture 3"/>
          <p:cNvPicPr>
            <a:picLocks noChangeAspect="1"/>
          </p:cNvPicPr>
          <p:nvPr/>
        </p:nvPicPr>
        <p:blipFill>
          <a:blip r:embed="rId2"/>
          <a:stretch>
            <a:fillRect/>
          </a:stretch>
        </p:blipFill>
        <p:spPr>
          <a:xfrm>
            <a:off x="476517" y="731520"/>
            <a:ext cx="7807016" cy="1815737"/>
          </a:xfrm>
          <a:prstGeom prst="rect">
            <a:avLst/>
          </a:prstGeom>
        </p:spPr>
      </p:pic>
      <p:sp>
        <p:nvSpPr>
          <p:cNvPr id="5" name="Rectangle 4"/>
          <p:cNvSpPr/>
          <p:nvPr/>
        </p:nvSpPr>
        <p:spPr>
          <a:xfrm>
            <a:off x="679269" y="2704011"/>
            <a:ext cx="7793219" cy="2062103"/>
          </a:xfrm>
          <a:prstGeom prst="rect">
            <a:avLst/>
          </a:prstGeom>
        </p:spPr>
        <p:txBody>
          <a:bodyPr wrap="square">
            <a:spAutoFit/>
          </a:bodyPr>
          <a:lstStyle/>
          <a:p>
            <a:endParaRPr lang="en-IN" sz="800" dirty="0">
              <a:solidFill>
                <a:srgbClr val="000000"/>
              </a:solidFill>
              <a:latin typeface="Calibri" panose="020F0502020204030204" pitchFamily="34" charset="0"/>
            </a:endParaRPr>
          </a:p>
          <a:p>
            <a:pPr algn="just"/>
            <a:r>
              <a:rPr lang="en-IN" sz="2000" dirty="0">
                <a:latin typeface="Times New Roman" panose="02020603050405020304" pitchFamily="18" charset="0"/>
                <a:cs typeface="Times New Roman" panose="02020603050405020304" pitchFamily="18" charset="0"/>
              </a:rPr>
              <a:t>Interrupt Masks : </a:t>
            </a:r>
          </a:p>
          <a:p>
            <a:pPr algn="just"/>
            <a:r>
              <a:rPr lang="en-US" sz="2000" dirty="0">
                <a:latin typeface="Times New Roman" panose="02020603050405020304" pitchFamily="18" charset="0"/>
                <a:cs typeface="Times New Roman" panose="02020603050405020304" pitchFamily="18" charset="0"/>
              </a:rPr>
              <a:t>Interrupt masks are used to stop specific interrupt requests from interrupting the processor.</a:t>
            </a:r>
          </a:p>
          <a:p>
            <a:pPr algn="just"/>
            <a:r>
              <a:rPr lang="en-US" sz="2000" dirty="0">
                <a:latin typeface="Times New Roman" panose="02020603050405020304" pitchFamily="18" charset="0"/>
                <a:cs typeface="Times New Roman" panose="02020603050405020304" pitchFamily="18" charset="0"/>
              </a:rPr>
              <a:t>• Two interrupt request levels available on the</a:t>
            </a:r>
          </a:p>
          <a:p>
            <a:pPr algn="just"/>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interrupt request </a:t>
            </a:r>
            <a:r>
              <a:rPr lang="en-US" sz="2000" dirty="0">
                <a:latin typeface="Times New Roman" panose="02020603050405020304" pitchFamily="18" charset="0"/>
                <a:cs typeface="Times New Roman" panose="02020603050405020304" pitchFamily="18" charset="0"/>
              </a:rPr>
              <a:t>(IRQ) =&gt;(I bit=1)</a:t>
            </a:r>
          </a:p>
          <a:p>
            <a:pPr algn="just"/>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fast interrupt request </a:t>
            </a:r>
            <a:r>
              <a:rPr lang="en-US" sz="2000" dirty="0">
                <a:latin typeface="Times New Roman" panose="02020603050405020304" pitchFamily="18" charset="0"/>
                <a:cs typeface="Times New Roman" panose="02020603050405020304" pitchFamily="18" charset="0"/>
              </a:rPr>
              <a:t>(FIQ) =&gt;(F bit=1)</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08263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55</a:t>
            </a:fld>
            <a:endParaRPr lang="en-US"/>
          </a:p>
        </p:txBody>
      </p:sp>
      <p:sp>
        <p:nvSpPr>
          <p:cNvPr id="4" name="Rectangle 3"/>
          <p:cNvSpPr/>
          <p:nvPr/>
        </p:nvSpPr>
        <p:spPr>
          <a:xfrm>
            <a:off x="653143" y="418011"/>
            <a:ext cx="7819345" cy="954107"/>
          </a:xfrm>
          <a:prstGeom prst="rect">
            <a:avLst/>
          </a:prstGeom>
        </p:spPr>
        <p:txBody>
          <a:bodyPr wrap="square">
            <a:spAutoFit/>
          </a:bodyPr>
          <a:lstStyle/>
          <a:p>
            <a:endParaRPr lang="en-IN" sz="800" dirty="0">
              <a:solidFill>
                <a:srgbClr val="000000"/>
              </a:solidFill>
              <a:latin typeface="Calibri" panose="020F0502020204030204" pitchFamily="34" charset="0"/>
            </a:endParaRPr>
          </a:p>
          <a:p>
            <a:r>
              <a:rPr lang="en-IN" dirty="0">
                <a:latin typeface="Calibri" panose="020F0502020204030204" pitchFamily="34" charset="0"/>
              </a:rPr>
              <a:t>Condition Flags :</a:t>
            </a:r>
          </a:p>
          <a:p>
            <a:r>
              <a:rPr lang="en-IN" dirty="0">
                <a:latin typeface="Calibri" panose="020F0502020204030204" pitchFamily="34" charset="0"/>
              </a:rPr>
              <a:t> </a:t>
            </a:r>
            <a:endParaRPr lang="en-IN" dirty="0"/>
          </a:p>
        </p:txBody>
      </p:sp>
      <p:pic>
        <p:nvPicPr>
          <p:cNvPr id="5" name="Picture 4"/>
          <p:cNvPicPr>
            <a:picLocks noChangeAspect="1"/>
          </p:cNvPicPr>
          <p:nvPr/>
        </p:nvPicPr>
        <p:blipFill>
          <a:blip r:embed="rId2"/>
          <a:stretch>
            <a:fillRect/>
          </a:stretch>
        </p:blipFill>
        <p:spPr>
          <a:xfrm>
            <a:off x="541686" y="1175657"/>
            <a:ext cx="8060627" cy="2899954"/>
          </a:xfrm>
          <a:prstGeom prst="rect">
            <a:avLst/>
          </a:prstGeom>
        </p:spPr>
      </p:pic>
      <p:pic>
        <p:nvPicPr>
          <p:cNvPr id="6" name="Picture 5"/>
          <p:cNvPicPr>
            <a:picLocks noChangeAspect="1"/>
          </p:cNvPicPr>
          <p:nvPr/>
        </p:nvPicPr>
        <p:blipFill>
          <a:blip r:embed="rId3"/>
          <a:stretch>
            <a:fillRect/>
          </a:stretch>
        </p:blipFill>
        <p:spPr>
          <a:xfrm>
            <a:off x="729382" y="4075611"/>
            <a:ext cx="7743106" cy="2103120"/>
          </a:xfrm>
          <a:prstGeom prst="rect">
            <a:avLst/>
          </a:prstGeom>
        </p:spPr>
      </p:pic>
    </p:spTree>
    <p:extLst>
      <p:ext uri="{BB962C8B-B14F-4D97-AF65-F5344CB8AC3E}">
        <p14:creationId xmlns:p14="http://schemas.microsoft.com/office/powerpoint/2010/main" val="3743919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56</a:t>
            </a:fld>
            <a:endParaRPr lang="en-US"/>
          </a:p>
        </p:txBody>
      </p:sp>
      <p:sp>
        <p:nvSpPr>
          <p:cNvPr id="4" name="Rectangle 3"/>
          <p:cNvSpPr/>
          <p:nvPr/>
        </p:nvSpPr>
        <p:spPr>
          <a:xfrm>
            <a:off x="666205" y="326571"/>
            <a:ext cx="7432765" cy="954107"/>
          </a:xfrm>
          <a:prstGeom prst="rect">
            <a:avLst/>
          </a:prstGeom>
        </p:spPr>
        <p:txBody>
          <a:bodyPr wrap="square">
            <a:spAutoFit/>
          </a:bodyPr>
          <a:lstStyle/>
          <a:p>
            <a:endParaRPr lang="en-IN" sz="800" dirty="0">
              <a:solidFill>
                <a:srgbClr val="000000"/>
              </a:solidFill>
              <a:latin typeface="Calibri" panose="020F0502020204030204" pitchFamily="34" charset="0"/>
            </a:endParaRPr>
          </a:p>
          <a:p>
            <a:r>
              <a:rPr lang="en-IN" dirty="0">
                <a:latin typeface="Calibri" panose="020F0502020204030204" pitchFamily="34" charset="0"/>
              </a:rPr>
              <a:t>Conditional Execution :</a:t>
            </a:r>
          </a:p>
          <a:p>
            <a:r>
              <a:rPr lang="en-IN" dirty="0">
                <a:latin typeface="Calibri" panose="020F0502020204030204" pitchFamily="34" charset="0"/>
              </a:rPr>
              <a:t> </a:t>
            </a:r>
            <a:endParaRPr lang="en-IN" dirty="0"/>
          </a:p>
        </p:txBody>
      </p:sp>
      <p:pic>
        <p:nvPicPr>
          <p:cNvPr id="5" name="Picture 4"/>
          <p:cNvPicPr>
            <a:picLocks noChangeAspect="1"/>
          </p:cNvPicPr>
          <p:nvPr/>
        </p:nvPicPr>
        <p:blipFill>
          <a:blip r:embed="rId2"/>
          <a:stretch>
            <a:fillRect/>
          </a:stretch>
        </p:blipFill>
        <p:spPr>
          <a:xfrm>
            <a:off x="632767" y="1201734"/>
            <a:ext cx="7878466" cy="4454532"/>
          </a:xfrm>
          <a:prstGeom prst="rect">
            <a:avLst/>
          </a:prstGeom>
        </p:spPr>
      </p:pic>
    </p:spTree>
    <p:extLst>
      <p:ext uri="{BB962C8B-B14F-4D97-AF65-F5344CB8AC3E}">
        <p14:creationId xmlns:p14="http://schemas.microsoft.com/office/powerpoint/2010/main" val="2535596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57</a:t>
            </a:fld>
            <a:endParaRPr lang="en-US"/>
          </a:p>
        </p:txBody>
      </p:sp>
      <p:sp>
        <p:nvSpPr>
          <p:cNvPr id="4" name="Rectangle 3"/>
          <p:cNvSpPr/>
          <p:nvPr/>
        </p:nvSpPr>
        <p:spPr>
          <a:xfrm>
            <a:off x="796834" y="483326"/>
            <a:ext cx="7675654" cy="830997"/>
          </a:xfrm>
          <a:prstGeom prst="rect">
            <a:avLst/>
          </a:prstGeom>
        </p:spPr>
        <p:txBody>
          <a:bodyPr wrap="square">
            <a:spAutoFit/>
          </a:bodyPr>
          <a:lstStyle/>
          <a:p>
            <a:r>
              <a:rPr lang="en-IN" dirty="0"/>
              <a:t>Changing mode on an exception</a:t>
            </a:r>
          </a:p>
          <a:p>
            <a:endParaRPr lang="en-IN" dirty="0"/>
          </a:p>
        </p:txBody>
      </p:sp>
      <p:pic>
        <p:nvPicPr>
          <p:cNvPr id="5" name="Picture 4"/>
          <p:cNvPicPr>
            <a:picLocks noChangeAspect="1"/>
          </p:cNvPicPr>
          <p:nvPr/>
        </p:nvPicPr>
        <p:blipFill>
          <a:blip r:embed="rId2"/>
          <a:stretch>
            <a:fillRect/>
          </a:stretch>
        </p:blipFill>
        <p:spPr>
          <a:xfrm>
            <a:off x="2194560" y="953589"/>
            <a:ext cx="5003074" cy="5509124"/>
          </a:xfrm>
          <a:prstGeom prst="rect">
            <a:avLst/>
          </a:prstGeom>
        </p:spPr>
      </p:pic>
    </p:spTree>
    <p:extLst>
      <p:ext uri="{BB962C8B-B14F-4D97-AF65-F5344CB8AC3E}">
        <p14:creationId xmlns:p14="http://schemas.microsoft.com/office/powerpoint/2010/main" val="2899485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58</a:t>
            </a:fld>
            <a:endParaRPr lang="en-US"/>
          </a:p>
        </p:txBody>
      </p:sp>
      <p:sp>
        <p:nvSpPr>
          <p:cNvPr id="4" name="Rectangle 3"/>
          <p:cNvSpPr/>
          <p:nvPr/>
        </p:nvSpPr>
        <p:spPr>
          <a:xfrm>
            <a:off x="627017" y="243513"/>
            <a:ext cx="7845471" cy="4708981"/>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core changing from </a:t>
            </a:r>
            <a:r>
              <a:rPr lang="en-US" sz="2000" b="1" dirty="0">
                <a:latin typeface="Times New Roman" panose="02020603050405020304" pitchFamily="18" charset="0"/>
                <a:cs typeface="Times New Roman" panose="02020603050405020304" pitchFamily="18" charset="0"/>
              </a:rPr>
              <a:t>user mode to interrupt request mode</a:t>
            </a:r>
            <a:r>
              <a:rPr lang="en-US" sz="2000" dirty="0">
                <a:latin typeface="Times New Roman" panose="02020603050405020304" pitchFamily="18" charset="0"/>
                <a:cs typeface="Times New Roman" panose="02020603050405020304" pitchFamily="18" charset="0"/>
              </a:rPr>
              <a:t>, which happens when an interrupt request occurs due to an external device raising an interrupt to the processor core.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change causes user registers r13 and r14 to be banked. The user registers are replaced with registers r13_irq and r14_irq, respectively. Note r14_irq contains the return address and r13_irq contains the stack pointer for interrupt request mode.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new register appearing in interrupt request mode: the </a:t>
            </a:r>
            <a:r>
              <a:rPr lang="en-US" sz="2000" b="1" dirty="0">
                <a:latin typeface="Times New Roman" panose="02020603050405020304" pitchFamily="18" charset="0"/>
                <a:cs typeface="Times New Roman" panose="02020603050405020304" pitchFamily="18" charset="0"/>
              </a:rPr>
              <a:t>Saved program status register (</a:t>
            </a:r>
            <a:r>
              <a:rPr lang="en-US" sz="2000" b="1" dirty="0" err="1">
                <a:latin typeface="Times New Roman" panose="02020603050405020304" pitchFamily="18" charset="0"/>
                <a:cs typeface="Times New Roman" panose="02020603050405020304" pitchFamily="18" charset="0"/>
              </a:rPr>
              <a:t>spsr</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which stores the previous mode’s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You can see in the diagram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being copied into </a:t>
            </a:r>
            <a:r>
              <a:rPr lang="en-US" sz="2000" dirty="0" err="1">
                <a:latin typeface="Times New Roman" panose="02020603050405020304" pitchFamily="18" charset="0"/>
                <a:cs typeface="Times New Roman" panose="02020603050405020304" pitchFamily="18" charset="0"/>
              </a:rPr>
              <a:t>spsr_irq</a:t>
            </a:r>
            <a:r>
              <a:rPr lang="en-US" sz="2000" dirty="0">
                <a:latin typeface="Times New Roman" panose="02020603050405020304" pitchFamily="18" charset="0"/>
                <a:cs typeface="Times New Roman" panose="02020603050405020304" pitchFamily="18" charset="0"/>
              </a:rPr>
              <a:t>. To return back to user mode, a special return instruction is used that instructs the core to restore the original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from the </a:t>
            </a:r>
            <a:r>
              <a:rPr lang="en-US" sz="2000" dirty="0" err="1">
                <a:latin typeface="Times New Roman" panose="02020603050405020304" pitchFamily="18" charset="0"/>
                <a:cs typeface="Times New Roman" panose="02020603050405020304" pitchFamily="18" charset="0"/>
              </a:rPr>
              <a:t>spsr_irq</a:t>
            </a:r>
            <a:r>
              <a:rPr lang="en-US" sz="2000" dirty="0">
                <a:latin typeface="Times New Roman" panose="02020603050405020304" pitchFamily="18" charset="0"/>
                <a:cs typeface="Times New Roman" panose="02020603050405020304" pitchFamily="18" charset="0"/>
              </a:rPr>
              <a:t> and bank in the user registers r13 and r14.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spsr</a:t>
            </a:r>
            <a:r>
              <a:rPr lang="en-US" sz="2000" dirty="0">
                <a:latin typeface="Times New Roman" panose="02020603050405020304" pitchFamily="18" charset="0"/>
                <a:cs typeface="Times New Roman" panose="02020603050405020304" pitchFamily="18" charset="0"/>
              </a:rPr>
              <a:t> can only be modified and read in a privileged mode. There is no </a:t>
            </a:r>
            <a:r>
              <a:rPr lang="en-US" sz="2000" dirty="0" err="1">
                <a:latin typeface="Times New Roman" panose="02020603050405020304" pitchFamily="18" charset="0"/>
                <a:cs typeface="Times New Roman" panose="02020603050405020304" pitchFamily="18" charset="0"/>
              </a:rPr>
              <a:t>spsr</a:t>
            </a:r>
            <a:r>
              <a:rPr lang="en-US" sz="2000" dirty="0">
                <a:latin typeface="Times New Roman" panose="02020603050405020304" pitchFamily="18" charset="0"/>
                <a:cs typeface="Times New Roman" panose="02020603050405020304" pitchFamily="18" charset="0"/>
              </a:rPr>
              <a:t> available in user mode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549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59</a:t>
            </a:fld>
            <a:endParaRPr lang="en-US"/>
          </a:p>
        </p:txBody>
      </p:sp>
      <p:pic>
        <p:nvPicPr>
          <p:cNvPr id="4" name="Picture 3"/>
          <p:cNvPicPr>
            <a:picLocks noChangeAspect="1"/>
          </p:cNvPicPr>
          <p:nvPr/>
        </p:nvPicPr>
        <p:blipFill>
          <a:blip r:embed="rId2"/>
          <a:stretch>
            <a:fillRect/>
          </a:stretch>
        </p:blipFill>
        <p:spPr>
          <a:xfrm>
            <a:off x="1156480" y="838921"/>
            <a:ext cx="6831040" cy="5180157"/>
          </a:xfrm>
          <a:prstGeom prst="rect">
            <a:avLst/>
          </a:prstGeom>
        </p:spPr>
      </p:pic>
    </p:spTree>
    <p:extLst>
      <p:ext uri="{BB962C8B-B14F-4D97-AF65-F5344CB8AC3E}">
        <p14:creationId xmlns:p14="http://schemas.microsoft.com/office/powerpoint/2010/main" val="73003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a:t>
            </a:fld>
            <a:endParaRPr lang="en-US"/>
          </a:p>
        </p:txBody>
      </p:sp>
      <p:sp>
        <p:nvSpPr>
          <p:cNvPr id="4" name="Rectangle 3"/>
          <p:cNvSpPr/>
          <p:nvPr/>
        </p:nvSpPr>
        <p:spPr>
          <a:xfrm>
            <a:off x="836023" y="783772"/>
            <a:ext cx="7636465" cy="440120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ARM7TDMI-S: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Is a general-purpose 32-bit microprocessor, which offers high performance and very low power consumption.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Based on Reduced Instruction Set (RISC) architecture, This simplicity results in a high instruction throughput and impressive real-time interrupt response from a small and cost-effective processor Core.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Pipeline techniques are employed so that all parts of the processing and memory systems can operate continuously. Typically, while one instruction is being executed, its successor is being decoded, and a third instruction is being fetched from memory.</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Has two Instruction sets:</a:t>
            </a:r>
          </a:p>
          <a:p>
            <a:r>
              <a:rPr lang="en-US" sz="2000" dirty="0">
                <a:latin typeface="Times New Roman" panose="02020603050405020304" pitchFamily="18" charset="0"/>
                <a:cs typeface="Times New Roman" panose="02020603050405020304" pitchFamily="18" charset="0"/>
              </a:rPr>
              <a:t>		The standard 32-bit ARM instruction set.</a:t>
            </a:r>
          </a:p>
          <a:p>
            <a:r>
              <a:rPr lang="en-US" sz="2000" dirty="0">
                <a:latin typeface="Times New Roman" panose="02020603050405020304" pitchFamily="18" charset="0"/>
                <a:cs typeface="Times New Roman" panose="02020603050405020304" pitchFamily="18" charset="0"/>
              </a:rPr>
              <a:t>		A 16-bit THUMB instruction 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402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60</a:t>
            </a:fld>
            <a:endParaRPr lang="en-US"/>
          </a:p>
        </p:txBody>
      </p:sp>
      <p:sp>
        <p:nvSpPr>
          <p:cNvPr id="4" name="Rectangle 3"/>
          <p:cNvSpPr/>
          <p:nvPr/>
        </p:nvSpPr>
        <p:spPr>
          <a:xfrm>
            <a:off x="574766" y="378823"/>
            <a:ext cx="7750084" cy="3354765"/>
          </a:xfrm>
          <a:prstGeom prst="rect">
            <a:avLst/>
          </a:prstGeom>
        </p:spPr>
        <p:txBody>
          <a:bodyPr wrap="square">
            <a:spAutoFit/>
          </a:bodyPr>
          <a:lstStyle/>
          <a:p>
            <a:pPr algn="just"/>
            <a:r>
              <a:rPr lang="en-IN" b="1" dirty="0"/>
              <a:t>Pipeline: </a:t>
            </a:r>
            <a:r>
              <a:rPr lang="en-US" sz="2000" dirty="0">
                <a:latin typeface="Times New Roman" panose="02020603050405020304" pitchFamily="18" charset="0"/>
                <a:cs typeface="Times New Roman" panose="02020603050405020304" pitchFamily="18" charset="0"/>
              </a:rPr>
              <a:t>A pipeline is the mechanism a RISC processor uses to execute instructions. Using a pipeline speeds up execution by fetching the next instruction while other instructions are being decoded and executed. One way to view the pipeline is to think of it as an automobile  assembly line, with each stage carrying out a particular task to manufacture the vehicle.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ARM7 Three-stage pipeline</a:t>
            </a:r>
          </a:p>
          <a:p>
            <a:pPr algn="just"/>
            <a:endParaRPr lang="en-US"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76330" y="3644537"/>
            <a:ext cx="6861383" cy="2818176"/>
          </a:xfrm>
          <a:prstGeom prst="rect">
            <a:avLst/>
          </a:prstGeom>
        </p:spPr>
      </p:pic>
    </p:spTree>
    <p:extLst>
      <p:ext uri="{BB962C8B-B14F-4D97-AF65-F5344CB8AC3E}">
        <p14:creationId xmlns:p14="http://schemas.microsoft.com/office/powerpoint/2010/main" val="975133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61</a:t>
            </a:fld>
            <a:endParaRPr lang="en-US"/>
          </a:p>
        </p:txBody>
      </p:sp>
      <p:sp>
        <p:nvSpPr>
          <p:cNvPr id="4" name="Rectangle 3"/>
          <p:cNvSpPr/>
          <p:nvPr/>
        </p:nvSpPr>
        <p:spPr>
          <a:xfrm>
            <a:off x="692331" y="692331"/>
            <a:ext cx="8007531" cy="1938992"/>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Figure above shows a three-stage pipeline: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Fetch loads an instruction from memory.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Decode identifies the instruction to be executed.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Execute processes the instruction and writes the result back to a register.</a:t>
            </a:r>
          </a:p>
          <a:p>
            <a:r>
              <a:rPr lang="en-US" sz="2000" dirty="0">
                <a:solidFill>
                  <a:srgbClr val="000000"/>
                </a:solidFill>
                <a:latin typeface="Times New Roman" panose="02020603050405020304" pitchFamily="18" charset="0"/>
                <a:cs typeface="Times New Roman" panose="02020603050405020304" pitchFamily="18" charset="0"/>
              </a:rPr>
              <a:t>Example : </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55886" y="2633761"/>
            <a:ext cx="5755257" cy="1899049"/>
          </a:xfrm>
          <a:prstGeom prst="rect">
            <a:avLst/>
          </a:prstGeom>
        </p:spPr>
      </p:pic>
      <p:sp>
        <p:nvSpPr>
          <p:cNvPr id="6" name="Rectangle 5"/>
          <p:cNvSpPr/>
          <p:nvPr/>
        </p:nvSpPr>
        <p:spPr>
          <a:xfrm>
            <a:off x="1005840" y="4663440"/>
            <a:ext cx="7466648" cy="1015663"/>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Figure shows a sequence of three </a:t>
            </a:r>
            <a:r>
              <a:rPr lang="en-US" sz="2000" dirty="0">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nstructions being fetched, decoded, and executed by the processor. Each instruction takes a single cycle to complete after the pipeline is filled.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352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62</a:t>
            </a:fld>
            <a:endParaRPr lang="en-US"/>
          </a:p>
        </p:txBody>
      </p:sp>
      <p:sp>
        <p:nvSpPr>
          <p:cNvPr id="4" name="Rectangle 3"/>
          <p:cNvSpPr/>
          <p:nvPr/>
        </p:nvSpPr>
        <p:spPr>
          <a:xfrm>
            <a:off x="496389" y="1005840"/>
            <a:ext cx="8229600" cy="2554545"/>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The three instructions are placed into the pipeline sequentially. </a:t>
            </a:r>
          </a:p>
          <a:p>
            <a:pPr algn="just"/>
            <a:r>
              <a:rPr lang="en-US" sz="2000" dirty="0">
                <a:solidFill>
                  <a:srgbClr val="000000"/>
                </a:solidFill>
                <a:latin typeface="Times New Roman" panose="02020603050405020304" pitchFamily="18" charset="0"/>
                <a:cs typeface="Times New Roman" panose="02020603050405020304" pitchFamily="18" charset="0"/>
              </a:rPr>
              <a:t>In the first cycle the core fetches the ADD instruction from memory. </a:t>
            </a:r>
          </a:p>
          <a:p>
            <a:pPr algn="just"/>
            <a:r>
              <a:rPr lang="en-US" sz="2000" dirty="0">
                <a:solidFill>
                  <a:srgbClr val="000000"/>
                </a:solidFill>
                <a:latin typeface="Times New Roman" panose="02020603050405020304" pitchFamily="18" charset="0"/>
                <a:cs typeface="Times New Roman" panose="02020603050405020304" pitchFamily="18" charset="0"/>
              </a:rPr>
              <a:t>In the second cycle the core fetches the SUB instruction and decodes the ADD instruction. </a:t>
            </a:r>
          </a:p>
          <a:p>
            <a:pPr algn="just"/>
            <a:r>
              <a:rPr lang="en-US" sz="2000" dirty="0">
                <a:solidFill>
                  <a:srgbClr val="000000"/>
                </a:solidFill>
                <a:latin typeface="Times New Roman" panose="02020603050405020304" pitchFamily="18" charset="0"/>
                <a:cs typeface="Times New Roman" panose="02020603050405020304" pitchFamily="18" charset="0"/>
              </a:rPr>
              <a:t>In the third cycle, both the SUB and ADD instructions are moved along the pipeline. The ADD instruction is executed, the SUB instruction is decoded, and the CMP instruction is fetched. This procedure is called filling the pipeline. The pipeline allows the core to execute an instruction every cycle</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00891" y="3722914"/>
            <a:ext cx="7871597" cy="1938992"/>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As the pipeline length increases, the amount of work done at each stage is reduced, which allows the processor to attain a higher operating frequency. This in turn increases the performance. The system latency also increases because it takes more cycles to fill the pipeline before the core can execute an instruction. The increased pipeline length also means there can be data dependency between certain stages.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70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63</a:t>
            </a:fld>
            <a:endParaRPr lang="en-US"/>
          </a:p>
        </p:txBody>
      </p:sp>
      <p:sp>
        <p:nvSpPr>
          <p:cNvPr id="4" name="Rectangle 3"/>
          <p:cNvSpPr/>
          <p:nvPr/>
        </p:nvSpPr>
        <p:spPr>
          <a:xfrm>
            <a:off x="1071154" y="339634"/>
            <a:ext cx="5382932" cy="461665"/>
          </a:xfrm>
          <a:prstGeom prst="rect">
            <a:avLst/>
          </a:prstGeom>
        </p:spPr>
        <p:txBody>
          <a:bodyPr wrap="square">
            <a:spAutoFit/>
          </a:bodyPr>
          <a:lstStyle/>
          <a:p>
            <a:r>
              <a:rPr lang="en-IN" dirty="0">
                <a:solidFill>
                  <a:srgbClr val="000000"/>
                </a:solidFill>
                <a:latin typeface="Minion-Regular"/>
              </a:rPr>
              <a:t>ARM9 five-stage pipeline</a:t>
            </a:r>
            <a:endParaRPr lang="en-IN" dirty="0"/>
          </a:p>
        </p:txBody>
      </p:sp>
      <p:pic>
        <p:nvPicPr>
          <p:cNvPr id="5" name="Picture 4"/>
          <p:cNvPicPr>
            <a:picLocks noChangeAspect="1"/>
          </p:cNvPicPr>
          <p:nvPr/>
        </p:nvPicPr>
        <p:blipFill>
          <a:blip r:embed="rId2"/>
          <a:stretch>
            <a:fillRect/>
          </a:stretch>
        </p:blipFill>
        <p:spPr>
          <a:xfrm>
            <a:off x="864301" y="1306287"/>
            <a:ext cx="5993700" cy="1750422"/>
          </a:xfrm>
          <a:prstGeom prst="rect">
            <a:avLst/>
          </a:prstGeom>
        </p:spPr>
      </p:pic>
      <p:sp>
        <p:nvSpPr>
          <p:cNvPr id="6" name="Rectangle 5"/>
          <p:cNvSpPr/>
          <p:nvPr/>
        </p:nvSpPr>
        <p:spPr>
          <a:xfrm>
            <a:off x="1071154" y="3198168"/>
            <a:ext cx="5340452" cy="461665"/>
          </a:xfrm>
          <a:prstGeom prst="rect">
            <a:avLst/>
          </a:prstGeom>
        </p:spPr>
        <p:txBody>
          <a:bodyPr wrap="square">
            <a:spAutoFit/>
          </a:bodyPr>
          <a:lstStyle/>
          <a:p>
            <a:r>
              <a:rPr lang="en-IN" dirty="0">
                <a:solidFill>
                  <a:srgbClr val="000000"/>
                </a:solidFill>
                <a:latin typeface="Minion-Regular"/>
              </a:rPr>
              <a:t>ARM10 six-stage pipeline</a:t>
            </a:r>
            <a:endParaRPr lang="en-IN" dirty="0"/>
          </a:p>
        </p:txBody>
      </p:sp>
      <p:pic>
        <p:nvPicPr>
          <p:cNvPr id="7" name="Picture 6"/>
          <p:cNvPicPr>
            <a:picLocks noChangeAspect="1"/>
          </p:cNvPicPr>
          <p:nvPr/>
        </p:nvPicPr>
        <p:blipFill>
          <a:blip r:embed="rId3"/>
          <a:stretch>
            <a:fillRect/>
          </a:stretch>
        </p:blipFill>
        <p:spPr>
          <a:xfrm>
            <a:off x="1071154" y="3747799"/>
            <a:ext cx="7401334" cy="1869229"/>
          </a:xfrm>
          <a:prstGeom prst="rect">
            <a:avLst/>
          </a:prstGeom>
        </p:spPr>
      </p:pic>
    </p:spTree>
    <p:extLst>
      <p:ext uri="{BB962C8B-B14F-4D97-AF65-F5344CB8AC3E}">
        <p14:creationId xmlns:p14="http://schemas.microsoft.com/office/powerpoint/2010/main" val="3964395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64</a:t>
            </a:fld>
            <a:endParaRPr lang="en-US"/>
          </a:p>
        </p:txBody>
      </p:sp>
      <p:sp>
        <p:nvSpPr>
          <p:cNvPr id="4" name="Rectangle 3"/>
          <p:cNvSpPr/>
          <p:nvPr/>
        </p:nvSpPr>
        <p:spPr>
          <a:xfrm>
            <a:off x="992777" y="940526"/>
            <a:ext cx="7479711" cy="461665"/>
          </a:xfrm>
          <a:prstGeom prst="rect">
            <a:avLst/>
          </a:prstGeom>
        </p:spPr>
        <p:txBody>
          <a:bodyPr wrap="square">
            <a:spAutoFit/>
          </a:bodyPr>
          <a:lstStyle/>
          <a:p>
            <a:r>
              <a:rPr lang="en-US" b="1" dirty="0">
                <a:solidFill>
                  <a:srgbClr val="000000"/>
                </a:solidFill>
                <a:latin typeface="CopperplateGothicBT-Bold"/>
              </a:rPr>
              <a:t>Exceptions, Interrupts, and the Vector Table </a:t>
            </a:r>
            <a:endParaRPr lang="en-IN" dirty="0"/>
          </a:p>
        </p:txBody>
      </p:sp>
      <p:sp>
        <p:nvSpPr>
          <p:cNvPr id="5" name="Rectangle 4"/>
          <p:cNvSpPr/>
          <p:nvPr/>
        </p:nvSpPr>
        <p:spPr>
          <a:xfrm>
            <a:off x="744583" y="1351508"/>
            <a:ext cx="7727905" cy="2677656"/>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When an exception or interrupt occurs, the processor sets the pc to a specific memory address. The address is within a special address range called the vector table. The entries in the vector table are instructions that branch to specific routines designed to handle a particular exception or interrupt.</a:t>
            </a:r>
          </a:p>
          <a:p>
            <a:r>
              <a:rPr lang="en-US" dirty="0"/>
              <a:t>. </a:t>
            </a:r>
            <a:r>
              <a:rPr lang="en-US" sz="2000" dirty="0">
                <a:latin typeface="Times New Roman" panose="02020603050405020304" pitchFamily="18" charset="0"/>
                <a:cs typeface="Times New Roman" panose="02020603050405020304" pitchFamily="18" charset="0"/>
              </a:rPr>
              <a:t>Each vector table entry contains a form of branch instruction pointing to the start of a specific routine: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15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65</a:t>
            </a:fld>
            <a:endParaRPr lang="en-US"/>
          </a:p>
        </p:txBody>
      </p:sp>
      <p:sp>
        <p:nvSpPr>
          <p:cNvPr id="4" name="Rectangle 3"/>
          <p:cNvSpPr/>
          <p:nvPr/>
        </p:nvSpPr>
        <p:spPr>
          <a:xfrm>
            <a:off x="640080" y="470263"/>
            <a:ext cx="7315200" cy="6247864"/>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Reset vector is the location of the first instruction executed by the processor when power is applied. This instruction branches to the initialization code.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Undefined instruction vector is used when the processor cannot decode an instruction.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Software interrupt vector is called when you execute a SWI instruction. The SWI instruction is frequently used as the mechanism to invoke an operating system routine.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Prefetch abort vector occurs when the processor attempts to fetch an instruction from an address without the correct access permissions. The actual abort occurs in the decode stage.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Data abort vector is similar to a prefetch abort but is raised when an instruction attempts to access data memory without the correct access permissions.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Interrupt request vector is used by external hardware to interrupt the normal execution flow of the processor. It can only be raised if IRQs are not masked in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Fast interrupt request vector is similar to the interrupt request but is reserved for hardware requiring faster response times. It can only be raised if FIQs are not masked in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5207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66</a:t>
            </a:fld>
            <a:endParaRPr lang="en-US"/>
          </a:p>
        </p:txBody>
      </p:sp>
      <p:sp>
        <p:nvSpPr>
          <p:cNvPr id="4" name="Rectangle 3"/>
          <p:cNvSpPr/>
          <p:nvPr/>
        </p:nvSpPr>
        <p:spPr>
          <a:xfrm>
            <a:off x="862149" y="666206"/>
            <a:ext cx="7610339" cy="5139869"/>
          </a:xfrm>
          <a:prstGeom prst="rect">
            <a:avLst/>
          </a:prstGeom>
        </p:spPr>
        <p:txBody>
          <a:bodyPr wrap="square">
            <a:spAutoFit/>
          </a:bodyPr>
          <a:lstStyle/>
          <a:p>
            <a:pPr algn="just"/>
            <a:r>
              <a:rPr lang="en-IN" b="1" dirty="0">
                <a:solidFill>
                  <a:srgbClr val="000000"/>
                </a:solidFill>
                <a:latin typeface="CopperplateGothicBT-Bold"/>
              </a:rPr>
              <a:t>Core Extensions : </a:t>
            </a:r>
            <a:r>
              <a:rPr lang="en-IN" sz="2000" dirty="0">
                <a:solidFill>
                  <a:srgbClr val="000000"/>
                </a:solidFill>
                <a:latin typeface="Times New Roman" panose="02020603050405020304" pitchFamily="18" charset="0"/>
                <a:cs typeface="Times New Roman" panose="02020603050405020304" pitchFamily="18" charset="0"/>
              </a:rPr>
              <a:t>These</a:t>
            </a:r>
            <a:r>
              <a:rPr lang="en-IN" sz="2000" b="1"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 standard components placed next to the ARM core. They improve performance, manage resources, and provide extra functionality and are designed to provide flexibility in handling particular applications. Each ARM family has different extensions available. </a:t>
            </a:r>
          </a:p>
          <a:p>
            <a:pPr algn="just"/>
            <a:r>
              <a:rPr lang="en-US" sz="2000" dirty="0">
                <a:latin typeface="Times New Roman" panose="02020603050405020304" pitchFamily="18" charset="0"/>
                <a:cs typeface="Times New Roman" panose="02020603050405020304" pitchFamily="18" charset="0"/>
              </a:rPr>
              <a:t>There are three hardware extensions ARM wraps around the core: cache and tightly coupled memory, memory management, and the coprocessor interface.</a:t>
            </a:r>
            <a:endParaRPr lang="en-IN" sz="2000" b="1" dirty="0">
              <a:solidFill>
                <a:srgbClr val="000000"/>
              </a:solidFill>
              <a:latin typeface="Times New Roman" panose="02020603050405020304" pitchFamily="18" charset="0"/>
              <a:cs typeface="Times New Roman" panose="02020603050405020304" pitchFamily="18" charset="0"/>
            </a:endParaRPr>
          </a:p>
          <a:p>
            <a:r>
              <a:rPr lang="en-US" dirty="0"/>
              <a:t>Cache and Tightly Coupled Memory:</a:t>
            </a:r>
          </a:p>
          <a:p>
            <a:pPr algn="just"/>
            <a:r>
              <a:rPr lang="en-US" sz="2000" dirty="0">
                <a:latin typeface="Times New Roman" panose="02020603050405020304" pitchFamily="18" charset="0"/>
                <a:cs typeface="Times New Roman" panose="02020603050405020304" pitchFamily="18" charset="0"/>
              </a:rPr>
              <a:t>The cache is a block of fast memory placed between main memory and the core. It allows for more efficient fetches from some memory types. With a cache the processor core can run for the majority of the time without having to wait for data from slow external memory. </a:t>
            </a:r>
          </a:p>
          <a:p>
            <a:pPr algn="just"/>
            <a:r>
              <a:rPr lang="en-US" sz="2000" dirty="0">
                <a:latin typeface="Times New Roman" panose="02020603050405020304" pitchFamily="18" charset="0"/>
                <a:cs typeface="Times New Roman" panose="02020603050405020304" pitchFamily="18" charset="0"/>
              </a:rPr>
              <a:t>Most ARM-based embedded systems use a single-level cache internal to the processor. Of course, many small embedded systems do not require the performance gains that a cache brings.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8584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67</a:t>
            </a:fld>
            <a:endParaRPr lang="en-US"/>
          </a:p>
        </p:txBody>
      </p:sp>
      <p:sp>
        <p:nvSpPr>
          <p:cNvPr id="4" name="Rectangle 3"/>
          <p:cNvSpPr/>
          <p:nvPr/>
        </p:nvSpPr>
        <p:spPr>
          <a:xfrm>
            <a:off x="718457" y="698365"/>
            <a:ext cx="7754031" cy="2000548"/>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ARM has two forms of cache. The first is found attached to the Von Neumann–style cores. It combines both data and instruction into a single unified cache, as shown in Figure 2.13. For simplicity, we have called the glue logic that connects the memory system to the AMBA bus logic and control. </a:t>
            </a:r>
          </a:p>
          <a:p>
            <a:r>
              <a:rPr lang="en-US" dirty="0"/>
              <a:t>A simplified Von Neumann architecture with cache.</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76549" y="2979369"/>
            <a:ext cx="4633546" cy="2702974"/>
          </a:xfrm>
          <a:prstGeom prst="rect">
            <a:avLst/>
          </a:prstGeom>
        </p:spPr>
      </p:pic>
    </p:spTree>
    <p:extLst>
      <p:ext uri="{BB962C8B-B14F-4D97-AF65-F5344CB8AC3E}">
        <p14:creationId xmlns:p14="http://schemas.microsoft.com/office/powerpoint/2010/main" val="2775147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68</a:t>
            </a:fld>
            <a:endParaRPr lang="en-US"/>
          </a:p>
        </p:txBody>
      </p:sp>
      <p:pic>
        <p:nvPicPr>
          <p:cNvPr id="4" name="Picture 3"/>
          <p:cNvPicPr>
            <a:picLocks noChangeAspect="1"/>
          </p:cNvPicPr>
          <p:nvPr/>
        </p:nvPicPr>
        <p:blipFill>
          <a:blip r:embed="rId2"/>
          <a:stretch>
            <a:fillRect/>
          </a:stretch>
        </p:blipFill>
        <p:spPr>
          <a:xfrm>
            <a:off x="1397726" y="1366939"/>
            <a:ext cx="6400799" cy="3858204"/>
          </a:xfrm>
          <a:prstGeom prst="rect">
            <a:avLst/>
          </a:prstGeom>
        </p:spPr>
      </p:pic>
      <p:sp>
        <p:nvSpPr>
          <p:cNvPr id="5" name="Rectangle 4"/>
          <p:cNvSpPr/>
          <p:nvPr/>
        </p:nvSpPr>
        <p:spPr>
          <a:xfrm>
            <a:off x="1110343" y="757646"/>
            <a:ext cx="7001691" cy="461665"/>
          </a:xfrm>
          <a:prstGeom prst="rect">
            <a:avLst/>
          </a:prstGeom>
        </p:spPr>
        <p:txBody>
          <a:bodyPr wrap="square">
            <a:spAutoFit/>
          </a:bodyPr>
          <a:lstStyle/>
          <a:p>
            <a:r>
              <a:rPr lang="en-US" dirty="0">
                <a:solidFill>
                  <a:srgbClr val="000000"/>
                </a:solidFill>
                <a:latin typeface="Minion-Regular"/>
              </a:rPr>
              <a:t>A simplified Harvard architecture with TCMs.</a:t>
            </a:r>
            <a:endParaRPr lang="en-IN" dirty="0"/>
          </a:p>
        </p:txBody>
      </p:sp>
    </p:spTree>
    <p:extLst>
      <p:ext uri="{BB962C8B-B14F-4D97-AF65-F5344CB8AC3E}">
        <p14:creationId xmlns:p14="http://schemas.microsoft.com/office/powerpoint/2010/main" val="17816941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69</a:t>
            </a:fld>
            <a:endParaRPr lang="en-US"/>
          </a:p>
        </p:txBody>
      </p:sp>
      <p:sp>
        <p:nvSpPr>
          <p:cNvPr id="4" name="Rectangle 3"/>
          <p:cNvSpPr/>
          <p:nvPr/>
        </p:nvSpPr>
        <p:spPr>
          <a:xfrm>
            <a:off x="418011" y="888274"/>
            <a:ext cx="8583113" cy="3477875"/>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By contrast, the second form, attached to the Harvard-style cores, has separate caches for data and instruction.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A cache provides an overall increase in performance but at the expense of predictable execution. But for real-time systems it is paramount that code execution is deterministic—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time taken for loading and storing instructions or data must be predictable. This is achieved using a form of memory called tightly coupled memory (TCM). TCM is fast SRAM located close to the core and guarantees the clock cycles required to fetch instructions or data—critical for real-time algorithms requiring deterministic behavior. TCMs appear as memory in the address map and can be accessed as fast memory.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5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a:t>
            </a:fld>
            <a:endParaRPr lang="en-US"/>
          </a:p>
        </p:txBody>
      </p:sp>
      <p:sp>
        <p:nvSpPr>
          <p:cNvPr id="4" name="Rectangle 3"/>
          <p:cNvSpPr/>
          <p:nvPr/>
        </p:nvSpPr>
        <p:spPr>
          <a:xfrm>
            <a:off x="966651" y="770710"/>
            <a:ext cx="7505837" cy="323165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ARM7TDMI-S </a:t>
            </a:r>
          </a:p>
          <a:p>
            <a:r>
              <a:rPr lang="en-US" sz="2000" dirty="0">
                <a:latin typeface="Times New Roman" panose="02020603050405020304" pitchFamily="18" charset="0"/>
                <a:cs typeface="Times New Roman" panose="02020603050405020304" pitchFamily="18" charset="0"/>
              </a:rPr>
              <a:t>T : supports both ARM (32-bit) and Thumb (16-bit) instruction sets.</a:t>
            </a:r>
          </a:p>
          <a:p>
            <a:r>
              <a:rPr lang="en-IN" sz="2000" dirty="0">
                <a:latin typeface="Times New Roman" panose="02020603050405020304" pitchFamily="18" charset="0"/>
                <a:cs typeface="Times New Roman" panose="02020603050405020304" pitchFamily="18" charset="0"/>
              </a:rPr>
              <a:t>D : Contains Debug extensions(</a:t>
            </a:r>
            <a:r>
              <a:rPr lang="en-US" sz="2000" dirty="0">
                <a:latin typeface="Times New Roman" panose="02020603050405020304" pitchFamily="18" charset="0"/>
                <a:cs typeface="Times New Roman" panose="02020603050405020304" pitchFamily="18" charset="0"/>
              </a:rPr>
              <a:t>mechanism by which normal operation of the processor can be suspended for debug).</a:t>
            </a:r>
          </a:p>
          <a:p>
            <a:r>
              <a:rPr lang="en-US" sz="2000" dirty="0">
                <a:latin typeface="Times New Roman" panose="02020603050405020304" pitchFamily="18" charset="0"/>
                <a:cs typeface="Times New Roman" panose="02020603050405020304" pitchFamily="18" charset="0"/>
              </a:rPr>
              <a:t>M : Enhanced (relative to earlier ARM cores) 32x8 Multiplier block. (reduces the number of cycles required for a multiplication of two registers )</a:t>
            </a:r>
          </a:p>
          <a:p>
            <a:r>
              <a:rPr lang="en-IN" sz="2000" dirty="0">
                <a:latin typeface="Times New Roman" panose="02020603050405020304" pitchFamily="18" charset="0"/>
                <a:cs typeface="Times New Roman" panose="02020603050405020304" pitchFamily="18" charset="0"/>
              </a:rPr>
              <a:t>I : </a:t>
            </a:r>
            <a:r>
              <a:rPr lang="en-IN" sz="2000" dirty="0" err="1">
                <a:latin typeface="Times New Roman" panose="02020603050405020304" pitchFamily="18" charset="0"/>
                <a:cs typeface="Times New Roman" panose="02020603050405020304" pitchFamily="18" charset="0"/>
              </a:rPr>
              <a:t>EmbeddedICE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macrocell</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consists of on-chip logic to support debug operations. )</a:t>
            </a:r>
          </a:p>
          <a:p>
            <a:r>
              <a:rPr lang="en-US" sz="2000" dirty="0">
                <a:latin typeface="Times New Roman" panose="02020603050405020304" pitchFamily="18" charset="0"/>
                <a:cs typeface="Times New Roman" panose="02020603050405020304" pitchFamily="18" charset="0"/>
              </a:rPr>
              <a:t>-S : synthesizable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distributed as RTL rather than a hardened layout)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0855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70</a:t>
            </a:fld>
            <a:endParaRPr lang="en-US"/>
          </a:p>
        </p:txBody>
      </p:sp>
      <p:sp>
        <p:nvSpPr>
          <p:cNvPr id="4" name="Rectangle 3"/>
          <p:cNvSpPr/>
          <p:nvPr/>
        </p:nvSpPr>
        <p:spPr>
          <a:xfrm>
            <a:off x="757646" y="300446"/>
            <a:ext cx="7714842" cy="2308324"/>
          </a:xfrm>
          <a:prstGeom prst="rect">
            <a:avLst/>
          </a:prstGeom>
        </p:spPr>
        <p:txBody>
          <a:bodyPr wrap="square">
            <a:spAutoFit/>
          </a:bodyPr>
          <a:lstStyle/>
          <a:p>
            <a:pPr algn="just"/>
            <a:r>
              <a:rPr lang="en-IN" dirty="0">
                <a:solidFill>
                  <a:srgbClr val="000000"/>
                </a:solidFill>
                <a:latin typeface="Copperplate-Gothic32BC"/>
              </a:rPr>
              <a:t>Memory Management : </a:t>
            </a:r>
            <a:r>
              <a:rPr lang="en-US" sz="2000" dirty="0">
                <a:latin typeface="Times New Roman" panose="02020603050405020304" pitchFamily="18" charset="0"/>
                <a:cs typeface="Times New Roman" panose="02020603050405020304" pitchFamily="18" charset="0"/>
              </a:rPr>
              <a:t>ARM cores have three different types of memory management hardware—no extensions providing no protection, a memory protection unit (MPU) providing limited protection, and a memory management unit (MMU) providing full protection: </a:t>
            </a:r>
            <a:r>
              <a:rPr lang="en-US" sz="2000" dirty="0" err="1">
                <a:latin typeface="Times New Roman" panose="02020603050405020304" pitchFamily="18" charset="0"/>
                <a:cs typeface="Times New Roman" panose="02020603050405020304" pitchFamily="18" charset="0"/>
              </a:rPr>
              <a:t>Nonprotected</a:t>
            </a:r>
            <a:r>
              <a:rPr lang="en-US" sz="2000" dirty="0">
                <a:latin typeface="Times New Roman" panose="02020603050405020304" pitchFamily="18" charset="0"/>
                <a:cs typeface="Times New Roman" panose="02020603050405020304" pitchFamily="18" charset="0"/>
              </a:rPr>
              <a:t> memory is fixed and provides very little flexibility. It is normally used for small, simple embedded systems that require no protection from rogue applications</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29143" y="2608770"/>
            <a:ext cx="4685714" cy="3674463"/>
          </a:xfrm>
          <a:prstGeom prst="rect">
            <a:avLst/>
          </a:prstGeom>
        </p:spPr>
      </p:pic>
    </p:spTree>
    <p:extLst>
      <p:ext uri="{BB962C8B-B14F-4D97-AF65-F5344CB8AC3E}">
        <p14:creationId xmlns:p14="http://schemas.microsoft.com/office/powerpoint/2010/main" val="1460529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71</a:t>
            </a:fld>
            <a:endParaRPr lang="en-US"/>
          </a:p>
        </p:txBody>
      </p:sp>
      <p:sp>
        <p:nvSpPr>
          <p:cNvPr id="4" name="Rectangle 3"/>
          <p:cNvSpPr/>
          <p:nvPr/>
        </p:nvSpPr>
        <p:spPr>
          <a:xfrm>
            <a:off x="875211" y="1410789"/>
            <a:ext cx="7597276" cy="378565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MPUs employ a simple system that uses a limited number of memory regions. These regions are controlled with a set of special coprocessor registers, and each region is defined with specific access permissions. This type of memory management is used for systems that require memory protection but don’t have a complex memory map. </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 MMUs are the most comprehensive memory management hardware available on the ARM. The MMU uses a set of translation tables to provide fine-grained control over memory. These tables are stored in main memory and provide a virtual-to-physical address map as well as access permissions. MMUs are designed for more sophisticated platform operating systems that support multitasking.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2467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72</a:t>
            </a:fld>
            <a:endParaRPr lang="en-US"/>
          </a:p>
        </p:txBody>
      </p:sp>
      <p:sp>
        <p:nvSpPr>
          <p:cNvPr id="4" name="Rectangle 3"/>
          <p:cNvSpPr/>
          <p:nvPr/>
        </p:nvSpPr>
        <p:spPr>
          <a:xfrm>
            <a:off x="378823" y="431074"/>
            <a:ext cx="8093665" cy="2000548"/>
          </a:xfrm>
          <a:prstGeom prst="rect">
            <a:avLst/>
          </a:prstGeom>
        </p:spPr>
        <p:txBody>
          <a:bodyPr wrap="square">
            <a:spAutoFit/>
          </a:bodyPr>
          <a:lstStyle/>
          <a:p>
            <a:pPr algn="just"/>
            <a:r>
              <a:rPr lang="en-IN" dirty="0">
                <a:solidFill>
                  <a:srgbClr val="000000"/>
                </a:solidFill>
                <a:latin typeface="Copperplate-Gothic32BC"/>
              </a:rPr>
              <a:t>Coprocessors: </a:t>
            </a:r>
            <a:r>
              <a:rPr lang="en-US" sz="2000" dirty="0">
                <a:latin typeface="Times New Roman" panose="02020603050405020304" pitchFamily="18" charset="0"/>
                <a:cs typeface="Times New Roman" panose="02020603050405020304" pitchFamily="18" charset="0"/>
              </a:rPr>
              <a:t>Coprocessors can be attached to the ARM processor. A coprocessor extends the processing features of a core by extending the instruction set or by providing configuration registers. More than one coprocessor can be added to the ARM core via the coprocessor interface. </a:t>
            </a:r>
          </a:p>
          <a:p>
            <a:pPr algn="just"/>
            <a:r>
              <a:rPr lang="en-US" sz="2000" dirty="0">
                <a:latin typeface="Times New Roman" panose="02020603050405020304" pitchFamily="18" charset="0"/>
                <a:cs typeface="Times New Roman" panose="02020603050405020304" pitchFamily="18" charset="0"/>
              </a:rPr>
              <a:t>The coprocessor can be accessed through a group of dedicated ARM instructions that provide a load-store type interface. 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1135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Introduction</a:t>
            </a:r>
          </a:p>
        </p:txBody>
      </p:sp>
      <p:sp>
        <p:nvSpPr>
          <p:cNvPr id="3" name="Slide Number Placeholder 2"/>
          <p:cNvSpPr>
            <a:spLocks noGrp="1"/>
          </p:cNvSpPr>
          <p:nvPr>
            <p:ph type="sldNum" sz="quarter" idx="12"/>
          </p:nvPr>
        </p:nvSpPr>
        <p:spPr/>
        <p:txBody>
          <a:bodyPr/>
          <a:lstStyle/>
          <a:p>
            <a:r>
              <a:rPr lang="en-US"/>
              <a:t>1-</a:t>
            </a:r>
            <a:fld id="{FDD59650-754C-46A1-89A5-F3132734EF11}" type="slidenum">
              <a:rPr lang="en-US" smtClean="0"/>
              <a:pPr/>
              <a:t>73</a:t>
            </a:fld>
            <a:endParaRPr lang="en-US"/>
          </a:p>
        </p:txBody>
      </p:sp>
    </p:spTree>
    <p:extLst>
      <p:ext uri="{BB962C8B-B14F-4D97-AF65-F5344CB8AC3E}">
        <p14:creationId xmlns:p14="http://schemas.microsoft.com/office/powerpoint/2010/main" val="138459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r>
              <a:rPr lang="en-US">
                <a:ea typeface="ＭＳ Ｐゴシック" pitchFamily="34" charset="-128"/>
              </a:rPr>
              <a:t>Introduction</a:t>
            </a:r>
          </a:p>
        </p:txBody>
      </p:sp>
      <p:sp>
        <p:nvSpPr>
          <p:cNvPr id="29698" name="Slide Number Placeholder 3"/>
          <p:cNvSpPr>
            <a:spLocks noGrp="1"/>
          </p:cNvSpPr>
          <p:nvPr>
            <p:ph type="sldNum" sz="quarter" idx="12"/>
          </p:nvPr>
        </p:nvSpPr>
        <p:spPr>
          <a:noFill/>
        </p:spPr>
        <p:txBody>
          <a:bodyPr/>
          <a:lstStyle/>
          <a:p>
            <a:r>
              <a:rPr lang="en-US"/>
              <a:t>1-</a:t>
            </a:r>
            <a:fld id="{FF49274F-7BAE-4AE4-BDFE-6EEC0D9D522B}" type="slidenum">
              <a:rPr lang="en-US"/>
              <a:pPr/>
              <a:t>8</a:t>
            </a:fld>
            <a:endParaRPr lang="en-US"/>
          </a:p>
        </p:txBody>
      </p:sp>
      <p:pic>
        <p:nvPicPr>
          <p:cNvPr id="29703" name="Picture 8"/>
          <p:cNvPicPr>
            <a:picLocks noChangeAspect="1" noChangeArrowheads="1"/>
          </p:cNvPicPr>
          <p:nvPr/>
        </p:nvPicPr>
        <p:blipFill>
          <a:blip r:embed="rId2" cstate="print"/>
          <a:srcRect/>
          <a:stretch>
            <a:fillRect/>
          </a:stretch>
        </p:blipFill>
        <p:spPr bwMode="auto">
          <a:xfrm>
            <a:off x="404542" y="5127982"/>
            <a:ext cx="187325" cy="187325"/>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888274" y="862150"/>
            <a:ext cx="7436576" cy="5447210"/>
          </a:xfrm>
          <a:prstGeom prst="rect">
            <a:avLst/>
          </a:prstGeom>
        </p:spPr>
      </p:pic>
    </p:spTree>
    <p:extLst>
      <p:ext uri="{BB962C8B-B14F-4D97-AF65-F5344CB8AC3E}">
        <p14:creationId xmlns:p14="http://schemas.microsoft.com/office/powerpoint/2010/main" val="40720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endParaRPr lang="en-US" dirty="0">
              <a:ea typeface="ＭＳ Ｐゴシック" pitchFamily="34" charset="-128"/>
            </a:endParaRPr>
          </a:p>
        </p:txBody>
      </p:sp>
      <p:sp>
        <p:nvSpPr>
          <p:cNvPr id="29698" name="Slide Number Placeholder 3"/>
          <p:cNvSpPr>
            <a:spLocks noGrp="1"/>
          </p:cNvSpPr>
          <p:nvPr>
            <p:ph type="sldNum" sz="quarter" idx="12"/>
          </p:nvPr>
        </p:nvSpPr>
        <p:spPr>
          <a:noFill/>
        </p:spPr>
        <p:txBody>
          <a:bodyPr/>
          <a:lstStyle/>
          <a:p>
            <a:endParaRPr lang="en-US" dirty="0"/>
          </a:p>
        </p:txBody>
      </p:sp>
      <p:pic>
        <p:nvPicPr>
          <p:cNvPr id="29703" name="Picture 8"/>
          <p:cNvPicPr>
            <a:picLocks noChangeAspect="1" noChangeArrowheads="1"/>
          </p:cNvPicPr>
          <p:nvPr/>
        </p:nvPicPr>
        <p:blipFill>
          <a:blip r:embed="rId2" cstate="print"/>
          <a:srcRect/>
          <a:stretch>
            <a:fillRect/>
          </a:stretch>
        </p:blipFill>
        <p:spPr bwMode="auto">
          <a:xfrm>
            <a:off x="404542" y="5127982"/>
            <a:ext cx="187325" cy="187325"/>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591867" y="888274"/>
            <a:ext cx="7732983" cy="5277395"/>
          </a:xfrm>
          <a:prstGeom prst="rect">
            <a:avLst/>
          </a:prstGeom>
        </p:spPr>
      </p:pic>
    </p:spTree>
    <p:extLst>
      <p:ext uri="{BB962C8B-B14F-4D97-AF65-F5344CB8AC3E}">
        <p14:creationId xmlns:p14="http://schemas.microsoft.com/office/powerpoint/2010/main" val="3413294577"/>
      </p:ext>
    </p:extLst>
  </p:cSld>
  <p:clrMapOvr>
    <a:masterClrMapping/>
  </p:clrMapOvr>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28497</TotalTime>
  <Words>6061</Words>
  <Application>Microsoft Office PowerPoint</Application>
  <PresentationFormat>On-screen Show (4:3)</PresentationFormat>
  <Paragraphs>470</Paragraphs>
  <Slides>73</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73</vt:i4>
      </vt:variant>
    </vt:vector>
  </HeadingPairs>
  <TitlesOfParts>
    <vt:vector size="85" baseType="lpstr">
      <vt:lpstr>ＭＳ Ｐゴシック</vt:lpstr>
      <vt:lpstr>Arial</vt:lpstr>
      <vt:lpstr>Calibri</vt:lpstr>
      <vt:lpstr>Comic Sans MS</vt:lpstr>
      <vt:lpstr>Copperplate-Gothic32BC</vt:lpstr>
      <vt:lpstr>CopperplateGothicBT-Bold</vt:lpstr>
      <vt:lpstr>Gill Sans MT</vt:lpstr>
      <vt:lpstr>Minion-Regular</vt:lpstr>
      <vt:lpstr>Tahoma</vt:lpstr>
      <vt:lpstr>Times New Roman</vt:lpstr>
      <vt:lpstr>Wingdings</vt:lpstr>
      <vt:lpstr>12_Default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Brief History of ARM Core </vt:lpstr>
      <vt:lpstr>PowerPoint Presentation</vt:lpstr>
      <vt:lpstr>PowerPoint Presentation</vt:lpstr>
      <vt:lpstr>Comparison of CISC and RISC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6th Edition: Chapter 1</dc:title>
  <dc:creator>Jim Kurose and Keith Ross</dc:creator>
  <cp:lastModifiedBy>Dhananjay Dharne</cp:lastModifiedBy>
  <cp:revision>590</cp:revision>
  <dcterms:created xsi:type="dcterms:W3CDTF">1999-10-08T19:08:27Z</dcterms:created>
  <dcterms:modified xsi:type="dcterms:W3CDTF">2024-02-10T14:16:30Z</dcterms:modified>
</cp:coreProperties>
</file>