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86"/>
  </p:notesMasterIdLst>
  <p:handoutMasterIdLst>
    <p:handoutMasterId r:id="rId87"/>
  </p:handoutMasterIdLst>
  <p:sldIdLst>
    <p:sldId id="446" r:id="rId2"/>
    <p:sldId id="526" r:id="rId3"/>
    <p:sldId id="527" r:id="rId4"/>
    <p:sldId id="472" r:id="rId5"/>
    <p:sldId id="473" r:id="rId6"/>
    <p:sldId id="474" r:id="rId7"/>
    <p:sldId id="475" r:id="rId8"/>
    <p:sldId id="461" r:id="rId9"/>
    <p:sldId id="431" r:id="rId10"/>
    <p:sldId id="509" r:id="rId11"/>
    <p:sldId id="510" r:id="rId12"/>
    <p:sldId id="511" r:id="rId13"/>
    <p:sldId id="366" r:id="rId14"/>
    <p:sldId id="512" r:id="rId15"/>
    <p:sldId id="258" r:id="rId16"/>
    <p:sldId id="513" r:id="rId17"/>
    <p:sldId id="259" r:id="rId18"/>
    <p:sldId id="514" r:id="rId19"/>
    <p:sldId id="260" r:id="rId20"/>
    <p:sldId id="515" r:id="rId21"/>
    <p:sldId id="261" r:id="rId22"/>
    <p:sldId id="476" r:id="rId23"/>
    <p:sldId id="478" r:id="rId24"/>
    <p:sldId id="481" r:id="rId25"/>
    <p:sldId id="482" r:id="rId26"/>
    <p:sldId id="483" r:id="rId27"/>
    <p:sldId id="484" r:id="rId28"/>
    <p:sldId id="536" r:id="rId29"/>
    <p:sldId id="528" r:id="rId30"/>
    <p:sldId id="529" r:id="rId31"/>
    <p:sldId id="530" r:id="rId32"/>
    <p:sldId id="534" r:id="rId33"/>
    <p:sldId id="535" r:id="rId34"/>
    <p:sldId id="537" r:id="rId35"/>
    <p:sldId id="538" r:id="rId36"/>
    <p:sldId id="539" r:id="rId37"/>
    <p:sldId id="540" r:id="rId38"/>
    <p:sldId id="541" r:id="rId39"/>
    <p:sldId id="542" r:id="rId40"/>
    <p:sldId id="547" r:id="rId41"/>
    <p:sldId id="543" r:id="rId42"/>
    <p:sldId id="548" r:id="rId43"/>
    <p:sldId id="549" r:id="rId44"/>
    <p:sldId id="550" r:id="rId45"/>
    <p:sldId id="551" r:id="rId46"/>
    <p:sldId id="552" r:id="rId47"/>
    <p:sldId id="531" r:id="rId48"/>
    <p:sldId id="532" r:id="rId49"/>
    <p:sldId id="533" r:id="rId50"/>
    <p:sldId id="485" r:id="rId51"/>
    <p:sldId id="486" r:id="rId52"/>
    <p:sldId id="487" r:id="rId53"/>
    <p:sldId id="488" r:id="rId54"/>
    <p:sldId id="553" r:id="rId55"/>
    <p:sldId id="554" r:id="rId56"/>
    <p:sldId id="555" r:id="rId57"/>
    <p:sldId id="492" r:id="rId58"/>
    <p:sldId id="493" r:id="rId59"/>
    <p:sldId id="494" r:id="rId60"/>
    <p:sldId id="480" r:id="rId61"/>
    <p:sldId id="516" r:id="rId62"/>
    <p:sldId id="517" r:id="rId63"/>
    <p:sldId id="479" r:id="rId64"/>
    <p:sldId id="495" r:id="rId65"/>
    <p:sldId id="496" r:id="rId66"/>
    <p:sldId id="497" r:id="rId67"/>
    <p:sldId id="498" r:id="rId68"/>
    <p:sldId id="499" r:id="rId69"/>
    <p:sldId id="500" r:id="rId70"/>
    <p:sldId id="501" r:id="rId71"/>
    <p:sldId id="502" r:id="rId72"/>
    <p:sldId id="508" r:id="rId73"/>
    <p:sldId id="507" r:id="rId74"/>
    <p:sldId id="506" r:id="rId75"/>
    <p:sldId id="505" r:id="rId76"/>
    <p:sldId id="503" r:id="rId77"/>
    <p:sldId id="525" r:id="rId78"/>
    <p:sldId id="524" r:id="rId79"/>
    <p:sldId id="523" r:id="rId80"/>
    <p:sldId id="522" r:id="rId81"/>
    <p:sldId id="521" r:id="rId82"/>
    <p:sldId id="520" r:id="rId83"/>
    <p:sldId id="519" r:id="rId84"/>
    <p:sldId id="518" r:id="rId8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00"/>
    <a:srgbClr val="336600"/>
    <a:srgbClr val="000099"/>
    <a:srgbClr val="33CCFF"/>
    <a:srgbClr val="0099CC"/>
    <a:srgbClr val="FF000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18" autoAdjust="0"/>
  </p:normalViewPr>
  <p:slideViewPr>
    <p:cSldViewPr snapToGrid="0">
      <p:cViewPr varScale="1">
        <p:scale>
          <a:sx n="76" d="100"/>
          <a:sy n="76" d="100"/>
        </p:scale>
        <p:origin x="164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78BDBDF6-48C6-47CF-B222-7F2722EB9126}"/>
    <pc:docChg chg="modSld">
      <pc:chgData name="Dhananjay Dharne" userId="b198ab864331b454" providerId="LiveId" clId="{78BDBDF6-48C6-47CF-B222-7F2722EB9126}" dt="2024-01-08T13:30:38.804" v="0" actId="113"/>
      <pc:docMkLst>
        <pc:docMk/>
      </pc:docMkLst>
      <pc:sldChg chg="modSp mod">
        <pc:chgData name="Dhananjay Dharne" userId="b198ab864331b454" providerId="LiveId" clId="{78BDBDF6-48C6-47CF-B222-7F2722EB9126}" dt="2024-01-08T13:30:38.804" v="0" actId="113"/>
        <pc:sldMkLst>
          <pc:docMk/>
          <pc:sldMk cId="0" sldId="260"/>
        </pc:sldMkLst>
        <pc:spChg chg="mod">
          <ac:chgData name="Dhananjay Dharne" userId="b198ab864331b454" providerId="LiveId" clId="{78BDBDF6-48C6-47CF-B222-7F2722EB9126}" dt="2024-01-08T13:30:38.804" v="0" actId="113"/>
          <ac:spMkLst>
            <pc:docMk/>
            <pc:sldMk cId="0" sldId="26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1" y="1"/>
            <a:ext cx="3170238" cy="479425"/>
          </a:xfrm>
          <a:prstGeom prst="rect">
            <a:avLst/>
          </a:prstGeom>
          <a:noFill/>
          <a:ln>
            <a:noFill/>
          </a:ln>
        </p:spPr>
        <p:txBody>
          <a:bodyPr vert="horz" wrap="square" lIns="91420" tIns="45710" rIns="91420" bIns="45710" numCol="1" anchor="t" anchorCtr="0" compatLnSpc="1">
            <a:prstTxWarp prst="textNoShape">
              <a:avLst/>
            </a:prstTxWarp>
          </a:bodyPr>
          <a:lstStyle>
            <a:lvl1pPr>
              <a:defRPr sz="1200">
                <a:latin typeface="Times New Roman" pitchFamily="18" charset="0"/>
              </a:defRPr>
            </a:lvl1pPr>
          </a:lstStyle>
          <a:p>
            <a:endParaRPr lang="en-US"/>
          </a:p>
        </p:txBody>
      </p:sp>
      <p:sp>
        <p:nvSpPr>
          <p:cNvPr id="131075" name="Rectangle 3"/>
          <p:cNvSpPr>
            <a:spLocks noGrp="1" noChangeArrowheads="1"/>
          </p:cNvSpPr>
          <p:nvPr>
            <p:ph type="dt" sz="quarter" idx="1"/>
          </p:nvPr>
        </p:nvSpPr>
        <p:spPr bwMode="auto">
          <a:xfrm>
            <a:off x="4143375" y="1"/>
            <a:ext cx="3170238" cy="479425"/>
          </a:xfrm>
          <a:prstGeom prst="rect">
            <a:avLst/>
          </a:prstGeom>
          <a:noFill/>
          <a:ln>
            <a:noFill/>
          </a:ln>
        </p:spPr>
        <p:txBody>
          <a:bodyPr vert="horz" wrap="square" lIns="91420" tIns="45710" rIns="91420" bIns="45710" numCol="1" anchor="t" anchorCtr="0" compatLnSpc="1">
            <a:prstTxWarp prst="textNoShape">
              <a:avLst/>
            </a:prstTxWarp>
          </a:bodyPr>
          <a:lstStyle>
            <a:lvl1pPr algn="r">
              <a:defRPr sz="1200">
                <a:latin typeface="Times New Roman" pitchFamily="18" charset="0"/>
              </a:defRPr>
            </a:lvl1pPr>
          </a:lstStyle>
          <a:p>
            <a:endParaRPr lang="en-US"/>
          </a:p>
        </p:txBody>
      </p:sp>
      <p:sp>
        <p:nvSpPr>
          <p:cNvPr id="131076" name="Rectangle 4"/>
          <p:cNvSpPr>
            <a:spLocks noGrp="1" noChangeArrowheads="1"/>
          </p:cNvSpPr>
          <p:nvPr>
            <p:ph type="ftr" sz="quarter" idx="2"/>
          </p:nvPr>
        </p:nvSpPr>
        <p:spPr bwMode="auto">
          <a:xfrm>
            <a:off x="1" y="9120189"/>
            <a:ext cx="3170238" cy="479425"/>
          </a:xfrm>
          <a:prstGeom prst="rect">
            <a:avLst/>
          </a:prstGeom>
          <a:noFill/>
          <a:ln>
            <a:noFill/>
          </a:ln>
        </p:spPr>
        <p:txBody>
          <a:bodyPr vert="horz" wrap="square" lIns="91420" tIns="45710" rIns="91420" bIns="45710" numCol="1" anchor="b" anchorCtr="0" compatLnSpc="1">
            <a:prstTxWarp prst="textNoShape">
              <a:avLst/>
            </a:prstTxWarp>
          </a:bodyPr>
          <a:lstStyle>
            <a:lvl1pPr>
              <a:defRPr sz="1200">
                <a:latin typeface="Times New Roman" pitchFamily="18" charset="0"/>
              </a:defRPr>
            </a:lvl1pPr>
          </a:lstStyle>
          <a:p>
            <a:endParaRPr lang="en-US"/>
          </a:p>
        </p:txBody>
      </p:sp>
      <p:sp>
        <p:nvSpPr>
          <p:cNvPr id="131077" name="Rectangle 5"/>
          <p:cNvSpPr>
            <a:spLocks noGrp="1" noChangeArrowheads="1"/>
          </p:cNvSpPr>
          <p:nvPr>
            <p:ph type="sldNum" sz="quarter" idx="3"/>
          </p:nvPr>
        </p:nvSpPr>
        <p:spPr bwMode="auto">
          <a:xfrm>
            <a:off x="4143375" y="9120189"/>
            <a:ext cx="3170238" cy="479425"/>
          </a:xfrm>
          <a:prstGeom prst="rect">
            <a:avLst/>
          </a:prstGeom>
          <a:noFill/>
          <a:ln>
            <a:noFill/>
          </a:ln>
        </p:spPr>
        <p:txBody>
          <a:bodyPr vert="horz" wrap="square" lIns="91420" tIns="45710" rIns="91420" bIns="45710" numCol="1" anchor="b" anchorCtr="0" compatLnSpc="1">
            <a:prstTxWarp prst="textNoShape">
              <a:avLst/>
            </a:prstTxWarp>
          </a:bodyPr>
          <a:lstStyle>
            <a:lvl1pPr algn="r">
              <a:defRPr sz="1200">
                <a:latin typeface="Times New Roman" pitchFamily="18" charset="0"/>
              </a:defRPr>
            </a:lvl1pPr>
          </a:lstStyle>
          <a:p>
            <a:fld id="{540E4D90-F354-4AA8-9A58-085BA1194752}" type="slidenum">
              <a:rPr lang="en-US"/>
              <a:pPr/>
              <a:t>‹#›</a:t>
            </a:fld>
            <a:endParaRPr lang="en-US"/>
          </a:p>
        </p:txBody>
      </p:sp>
    </p:spTree>
    <p:extLst>
      <p:ext uri="{BB962C8B-B14F-4D97-AF65-F5344CB8AC3E}">
        <p14:creationId xmlns:p14="http://schemas.microsoft.com/office/powerpoint/2010/main" val="2037789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a:noFill/>
          </a:ln>
        </p:spPr>
        <p:txBody>
          <a:bodyPr vert="horz" wrap="square" lIns="96640" tIns="48320" rIns="96640" bIns="48320" numCol="1" anchor="t" anchorCtr="0" compatLnSpc="1">
            <a:prstTxWarp prst="textNoShape">
              <a:avLst/>
            </a:prstTxWarp>
          </a:bodyPr>
          <a:lstStyle>
            <a:lvl1pPr defTabSz="966696">
              <a:defRPr sz="13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144964" y="1"/>
            <a:ext cx="3170237" cy="479425"/>
          </a:xfrm>
          <a:prstGeom prst="rect">
            <a:avLst/>
          </a:prstGeom>
          <a:noFill/>
          <a:ln>
            <a:noFill/>
          </a:ln>
        </p:spPr>
        <p:txBody>
          <a:bodyPr vert="horz" wrap="square" lIns="96640" tIns="48320" rIns="96640" bIns="48320" numCol="1" anchor="t" anchorCtr="0" compatLnSpc="1">
            <a:prstTxWarp prst="textNoShape">
              <a:avLst/>
            </a:prstTxWarp>
          </a:bodyPr>
          <a:lstStyle>
            <a:lvl1pPr algn="r" defTabSz="966696">
              <a:defRPr sz="1300">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6" y="4560888"/>
            <a:ext cx="5365750" cy="4319588"/>
          </a:xfrm>
          <a:prstGeom prst="rect">
            <a:avLst/>
          </a:prstGeom>
          <a:noFill/>
          <a:ln>
            <a:noFill/>
          </a:ln>
        </p:spPr>
        <p:txBody>
          <a:bodyPr vert="horz" wrap="square" lIns="96640" tIns="48320" rIns="96640"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9121776"/>
            <a:ext cx="3170238" cy="479425"/>
          </a:xfrm>
          <a:prstGeom prst="rect">
            <a:avLst/>
          </a:prstGeom>
          <a:noFill/>
          <a:ln>
            <a:noFill/>
          </a:ln>
        </p:spPr>
        <p:txBody>
          <a:bodyPr vert="horz" wrap="square" lIns="96640" tIns="48320" rIns="96640" bIns="48320" numCol="1" anchor="b" anchorCtr="0" compatLnSpc="1">
            <a:prstTxWarp prst="textNoShape">
              <a:avLst/>
            </a:prstTxWarp>
          </a:bodyPr>
          <a:lstStyle>
            <a:lvl1pPr defTabSz="966696">
              <a:defRPr sz="13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4144964" y="9121776"/>
            <a:ext cx="3170237" cy="479425"/>
          </a:xfrm>
          <a:prstGeom prst="rect">
            <a:avLst/>
          </a:prstGeom>
          <a:noFill/>
          <a:ln>
            <a:noFill/>
          </a:ln>
        </p:spPr>
        <p:txBody>
          <a:bodyPr vert="horz" wrap="square" lIns="96640" tIns="48320" rIns="96640" bIns="48320" numCol="1" anchor="b" anchorCtr="0" compatLnSpc="1">
            <a:prstTxWarp prst="textNoShape">
              <a:avLst/>
            </a:prstTxWarp>
          </a:bodyPr>
          <a:lstStyle>
            <a:lvl1pPr algn="r" defTabSz="966696">
              <a:defRPr sz="1300">
                <a:latin typeface="Times New Roman" pitchFamily="18" charset="0"/>
              </a:defRPr>
            </a:lvl1pPr>
          </a:lstStyle>
          <a:p>
            <a:fld id="{E8798E02-7BBE-41AE-B5AA-372F089A0CBA}" type="slidenum">
              <a:rPr lang="en-US"/>
              <a:pPr/>
              <a:t>‹#›</a:t>
            </a:fld>
            <a:endParaRPr lang="en-US"/>
          </a:p>
        </p:txBody>
      </p:sp>
    </p:spTree>
    <p:extLst>
      <p:ext uri="{BB962C8B-B14F-4D97-AF65-F5344CB8AC3E}">
        <p14:creationId xmlns:p14="http://schemas.microsoft.com/office/powerpoint/2010/main" val="3675080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4ECED280-CF12-4CB8-AE68-111783197382}"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60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140671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63</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415928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29289B2E-9761-4D3B-95B5-39B08699D899}" type="slidenum">
              <a:rPr lang="en-US" sz="1300">
                <a:latin typeface="Times New Roman" pitchFamily="18" charset="0"/>
              </a:rPr>
              <a:pPr algn="r" defTabSz="966696"/>
              <a:t>9</a:t>
            </a:fld>
            <a:endParaRPr lang="en-US" sz="1300" dirty="0">
              <a:latin typeface="Times New Roman"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fld id="{801396E3-3531-4A91-B834-2574E64469E6}" type="slidenum">
              <a:rPr lang="en-US"/>
              <a:pPr/>
              <a:t>13</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EED57F2A-7F9A-4682-ABD2-13CEBF85A74F}" type="slidenum">
              <a:rPr lang="en-US"/>
              <a:pPr/>
              <a:t>15</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fld id="{56DE1668-18F7-4CFC-981C-912C40E923D1}" type="slidenum">
              <a:rPr lang="en-US"/>
              <a:pPr/>
              <a:t>17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fld id="{4C74FCFD-446A-46BC-8B94-C3CE0A6312CA}" type="slidenum">
              <a:rPr lang="en-US"/>
              <a:pPr/>
              <a:t>19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21</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351296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23</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9917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9207350B-580A-4C53-AC1F-2897B6D7EA90}" type="datetime1">
              <a:rPr lang="en-US"/>
              <a:pPr/>
              <a:t>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E82673F-31C3-47C1-ADAA-AE88061DE9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87A8FA4-E635-442F-80D0-0BD02D1726E6}" type="datetime1">
              <a:rPr lang="en-US"/>
              <a:pPr/>
              <a:t>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655DD0FF-E120-4394-882D-781EAF321F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6EBBEDB-713B-4045-9CF3-33F9E23E7DCB}" type="datetime1">
              <a:rPr lang="en-US"/>
              <a:pPr/>
              <a:t>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D6F59805-E872-43F0-8748-803C279C18C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5800" y="16113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5800" y="40116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F935F45C-3CA1-4D53-A3BA-64ED2FE95E70}" type="datetime1">
              <a:rPr lang="en-US"/>
              <a:pPr/>
              <a:t>1/8/2024</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a:t>Introduction</a:t>
            </a:r>
          </a:p>
        </p:txBody>
      </p:sp>
      <p:sp>
        <p:nvSpPr>
          <p:cNvPr id="8" name="Slide Number Placeholder 7"/>
          <p:cNvSpPr>
            <a:spLocks noGrp="1"/>
          </p:cNvSpPr>
          <p:nvPr>
            <p:ph type="sldNum" sz="quarter" idx="12"/>
          </p:nvPr>
        </p:nvSpPr>
        <p:spPr/>
        <p:txBody>
          <a:bodyPr/>
          <a:lstStyle>
            <a:lvl1pPr>
              <a:defRPr/>
            </a:lvl1pPr>
          </a:lstStyle>
          <a:p>
            <a:r>
              <a:rPr lang="en-US"/>
              <a:t>1</a:t>
            </a:r>
            <a:fld id="{B8D707A1-E623-4C22-856E-10B23037F1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4083126-B602-4B7C-A99B-AA67580F6D47}" type="datetime1">
              <a:rPr lang="en-US"/>
              <a:pPr/>
              <a:t>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90FA738-D4AE-4BE4-96B1-B6C2FDBC4F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7FE1EFB-3877-45F4-AA0C-AFF78BDB4CB8}" type="datetime1">
              <a:rPr lang="en-US"/>
              <a:pPr/>
              <a:t>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BEC31B79-90B1-47C6-828A-97FDF69852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6B1E3976-7667-4554-A21C-A667E4E5801E}" type="datetime1">
              <a:rPr lang="en-US"/>
              <a:pPr/>
              <a:t>1/8/2024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AB3D7BA5-453F-4BD4-8813-B33ACC4628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ED52761-B428-48D7-B5C1-D03DE4061FD7}" type="datetime1">
              <a:rPr lang="en-US"/>
              <a:pPr/>
              <a:t>1/8/2024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9" name="Rectangle 6"/>
          <p:cNvSpPr>
            <a:spLocks noGrp="1" noChangeArrowheads="1"/>
          </p:cNvSpPr>
          <p:nvPr>
            <p:ph type="sldNum" sz="quarter" idx="12"/>
          </p:nvPr>
        </p:nvSpPr>
        <p:spPr>
          <a:ln/>
        </p:spPr>
        <p:txBody>
          <a:bodyPr/>
          <a:lstStyle>
            <a:lvl1pPr>
              <a:defRPr/>
            </a:lvl1pPr>
          </a:lstStyle>
          <a:p>
            <a:r>
              <a:rPr lang="en-US"/>
              <a:t>2-</a:t>
            </a:r>
            <a:fld id="{95828E4B-A5AD-4150-BD34-48BC836465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E32A86C-88E5-46DA-B8A2-9DB1F1885FD3}" type="datetime1">
              <a:rPr lang="en-US"/>
              <a:pPr/>
              <a:t>1/8/2024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2"/>
          </p:nvPr>
        </p:nvSpPr>
        <p:spPr>
          <a:ln/>
        </p:spPr>
        <p:txBody>
          <a:bodyPr/>
          <a:lstStyle>
            <a:lvl1pPr>
              <a:defRPr/>
            </a:lvl1pPr>
          </a:lstStyle>
          <a:p>
            <a:r>
              <a:rPr lang="en-US"/>
              <a:t>2-</a:t>
            </a:r>
            <a:fld id="{682AF38C-3068-4AA4-A3E8-47C96209AD7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681F6E6-5411-408F-BA05-B419CDBCCF0A}" type="datetime1">
              <a:rPr lang="en-US"/>
              <a:pPr/>
              <a:t>1/8/2024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Introduction</a:t>
            </a:r>
          </a:p>
        </p:txBody>
      </p:sp>
      <p:sp>
        <p:nvSpPr>
          <p:cNvPr id="4" name="Slide Number Placeholder 3"/>
          <p:cNvSpPr>
            <a:spLocks noGrp="1"/>
          </p:cNvSpPr>
          <p:nvPr>
            <p:ph type="sldNum" sz="quarter" idx="12"/>
          </p:nvPr>
        </p:nvSpPr>
        <p:spPr/>
        <p:txBody>
          <a:bodyPr/>
          <a:lstStyle>
            <a:lvl1pPr>
              <a:defRPr/>
            </a:lvl1pPr>
          </a:lstStyle>
          <a:p>
            <a:r>
              <a:rPr lang="en-US"/>
              <a:t>1-</a:t>
            </a:r>
            <a:fld id="{FDD59650-754C-46A1-89A5-F3132734EF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64C9928-D08B-457F-932A-0BD3CB33C01D}" type="datetime1">
              <a:rPr lang="en-US"/>
              <a:pPr/>
              <a:t>1/8/2024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Introduction</a:t>
            </a:r>
          </a:p>
        </p:txBody>
      </p:sp>
      <p:sp>
        <p:nvSpPr>
          <p:cNvPr id="7" name="Slide Number Placeholder 6"/>
          <p:cNvSpPr>
            <a:spLocks noGrp="1"/>
          </p:cNvSpPr>
          <p:nvPr>
            <p:ph type="sldNum" sz="quarter" idx="12"/>
          </p:nvPr>
        </p:nvSpPr>
        <p:spPr/>
        <p:txBody>
          <a:bodyPr/>
          <a:lstStyle>
            <a:lvl1pPr>
              <a:defRPr/>
            </a:lvl1pPr>
          </a:lstStyle>
          <a:p>
            <a:r>
              <a:rPr lang="en-US"/>
              <a:t>1-</a:t>
            </a:r>
            <a:fld id="{3193AFA3-4111-4DB8-911B-7E48687BFC6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45502DF-6FF2-4862-9ACD-B336ECB539A1}" type="datetime1">
              <a:rPr lang="en-US"/>
              <a:pPr/>
              <a:t>1/8/2024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01A69727-8021-4D66-8723-12D39835E7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fld id="{4AC0ED0B-4434-4B84-B458-A9278033E2C6}" type="datetime1">
              <a:rPr lang="en-US"/>
              <a:pPr/>
              <a:t>1/8/2024</a:t>
            </a:fld>
            <a:endParaRPr lang="en-US"/>
          </a:p>
        </p:txBody>
      </p:sp>
      <p:sp>
        <p:nvSpPr>
          <p:cNvPr id="195589" name="Rectangle 5"/>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r>
              <a:rPr lang="en-US"/>
              <a:t>2-</a:t>
            </a:r>
            <a:fld id="{24C8754D-ADF7-4D25-9B79-9368BA7CB5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4004" r:id="rId7"/>
    <p:sldLayoutId id="2147484005" r:id="rId8"/>
    <p:sldLayoutId id="2147483991" r:id="rId9"/>
    <p:sldLayoutId id="2147484006" r:id="rId10"/>
    <p:sldLayoutId id="2147484007" r:id="rId11"/>
    <p:sldLayoutId id="2147484008" r:id="rId12"/>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627017" y="715963"/>
            <a:ext cx="8072846" cy="2941637"/>
          </a:xfrm>
          <a:prstGeom prst="rect">
            <a:avLst/>
          </a:prstGeom>
          <a:noFill/>
          <a:ln w="9525">
            <a:noFill/>
            <a:miter lim="800000"/>
            <a:headEnd/>
            <a:tailEnd/>
          </a:ln>
        </p:spPr>
        <p:txBody>
          <a:bodyPr anchor="ctr"/>
          <a:lstStyle/>
          <a:p>
            <a:pPr eaLnBrk="1" hangingPunct="1">
              <a:lnSpc>
                <a:spcPct val="85000"/>
              </a:lnSpc>
            </a:pPr>
            <a:endParaRPr lang="en-IN" dirty="0"/>
          </a:p>
          <a:p>
            <a:pPr eaLnBrk="1" hangingPunct="1">
              <a:lnSpc>
                <a:spcPct val="85000"/>
              </a:lnSpc>
            </a:pPr>
            <a:r>
              <a:rPr lang="en-IN" dirty="0"/>
              <a:t>Unit – 2                                                           8</a:t>
            </a:r>
            <a:r>
              <a:rPr lang="en-IN" sz="2000" dirty="0">
                <a:latin typeface="Times New Roman" panose="02020603050405020304" pitchFamily="18" charset="0"/>
                <a:cs typeface="Times New Roman" panose="02020603050405020304" pitchFamily="18" charset="0"/>
              </a:rPr>
              <a:t> Hours </a:t>
            </a:r>
            <a:endParaRPr lang="en-US" sz="2000" dirty="0">
              <a:solidFill>
                <a:srgbClr val="000099"/>
              </a:solidFill>
              <a:latin typeface="Times New Roman" panose="02020603050405020304" pitchFamily="18" charset="0"/>
              <a:cs typeface="Times New Roman" panose="02020603050405020304" pitchFamily="18" charset="0"/>
            </a:endParaRPr>
          </a:p>
          <a:p>
            <a:pPr algn="just"/>
            <a:r>
              <a:rPr lang="en-US" b="1" dirty="0"/>
              <a:t>Introduction to the ARM Instruction Set:</a:t>
            </a:r>
            <a:r>
              <a:rPr lang="en-US" dirty="0"/>
              <a:t> </a:t>
            </a:r>
            <a:r>
              <a:rPr lang="en-US" sz="2000" dirty="0">
                <a:latin typeface="Times New Roman" panose="02020603050405020304" pitchFamily="18" charset="0"/>
                <a:cs typeface="Times New Roman" panose="02020603050405020304" pitchFamily="18" charset="0"/>
              </a:rPr>
              <a:t>Data Processing Instructions, Branch Instructions, Software Interrupt Instructions, Program Status Register Instructions, Coprocessor Instructions, Loading Constants.</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 Compilers and Optimization:</a:t>
            </a:r>
            <a:r>
              <a:rPr lang="en-US" sz="2000" dirty="0">
                <a:latin typeface="Times New Roman" panose="02020603050405020304" pitchFamily="18" charset="0"/>
                <a:cs typeface="Times New Roman" panose="02020603050405020304" pitchFamily="18" charset="0"/>
              </a:rPr>
              <a:t> Basic C Data Types, C Looping Structures, Register Allocation, Function Calls, Pointer Aliasing..</a:t>
            </a:r>
            <a:endParaRPr lang="en-US" sz="2000" dirty="0">
              <a:solidFill>
                <a:srgbClr val="00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10</a:t>
            </a:fld>
            <a:endParaRPr lang="en-US"/>
          </a:p>
        </p:txBody>
      </p:sp>
      <p:sp>
        <p:nvSpPr>
          <p:cNvPr id="4" name="Rectangle 3"/>
          <p:cNvSpPr/>
          <p:nvPr/>
        </p:nvSpPr>
        <p:spPr>
          <a:xfrm>
            <a:off x="561703" y="520512"/>
            <a:ext cx="7623402" cy="4093428"/>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 :</a:t>
            </a:r>
            <a:r>
              <a:rPr lang="en-US" sz="2000" dirty="0">
                <a:solidFill>
                  <a:srgbClr val="000000"/>
                </a:solidFill>
                <a:latin typeface="Times New Roman" panose="02020603050405020304" pitchFamily="18" charset="0"/>
                <a:cs typeface="Times New Roman" panose="02020603050405020304" pitchFamily="18" charset="0"/>
              </a:rPr>
              <a:t> Apply a logical shift left (LSL) to register Rm before moving it to the destination register. This is the same as applying the standard C language shift operator to the register. </a:t>
            </a:r>
          </a:p>
          <a:p>
            <a:pPr algn="just"/>
            <a:r>
              <a:rPr lang="en-US" sz="2000" dirty="0">
                <a:solidFill>
                  <a:srgbClr val="000000"/>
                </a:solidFill>
                <a:latin typeface="Times New Roman" panose="02020603050405020304" pitchFamily="18" charset="0"/>
                <a:cs typeface="Times New Roman" panose="02020603050405020304" pitchFamily="18" charset="0"/>
              </a:rPr>
              <a:t>The MOV instruction copies the shift operator result N into register Rd. N represents the result of the LSL operation.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r5 = 5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r7 = 8</a:t>
            </a:r>
          </a:p>
          <a:p>
            <a:pPr algn="just"/>
            <a:r>
              <a:rPr lang="pt-BR" sz="2000" dirty="0">
                <a:latin typeface="Times New Roman" panose="02020603050405020304" pitchFamily="18" charset="0"/>
                <a:cs typeface="Times New Roman" panose="02020603050405020304" pitchFamily="18" charset="0"/>
              </a:rPr>
              <a:t>MOV r7, r5, LSL #2 ; let r7 = r5*4 = (r5 &lt;&lt; 2) </a:t>
            </a:r>
          </a:p>
          <a:p>
            <a:pPr algn="just"/>
            <a:r>
              <a:rPr lang="pt-BR" sz="2000" b="1" dirty="0">
                <a:latin typeface="Times New Roman" panose="02020603050405020304" pitchFamily="18" charset="0"/>
                <a:cs typeface="Times New Roman" panose="02020603050405020304" pitchFamily="18" charset="0"/>
              </a:rPr>
              <a:t>POST </a:t>
            </a:r>
            <a:r>
              <a:rPr lang="pt-BR" sz="2000" dirty="0">
                <a:latin typeface="Times New Roman" panose="02020603050405020304" pitchFamily="18" charset="0"/>
                <a:cs typeface="Times New Roman" panose="02020603050405020304" pitchFamily="18" charset="0"/>
              </a:rPr>
              <a:t>   r5 = 5 </a:t>
            </a:r>
          </a:p>
          <a:p>
            <a:pPr algn="just"/>
            <a:r>
              <a:rPr lang="pt-BR" sz="2000" dirty="0">
                <a:latin typeface="Times New Roman" panose="02020603050405020304" pitchFamily="18" charset="0"/>
                <a:cs typeface="Times New Roman" panose="02020603050405020304" pitchFamily="18" charset="0"/>
              </a:rPr>
              <a:t>              r7 = </a:t>
            </a:r>
            <a:r>
              <a:rPr lang="pt-BR" sz="2000" b="1" dirty="0">
                <a:latin typeface="Times New Roman" panose="02020603050405020304" pitchFamily="18" charset="0"/>
                <a:cs typeface="Times New Roman" panose="02020603050405020304" pitchFamily="18" charset="0"/>
              </a:rPr>
              <a:t>20</a:t>
            </a:r>
          </a:p>
          <a:p>
            <a:r>
              <a:rPr lang="en-US" sz="2000" dirty="0">
                <a:latin typeface="Times New Roman" panose="02020603050405020304" pitchFamily="18" charset="0"/>
                <a:cs typeface="Times New Roman" panose="02020603050405020304" pitchFamily="18" charset="0"/>
              </a:rPr>
              <a:t>Above example multiplies register r5 by four and then places the result into register r7.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6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11</a:t>
            </a:fld>
            <a:endParaRPr lang="en-US"/>
          </a:p>
        </p:txBody>
      </p:sp>
      <p:sp>
        <p:nvSpPr>
          <p:cNvPr id="4" name="Rectangle 3"/>
          <p:cNvSpPr/>
          <p:nvPr/>
        </p:nvSpPr>
        <p:spPr>
          <a:xfrm>
            <a:off x="914400" y="836023"/>
            <a:ext cx="7772400" cy="1384995"/>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Five different shift operations that can be used within the barrel shifter are summarized below.</a:t>
            </a:r>
          </a:p>
          <a:p>
            <a:r>
              <a:rPr lang="en-IN" sz="2000" b="1" dirty="0">
                <a:latin typeface="Times New Roman" panose="02020603050405020304" pitchFamily="18" charset="0"/>
                <a:cs typeface="Times New Roman" panose="02020603050405020304" pitchFamily="18" charset="0"/>
              </a:rPr>
              <a:t>Barrel shifter operations:</a:t>
            </a:r>
          </a:p>
          <a:p>
            <a:endParaRPr lang="en-IN" dirty="0"/>
          </a:p>
        </p:txBody>
      </p:sp>
      <p:pic>
        <p:nvPicPr>
          <p:cNvPr id="5" name="Picture 4"/>
          <p:cNvPicPr>
            <a:picLocks noChangeAspect="1"/>
          </p:cNvPicPr>
          <p:nvPr/>
        </p:nvPicPr>
        <p:blipFill>
          <a:blip r:embed="rId2"/>
          <a:stretch>
            <a:fillRect/>
          </a:stretch>
        </p:blipFill>
        <p:spPr>
          <a:xfrm>
            <a:off x="914401" y="2103120"/>
            <a:ext cx="7667896" cy="3513909"/>
          </a:xfrm>
          <a:prstGeom prst="rect">
            <a:avLst/>
          </a:prstGeom>
        </p:spPr>
      </p:pic>
    </p:spTree>
    <p:extLst>
      <p:ext uri="{BB962C8B-B14F-4D97-AF65-F5344CB8AC3E}">
        <p14:creationId xmlns:p14="http://schemas.microsoft.com/office/powerpoint/2010/main" val="185050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12</a:t>
            </a:fld>
            <a:endParaRPr lang="en-US"/>
          </a:p>
        </p:txBody>
      </p:sp>
      <p:sp>
        <p:nvSpPr>
          <p:cNvPr id="4" name="Rectangle 3"/>
          <p:cNvSpPr/>
          <p:nvPr/>
        </p:nvSpPr>
        <p:spPr>
          <a:xfrm>
            <a:off x="822960" y="731520"/>
            <a:ext cx="7649527" cy="830997"/>
          </a:xfrm>
          <a:prstGeom prst="rect">
            <a:avLst/>
          </a:prstGeom>
        </p:spPr>
        <p:txBody>
          <a:bodyPr wrap="square">
            <a:spAutoFit/>
          </a:bodyPr>
          <a:lstStyle/>
          <a:p>
            <a:r>
              <a:rPr lang="en-US" dirty="0">
                <a:solidFill>
                  <a:srgbClr val="000000"/>
                </a:solidFill>
                <a:latin typeface="Minion-Regular"/>
              </a:rPr>
              <a:t>Logical shift left by one :</a:t>
            </a:r>
          </a:p>
          <a:p>
            <a:endParaRPr lang="en-IN" dirty="0"/>
          </a:p>
        </p:txBody>
      </p:sp>
      <p:pic>
        <p:nvPicPr>
          <p:cNvPr id="5" name="Picture 4"/>
          <p:cNvPicPr>
            <a:picLocks noChangeAspect="1"/>
          </p:cNvPicPr>
          <p:nvPr/>
        </p:nvPicPr>
        <p:blipFill>
          <a:blip r:embed="rId2"/>
          <a:stretch>
            <a:fillRect/>
          </a:stretch>
        </p:blipFill>
        <p:spPr>
          <a:xfrm>
            <a:off x="1606731" y="1449978"/>
            <a:ext cx="6718119" cy="2935492"/>
          </a:xfrm>
          <a:prstGeom prst="rect">
            <a:avLst/>
          </a:prstGeom>
        </p:spPr>
      </p:pic>
      <p:sp>
        <p:nvSpPr>
          <p:cNvPr id="6" name="Rectangle 5"/>
          <p:cNvSpPr/>
          <p:nvPr/>
        </p:nvSpPr>
        <p:spPr>
          <a:xfrm>
            <a:off x="822960" y="4441371"/>
            <a:ext cx="7649527"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contents of bit 0 are shifted to bit 1. Bit 0 is cleared. </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C flag is updated with the last bit shifted out of the register. This is bit (32 − y) of the original value, where y is the shift amount. </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When y is greater than one, then a shift by y positions is the same as a shift by one position executed y times.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09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903" y="548640"/>
            <a:ext cx="7654834" cy="400110"/>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Barrel shift operation syntax for data processing instructions.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51440" y="1358537"/>
            <a:ext cx="8139417" cy="33085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14</a:t>
            </a:fld>
            <a:endParaRPr lang="en-US"/>
          </a:p>
        </p:txBody>
      </p:sp>
      <p:sp>
        <p:nvSpPr>
          <p:cNvPr id="4" name="Rectangle 3"/>
          <p:cNvSpPr/>
          <p:nvPr/>
        </p:nvSpPr>
        <p:spPr>
          <a:xfrm>
            <a:off x="600891" y="613954"/>
            <a:ext cx="7589519" cy="5386090"/>
          </a:xfrm>
          <a:prstGeom prst="rect">
            <a:avLst/>
          </a:prstGeom>
        </p:spPr>
        <p:txBody>
          <a:bodyPr wrap="square">
            <a:spAutoFit/>
          </a:bodyPr>
          <a:lstStyle/>
          <a:p>
            <a:r>
              <a:rPr lang="en-US" dirty="0">
                <a:solidFill>
                  <a:srgbClr val="000000"/>
                </a:solidFill>
                <a:latin typeface="Copperplate-Gothic32BC"/>
              </a:rPr>
              <a:t>Example </a:t>
            </a:r>
            <a:endParaRPr lang="en-US" dirty="0"/>
          </a:p>
          <a:p>
            <a:pPr algn="just"/>
            <a:r>
              <a:rPr lang="en-US" sz="2000" dirty="0">
                <a:solidFill>
                  <a:srgbClr val="000000"/>
                </a:solidFill>
                <a:latin typeface="Times New Roman" panose="02020603050405020304" pitchFamily="18" charset="0"/>
                <a:cs typeface="Times New Roman" panose="02020603050405020304" pitchFamily="18" charset="0"/>
              </a:rPr>
              <a:t>This example is a MOVS instruction that shifts register r1 left by one bit. This multiplies register r1 by a value 21. As you can see, the C flag is updated in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because the S suffix is present in the instruction mnemonic.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nzcvqiFt_USER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r0 = 0x00000000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0x80000004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MOVS r0, r1, LSL #1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nzCvqiFt_USER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r0 = </a:t>
            </a:r>
            <a:r>
              <a:rPr lang="en-US" sz="2000" b="1" dirty="0">
                <a:solidFill>
                  <a:srgbClr val="000000"/>
                </a:solidFill>
                <a:latin typeface="Times New Roman" panose="02020603050405020304" pitchFamily="18" charset="0"/>
                <a:cs typeface="Times New Roman" panose="02020603050405020304" pitchFamily="18" charset="0"/>
              </a:rPr>
              <a:t>0x00000008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0x80000004 </a:t>
            </a:r>
            <a:endParaRPr lang="en-US" sz="2000" dirty="0">
              <a:latin typeface="Times New Roman" panose="02020603050405020304" pitchFamily="18" charset="0"/>
              <a:cs typeface="Times New Roman" panose="02020603050405020304" pitchFamily="18" charset="0"/>
            </a:endParaRPr>
          </a:p>
          <a:p>
            <a:r>
              <a:rPr lang="en-US" sz="2000" dirty="0">
                <a:solidFill>
                  <a:srgbClr val="E6E6E6"/>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Above Table lists the syntax for the different barrel shift operations available on data processing instructions.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second operand N can be an immediate constant preceded by #, a register value Rm, or the value of Rm processed by a shift.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3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874" y="548640"/>
            <a:ext cx="7986486" cy="6889543"/>
          </a:xfrm>
          <a:prstGeom prst="rect">
            <a:avLst/>
          </a:prstGeom>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Arithmetic Instructions: </a:t>
            </a:r>
            <a:r>
              <a:rPr lang="en-US" sz="2000" dirty="0">
                <a:latin typeface="Times New Roman" panose="02020603050405020304" pitchFamily="18" charset="0"/>
                <a:cs typeface="Times New Roman" panose="02020603050405020304" pitchFamily="18" charset="0"/>
              </a:rPr>
              <a:t>The arithmetic instructions implement addition and subtraction of 32-bit signed and unsigned values.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Example : This simple subtract instruction subtracts a value stored in register r2 from a value stored in register r1. The result is stored in register r0. </a:t>
            </a:r>
          </a:p>
          <a:p>
            <a:r>
              <a:rPr lang="en-US" sz="2000" b="1" dirty="0">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r0 = 0x00000000 </a:t>
            </a:r>
          </a:p>
          <a:p>
            <a:r>
              <a:rPr lang="en-US" sz="2000" dirty="0">
                <a:latin typeface="Times New Roman" panose="02020603050405020304" pitchFamily="18" charset="0"/>
                <a:cs typeface="Times New Roman" panose="02020603050405020304" pitchFamily="18" charset="0"/>
              </a:rPr>
              <a:t>           r1 = 0x00000002 </a:t>
            </a:r>
          </a:p>
          <a:p>
            <a:r>
              <a:rPr lang="en-US" sz="2000" dirty="0">
                <a:latin typeface="Times New Roman" panose="02020603050405020304" pitchFamily="18" charset="0"/>
                <a:cs typeface="Times New Roman" panose="02020603050405020304" pitchFamily="18" charset="0"/>
              </a:rPr>
              <a:t>           r2 = 0x00000001 </a:t>
            </a:r>
          </a:p>
          <a:p>
            <a:r>
              <a:rPr lang="en-US" sz="2000" dirty="0">
                <a:latin typeface="Times New Roman" panose="02020603050405020304" pitchFamily="18" charset="0"/>
                <a:cs typeface="Times New Roman" panose="02020603050405020304" pitchFamily="18" charset="0"/>
              </a:rPr>
              <a:t>          SUB r0, r1, r2 </a:t>
            </a:r>
          </a:p>
          <a:p>
            <a:r>
              <a:rPr lang="en-US" sz="2000" b="1" dirty="0">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r0 = 0x00000001</a:t>
            </a: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8874" y="1201783"/>
            <a:ext cx="7646852" cy="30828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16</a:t>
            </a:fld>
            <a:endParaRPr lang="en-US"/>
          </a:p>
        </p:txBody>
      </p:sp>
      <p:sp>
        <p:nvSpPr>
          <p:cNvPr id="4" name="Rectangle 3"/>
          <p:cNvSpPr/>
          <p:nvPr/>
        </p:nvSpPr>
        <p:spPr>
          <a:xfrm>
            <a:off x="875211" y="627017"/>
            <a:ext cx="7449640" cy="5324535"/>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a:t>
            </a:r>
            <a:r>
              <a:rPr lang="en-US" sz="2000" dirty="0">
                <a:solidFill>
                  <a:srgbClr val="000000"/>
                </a:solidFill>
                <a:latin typeface="Times New Roman" panose="02020603050405020304" pitchFamily="18" charset="0"/>
                <a:cs typeface="Times New Roman" panose="02020603050405020304" pitchFamily="18" charset="0"/>
              </a:rPr>
              <a:t> :This reverse subtract instruction (RSB) subtracts r1 from the constant value #0, writing the result to r0. You can use this instruction to negate numbers.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0x00000000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0x00000077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RSB r0, r1, #0 ;                     Rd = 0x0 - r1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-r1 = 0xffffff89 </a:t>
            </a:r>
          </a:p>
          <a:p>
            <a:pPr algn="just"/>
            <a:r>
              <a:rPr lang="en-US" sz="2000" b="1" dirty="0">
                <a:solidFill>
                  <a:srgbClr val="000000"/>
                </a:solidFill>
                <a:latin typeface="Times New Roman" panose="02020603050405020304" pitchFamily="18" charset="0"/>
                <a:cs typeface="Times New Roman" panose="02020603050405020304" pitchFamily="18" charset="0"/>
              </a:rPr>
              <a:t>Example</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SUBS instruction is useful for decrementing loop counters. In this example, we subtract the immediate value one from the value one stored in register r1. The result value zero is written to register r1.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is updated with the ZC flags being set. </a:t>
            </a:r>
          </a:p>
          <a:p>
            <a:pPr algn="just"/>
            <a:r>
              <a:rPr lang="en-US" sz="2000" b="1" dirty="0">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nzcvqiFt_USER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r1 = 0x00000001 </a:t>
            </a:r>
          </a:p>
          <a:p>
            <a:r>
              <a:rPr lang="en-US" sz="2000" dirty="0">
                <a:latin typeface="Times New Roman" panose="02020603050405020304" pitchFamily="18" charset="0"/>
                <a:cs typeface="Times New Roman" panose="02020603050405020304" pitchFamily="18" charset="0"/>
              </a:rPr>
              <a:t>             SUBS r1, r1, #1</a:t>
            </a:r>
          </a:p>
          <a:p>
            <a:r>
              <a:rPr lang="en-IN" sz="2000" b="1" dirty="0">
                <a:latin typeface="Times New Roman" panose="02020603050405020304" pitchFamily="18" charset="0"/>
                <a:cs typeface="Times New Roman" panose="02020603050405020304" pitchFamily="18" charset="0"/>
              </a:rPr>
              <a:t>POST </a:t>
            </a:r>
            <a:r>
              <a:rPr lang="en-IN" sz="2000" dirty="0" err="1">
                <a:latin typeface="Times New Roman" panose="02020603050405020304" pitchFamily="18" charset="0"/>
                <a:cs typeface="Times New Roman" panose="02020603050405020304" pitchFamily="18" charset="0"/>
              </a:rPr>
              <a:t>cpsr</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nZCvqiFt_USER</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r1 = 0x00000000</a:t>
            </a:r>
            <a:endParaRPr lang="en-US" sz="2000" dirty="0">
              <a:latin typeface="Times New Roman" panose="02020603050405020304" pitchFamily="18" charset="0"/>
              <a:cs typeface="Times New Roman" panose="02020603050405020304" pitchFamily="18" charset="0"/>
            </a:endParaRPr>
          </a:p>
          <a:p>
            <a:r>
              <a:rPr lang="en-US" sz="2000" dirty="0">
                <a:solidFill>
                  <a:srgbClr val="E6E6E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51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0" y="587830"/>
            <a:ext cx="7785463" cy="4770537"/>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Using the Barrel Shifter with Arithmetic Instructions </a:t>
            </a:r>
            <a:endParaRPr lang="en-US"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wide range of second operand shifts available on arithmetic and logical instructions is a very powerful feature of the ARM instruction set. Example 3.7 illustrates the use of the inline barrel shifter with an arithmetic instruction. The instruction multiplies the value stored in register r1 by three.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Example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Register r1 is first shifted one location to the left to give the value of twice r1. The ADD instruction then adds the result of the barrel shift operation to register r1. The final result transferred into register r0 is equal to three times the value stored in register r1.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0x00000000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0x00000005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r0, r1, r1, LSL #1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a:t>
            </a:r>
            <a:r>
              <a:rPr lang="en-US" sz="2000" b="1" dirty="0">
                <a:solidFill>
                  <a:srgbClr val="000000"/>
                </a:solidFill>
                <a:latin typeface="Times New Roman" panose="02020603050405020304" pitchFamily="18" charset="0"/>
                <a:cs typeface="Times New Roman" panose="02020603050405020304" pitchFamily="18" charset="0"/>
              </a:rPr>
              <a:t>0x0000000f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0x00000005</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18</a:t>
            </a:fld>
            <a:endParaRPr lang="en-US"/>
          </a:p>
        </p:txBody>
      </p:sp>
      <p:sp>
        <p:nvSpPr>
          <p:cNvPr id="4" name="Rectangle 3"/>
          <p:cNvSpPr/>
          <p:nvPr/>
        </p:nvSpPr>
        <p:spPr>
          <a:xfrm>
            <a:off x="1110342" y="627018"/>
            <a:ext cx="7119257" cy="1692771"/>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Logical Instructions: </a:t>
            </a:r>
          </a:p>
          <a:p>
            <a:r>
              <a:rPr lang="en-US" sz="2000" dirty="0">
                <a:latin typeface="Times New Roman" panose="02020603050405020304" pitchFamily="18" charset="0"/>
                <a:cs typeface="Times New Roman" panose="02020603050405020304" pitchFamily="18" charset="0"/>
              </a:rPr>
              <a:t>Logical instructions perform bitwise logical operations on the two source registers. </a:t>
            </a:r>
          </a:p>
          <a:p>
            <a:r>
              <a:rPr lang="en-US" sz="2000" dirty="0">
                <a:latin typeface="Times New Roman" panose="02020603050405020304" pitchFamily="18" charset="0"/>
                <a:cs typeface="Times New Roman" panose="02020603050405020304" pitchFamily="18" charset="0"/>
              </a:rPr>
              <a:t>Syntax: &lt;instruction&gt;{&lt;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&gt;}{S} Rd, Rn, N</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0342" y="1894114"/>
            <a:ext cx="7214508" cy="2557507"/>
          </a:xfrm>
          <a:prstGeom prst="rect">
            <a:avLst/>
          </a:prstGeom>
        </p:spPr>
      </p:pic>
      <p:sp>
        <p:nvSpPr>
          <p:cNvPr id="6" name="Rectangle 5"/>
          <p:cNvSpPr/>
          <p:nvPr/>
        </p:nvSpPr>
        <p:spPr>
          <a:xfrm>
            <a:off x="1157967" y="4451621"/>
            <a:ext cx="7119257" cy="2246769"/>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This example shows a logical OR operation between registers r1 and r2. r0 holds the result.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0x00000000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r1 = 0x02040608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r2 = 0x10305070</a:t>
            </a:r>
          </a:p>
          <a:p>
            <a:r>
              <a:rPr lang="pt-BR" sz="2000" dirty="0">
                <a:latin typeface="Times New Roman" panose="02020603050405020304" pitchFamily="18" charset="0"/>
                <a:cs typeface="Times New Roman" panose="02020603050405020304" pitchFamily="18" charset="0"/>
              </a:rPr>
              <a:t>              ORR r0, r1, r2 </a:t>
            </a:r>
          </a:p>
          <a:p>
            <a:r>
              <a:rPr lang="pt-BR" sz="2000" b="1" dirty="0">
                <a:latin typeface="Times New Roman" panose="02020603050405020304" pitchFamily="18" charset="0"/>
                <a:cs typeface="Times New Roman" panose="02020603050405020304" pitchFamily="18" charset="0"/>
              </a:rPr>
              <a:t>POST </a:t>
            </a:r>
            <a:r>
              <a:rPr lang="pt-BR" sz="2000" dirty="0">
                <a:latin typeface="Times New Roman" panose="02020603050405020304" pitchFamily="18" charset="0"/>
                <a:cs typeface="Times New Roman" panose="02020603050405020304" pitchFamily="18" charset="0"/>
              </a:rPr>
              <a:t>   r0 = </a:t>
            </a:r>
            <a:r>
              <a:rPr lang="pt-BR" sz="2000" b="1" dirty="0">
                <a:latin typeface="Times New Roman" panose="02020603050405020304" pitchFamily="18" charset="0"/>
                <a:cs typeface="Times New Roman" panose="02020603050405020304" pitchFamily="18" charset="0"/>
              </a:rPr>
              <a:t>0x12345678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19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709" y="731520"/>
            <a:ext cx="7824651" cy="440120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Example : This example shows a more complicated logical instruction called BIC, which carries out a logical bit clear.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r1 = 0b1111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r2 = 0b0101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BIC r0, r1, r2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a:t>
            </a:r>
            <a:r>
              <a:rPr lang="en-US" sz="2000" b="1" dirty="0">
                <a:solidFill>
                  <a:srgbClr val="000000"/>
                </a:solidFill>
                <a:latin typeface="Times New Roman" panose="02020603050405020304" pitchFamily="18" charset="0"/>
                <a:cs typeface="Times New Roman" panose="02020603050405020304" pitchFamily="18" charset="0"/>
              </a:rPr>
              <a:t>0b1010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This is equivalent to Rd = Rn </a:t>
            </a:r>
            <a:r>
              <a:rPr lang="en-US" sz="2000" b="1" dirty="0">
                <a:solidFill>
                  <a:srgbClr val="000000"/>
                </a:solidFill>
                <a:latin typeface="Times New Roman" panose="02020603050405020304" pitchFamily="18" charset="0"/>
                <a:cs typeface="Times New Roman" panose="02020603050405020304" pitchFamily="18" charset="0"/>
              </a:rPr>
              <a:t>AND NOT</a:t>
            </a:r>
            <a:r>
              <a:rPr lang="en-US" sz="2000" dirty="0">
                <a:solidFill>
                  <a:srgbClr val="000000"/>
                </a:solidFill>
                <a:latin typeface="Times New Roman" panose="02020603050405020304" pitchFamily="18" charset="0"/>
                <a:cs typeface="Times New Roman" panose="02020603050405020304" pitchFamily="18" charset="0"/>
              </a:rPr>
              <a:t>(N).</a:t>
            </a:r>
          </a:p>
          <a:p>
            <a:pPr algn="just"/>
            <a:r>
              <a:rPr lang="en-US" sz="2000" dirty="0">
                <a:latin typeface="Times New Roman" panose="02020603050405020304" pitchFamily="18" charset="0"/>
                <a:cs typeface="Times New Roman" panose="02020603050405020304" pitchFamily="18" charset="0"/>
              </a:rPr>
              <a:t>In this example, register r2 contains a binary pattern where every binary 1 in r2 clears a corresponding bit location in register r1. This instruction is particularly useful when clearing status bits and is frequently used to change interrupt masks in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logical instructions update the </a:t>
            </a:r>
            <a:r>
              <a:rPr lang="en-US" sz="2000" b="1" dirty="0" err="1">
                <a:latin typeface="Times New Roman" panose="02020603050405020304" pitchFamily="18" charset="0"/>
                <a:cs typeface="Times New Roman" panose="02020603050405020304" pitchFamily="18" charset="0"/>
              </a:rPr>
              <a:t>cpsr</a:t>
            </a:r>
            <a:r>
              <a:rPr lang="en-US" sz="2000" b="1" dirty="0">
                <a:latin typeface="Times New Roman" panose="02020603050405020304" pitchFamily="18" charset="0"/>
                <a:cs typeface="Times New Roman" panose="02020603050405020304" pitchFamily="18" charset="0"/>
              </a:rPr>
              <a:t> flags only if the S suffix is present</a:t>
            </a:r>
            <a:r>
              <a:rPr lang="en-US" sz="2000" dirty="0">
                <a:latin typeface="Times New Roman" panose="02020603050405020304" pitchFamily="18" charset="0"/>
                <a:cs typeface="Times New Roman" panose="02020603050405020304" pitchFamily="18" charset="0"/>
              </a:rPr>
              <a:t>. These instructions can use barrel-shifted second operands in the same way as the arithmetic instructions.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a:t>
            </a:fld>
            <a:endParaRPr lang="en-US"/>
          </a:p>
        </p:txBody>
      </p:sp>
      <p:sp>
        <p:nvSpPr>
          <p:cNvPr id="4" name="Rectangle 3"/>
          <p:cNvSpPr/>
          <p:nvPr/>
        </p:nvSpPr>
        <p:spPr>
          <a:xfrm>
            <a:off x="493486" y="246742"/>
            <a:ext cx="7831364" cy="5424562"/>
          </a:xfrm>
          <a:prstGeom prst="rect">
            <a:avLst/>
          </a:prstGeom>
        </p:spPr>
        <p:txBody>
          <a:bodyPr wrap="square">
            <a:spAutoFit/>
          </a:bodyPr>
          <a:lstStyle/>
          <a:p>
            <a:endParaRPr lang="en-IN" sz="1050" dirty="0">
              <a:solidFill>
                <a:srgbClr val="000000"/>
              </a:solidFill>
              <a:latin typeface="Calibri" panose="020F0502020204030204" pitchFamily="34" charset="0"/>
            </a:endParaRPr>
          </a:p>
          <a:p>
            <a:r>
              <a:rPr lang="en-US" dirty="0">
                <a:latin typeface="Times New Roman" panose="02020603050405020304" pitchFamily="18" charset="0"/>
                <a:cs typeface="Times New Roman" panose="02020603050405020304" pitchFamily="18" charset="0"/>
              </a:rPr>
              <a:t>Introduction to the ARM Instruction Set :</a:t>
            </a:r>
          </a:p>
          <a:p>
            <a:endParaRPr lang="en-IN" dirty="0"/>
          </a:p>
          <a:p>
            <a:pPr algn="just"/>
            <a:r>
              <a:rPr lang="en-US" dirty="0">
                <a:latin typeface="Times New Roman" panose="02020603050405020304" pitchFamily="18" charset="0"/>
                <a:cs typeface="Times New Roman" panose="02020603050405020304" pitchFamily="18" charset="0"/>
              </a:rPr>
              <a:t>The ARM Architecture is a Load/Store architecture.</a:t>
            </a:r>
          </a:p>
          <a:p>
            <a:pPr algn="just"/>
            <a:r>
              <a:rPr lang="en-US" dirty="0">
                <a:latin typeface="Times New Roman" panose="02020603050405020304" pitchFamily="18" charset="0"/>
                <a:cs typeface="Times New Roman" panose="02020603050405020304" pitchFamily="18" charset="0"/>
              </a:rPr>
              <a:t> – No direct manipulation of memory contents</a:t>
            </a:r>
          </a:p>
          <a:p>
            <a:pPr algn="just"/>
            <a:r>
              <a:rPr lang="en-US" dirty="0">
                <a:latin typeface="Times New Roman" panose="02020603050405020304" pitchFamily="18" charset="0"/>
                <a:cs typeface="Times New Roman" panose="02020603050405020304" pitchFamily="18" charset="0"/>
              </a:rPr>
              <a:t> – Memory must be loaded into the CPU to be modified, then written back out </a:t>
            </a:r>
          </a:p>
          <a:p>
            <a:pPr algn="just"/>
            <a:r>
              <a:rPr lang="en-US" dirty="0">
                <a:latin typeface="Times New Roman" panose="02020603050405020304" pitchFamily="18" charset="0"/>
                <a:cs typeface="Times New Roman" panose="02020603050405020304" pitchFamily="18" charset="0"/>
              </a:rPr>
              <a:t>• Cores are either in ARM </a:t>
            </a:r>
            <a:r>
              <a:rPr lang="en-US" i="1" dirty="0">
                <a:latin typeface="Times New Roman" panose="02020603050405020304" pitchFamily="18" charset="0"/>
                <a:cs typeface="Times New Roman" panose="02020603050405020304" pitchFamily="18" charset="0"/>
              </a:rPr>
              <a:t>state </a:t>
            </a:r>
            <a:r>
              <a:rPr lang="en-US" dirty="0">
                <a:latin typeface="Times New Roman" panose="02020603050405020304" pitchFamily="18" charset="0"/>
                <a:cs typeface="Times New Roman" panose="02020603050405020304" pitchFamily="18" charset="0"/>
              </a:rPr>
              <a:t>or Thumb </a:t>
            </a:r>
            <a:r>
              <a:rPr lang="en-US" i="1" dirty="0">
                <a:latin typeface="Times New Roman" panose="02020603050405020304" pitchFamily="18" charset="0"/>
                <a:cs typeface="Times New Roman" panose="02020603050405020304" pitchFamily="18" charset="0"/>
              </a:rPr>
              <a:t>state </a:t>
            </a:r>
          </a:p>
          <a:p>
            <a:pPr algn="just"/>
            <a:r>
              <a:rPr lang="en-US" dirty="0">
                <a:latin typeface="Times New Roman" panose="02020603050405020304" pitchFamily="18" charset="0"/>
                <a:cs typeface="Times New Roman" panose="02020603050405020304" pitchFamily="18" charset="0"/>
              </a:rPr>
              <a:t>– This determines which instruction set is being executed</a:t>
            </a:r>
          </a:p>
          <a:p>
            <a:pPr algn="just"/>
            <a:r>
              <a:rPr lang="en-US" dirty="0">
                <a:latin typeface="Times New Roman" panose="02020603050405020304" pitchFamily="18" charset="0"/>
                <a:cs typeface="Times New Roman" panose="02020603050405020304" pitchFamily="18" charset="0"/>
              </a:rPr>
              <a:t>– An instruction must be executed to switch between states</a:t>
            </a:r>
          </a:p>
          <a:p>
            <a:pPr algn="just"/>
            <a:r>
              <a:rPr lang="en-US" dirty="0">
                <a:latin typeface="Times New Roman" panose="02020603050405020304" pitchFamily="18" charset="0"/>
                <a:cs typeface="Times New Roman" panose="02020603050405020304" pitchFamily="18" charset="0"/>
              </a:rPr>
              <a:t>• The architecture allows programmers and compilation tools to reduce branching through the use of conditional execution</a:t>
            </a:r>
          </a:p>
          <a:p>
            <a:pPr algn="just"/>
            <a:r>
              <a:rPr lang="en-US" dirty="0">
                <a:latin typeface="Times New Roman" panose="02020603050405020304" pitchFamily="18" charset="0"/>
                <a:cs typeface="Times New Roman" panose="02020603050405020304" pitchFamily="18" charset="0"/>
              </a:rPr>
              <a:t>– Method differs between ARM and Thumb, but the principle is that most (ARM) or all (Thumb) instructions can be executed conditionally.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607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20</a:t>
            </a:fld>
            <a:endParaRPr lang="en-US"/>
          </a:p>
        </p:txBody>
      </p:sp>
      <p:sp>
        <p:nvSpPr>
          <p:cNvPr id="4" name="Rectangle 3"/>
          <p:cNvSpPr/>
          <p:nvPr/>
        </p:nvSpPr>
        <p:spPr>
          <a:xfrm>
            <a:off x="1058091" y="561704"/>
            <a:ext cx="6884126" cy="3600986"/>
          </a:xfrm>
          <a:prstGeom prst="rect">
            <a:avLst/>
          </a:prstGeom>
        </p:spPr>
        <p:txBody>
          <a:bodyPr wrap="square">
            <a:spAutoFit/>
          </a:bodyPr>
          <a:lstStyle/>
          <a:p>
            <a:pPr algn="just"/>
            <a:r>
              <a:rPr lang="en-IN" dirty="0">
                <a:solidFill>
                  <a:srgbClr val="000000"/>
                </a:solidFill>
                <a:latin typeface="Copperplate-Gothic32BC"/>
              </a:rPr>
              <a:t>Comparison Instructions : </a:t>
            </a:r>
            <a:r>
              <a:rPr lang="en-US" sz="2000" dirty="0">
                <a:latin typeface="Times New Roman" panose="02020603050405020304" pitchFamily="18" charset="0"/>
                <a:cs typeface="Times New Roman" panose="02020603050405020304" pitchFamily="18" charset="0"/>
              </a:rPr>
              <a:t>The comparison instructions are used to compare or test a register with a 32-bit value. They update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flag bits according to the result, but do not affect other registers. </a:t>
            </a:r>
          </a:p>
          <a:p>
            <a:pPr algn="just"/>
            <a:r>
              <a:rPr lang="en-US" sz="2000" dirty="0">
                <a:latin typeface="Times New Roman" panose="02020603050405020304" pitchFamily="18" charset="0"/>
                <a:cs typeface="Times New Roman" panose="02020603050405020304" pitchFamily="18" charset="0"/>
              </a:rPr>
              <a:t>After the bits have been set, the information can then be used to change program flow by using conditional execution. For more information on conditional execution take a look at Section 3.8. You do not need to apply the S suffix for comparison instructions to update the flags.</a:t>
            </a:r>
            <a:r>
              <a:rPr lang="en-IN"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 is the result of the shifter operation</a:t>
            </a:r>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175657" y="3471243"/>
            <a:ext cx="6766560" cy="2629110"/>
          </a:xfrm>
          <a:prstGeom prst="rect">
            <a:avLst/>
          </a:prstGeom>
        </p:spPr>
      </p:pic>
    </p:spTree>
    <p:extLst>
      <p:ext uri="{BB962C8B-B14F-4D97-AF65-F5344CB8AC3E}">
        <p14:creationId xmlns:p14="http://schemas.microsoft.com/office/powerpoint/2010/main" val="313485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2" name="Rectangle 1"/>
          <p:cNvSpPr/>
          <p:nvPr/>
        </p:nvSpPr>
        <p:spPr>
          <a:xfrm>
            <a:off x="783771" y="1018902"/>
            <a:ext cx="7798525" cy="5016758"/>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 :</a:t>
            </a:r>
            <a:r>
              <a:rPr lang="en-US" sz="2000" dirty="0">
                <a:solidFill>
                  <a:srgbClr val="000000"/>
                </a:solidFill>
                <a:latin typeface="Times New Roman" panose="02020603050405020304" pitchFamily="18" charset="0"/>
                <a:cs typeface="Times New Roman" panose="02020603050405020304" pitchFamily="18" charset="0"/>
              </a:rPr>
              <a:t> This example shows a CMP comparison instruction. You can see that both registers, r0 and r9, are equal before executing the instruction. The value of the z flag prior to execution is 0 and is represented by a lowercase z. After execution the z flag changes to 1 or an uppercase Z. This change indicates equality.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nzcvqiFt_USER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r0 =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r9 =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CMP r0, r9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nZcvqiFt_USER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CMP is effectively a subtract instruction with the result discarded; similarly the TST instruction is a logical AND operation, and TEQ is a logical exclusive OR operation. For each, the results are discarded but the condition bits are updated in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It is important to understand that comparison instructions only modify the condition flags of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and do not affect the registers being compared.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3" name="Rectangle 2"/>
          <p:cNvSpPr/>
          <p:nvPr/>
        </p:nvSpPr>
        <p:spPr>
          <a:xfrm>
            <a:off x="1175657" y="483326"/>
            <a:ext cx="7354389" cy="3231654"/>
          </a:xfrm>
          <a:prstGeom prst="rect">
            <a:avLst/>
          </a:prstGeom>
        </p:spPr>
        <p:txBody>
          <a:bodyPr wrap="square">
            <a:spAutoFit/>
          </a:bodyPr>
          <a:lstStyle/>
          <a:p>
            <a:r>
              <a:rPr lang="en-IN" dirty="0">
                <a:solidFill>
                  <a:srgbClr val="000000"/>
                </a:solidFill>
                <a:latin typeface="Copperplate-Gothic32BC"/>
              </a:rPr>
              <a:t>Multiply Instructions :</a:t>
            </a:r>
          </a:p>
          <a:p>
            <a:pPr algn="just"/>
            <a:r>
              <a:rPr lang="en-US" sz="2000" dirty="0">
                <a:latin typeface="Times New Roman" panose="02020603050405020304" pitchFamily="18" charset="0"/>
                <a:cs typeface="Times New Roman" panose="02020603050405020304" pitchFamily="18" charset="0"/>
              </a:rPr>
              <a:t>multiply instructions multiply the contents of a pair of registers and, depending upon the instruction, accumulate the results in with another register. The long multiplies accumulate onto a pair of registers representing a 64-bit value. The final result is placed in a destination register or a pair of registers. </a:t>
            </a:r>
          </a:p>
          <a:p>
            <a:pPr algn="just"/>
            <a:r>
              <a:rPr lang="en-US" sz="2000" dirty="0">
                <a:latin typeface="Times New Roman" panose="02020603050405020304" pitchFamily="18" charset="0"/>
                <a:cs typeface="Times New Roman" panose="02020603050405020304" pitchFamily="18" charset="0"/>
              </a:rPr>
              <a:t>Syntax: MLA{&lt;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&gt;}{S} Rd, Rm,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Rn </a:t>
            </a:r>
          </a:p>
          <a:p>
            <a:pPr algn="just"/>
            <a:r>
              <a:rPr lang="en-US" sz="2000" dirty="0">
                <a:latin typeface="Times New Roman" panose="02020603050405020304" pitchFamily="18" charset="0"/>
                <a:cs typeface="Times New Roman" panose="02020603050405020304" pitchFamily="18" charset="0"/>
              </a:rPr>
              <a:t>MUL{&lt;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&gt;}{S} Rd, Rm, </a:t>
            </a:r>
            <a:r>
              <a:rPr lang="en-US" sz="2000" dirty="0" err="1">
                <a:latin typeface="Times New Roman" panose="02020603050405020304" pitchFamily="18" charset="0"/>
                <a:cs typeface="Times New Roman" panose="02020603050405020304" pitchFamily="18" charset="0"/>
              </a:rPr>
              <a:t>Rs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77827" y="3024238"/>
            <a:ext cx="5960840" cy="1064436"/>
          </a:xfrm>
          <a:prstGeom prst="rect">
            <a:avLst/>
          </a:prstGeom>
        </p:spPr>
      </p:pic>
      <p:pic>
        <p:nvPicPr>
          <p:cNvPr id="5" name="Picture 4"/>
          <p:cNvPicPr>
            <a:picLocks noChangeAspect="1"/>
          </p:cNvPicPr>
          <p:nvPr/>
        </p:nvPicPr>
        <p:blipFill>
          <a:blip r:embed="rId4"/>
          <a:stretch>
            <a:fillRect/>
          </a:stretch>
        </p:blipFill>
        <p:spPr>
          <a:xfrm>
            <a:off x="877826" y="4088674"/>
            <a:ext cx="7443213" cy="2246812"/>
          </a:xfrm>
          <a:prstGeom prst="rect">
            <a:avLst/>
          </a:prstGeom>
        </p:spPr>
      </p:pic>
    </p:spTree>
    <p:extLst>
      <p:ext uri="{BB962C8B-B14F-4D97-AF65-F5344CB8AC3E}">
        <p14:creationId xmlns:p14="http://schemas.microsoft.com/office/powerpoint/2010/main" val="342294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23</a:t>
            </a:fld>
            <a:endParaRPr lang="en-US"/>
          </a:p>
        </p:txBody>
      </p:sp>
      <p:sp>
        <p:nvSpPr>
          <p:cNvPr id="2" name="Rectangle 1"/>
          <p:cNvSpPr/>
          <p:nvPr/>
        </p:nvSpPr>
        <p:spPr>
          <a:xfrm>
            <a:off x="705394" y="606425"/>
            <a:ext cx="7619456" cy="5509200"/>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 :</a:t>
            </a:r>
            <a:r>
              <a:rPr lang="en-US" sz="2000" dirty="0">
                <a:solidFill>
                  <a:srgbClr val="000000"/>
                </a:solidFill>
                <a:latin typeface="Times New Roman" panose="02020603050405020304" pitchFamily="18" charset="0"/>
                <a:cs typeface="Times New Roman" panose="02020603050405020304" pitchFamily="18" charset="0"/>
              </a:rPr>
              <a:t>This example shows a simple multiply instruction that multiplies registersr1 and r2 together and places the result into register r0. In this example, register r1 is equal to the value 2, and r2 is equal to 2. The result, 4, is then placed into register r0. </a:t>
            </a:r>
            <a:endParaRPr lang="en-US" sz="2000" dirty="0">
              <a:latin typeface="Times New Roman" panose="02020603050405020304" pitchFamily="18" charset="0"/>
              <a:cs typeface="Times New Roman" panose="02020603050405020304" pitchFamily="18" charset="0"/>
            </a:endParaRPr>
          </a:p>
          <a:p>
            <a:r>
              <a:rPr lang="en-US" sz="2000" b="1" dirty="0">
                <a:solidFill>
                  <a:srgbClr val="000000"/>
                </a:solidFill>
                <a:latin typeface="Letter-Gothic12Bold"/>
              </a:rPr>
              <a:t>PRE </a:t>
            </a:r>
            <a:r>
              <a:rPr lang="en-US" dirty="0"/>
              <a:t>    </a:t>
            </a:r>
            <a:r>
              <a:rPr lang="en-US" sz="2000" dirty="0">
                <a:solidFill>
                  <a:srgbClr val="000000"/>
                </a:solidFill>
                <a:latin typeface="Letter-Gothic12"/>
              </a:rPr>
              <a:t>r0 = 0x00000000 </a:t>
            </a:r>
            <a:endParaRPr lang="en-US" dirty="0"/>
          </a:p>
          <a:p>
            <a:r>
              <a:rPr lang="en-US" sz="2000" dirty="0">
                <a:solidFill>
                  <a:srgbClr val="000000"/>
                </a:solidFill>
                <a:latin typeface="Letter-Gothic12"/>
              </a:rPr>
              <a:t>             r1 = 0x00000002 </a:t>
            </a:r>
            <a:endParaRPr lang="en-US" dirty="0"/>
          </a:p>
          <a:p>
            <a:r>
              <a:rPr lang="en-US" sz="2000" dirty="0">
                <a:solidFill>
                  <a:srgbClr val="000000"/>
                </a:solidFill>
                <a:latin typeface="Letter-Gothic12"/>
              </a:rPr>
              <a:t>             r2 = 0x00000002 </a:t>
            </a:r>
            <a:endParaRPr lang="en-US" dirty="0"/>
          </a:p>
          <a:p>
            <a:r>
              <a:rPr lang="en-US" sz="2000" dirty="0">
                <a:solidFill>
                  <a:srgbClr val="000000"/>
                </a:solidFill>
                <a:latin typeface="Letter-Gothic12"/>
              </a:rPr>
              <a:t>             MUL r0, r1, r2 ; r0 = r1*r2 </a:t>
            </a:r>
            <a:endParaRPr lang="en-US" dirty="0"/>
          </a:p>
          <a:p>
            <a:r>
              <a:rPr lang="en-US" sz="2000" b="1" dirty="0">
                <a:solidFill>
                  <a:srgbClr val="000000"/>
                </a:solidFill>
                <a:latin typeface="Letter-Gothic12Bold"/>
              </a:rPr>
              <a:t>POST </a:t>
            </a:r>
            <a:r>
              <a:rPr lang="en-US" dirty="0"/>
              <a:t>     </a:t>
            </a:r>
            <a:r>
              <a:rPr lang="en-US" sz="2000" dirty="0">
                <a:solidFill>
                  <a:srgbClr val="000000"/>
                </a:solidFill>
                <a:latin typeface="Letter-Gothic12"/>
              </a:rPr>
              <a:t>r0 = </a:t>
            </a:r>
            <a:r>
              <a:rPr lang="en-US" sz="2000" b="1" dirty="0">
                <a:solidFill>
                  <a:srgbClr val="000000"/>
                </a:solidFill>
                <a:latin typeface="Letter-Gothic12Bold"/>
              </a:rPr>
              <a:t>0x00000004 </a:t>
            </a:r>
            <a:endParaRPr lang="en-US" dirty="0"/>
          </a:p>
          <a:p>
            <a:r>
              <a:rPr lang="en-US" sz="2000" dirty="0">
                <a:solidFill>
                  <a:srgbClr val="000000"/>
                </a:solidFill>
                <a:latin typeface="Letter-Gothic12"/>
              </a:rPr>
              <a:t>                 r1 = 0x00000002 </a:t>
            </a:r>
            <a:endParaRPr lang="en-US" dirty="0"/>
          </a:p>
          <a:p>
            <a:r>
              <a:rPr lang="en-US" sz="2000" dirty="0">
                <a:solidFill>
                  <a:srgbClr val="000000"/>
                </a:solidFill>
                <a:latin typeface="Letter-Gothic12"/>
              </a:rPr>
              <a:t>                 r2 = 0x00000002 </a:t>
            </a:r>
            <a:endParaRPr lang="en-US" dirty="0"/>
          </a:p>
          <a:p>
            <a:pPr algn="just"/>
            <a:r>
              <a:rPr lang="en-US" dirty="0">
                <a:solidFill>
                  <a:srgbClr val="E6E6E6"/>
                </a:solidFill>
                <a:latin typeface="ZapfDingbats"/>
              </a:rPr>
              <a:t>■ </a:t>
            </a:r>
            <a:r>
              <a:rPr lang="en-US" sz="2000" dirty="0">
                <a:solidFill>
                  <a:srgbClr val="000000"/>
                </a:solidFill>
                <a:latin typeface="Times New Roman" panose="02020603050405020304" pitchFamily="18" charset="0"/>
                <a:cs typeface="Times New Roman" panose="02020603050405020304" pitchFamily="18" charset="0"/>
              </a:rPr>
              <a:t>The long multiply instructions (SMLAL, SMULL, UMLAL, and UMULL) produce a 64-bit result. The result is too large to fit a single 32-bit register so the result is placed in two registers labeled </a:t>
            </a:r>
            <a:r>
              <a:rPr lang="en-US" sz="2000" dirty="0" err="1">
                <a:solidFill>
                  <a:srgbClr val="000000"/>
                </a:solidFill>
                <a:latin typeface="Times New Roman" panose="02020603050405020304" pitchFamily="18" charset="0"/>
                <a:cs typeface="Times New Roman" panose="02020603050405020304" pitchFamily="18" charset="0"/>
              </a:rPr>
              <a:t>RdLo</a:t>
            </a:r>
            <a:r>
              <a:rPr lang="en-US" sz="2000" dirty="0">
                <a:solidFill>
                  <a:srgbClr val="000000"/>
                </a:solidFill>
                <a:latin typeface="Times New Roman" panose="02020603050405020304" pitchFamily="18" charset="0"/>
                <a:cs typeface="Times New Roman" panose="02020603050405020304" pitchFamily="18" charset="0"/>
              </a:rPr>
              <a:t> and </a:t>
            </a:r>
            <a:r>
              <a:rPr lang="en-US" sz="2000" dirty="0" err="1">
                <a:solidFill>
                  <a:srgbClr val="000000"/>
                </a:solidFill>
                <a:latin typeface="Times New Roman" panose="02020603050405020304" pitchFamily="18" charset="0"/>
                <a:cs typeface="Times New Roman" panose="02020603050405020304" pitchFamily="18" charset="0"/>
              </a:rPr>
              <a:t>RdHi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RdLo</a:t>
            </a:r>
            <a:r>
              <a:rPr lang="en-US" sz="2000" dirty="0">
                <a:solidFill>
                  <a:srgbClr val="000000"/>
                </a:solidFill>
                <a:latin typeface="Times New Roman" panose="02020603050405020304" pitchFamily="18" charset="0"/>
                <a:cs typeface="Times New Roman" panose="02020603050405020304" pitchFamily="18" charset="0"/>
              </a:rPr>
              <a:t> holds the lower 32 bits of the 64-bit result, and </a:t>
            </a:r>
            <a:r>
              <a:rPr lang="en-US" sz="2000" dirty="0" err="1">
                <a:solidFill>
                  <a:srgbClr val="000000"/>
                </a:solidFill>
                <a:latin typeface="Times New Roman" panose="02020603050405020304" pitchFamily="18" charset="0"/>
                <a:cs typeface="Times New Roman" panose="02020603050405020304" pitchFamily="18" charset="0"/>
              </a:rPr>
              <a:t>RdHi</a:t>
            </a:r>
            <a:r>
              <a:rPr lang="en-US" sz="2000" dirty="0">
                <a:solidFill>
                  <a:srgbClr val="000000"/>
                </a:solidFill>
                <a:latin typeface="Times New Roman" panose="02020603050405020304" pitchFamily="18" charset="0"/>
                <a:cs typeface="Times New Roman" panose="02020603050405020304" pitchFamily="18" charset="0"/>
              </a:rPr>
              <a:t> holds the higher 32 bits of the 64-bit result. Example 3.12 shows an example of a long unsigned multiply instruction.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46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24</a:t>
            </a:fld>
            <a:endParaRPr lang="en-US"/>
          </a:p>
        </p:txBody>
      </p:sp>
      <p:sp>
        <p:nvSpPr>
          <p:cNvPr id="5" name="Rectangle 4"/>
          <p:cNvSpPr/>
          <p:nvPr/>
        </p:nvSpPr>
        <p:spPr>
          <a:xfrm>
            <a:off x="979714" y="705178"/>
            <a:ext cx="7345136" cy="3231654"/>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Example:</a:t>
            </a:r>
            <a:r>
              <a:rPr lang="en-US" sz="2000" dirty="0">
                <a:solidFill>
                  <a:srgbClr val="000000"/>
                </a:solidFill>
                <a:latin typeface="Times New Roman" panose="02020603050405020304" pitchFamily="18" charset="0"/>
                <a:cs typeface="Times New Roman" panose="02020603050405020304" pitchFamily="18" charset="0"/>
              </a:rPr>
              <a:t> The instruction multiplies registers r2 and r3 and places the result into register r0 and r1. Register r0 contains the lower 32 bits, and register r1 contains the higher 32 bits of the 64-bit result.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PRE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0x00000000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r1 = 0x00000000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r2 = 0xf0000002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r3 = 0x00000002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UMULL r0, r1, r2, r3 ; [r1,r0] = r2*r3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r0 = </a:t>
            </a:r>
            <a:r>
              <a:rPr lang="en-US" sz="2000" b="1" dirty="0">
                <a:solidFill>
                  <a:srgbClr val="000000"/>
                </a:solidFill>
                <a:latin typeface="Times New Roman" panose="02020603050405020304" pitchFamily="18" charset="0"/>
                <a:cs typeface="Times New Roman" panose="02020603050405020304" pitchFamily="18" charset="0"/>
              </a:rPr>
              <a:t>0xe0000004 </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RdLo</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r1 = </a:t>
            </a:r>
            <a:r>
              <a:rPr lang="en-US" sz="2000" b="1" dirty="0">
                <a:solidFill>
                  <a:srgbClr val="000000"/>
                </a:solidFill>
                <a:latin typeface="Times New Roman" panose="02020603050405020304" pitchFamily="18" charset="0"/>
                <a:cs typeface="Times New Roman" panose="02020603050405020304" pitchFamily="18" charset="0"/>
              </a:rPr>
              <a:t>0x00000001 </a:t>
            </a:r>
            <a:r>
              <a:rPr lang="en-US" sz="2000" dirty="0">
                <a:solidFill>
                  <a:srgbClr val="0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RdHi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46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25</a:t>
            </a:fld>
            <a:endParaRPr lang="en-US"/>
          </a:p>
        </p:txBody>
      </p:sp>
      <p:sp>
        <p:nvSpPr>
          <p:cNvPr id="4" name="Rectangle 3"/>
          <p:cNvSpPr/>
          <p:nvPr/>
        </p:nvSpPr>
        <p:spPr>
          <a:xfrm>
            <a:off x="914399" y="0"/>
            <a:ext cx="7748587" cy="3908762"/>
          </a:xfrm>
          <a:prstGeom prst="rect">
            <a:avLst/>
          </a:prstGeom>
        </p:spPr>
        <p:txBody>
          <a:bodyPr wrap="square">
            <a:spAutoFit/>
          </a:bodyPr>
          <a:lstStyle/>
          <a:p>
            <a:r>
              <a:rPr lang="en-IN" b="1" dirty="0">
                <a:solidFill>
                  <a:srgbClr val="000000"/>
                </a:solidFill>
                <a:latin typeface="CopperplateGothicBT-Bold"/>
              </a:rPr>
              <a:t>Branch Instructions</a:t>
            </a:r>
          </a:p>
          <a:p>
            <a:pPr algn="just"/>
            <a:r>
              <a:rPr lang="en-US" sz="2000" dirty="0">
                <a:latin typeface="Times New Roman" panose="02020603050405020304" pitchFamily="18" charset="0"/>
                <a:cs typeface="Times New Roman" panose="02020603050405020304" pitchFamily="18" charset="0"/>
              </a:rPr>
              <a:t>A branch instruction changes the flow of execution or is used to call a routine. This type of instruction allows programs to have subroutines, if-then-else structures, and loops.</a:t>
            </a:r>
          </a:p>
          <a:p>
            <a:r>
              <a:rPr lang="en-US" sz="2000" dirty="0">
                <a:latin typeface="Times New Roman" panose="02020603050405020304" pitchFamily="18" charset="0"/>
                <a:cs typeface="Times New Roman" panose="02020603050405020304" pitchFamily="18" charset="0"/>
              </a:rPr>
              <a:t>The change of execution flow forces the program counter pc to point to a new address. The ARMv5E instruction set includes four different branch instructions</a:t>
            </a:r>
            <a:r>
              <a:rPr lang="en-US" dirty="0"/>
              <a:t>.</a:t>
            </a:r>
          </a:p>
          <a:p>
            <a:r>
              <a:rPr lang="en-IN" sz="2000" dirty="0">
                <a:latin typeface="Times New Roman" panose="02020603050405020304" pitchFamily="18" charset="0"/>
                <a:cs typeface="Times New Roman" panose="02020603050405020304" pitchFamily="18" charset="0"/>
              </a:rPr>
              <a:t>Syntax:                       B{&lt;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label </a:t>
            </a:r>
          </a:p>
          <a:p>
            <a:r>
              <a:rPr lang="en-IN" sz="2000" dirty="0">
                <a:latin typeface="Times New Roman" panose="02020603050405020304" pitchFamily="18" charset="0"/>
                <a:cs typeface="Times New Roman" panose="02020603050405020304" pitchFamily="18" charset="0"/>
              </a:rPr>
              <a:t>                                   BL{&lt;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label </a:t>
            </a:r>
          </a:p>
          <a:p>
            <a:r>
              <a:rPr lang="en-IN" sz="2000" dirty="0">
                <a:latin typeface="Times New Roman" panose="02020603050405020304" pitchFamily="18" charset="0"/>
                <a:cs typeface="Times New Roman" panose="02020603050405020304" pitchFamily="18" charset="0"/>
              </a:rPr>
              <a:t>                                   BX{&lt;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a:t>
            </a:r>
          </a:p>
          <a:p>
            <a:r>
              <a:rPr lang="en-IN" sz="2000" dirty="0">
                <a:latin typeface="Times New Roman" panose="02020603050405020304" pitchFamily="18" charset="0"/>
                <a:cs typeface="Times New Roman" panose="02020603050405020304" pitchFamily="18" charset="0"/>
              </a:rPr>
              <a:t>                                   BLX{&lt;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label | Rm</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7017" y="3735976"/>
            <a:ext cx="8035970" cy="2710861"/>
          </a:xfrm>
          <a:prstGeom prst="rect">
            <a:avLst/>
          </a:prstGeom>
        </p:spPr>
      </p:pic>
    </p:spTree>
    <p:extLst>
      <p:ext uri="{BB962C8B-B14F-4D97-AF65-F5344CB8AC3E}">
        <p14:creationId xmlns:p14="http://schemas.microsoft.com/office/powerpoint/2010/main" val="213816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26</a:t>
            </a:fld>
            <a:endParaRPr lang="en-US"/>
          </a:p>
        </p:txBody>
      </p:sp>
      <p:sp>
        <p:nvSpPr>
          <p:cNvPr id="4" name="Rectangle 3"/>
          <p:cNvSpPr/>
          <p:nvPr/>
        </p:nvSpPr>
        <p:spPr>
          <a:xfrm>
            <a:off x="587829" y="561703"/>
            <a:ext cx="7737021" cy="707886"/>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address label is stored in the instruction as a signed pc-relative offset and must be within approximately 32 MB of the branch instruction. </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87829" y="1724297"/>
            <a:ext cx="7884659" cy="4093428"/>
          </a:xfrm>
          <a:prstGeom prst="rect">
            <a:avLst/>
          </a:prstGeom>
        </p:spPr>
        <p:txBody>
          <a:bodyPr wrap="square">
            <a:spAutoFit/>
          </a:bodyPr>
          <a:lstStyle/>
          <a:p>
            <a:r>
              <a:rPr lang="en-US" sz="2000" b="1" dirty="0">
                <a:solidFill>
                  <a:srgbClr val="000000"/>
                </a:solidFill>
                <a:latin typeface="Times New Roman" panose="02020603050405020304" pitchFamily="18" charset="0"/>
                <a:cs typeface="Times New Roman" panose="02020603050405020304" pitchFamily="18" charset="0"/>
              </a:rPr>
              <a:t>Example</a:t>
            </a:r>
            <a:r>
              <a:rPr lang="en-US" sz="2000" dirty="0">
                <a:solidFill>
                  <a:srgbClr val="000000"/>
                </a:solidFill>
                <a:latin typeface="Times New Roman" panose="02020603050405020304" pitchFamily="18" charset="0"/>
                <a:cs typeface="Times New Roman" panose="02020603050405020304" pitchFamily="18" charset="0"/>
              </a:rPr>
              <a:t> : It shows a forward and backward branch. The forward branch skips three instructions. The backward branch creates an infinite loop.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B forward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r1, r2,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r0, r6, #2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r3, r7,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forward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SUB r1, r2,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backward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r1, r2,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SUB r1, r2,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ADD r4, r6, r7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B backward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73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27</a:t>
            </a:fld>
            <a:endParaRPr lang="en-US"/>
          </a:p>
        </p:txBody>
      </p:sp>
      <p:sp>
        <p:nvSpPr>
          <p:cNvPr id="4" name="Rectangle 3"/>
          <p:cNvSpPr/>
          <p:nvPr/>
        </p:nvSpPr>
        <p:spPr>
          <a:xfrm>
            <a:off x="640080" y="89625"/>
            <a:ext cx="7684770" cy="378565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branch with link, or BL, instruction is similar to the B instruction but overwrites the link register </a:t>
            </a:r>
            <a:r>
              <a:rPr lang="en-US" sz="2000" dirty="0" err="1">
                <a:solidFill>
                  <a:srgbClr val="000000"/>
                </a:solidFill>
                <a:latin typeface="Times New Roman" panose="02020603050405020304" pitchFamily="18" charset="0"/>
                <a:cs typeface="Times New Roman" panose="02020603050405020304" pitchFamily="18" charset="0"/>
              </a:rPr>
              <a:t>lr</a:t>
            </a:r>
            <a:r>
              <a:rPr lang="en-US" sz="2000" dirty="0">
                <a:solidFill>
                  <a:srgbClr val="000000"/>
                </a:solidFill>
                <a:latin typeface="Times New Roman" panose="02020603050405020304" pitchFamily="18" charset="0"/>
                <a:cs typeface="Times New Roman" panose="02020603050405020304" pitchFamily="18" charset="0"/>
              </a:rPr>
              <a:t> with a return address.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It performs a subroutine call. This example shows a simple fragment of code that branches to a subroutine using the BL instruction.</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To return from a subroutine, you copy the link register to the pc. </a:t>
            </a:r>
          </a:p>
          <a:p>
            <a:r>
              <a:rPr lang="en-US" sz="2000" dirty="0">
                <a:solidFill>
                  <a:srgbClr val="000000"/>
                </a:solidFill>
                <a:latin typeface="Times New Roman" panose="02020603050405020304" pitchFamily="18" charset="0"/>
                <a:cs typeface="Times New Roman" panose="02020603050405020304" pitchFamily="18" charset="0"/>
              </a:rPr>
              <a:t>BL subroutine ; branch to subroutine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CMP r1, #5 ; compare r1 with 5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MOVEQ r1, #0 ; if (r1==5) then r1 = 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subroutine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&lt;subroutine code&gt;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MOV pc, </a:t>
            </a:r>
            <a:r>
              <a:rPr lang="en-US" sz="2000" dirty="0" err="1">
                <a:solidFill>
                  <a:srgbClr val="000000"/>
                </a:solidFill>
                <a:latin typeface="Times New Roman" panose="02020603050405020304" pitchFamily="18" charset="0"/>
                <a:cs typeface="Times New Roman" panose="02020603050405020304" pitchFamily="18" charset="0"/>
              </a:rPr>
              <a:t>lr</a:t>
            </a:r>
            <a:r>
              <a:rPr lang="en-US" sz="2000" dirty="0">
                <a:solidFill>
                  <a:srgbClr val="000000"/>
                </a:solidFill>
                <a:latin typeface="Times New Roman" panose="02020603050405020304" pitchFamily="18" charset="0"/>
                <a:cs typeface="Times New Roman" panose="02020603050405020304" pitchFamily="18" charset="0"/>
              </a:rPr>
              <a:t> ; return by moving pc = </a:t>
            </a:r>
            <a:r>
              <a:rPr lang="en-US" sz="2000" dirty="0" err="1">
                <a:solidFill>
                  <a:srgbClr val="000000"/>
                </a:solidFill>
                <a:latin typeface="Times New Roman" panose="02020603050405020304" pitchFamily="18" charset="0"/>
                <a:cs typeface="Times New Roman" panose="02020603050405020304" pitchFamily="18" charset="0"/>
              </a:rPr>
              <a:t>lr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63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28</a:t>
            </a:fld>
            <a:endParaRPr lang="en-US"/>
          </a:p>
        </p:txBody>
      </p:sp>
      <p:pic>
        <p:nvPicPr>
          <p:cNvPr id="4" name="Picture 3"/>
          <p:cNvPicPr>
            <a:picLocks noChangeAspect="1"/>
          </p:cNvPicPr>
          <p:nvPr/>
        </p:nvPicPr>
        <p:blipFill>
          <a:blip r:embed="rId2"/>
          <a:stretch>
            <a:fillRect/>
          </a:stretch>
        </p:blipFill>
        <p:spPr>
          <a:xfrm>
            <a:off x="1014412" y="657225"/>
            <a:ext cx="7115175" cy="5543550"/>
          </a:xfrm>
          <a:prstGeom prst="rect">
            <a:avLst/>
          </a:prstGeom>
        </p:spPr>
      </p:pic>
    </p:spTree>
    <p:extLst>
      <p:ext uri="{BB962C8B-B14F-4D97-AF65-F5344CB8AC3E}">
        <p14:creationId xmlns:p14="http://schemas.microsoft.com/office/powerpoint/2010/main" val="45417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29</a:t>
            </a:fld>
            <a:endParaRPr lang="en-US"/>
          </a:p>
        </p:txBody>
      </p:sp>
      <p:sp>
        <p:nvSpPr>
          <p:cNvPr id="4" name="Rectangle 3"/>
          <p:cNvSpPr/>
          <p:nvPr/>
        </p:nvSpPr>
        <p:spPr>
          <a:xfrm>
            <a:off x="855784" y="445478"/>
            <a:ext cx="7616703" cy="4154984"/>
          </a:xfrm>
          <a:prstGeom prst="rect">
            <a:avLst/>
          </a:prstGeom>
        </p:spPr>
        <p:txBody>
          <a:bodyPr wrap="square">
            <a:spAutoFit/>
          </a:bodyPr>
          <a:lstStyle/>
          <a:p>
            <a:r>
              <a:rPr lang="en-IN" dirty="0"/>
              <a:t>Load-Store Instructions:</a:t>
            </a:r>
          </a:p>
          <a:p>
            <a:pPr algn="just"/>
            <a:r>
              <a:rPr lang="en-US" sz="2000" dirty="0">
                <a:latin typeface="Times New Roman" panose="02020603050405020304" pitchFamily="18" charset="0"/>
                <a:cs typeface="Times New Roman" panose="02020603050405020304" pitchFamily="18" charset="0"/>
              </a:rPr>
              <a:t>Load-store instructions transfer data between memory and processor registers. There are three types of load-store instructions: </a:t>
            </a:r>
            <a:r>
              <a:rPr lang="en-US" sz="2000" b="1" dirty="0">
                <a:latin typeface="Times New Roman" panose="02020603050405020304" pitchFamily="18" charset="0"/>
                <a:cs typeface="Times New Roman" panose="02020603050405020304" pitchFamily="18" charset="0"/>
              </a:rPr>
              <a:t>single-register transfer, multiple-register transfer, and swap.</a:t>
            </a:r>
          </a:p>
          <a:p>
            <a:pPr algn="just"/>
            <a:r>
              <a:rPr lang="en-US" sz="2000" dirty="0">
                <a:latin typeface="Times New Roman" panose="02020603050405020304" pitchFamily="18" charset="0"/>
                <a:cs typeface="Times New Roman" panose="02020603050405020304" pitchFamily="18" charset="0"/>
              </a:rPr>
              <a:t>Single-Register Transfer:</a:t>
            </a:r>
          </a:p>
          <a:p>
            <a:pPr algn="just"/>
            <a:r>
              <a:rPr lang="en-US" sz="2000" dirty="0">
                <a:latin typeface="Times New Roman" panose="02020603050405020304" pitchFamily="18" charset="0"/>
                <a:cs typeface="Times New Roman" panose="02020603050405020304" pitchFamily="18" charset="0"/>
              </a:rPr>
              <a:t>These instructions are used for moving a single data item in and out of a register. The datatypes supported are signed and unsigned words (32-bit), </a:t>
            </a:r>
            <a:r>
              <a:rPr lang="en-US" sz="2000" dirty="0" err="1">
                <a:latin typeface="Times New Roman" panose="02020603050405020304" pitchFamily="18" charset="0"/>
                <a:cs typeface="Times New Roman" panose="02020603050405020304" pitchFamily="18" charset="0"/>
              </a:rPr>
              <a:t>halfwords</a:t>
            </a:r>
            <a:r>
              <a:rPr lang="en-US" sz="2000" dirty="0">
                <a:latin typeface="Times New Roman" panose="02020603050405020304" pitchFamily="18" charset="0"/>
                <a:cs typeface="Times New Roman" panose="02020603050405020304" pitchFamily="18" charset="0"/>
              </a:rPr>
              <a:t> (16-bit), and bytes.</a:t>
            </a:r>
          </a:p>
          <a:p>
            <a:pPr algn="just"/>
            <a:r>
              <a:rPr lang="en-US" sz="2000" dirty="0">
                <a:latin typeface="Times New Roman" panose="02020603050405020304" pitchFamily="18" charset="0"/>
                <a:cs typeface="Times New Roman" panose="02020603050405020304" pitchFamily="18" charset="0"/>
              </a:rPr>
              <a:t>Here are the various load-store single-register transfer instructions.</a:t>
            </a:r>
          </a:p>
          <a:p>
            <a:pPr algn="just"/>
            <a:r>
              <a:rPr lang="en-US" sz="2000" dirty="0">
                <a:latin typeface="Times New Roman" panose="02020603050405020304" pitchFamily="18" charset="0"/>
                <a:cs typeface="Times New Roman" panose="02020603050405020304" pitchFamily="18" charset="0"/>
              </a:rPr>
              <a:t>Syntax: &lt;LDR|STR&gt;{&lt;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&gt;}{B} Rd,addressing1</a:t>
            </a:r>
          </a:p>
          <a:p>
            <a:pPr algn="just"/>
            <a:r>
              <a:rPr lang="en-US" sz="2000" dirty="0">
                <a:latin typeface="Times New Roman" panose="02020603050405020304" pitchFamily="18" charset="0"/>
                <a:cs typeface="Times New Roman" panose="02020603050405020304" pitchFamily="18" charset="0"/>
              </a:rPr>
              <a:t>LDR{&lt;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&gt;}SB|H|SH Rd, addressing2</a:t>
            </a:r>
          </a:p>
          <a:p>
            <a:pPr algn="just"/>
            <a:r>
              <a:rPr lang="en-US" sz="2000" dirty="0">
                <a:latin typeface="Times New Roman" panose="02020603050405020304" pitchFamily="18" charset="0"/>
                <a:cs typeface="Times New Roman" panose="02020603050405020304" pitchFamily="18" charset="0"/>
              </a:rPr>
              <a:t>STR{&lt;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&gt;}H Rd, addressing2</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89305" y="4349262"/>
            <a:ext cx="7505452" cy="1559169"/>
          </a:xfrm>
          <a:prstGeom prst="rect">
            <a:avLst/>
          </a:prstGeom>
        </p:spPr>
      </p:pic>
    </p:spTree>
    <p:extLst>
      <p:ext uri="{BB962C8B-B14F-4D97-AF65-F5344CB8AC3E}">
        <p14:creationId xmlns:p14="http://schemas.microsoft.com/office/powerpoint/2010/main" val="326641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a:t>
            </a:fld>
            <a:endParaRPr lang="en-US"/>
          </a:p>
        </p:txBody>
      </p:sp>
      <p:sp>
        <p:nvSpPr>
          <p:cNvPr id="4" name="Rectangle 3"/>
          <p:cNvSpPr/>
          <p:nvPr/>
        </p:nvSpPr>
        <p:spPr>
          <a:xfrm>
            <a:off x="682171" y="508000"/>
            <a:ext cx="8069943" cy="1384995"/>
          </a:xfrm>
          <a:prstGeom prst="rect">
            <a:avLst/>
          </a:prstGeom>
        </p:spPr>
        <p:txBody>
          <a:bodyPr wrap="square">
            <a:spAutoFit/>
          </a:bodyPr>
          <a:lstStyle/>
          <a:p>
            <a:endParaRPr lang="en-IN" sz="1200" dirty="0">
              <a:solidFill>
                <a:srgbClr val="000000"/>
              </a:solidFill>
              <a:latin typeface="Calibri" panose="020F0502020204030204" pitchFamily="34" charset="0"/>
            </a:endParaRPr>
          </a:p>
          <a:p>
            <a:r>
              <a:rPr lang="en-US" dirty="0">
                <a:latin typeface="Times New Roman" panose="02020603050405020304" pitchFamily="18" charset="0"/>
                <a:cs typeface="Times New Roman" panose="02020603050405020304" pitchFamily="18" charset="0"/>
              </a:rPr>
              <a:t>ARM instructions process data held in registers and only access memory with load and store instructions. </a:t>
            </a:r>
          </a:p>
          <a:p>
            <a:r>
              <a:rPr lang="en-US" dirty="0">
                <a:latin typeface="Times New Roman" panose="02020603050405020304" pitchFamily="18" charset="0"/>
                <a:cs typeface="Times New Roman" panose="02020603050405020304" pitchFamily="18" charset="0"/>
              </a:rPr>
              <a:t>Example: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37373" y="2264229"/>
            <a:ext cx="7100618" cy="1633404"/>
          </a:xfrm>
          <a:prstGeom prst="rect">
            <a:avLst/>
          </a:prstGeom>
        </p:spPr>
      </p:pic>
    </p:spTree>
    <p:extLst>
      <p:ext uri="{BB962C8B-B14F-4D97-AF65-F5344CB8AC3E}">
        <p14:creationId xmlns:p14="http://schemas.microsoft.com/office/powerpoint/2010/main" val="723329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30</a:t>
            </a:fld>
            <a:endParaRPr lang="en-US"/>
          </a:p>
        </p:txBody>
      </p:sp>
      <p:pic>
        <p:nvPicPr>
          <p:cNvPr id="4" name="Picture 3"/>
          <p:cNvPicPr>
            <a:picLocks noChangeAspect="1"/>
          </p:cNvPicPr>
          <p:nvPr/>
        </p:nvPicPr>
        <p:blipFill>
          <a:blip r:embed="rId2"/>
          <a:stretch>
            <a:fillRect/>
          </a:stretch>
        </p:blipFill>
        <p:spPr>
          <a:xfrm>
            <a:off x="1427457" y="867508"/>
            <a:ext cx="7205930" cy="3452080"/>
          </a:xfrm>
          <a:prstGeom prst="rect">
            <a:avLst/>
          </a:prstGeom>
        </p:spPr>
      </p:pic>
    </p:spTree>
    <p:extLst>
      <p:ext uri="{BB962C8B-B14F-4D97-AF65-F5344CB8AC3E}">
        <p14:creationId xmlns:p14="http://schemas.microsoft.com/office/powerpoint/2010/main" val="33091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31</a:t>
            </a:fld>
            <a:endParaRPr lang="en-US"/>
          </a:p>
        </p:txBody>
      </p:sp>
      <p:sp>
        <p:nvSpPr>
          <p:cNvPr id="4" name="Rectangle 3"/>
          <p:cNvSpPr/>
          <p:nvPr/>
        </p:nvSpPr>
        <p:spPr>
          <a:xfrm>
            <a:off x="762001" y="410308"/>
            <a:ext cx="7562850" cy="4708981"/>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LDR and STR instructions can load and store data on a boundary alignment that is the same as the datatype size being loaded or stored. For example, LDR can only load 32-bit words on a memory address that is a multiple of four bytes—0, 4, 8, and so on. This example shows a load from a memory address contained in register r1, followed by a store back to the same address in memory.</a:t>
            </a:r>
          </a:p>
          <a:p>
            <a:pPr algn="just"/>
            <a:r>
              <a:rPr lang="en-US" sz="2000" dirty="0">
                <a:latin typeface="Times New Roman" panose="02020603050405020304" pitchFamily="18" charset="0"/>
                <a:cs typeface="Times New Roman" panose="02020603050405020304" pitchFamily="18" charset="0"/>
              </a:rPr>
              <a:t>Example :  LDR r0, [r1]    ; load register r0 with the </a:t>
            </a:r>
            <a:r>
              <a:rPr lang="en-US" sz="2000" b="1" dirty="0">
                <a:latin typeface="Times New Roman" panose="02020603050405020304" pitchFamily="18" charset="0"/>
                <a:cs typeface="Times New Roman" panose="02020603050405020304" pitchFamily="18" charset="0"/>
              </a:rPr>
              <a:t>contents of  the memory address </a:t>
            </a:r>
            <a:r>
              <a:rPr lang="en-US" sz="2000" dirty="0">
                <a:latin typeface="Times New Roman" panose="02020603050405020304" pitchFamily="18" charset="0"/>
                <a:cs typeface="Times New Roman" panose="02020603050405020304" pitchFamily="18" charset="0"/>
              </a:rPr>
              <a:t>pointed to by register r1.</a:t>
            </a:r>
          </a:p>
          <a:p>
            <a:pPr algn="just"/>
            <a:r>
              <a:rPr lang="en-US" sz="2000" dirty="0">
                <a:latin typeface="Times New Roman" panose="02020603050405020304" pitchFamily="18" charset="0"/>
                <a:cs typeface="Times New Roman" panose="02020603050405020304" pitchFamily="18" charset="0"/>
              </a:rPr>
              <a:t>Example : STR r0, [r1]      ; store the contents of register r0 to  the memory address pointed to by register r1.</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first instruction </a:t>
            </a:r>
            <a:r>
              <a:rPr lang="en-US" sz="2000" b="1" dirty="0">
                <a:latin typeface="Times New Roman" panose="02020603050405020304" pitchFamily="18" charset="0"/>
                <a:cs typeface="Times New Roman" panose="02020603050405020304" pitchFamily="18" charset="0"/>
              </a:rPr>
              <a:t>loads a word from the address stored in register r1 </a:t>
            </a:r>
            <a:r>
              <a:rPr lang="en-US" sz="2000" dirty="0">
                <a:latin typeface="Times New Roman" panose="02020603050405020304" pitchFamily="18" charset="0"/>
                <a:cs typeface="Times New Roman" panose="02020603050405020304" pitchFamily="18" charset="0"/>
              </a:rPr>
              <a:t>and places it into register r0. The second instruction goes the other way by </a:t>
            </a:r>
            <a:r>
              <a:rPr lang="en-US" sz="2000" b="1" dirty="0">
                <a:latin typeface="Times New Roman" panose="02020603050405020304" pitchFamily="18" charset="0"/>
                <a:cs typeface="Times New Roman" panose="02020603050405020304" pitchFamily="18" charset="0"/>
              </a:rPr>
              <a:t>storing the contents of register r0 to the address contained in register r1. </a:t>
            </a:r>
            <a:endParaRPr lang="en-IN" b="1" dirty="0"/>
          </a:p>
        </p:txBody>
      </p:sp>
    </p:spTree>
    <p:extLst>
      <p:ext uri="{BB962C8B-B14F-4D97-AF65-F5344CB8AC3E}">
        <p14:creationId xmlns:p14="http://schemas.microsoft.com/office/powerpoint/2010/main" val="3818300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32</a:t>
            </a:fld>
            <a:endParaRPr lang="en-US"/>
          </a:p>
        </p:txBody>
      </p:sp>
      <p:sp>
        <p:nvSpPr>
          <p:cNvPr id="4" name="Rectangle 3"/>
          <p:cNvSpPr/>
          <p:nvPr/>
        </p:nvSpPr>
        <p:spPr>
          <a:xfrm>
            <a:off x="773723" y="797511"/>
            <a:ext cx="7698765" cy="298543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Single register loads and stores</a:t>
            </a:r>
          </a:p>
          <a:p>
            <a:pPr marL="342900" indent="-342900">
              <a:buFont typeface="Arial" panose="020B0604020202020204" pitchFamily="34" charset="0"/>
              <a:buChar char="•"/>
            </a:pPr>
            <a:r>
              <a:rPr lang="en-IN" dirty="0"/>
              <a:t> </a:t>
            </a:r>
            <a:r>
              <a:rPr lang="en-IN" sz="2000" dirty="0">
                <a:latin typeface="Times New Roman" panose="02020603050405020304" pitchFamily="18" charset="0"/>
                <a:cs typeface="Times New Roman" panose="02020603050405020304" pitchFamily="18" charset="0"/>
              </a:rPr>
              <a:t>The simplest form is just register indirect:</a:t>
            </a:r>
          </a:p>
          <a:p>
            <a:r>
              <a:rPr lang="en-IN" sz="2000" dirty="0">
                <a:latin typeface="Times New Roman" panose="02020603050405020304" pitchFamily="18" charset="0"/>
                <a:cs typeface="Times New Roman" panose="02020603050405020304" pitchFamily="18" charset="0"/>
              </a:rPr>
              <a:t>              LDR r0, [r1]                 ; r0 := mem[r1]</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is a special form of base plus offset:</a:t>
            </a:r>
          </a:p>
          <a:p>
            <a:r>
              <a:rPr lang="en-IN" sz="2000" dirty="0">
                <a:latin typeface="Times New Roman" panose="02020603050405020304" pitchFamily="18" charset="0"/>
                <a:cs typeface="Times New Roman" panose="02020603050405020304" pitchFamily="18" charset="0"/>
              </a:rPr>
              <a:t>              LDR r0, [r1,#4]            ; r0 := mem[r1+4]</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offset is within 4 Kbytes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Auto-indexing is also possible:</a:t>
            </a:r>
          </a:p>
          <a:p>
            <a:r>
              <a:rPr lang="en-IN" sz="2000" dirty="0">
                <a:latin typeface="Times New Roman" panose="02020603050405020304" pitchFamily="18" charset="0"/>
                <a:cs typeface="Times New Roman" panose="02020603050405020304" pitchFamily="18" charset="0"/>
              </a:rPr>
              <a:t>             LDR r0, [r1,#4]!            ; r0 := mem[r1+4]</a:t>
            </a:r>
          </a:p>
          <a:p>
            <a:r>
              <a:rPr lang="en-IN" sz="2000" dirty="0">
                <a:latin typeface="Times New Roman" panose="02020603050405020304" pitchFamily="18" charset="0"/>
                <a:cs typeface="Times New Roman" panose="02020603050405020304" pitchFamily="18" charset="0"/>
              </a:rPr>
              <a:t>                                                     ; r1 := r1 + 4</a:t>
            </a:r>
          </a:p>
        </p:txBody>
      </p:sp>
    </p:spTree>
    <p:extLst>
      <p:ext uri="{BB962C8B-B14F-4D97-AF65-F5344CB8AC3E}">
        <p14:creationId xmlns:p14="http://schemas.microsoft.com/office/powerpoint/2010/main" val="170163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33</a:t>
            </a:fld>
            <a:endParaRPr lang="en-US"/>
          </a:p>
        </p:txBody>
      </p:sp>
      <p:sp>
        <p:nvSpPr>
          <p:cNvPr id="4" name="Rectangle 3"/>
          <p:cNvSpPr/>
          <p:nvPr/>
        </p:nvSpPr>
        <p:spPr>
          <a:xfrm>
            <a:off x="867509" y="633046"/>
            <a:ext cx="7604980" cy="292387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Multiple register loads and stores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ARM also supports instructions which transfer several registers:</a:t>
            </a:r>
          </a:p>
          <a:p>
            <a:r>
              <a:rPr lang="en-US" sz="2000" dirty="0">
                <a:latin typeface="Times New Roman" panose="02020603050405020304" pitchFamily="18" charset="0"/>
                <a:cs typeface="Times New Roman" panose="02020603050405020304" pitchFamily="18" charset="0"/>
              </a:rPr>
              <a:t>        LDMIA r1, {r0,r2,r5}                           ; r0 := mem[r1]</a:t>
            </a:r>
          </a:p>
          <a:p>
            <a:r>
              <a:rPr lang="en-US" sz="2000" dirty="0">
                <a:latin typeface="Times New Roman" panose="02020603050405020304" pitchFamily="18" charset="0"/>
                <a:cs typeface="Times New Roman" panose="02020603050405020304" pitchFamily="18" charset="0"/>
              </a:rPr>
              <a:t>                                                                      ; r2 := mem[r1+4]</a:t>
            </a:r>
          </a:p>
          <a:p>
            <a:r>
              <a:rPr lang="en-US" sz="2000" dirty="0">
                <a:latin typeface="Times New Roman" panose="02020603050405020304" pitchFamily="18" charset="0"/>
                <a:cs typeface="Times New Roman" panose="02020603050405020304" pitchFamily="18" charset="0"/>
              </a:rPr>
              <a:t>                                                                      ; r5 := mem[r1+8]</a:t>
            </a:r>
          </a:p>
          <a:p>
            <a:r>
              <a:rPr lang="en-US" sz="2000" dirty="0">
                <a:latin typeface="Times New Roman" panose="02020603050405020304" pitchFamily="18" charset="0"/>
                <a:cs typeface="Times New Roman" panose="02020603050405020304" pitchFamily="18" charset="0"/>
              </a:rPr>
              <a:t>– the {…} list may contain any or all of r0 - r15</a:t>
            </a:r>
          </a:p>
          <a:p>
            <a:r>
              <a:rPr lang="en-US" sz="2000" dirty="0">
                <a:latin typeface="Times New Roman" panose="02020603050405020304" pitchFamily="18" charset="0"/>
                <a:cs typeface="Times New Roman" panose="02020603050405020304" pitchFamily="18" charset="0"/>
              </a:rPr>
              <a:t>– the lowest register always uses the lowest address, and so on, in increasing order</a:t>
            </a:r>
          </a:p>
          <a:p>
            <a:r>
              <a:rPr lang="en-US" sz="2000" dirty="0">
                <a:latin typeface="Times New Roman" panose="02020603050405020304" pitchFamily="18" charset="0"/>
                <a:cs typeface="Times New Roman" panose="02020603050405020304" pitchFamily="18" charset="0"/>
              </a:rPr>
              <a:t>– it doesn’t matter how the registers are ordered in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74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34</a:t>
            </a:fld>
            <a:endParaRPr lang="en-US"/>
          </a:p>
        </p:txBody>
      </p:sp>
      <p:sp>
        <p:nvSpPr>
          <p:cNvPr id="4" name="Rectangle 3"/>
          <p:cNvSpPr/>
          <p:nvPr/>
        </p:nvSpPr>
        <p:spPr>
          <a:xfrm>
            <a:off x="785445" y="428179"/>
            <a:ext cx="7936523" cy="3293209"/>
          </a:xfrm>
          <a:prstGeom prst="rect">
            <a:avLst/>
          </a:prstGeom>
        </p:spPr>
        <p:txBody>
          <a:bodyPr wrap="square">
            <a:spAutoFit/>
          </a:bodyPr>
          <a:lstStyle/>
          <a:p>
            <a:r>
              <a:rPr lang="en-IN" dirty="0"/>
              <a:t>Multiple Load-Store Instructions</a:t>
            </a:r>
          </a:p>
          <a:p>
            <a:r>
              <a:rPr lang="en-IN" dirty="0"/>
              <a:t>• </a:t>
            </a:r>
            <a:r>
              <a:rPr lang="en-IN" sz="2000" dirty="0">
                <a:latin typeface="Times New Roman" panose="02020603050405020304" pitchFamily="18" charset="0"/>
                <a:cs typeface="Times New Roman" panose="02020603050405020304" pitchFamily="18" charset="0"/>
              </a:rPr>
              <a:t>Transfers data between multiple </a:t>
            </a:r>
            <a:r>
              <a:rPr lang="en-IN" sz="2000" dirty="0" err="1">
                <a:latin typeface="Times New Roman" panose="02020603050405020304" pitchFamily="18" charset="0"/>
                <a:cs typeface="Times New Roman" panose="02020603050405020304" pitchFamily="18" charset="0"/>
              </a:rPr>
              <a:t>regs</a:t>
            </a:r>
            <a:r>
              <a:rPr lang="en-IN" sz="2000" dirty="0">
                <a:latin typeface="Times New Roman" panose="02020603050405020304" pitchFamily="18" charset="0"/>
                <a:cs typeface="Times New Roman" panose="02020603050405020304" pitchFamily="18" charset="0"/>
              </a:rPr>
              <a:t> &amp; mem in single instruction</a:t>
            </a:r>
          </a:p>
          <a:p>
            <a:r>
              <a:rPr lang="en-IN" sz="2000" dirty="0">
                <a:latin typeface="Times New Roman" panose="02020603050405020304" pitchFamily="18" charset="0"/>
                <a:cs typeface="Times New Roman" panose="02020603050405020304" pitchFamily="18" charset="0"/>
              </a:rPr>
              <a:t>• Instructions: LDM and STM</a:t>
            </a:r>
          </a:p>
          <a:p>
            <a:r>
              <a:rPr lang="en-IN" sz="2000" dirty="0">
                <a:latin typeface="Times New Roman" panose="02020603050405020304" pitchFamily="18" charset="0"/>
                <a:cs typeface="Times New Roman" panose="02020603050405020304" pitchFamily="18" charset="0"/>
              </a:rPr>
              <a:t>• Use: stack, block move, temporary store &amp; restore</a:t>
            </a:r>
          </a:p>
          <a:p>
            <a:r>
              <a:rPr lang="en-IN" sz="2000" dirty="0">
                <a:latin typeface="Times New Roman" panose="02020603050405020304" pitchFamily="18" charset="0"/>
                <a:cs typeface="Times New Roman" panose="02020603050405020304" pitchFamily="18" charset="0"/>
              </a:rPr>
              <a:t>• Advantages: small code size, single instruction fetch from memory</a:t>
            </a:r>
          </a:p>
          <a:p>
            <a:r>
              <a:rPr lang="en-IN" sz="2000" dirty="0">
                <a:latin typeface="Times New Roman" panose="02020603050405020304" pitchFamily="18" charset="0"/>
                <a:cs typeface="Times New Roman" panose="02020603050405020304" pitchFamily="18" charset="0"/>
              </a:rPr>
              <a:t>• Disadvantages: can’t be interrupted, increases interrupt latency</a:t>
            </a:r>
          </a:p>
          <a:p>
            <a:r>
              <a:rPr lang="en-IN" sz="2000" dirty="0">
                <a:latin typeface="Times New Roman" panose="02020603050405020304" pitchFamily="18" charset="0"/>
                <a:cs typeface="Times New Roman" panose="02020603050405020304" pitchFamily="18" charset="0"/>
              </a:rPr>
              <a:t>• Syntax:</a:t>
            </a:r>
          </a:p>
          <a:p>
            <a:r>
              <a:rPr lang="en-IN" sz="2000" dirty="0">
                <a:latin typeface="Times New Roman" panose="02020603050405020304" pitchFamily="18" charset="0"/>
                <a:cs typeface="Times New Roman" panose="02020603050405020304" pitchFamily="18" charset="0"/>
              </a:rPr>
              <a:t>&lt;opcode&gt;{&lt;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&gt;}&lt;mode&gt;Rn{!},&lt;registers&gt;</a:t>
            </a:r>
          </a:p>
          <a:p>
            <a:r>
              <a:rPr lang="en-IN" sz="2000" dirty="0">
                <a:latin typeface="Times New Roman" panose="02020603050405020304" pitchFamily="18" charset="0"/>
                <a:cs typeface="Times New Roman" panose="02020603050405020304" pitchFamily="18" charset="0"/>
              </a:rPr>
              <a:t>Rn – Base register, ‘!’ update base reg. after data transfer (option)</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12277" y="3389048"/>
            <a:ext cx="6084277" cy="2519382"/>
          </a:xfrm>
          <a:prstGeom prst="rect">
            <a:avLst/>
          </a:prstGeom>
        </p:spPr>
      </p:pic>
    </p:spTree>
    <p:extLst>
      <p:ext uri="{BB962C8B-B14F-4D97-AF65-F5344CB8AC3E}">
        <p14:creationId xmlns:p14="http://schemas.microsoft.com/office/powerpoint/2010/main" val="487849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35</a:t>
            </a:fld>
            <a:endParaRPr lang="en-US"/>
          </a:p>
        </p:txBody>
      </p:sp>
      <p:sp>
        <p:nvSpPr>
          <p:cNvPr id="4" name="Rectangle 3"/>
          <p:cNvSpPr/>
          <p:nvPr/>
        </p:nvSpPr>
        <p:spPr>
          <a:xfrm>
            <a:off x="750277" y="58847"/>
            <a:ext cx="7574573" cy="6247864"/>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Example : In this example,  register r0 is the base register Rn and is followed by !, indicating that the register is updated after the instruction is executed. You will notice within the load multiple instruction that the registers are not individually listed. Instead the “-” character is used to</a:t>
            </a:r>
          </a:p>
          <a:p>
            <a:pPr algn="just"/>
            <a:r>
              <a:rPr lang="en-US" sz="2000" dirty="0">
                <a:latin typeface="Times New Roman" panose="02020603050405020304" pitchFamily="18" charset="0"/>
                <a:cs typeface="Times New Roman" panose="02020603050405020304" pitchFamily="18" charset="0"/>
              </a:rPr>
              <a:t>identify a range of registers. In this case the range is from register r1 to r3 inclusive.</a:t>
            </a:r>
          </a:p>
          <a:p>
            <a:r>
              <a:rPr lang="en-US" sz="2000" dirty="0">
                <a:latin typeface="Times New Roman" panose="02020603050405020304" pitchFamily="18" charset="0"/>
                <a:cs typeface="Times New Roman" panose="02020603050405020304" pitchFamily="18" charset="0"/>
              </a:rPr>
              <a:t>Each register can also be listed, using a comma to separate each register within “{” and “}” brackets.</a:t>
            </a:r>
          </a:p>
          <a:p>
            <a:r>
              <a:rPr lang="en-US" sz="2000" dirty="0">
                <a:latin typeface="Times New Roman" panose="02020603050405020304" pitchFamily="18" charset="0"/>
                <a:cs typeface="Times New Roman" panose="02020603050405020304" pitchFamily="18" charset="0"/>
              </a:rPr>
              <a:t>PRE               mem32[0x80018] = 0x03</a:t>
            </a:r>
          </a:p>
          <a:p>
            <a:r>
              <a:rPr lang="en-US" sz="2000" dirty="0">
                <a:latin typeface="Times New Roman" panose="02020603050405020304" pitchFamily="18" charset="0"/>
                <a:cs typeface="Times New Roman" panose="02020603050405020304" pitchFamily="18" charset="0"/>
              </a:rPr>
              <a:t>                      mem32[0x80014] = 0x02</a:t>
            </a:r>
          </a:p>
          <a:p>
            <a:r>
              <a:rPr lang="pt-BR" sz="2000" dirty="0">
                <a:latin typeface="Times New Roman" panose="02020603050405020304" pitchFamily="18" charset="0"/>
                <a:cs typeface="Times New Roman" panose="02020603050405020304" pitchFamily="18" charset="0"/>
              </a:rPr>
              <a:t>                       mem32[0x80010] = 0x01</a:t>
            </a:r>
          </a:p>
          <a:p>
            <a:r>
              <a:rPr lang="pt-BR" sz="2000" dirty="0">
                <a:latin typeface="Times New Roman" panose="02020603050405020304" pitchFamily="18" charset="0"/>
                <a:cs typeface="Times New Roman" panose="02020603050405020304" pitchFamily="18" charset="0"/>
              </a:rPr>
              <a:t>r0 = 0x00080010</a:t>
            </a:r>
          </a:p>
          <a:p>
            <a:r>
              <a:rPr lang="pt-BR" sz="2000" dirty="0">
                <a:latin typeface="Times New Roman" panose="02020603050405020304" pitchFamily="18" charset="0"/>
                <a:cs typeface="Times New Roman" panose="02020603050405020304" pitchFamily="18" charset="0"/>
              </a:rPr>
              <a:t>r1 = 0x00000000</a:t>
            </a:r>
          </a:p>
          <a:p>
            <a:r>
              <a:rPr lang="pt-BR" sz="2000" dirty="0">
                <a:latin typeface="Times New Roman" panose="02020603050405020304" pitchFamily="18" charset="0"/>
                <a:cs typeface="Times New Roman" panose="02020603050405020304" pitchFamily="18" charset="0"/>
              </a:rPr>
              <a:t>r2 = 0x00000000</a:t>
            </a:r>
          </a:p>
          <a:p>
            <a:r>
              <a:rPr lang="pt-BR" sz="2000" dirty="0">
                <a:latin typeface="Times New Roman" panose="02020603050405020304" pitchFamily="18" charset="0"/>
                <a:cs typeface="Times New Roman" panose="02020603050405020304" pitchFamily="18" charset="0"/>
              </a:rPr>
              <a:t>r3 = 0x00000000</a:t>
            </a:r>
          </a:p>
          <a:p>
            <a:r>
              <a:rPr lang="pt-BR" sz="2000" dirty="0">
                <a:latin typeface="Times New Roman" panose="02020603050405020304" pitchFamily="18" charset="0"/>
                <a:cs typeface="Times New Roman" panose="02020603050405020304" pitchFamily="18" charset="0"/>
              </a:rPr>
              <a:t>                            LDMIA r0!, {r1-r3}</a:t>
            </a:r>
          </a:p>
          <a:p>
            <a:r>
              <a:rPr lang="pt-BR" sz="2000" dirty="0">
                <a:latin typeface="Times New Roman" panose="02020603050405020304" pitchFamily="18" charset="0"/>
                <a:cs typeface="Times New Roman" panose="02020603050405020304" pitchFamily="18" charset="0"/>
              </a:rPr>
              <a:t>POST                   r0 = 0x0008001c</a:t>
            </a:r>
          </a:p>
          <a:p>
            <a:r>
              <a:rPr lang="pt-BR" sz="2000" dirty="0">
                <a:latin typeface="Times New Roman" panose="02020603050405020304" pitchFamily="18" charset="0"/>
                <a:cs typeface="Times New Roman" panose="02020603050405020304" pitchFamily="18" charset="0"/>
              </a:rPr>
              <a:t>                             r1 = 0x00000001</a:t>
            </a:r>
          </a:p>
          <a:p>
            <a:r>
              <a:rPr lang="pt-BR" sz="2000" dirty="0">
                <a:latin typeface="Times New Roman" panose="02020603050405020304" pitchFamily="18" charset="0"/>
                <a:cs typeface="Times New Roman" panose="02020603050405020304" pitchFamily="18" charset="0"/>
              </a:rPr>
              <a:t>                             r2 = 0x00000002</a:t>
            </a:r>
          </a:p>
          <a:p>
            <a:r>
              <a:rPr lang="pt-BR" sz="2000" dirty="0">
                <a:latin typeface="Times New Roman" panose="02020603050405020304" pitchFamily="18" charset="0"/>
                <a:cs typeface="Times New Roman" panose="02020603050405020304" pitchFamily="18" charset="0"/>
              </a:rPr>
              <a:t>                             r3 = 0x00000003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734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36</a:t>
            </a:fld>
            <a:endParaRPr lang="en-US"/>
          </a:p>
        </p:txBody>
      </p:sp>
      <p:sp>
        <p:nvSpPr>
          <p:cNvPr id="4" name="Rectangle 3"/>
          <p:cNvSpPr/>
          <p:nvPr/>
        </p:nvSpPr>
        <p:spPr>
          <a:xfrm>
            <a:off x="457200" y="328246"/>
            <a:ext cx="8015288" cy="369332"/>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Pre-condition for LDMIA instruction</a:t>
            </a:r>
            <a:endParaRPr lang="en-IN" sz="1800" b="1" dirty="0"/>
          </a:p>
        </p:txBody>
      </p:sp>
      <p:pic>
        <p:nvPicPr>
          <p:cNvPr id="5" name="Picture 4"/>
          <p:cNvPicPr>
            <a:picLocks noChangeAspect="1"/>
          </p:cNvPicPr>
          <p:nvPr/>
        </p:nvPicPr>
        <p:blipFill>
          <a:blip r:embed="rId2"/>
          <a:stretch>
            <a:fillRect/>
          </a:stretch>
        </p:blipFill>
        <p:spPr>
          <a:xfrm>
            <a:off x="2227385" y="627067"/>
            <a:ext cx="3856892" cy="2127856"/>
          </a:xfrm>
          <a:prstGeom prst="rect">
            <a:avLst/>
          </a:prstGeom>
        </p:spPr>
      </p:pic>
      <p:sp>
        <p:nvSpPr>
          <p:cNvPr id="6" name="Rectangle 5"/>
          <p:cNvSpPr/>
          <p:nvPr/>
        </p:nvSpPr>
        <p:spPr>
          <a:xfrm>
            <a:off x="656492" y="2649414"/>
            <a:ext cx="7815996" cy="2092881"/>
          </a:xfrm>
          <a:prstGeom prst="rect">
            <a:avLst/>
          </a:prstGeom>
        </p:spPr>
        <p:txBody>
          <a:bodyPr wrap="square">
            <a:spAutoFit/>
          </a:bodyPr>
          <a:lstStyle/>
          <a:p>
            <a:pPr algn="just"/>
            <a:r>
              <a:rPr lang="en-US" sz="1800" dirty="0">
                <a:latin typeface="Times New Roman" panose="02020603050405020304" pitchFamily="18" charset="0"/>
                <a:cs typeface="Times New Roman" panose="02020603050405020304" pitchFamily="18" charset="0"/>
              </a:rPr>
              <a:t>The base register r0 points to memory address 0x80010 in the PRE condition. Memory addresses 0x80010, 0x80014, and 0x80018 contain the values 1, 2, and 3 respectively. After the load multiple instruction executes registers r1, r2, and r3 contain these values as shown in Figure below. The base register r0 now points to memory address 0x8001c after the last loaded word.</a:t>
            </a:r>
          </a:p>
          <a:p>
            <a:pPr algn="just"/>
            <a:r>
              <a:rPr lang="en-IN" sz="1800" b="1" dirty="0">
                <a:latin typeface="Times New Roman" panose="02020603050405020304" pitchFamily="18" charset="0"/>
                <a:cs typeface="Times New Roman" panose="02020603050405020304" pitchFamily="18" charset="0"/>
              </a:rPr>
              <a:t>Post-condition for LDMIA instruction</a:t>
            </a:r>
          </a:p>
          <a:p>
            <a:pPr algn="just"/>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863970" y="4372709"/>
            <a:ext cx="5080026" cy="2090004"/>
          </a:xfrm>
          <a:prstGeom prst="rect">
            <a:avLst/>
          </a:prstGeom>
        </p:spPr>
      </p:pic>
    </p:spTree>
    <p:extLst>
      <p:ext uri="{BB962C8B-B14F-4D97-AF65-F5344CB8AC3E}">
        <p14:creationId xmlns:p14="http://schemas.microsoft.com/office/powerpoint/2010/main" val="236818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37</a:t>
            </a:fld>
            <a:endParaRPr lang="en-US"/>
          </a:p>
        </p:txBody>
      </p:sp>
      <p:sp>
        <p:nvSpPr>
          <p:cNvPr id="6" name="Rectangle 5"/>
          <p:cNvSpPr/>
          <p:nvPr/>
        </p:nvSpPr>
        <p:spPr>
          <a:xfrm>
            <a:off x="844062" y="515815"/>
            <a:ext cx="7244860" cy="707886"/>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Post-condition for LDMIB instruction</a:t>
            </a:r>
          </a:p>
          <a:p>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58462" y="879231"/>
            <a:ext cx="5533291" cy="2340292"/>
          </a:xfrm>
          <a:prstGeom prst="rect">
            <a:avLst/>
          </a:prstGeom>
        </p:spPr>
      </p:pic>
      <p:sp>
        <p:nvSpPr>
          <p:cNvPr id="8" name="Rectangle 7"/>
          <p:cNvSpPr/>
          <p:nvPr/>
        </p:nvSpPr>
        <p:spPr>
          <a:xfrm>
            <a:off x="691663" y="3094892"/>
            <a:ext cx="7480788" cy="2031325"/>
          </a:xfrm>
          <a:prstGeom prst="rect">
            <a:avLst/>
          </a:prstGeom>
        </p:spPr>
        <p:txBody>
          <a:bodyPr wrap="square">
            <a:spAutoFit/>
          </a:bodyPr>
          <a:lstStyle/>
          <a:p>
            <a:pPr algn="just"/>
            <a:r>
              <a:rPr lang="en-US" sz="1800" dirty="0">
                <a:latin typeface="Times New Roman" panose="02020603050405020304" pitchFamily="18" charset="0"/>
                <a:cs typeface="Times New Roman" panose="02020603050405020304" pitchFamily="18" charset="0"/>
              </a:rPr>
              <a:t>Now replace the LDMIA instruction with a LDMIB instruction ( load multiple and increment before) and use the same PRE conditions. The first word pointed to by register r0 is ignored and register r1 is loaded from the next memory location as shown in </a:t>
            </a:r>
            <a:r>
              <a:rPr lang="en-US" sz="1800">
                <a:latin typeface="Times New Roman" panose="02020603050405020304" pitchFamily="18" charset="0"/>
                <a:cs typeface="Times New Roman" panose="02020603050405020304" pitchFamily="18" charset="0"/>
              </a:rPr>
              <a:t>Figure below.</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After execution, register r0 now points to the last loaded memory location. This is in contrast with the LDMIA example, which pointed to the next memory location.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869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38</a:t>
            </a:fld>
            <a:endParaRPr lang="en-US"/>
          </a:p>
        </p:txBody>
      </p:sp>
      <p:sp>
        <p:nvSpPr>
          <p:cNvPr id="4" name="Rectangle 3"/>
          <p:cNvSpPr/>
          <p:nvPr/>
        </p:nvSpPr>
        <p:spPr>
          <a:xfrm>
            <a:off x="597877" y="539262"/>
            <a:ext cx="772697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Load-store multiple pairs when base update used</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91507" y="904633"/>
            <a:ext cx="3313967" cy="1979244"/>
          </a:xfrm>
          <a:prstGeom prst="rect">
            <a:avLst/>
          </a:prstGeom>
        </p:spPr>
      </p:pic>
      <p:sp>
        <p:nvSpPr>
          <p:cNvPr id="6" name="Rectangle 5"/>
          <p:cNvSpPr/>
          <p:nvPr/>
        </p:nvSpPr>
        <p:spPr>
          <a:xfrm>
            <a:off x="597877" y="2778368"/>
            <a:ext cx="8159261"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Table above shows a list of load-store multiple instruction pairs. If you use a store with base update, then the paired load instruction of the same number of registers will reload the data and restore the base address pointer. This is useful when you need to temporarily save a group of registers and restore them later.</a:t>
            </a:r>
          </a:p>
          <a:p>
            <a:pPr algn="just"/>
            <a:r>
              <a:rPr lang="en-US" sz="2000" dirty="0">
                <a:latin typeface="Times New Roman" panose="02020603050405020304" pitchFamily="18" charset="0"/>
                <a:cs typeface="Times New Roman" panose="02020603050405020304" pitchFamily="18" charset="0"/>
              </a:rPr>
              <a:t>This example shows an STM increment before instruction</a:t>
            </a:r>
          </a:p>
          <a:p>
            <a:pPr algn="just"/>
            <a:r>
              <a:rPr lang="en-US" sz="2000" dirty="0">
                <a:latin typeface="Times New Roman" panose="02020603050405020304" pitchFamily="18" charset="0"/>
                <a:cs typeface="Times New Roman" panose="02020603050405020304" pitchFamily="18" charset="0"/>
              </a:rPr>
              <a:t>PRE r0 = 0x00009000           STMIB r0!, {r1-r3}</a:t>
            </a:r>
          </a:p>
          <a:p>
            <a:pPr algn="just"/>
            <a:r>
              <a:rPr lang="en-US" sz="2000" dirty="0">
                <a:latin typeface="Times New Roman" panose="02020603050405020304" pitchFamily="18" charset="0"/>
                <a:cs typeface="Times New Roman" panose="02020603050405020304" pitchFamily="18" charset="0"/>
              </a:rPr>
              <a:t>	MOV r1, #1                                       r1 = 0x00000009</a:t>
            </a:r>
          </a:p>
          <a:p>
            <a:pPr algn="just"/>
            <a:r>
              <a:rPr lang="en-US" sz="2000" dirty="0">
                <a:latin typeface="Times New Roman" panose="02020603050405020304" pitchFamily="18" charset="0"/>
                <a:cs typeface="Times New Roman" panose="02020603050405020304" pitchFamily="18" charset="0"/>
              </a:rPr>
              <a:t>	MOV r2, #2                                   	  r2 = 0x00000008</a:t>
            </a:r>
          </a:p>
          <a:p>
            <a:pPr algn="just"/>
            <a:r>
              <a:rPr lang="en-US" sz="2000" dirty="0">
                <a:latin typeface="Times New Roman" panose="02020603050405020304" pitchFamily="18" charset="0"/>
                <a:cs typeface="Times New Roman" panose="02020603050405020304" pitchFamily="18" charset="0"/>
              </a:rPr>
              <a:t> 	MOV r3, #3</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r3 = 0x00000007</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0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39</a:t>
            </a:fld>
            <a:endParaRPr lang="en-US"/>
          </a:p>
        </p:txBody>
      </p:sp>
      <p:sp>
        <p:nvSpPr>
          <p:cNvPr id="4" name="Rectangle 3"/>
          <p:cNvSpPr/>
          <p:nvPr/>
        </p:nvSpPr>
        <p:spPr>
          <a:xfrm>
            <a:off x="785446" y="562708"/>
            <a:ext cx="7687042" cy="470898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LDM decrement after instruction.</a:t>
            </a:r>
          </a:p>
          <a:p>
            <a:endParaRPr lang="pt-BR" sz="2000" dirty="0">
              <a:latin typeface="Times New Roman" panose="02020603050405020304" pitchFamily="18" charset="0"/>
              <a:cs typeface="Times New Roman" panose="02020603050405020304" pitchFamily="18" charset="0"/>
            </a:endParaRPr>
          </a:p>
          <a:p>
            <a:r>
              <a:rPr lang="pt-BR" sz="2000" dirty="0">
                <a:latin typeface="Times New Roman" panose="02020603050405020304" pitchFamily="18" charset="0"/>
                <a:cs typeface="Times New Roman" panose="02020603050405020304" pitchFamily="18" charset="0"/>
              </a:rPr>
              <a:t>PRE(2) 		r0 = 0x0000900c</a:t>
            </a:r>
          </a:p>
          <a:p>
            <a:r>
              <a:rPr lang="pt-BR" sz="2000" dirty="0">
                <a:latin typeface="Times New Roman" panose="02020603050405020304" pitchFamily="18" charset="0"/>
                <a:cs typeface="Times New Roman" panose="02020603050405020304" pitchFamily="18" charset="0"/>
              </a:rPr>
              <a:t>		r1 = 0x00000001</a:t>
            </a:r>
          </a:p>
          <a:p>
            <a:r>
              <a:rPr lang="pt-BR" sz="2000" dirty="0">
                <a:latin typeface="Times New Roman" panose="02020603050405020304" pitchFamily="18" charset="0"/>
                <a:cs typeface="Times New Roman" panose="02020603050405020304" pitchFamily="18" charset="0"/>
              </a:rPr>
              <a:t>		r2 = 0x00000002</a:t>
            </a:r>
          </a:p>
          <a:p>
            <a:r>
              <a:rPr lang="pt-BR" sz="2000" dirty="0">
                <a:latin typeface="Times New Roman" panose="02020603050405020304" pitchFamily="18" charset="0"/>
                <a:cs typeface="Times New Roman" panose="02020603050405020304" pitchFamily="18" charset="0"/>
              </a:rPr>
              <a:t>		r3 = 0x00000003</a:t>
            </a:r>
          </a:p>
          <a:p>
            <a:r>
              <a:rPr lang="pt-BR" sz="2000" dirty="0">
                <a:latin typeface="Times New Roman" panose="02020603050405020304" pitchFamily="18" charset="0"/>
                <a:cs typeface="Times New Roman" panose="02020603050405020304" pitchFamily="18" charset="0"/>
              </a:rPr>
              <a:t>		LDMDA r0!, {r1-r3}</a:t>
            </a:r>
          </a:p>
          <a:p>
            <a:r>
              <a:rPr lang="pt-BR" sz="2000" dirty="0">
                <a:latin typeface="Times New Roman" panose="02020603050405020304" pitchFamily="18" charset="0"/>
                <a:cs typeface="Times New Roman" panose="02020603050405020304" pitchFamily="18" charset="0"/>
              </a:rPr>
              <a:t>POST r0 = 0x00009000</a:t>
            </a:r>
          </a:p>
          <a:p>
            <a:r>
              <a:rPr lang="pt-BR" sz="2000" dirty="0">
                <a:latin typeface="Times New Roman" panose="02020603050405020304" pitchFamily="18" charset="0"/>
                <a:cs typeface="Times New Roman" panose="02020603050405020304" pitchFamily="18" charset="0"/>
              </a:rPr>
              <a:t>		r1 = 0x00000009</a:t>
            </a:r>
          </a:p>
          <a:p>
            <a:r>
              <a:rPr lang="pt-BR" sz="2000" dirty="0">
                <a:latin typeface="Times New Roman" panose="02020603050405020304" pitchFamily="18" charset="0"/>
                <a:cs typeface="Times New Roman" panose="02020603050405020304" pitchFamily="18" charset="0"/>
              </a:rPr>
              <a:t>		r2 = 0x00000008</a:t>
            </a:r>
          </a:p>
          <a:p>
            <a:r>
              <a:rPr lang="pt-BR" sz="2000" dirty="0">
                <a:latin typeface="Times New Roman" panose="02020603050405020304" pitchFamily="18" charset="0"/>
                <a:cs typeface="Times New Roman" panose="02020603050405020304" pitchFamily="18" charset="0"/>
              </a:rPr>
              <a:t>		r3 = 0x00000007</a:t>
            </a:r>
          </a:p>
          <a:p>
            <a:r>
              <a:rPr lang="en-US" sz="2000" dirty="0">
                <a:latin typeface="Times New Roman" panose="02020603050405020304" pitchFamily="18" charset="0"/>
                <a:cs typeface="Times New Roman" panose="02020603050405020304" pitchFamily="18" charset="0"/>
              </a:rPr>
              <a:t>The STMIB instruction stores the values 7, 8, 9 to memory. We then corrupt register r1 to r3.</a:t>
            </a:r>
          </a:p>
          <a:p>
            <a:r>
              <a:rPr lang="en-US" sz="2000" dirty="0">
                <a:latin typeface="Times New Roman" panose="02020603050405020304" pitchFamily="18" charset="0"/>
                <a:cs typeface="Times New Roman" panose="02020603050405020304" pitchFamily="18" charset="0"/>
              </a:rPr>
              <a:t>The LDMDA reloads the original values and restores the base pointer r0.</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84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221673" y="715963"/>
            <a:ext cx="7955676" cy="720951"/>
          </a:xfrm>
          <a:prstGeom prst="rect">
            <a:avLst/>
          </a:prstGeom>
          <a:noFill/>
          <a:ln w="9525">
            <a:noFill/>
            <a:miter lim="800000"/>
            <a:headEnd/>
            <a:tailEnd/>
          </a:ln>
        </p:spPr>
        <p:txBody>
          <a:bodyPr anchor="ctr"/>
          <a:lstStyle/>
          <a:p>
            <a:pPr eaLnBrk="1" hangingPunct="1">
              <a:lnSpc>
                <a:spcPct val="85000"/>
              </a:lnSpc>
            </a:pPr>
            <a:endParaRPr lang="en-IN" dirty="0"/>
          </a:p>
        </p:txBody>
      </p:sp>
      <p:pic>
        <p:nvPicPr>
          <p:cNvPr id="3" name="Picture 2"/>
          <p:cNvPicPr>
            <a:picLocks noChangeAspect="1"/>
          </p:cNvPicPr>
          <p:nvPr/>
        </p:nvPicPr>
        <p:blipFill>
          <a:blip r:embed="rId2"/>
          <a:stretch>
            <a:fillRect/>
          </a:stretch>
        </p:blipFill>
        <p:spPr>
          <a:xfrm>
            <a:off x="1018903" y="386731"/>
            <a:ext cx="7158446" cy="6396568"/>
          </a:xfrm>
          <a:prstGeom prst="rect">
            <a:avLst/>
          </a:prstGeom>
        </p:spPr>
      </p:pic>
    </p:spTree>
    <p:extLst>
      <p:ext uri="{BB962C8B-B14F-4D97-AF65-F5344CB8AC3E}">
        <p14:creationId xmlns:p14="http://schemas.microsoft.com/office/powerpoint/2010/main" val="4263486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40</a:t>
            </a:fld>
            <a:endParaRPr lang="en-US"/>
          </a:p>
        </p:txBody>
      </p:sp>
      <p:sp>
        <p:nvSpPr>
          <p:cNvPr id="4" name="Rectangle 3"/>
          <p:cNvSpPr/>
          <p:nvPr/>
        </p:nvSpPr>
        <p:spPr>
          <a:xfrm>
            <a:off x="844062" y="445478"/>
            <a:ext cx="748078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Block memory copy in the memory map</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38412" y="1053465"/>
            <a:ext cx="4092087" cy="3225460"/>
          </a:xfrm>
          <a:prstGeom prst="rect">
            <a:avLst/>
          </a:prstGeom>
        </p:spPr>
      </p:pic>
      <p:sp>
        <p:nvSpPr>
          <p:cNvPr id="6" name="Rectangle 5"/>
          <p:cNvSpPr/>
          <p:nvPr/>
        </p:nvSpPr>
        <p:spPr>
          <a:xfrm>
            <a:off x="703385" y="4278925"/>
            <a:ext cx="7455878"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It can transfer 32 bytes (8 words) in two instructions. The example has two load-store multiple instructions, which use the same increment after addressing mode.</a:t>
            </a:r>
          </a:p>
          <a:p>
            <a:r>
              <a:rPr lang="en-US" sz="2000" dirty="0">
                <a:latin typeface="Times New Roman" panose="02020603050405020304" pitchFamily="18" charset="0"/>
                <a:cs typeface="Times New Roman" panose="02020603050405020304" pitchFamily="18" charset="0"/>
              </a:rPr>
              <a:t>	LDMIA r9!, {r0-r7}</a:t>
            </a:r>
          </a:p>
          <a:p>
            <a:r>
              <a:rPr lang="en-US" sz="2000" dirty="0">
                <a:latin typeface="Times New Roman" panose="02020603050405020304" pitchFamily="18" charset="0"/>
                <a:cs typeface="Times New Roman" panose="02020603050405020304" pitchFamily="18" charset="0"/>
              </a:rPr>
              <a:t>	STMIA r10!, {r0-r7}</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097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41</a:t>
            </a:fld>
            <a:endParaRPr lang="en-US"/>
          </a:p>
        </p:txBody>
      </p:sp>
      <p:sp>
        <p:nvSpPr>
          <p:cNvPr id="4" name="Rectangle 3"/>
          <p:cNvSpPr/>
          <p:nvPr/>
        </p:nvSpPr>
        <p:spPr>
          <a:xfrm>
            <a:off x="703384" y="445477"/>
            <a:ext cx="7769103" cy="6863417"/>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r9 points to start of source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r10 points to start of destination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r11 points to end of the source</a:t>
            </a:r>
          </a:p>
          <a:p>
            <a:r>
              <a:rPr lang="en-US" sz="2000" dirty="0">
                <a:latin typeface="Times New Roman" panose="02020603050405020304" pitchFamily="18" charset="0"/>
                <a:cs typeface="Times New Roman" panose="02020603050405020304" pitchFamily="18" charset="0"/>
              </a:rPr>
              <a:t>loop</a:t>
            </a:r>
          </a:p>
          <a:p>
            <a:r>
              <a:rPr lang="en-US" sz="2000" dirty="0">
                <a:latin typeface="Times New Roman" panose="02020603050405020304" pitchFamily="18" charset="0"/>
                <a:cs typeface="Times New Roman" panose="02020603050405020304" pitchFamily="18" charset="0"/>
              </a:rPr>
              <a:t>	; load 32 bytes from source and update r9 pointer</a:t>
            </a:r>
          </a:p>
          <a:p>
            <a:r>
              <a:rPr lang="en-US" sz="2000" dirty="0">
                <a:latin typeface="Times New Roman" panose="02020603050405020304" pitchFamily="18" charset="0"/>
                <a:cs typeface="Times New Roman" panose="02020603050405020304" pitchFamily="18" charset="0"/>
              </a:rPr>
              <a:t>	; store 32 bytes to destination and update r10 pointer</a:t>
            </a:r>
          </a:p>
          <a:p>
            <a:r>
              <a:rPr lang="en-US" sz="2000" dirty="0">
                <a:latin typeface="Times New Roman" panose="02020603050405020304" pitchFamily="18" charset="0"/>
                <a:cs typeface="Times New Roman" panose="02020603050405020304" pitchFamily="18" charset="0"/>
              </a:rPr>
              <a:t>	CMP r9, r11</a:t>
            </a:r>
          </a:p>
          <a:p>
            <a:r>
              <a:rPr lang="en-US" sz="2000" dirty="0">
                <a:latin typeface="Times New Roman" panose="02020603050405020304" pitchFamily="18" charset="0"/>
                <a:cs typeface="Times New Roman" panose="02020603050405020304" pitchFamily="18" charset="0"/>
              </a:rPr>
              <a:t>	BNE loop</a:t>
            </a:r>
          </a:p>
          <a:p>
            <a:r>
              <a:rPr lang="en-US" sz="2000" dirty="0">
                <a:latin typeface="Times New Roman" panose="02020603050405020304" pitchFamily="18" charset="0"/>
                <a:cs typeface="Times New Roman" panose="02020603050405020304" pitchFamily="18" charset="0"/>
              </a:rPr>
              <a:t>Registers r9 and r11 determine the data to be copied, and register r10 points to the destination in memory for the data.</a:t>
            </a:r>
          </a:p>
          <a:p>
            <a:r>
              <a:rPr lang="en-US" sz="2000" b="1" dirty="0">
                <a:latin typeface="Times New Roman" panose="02020603050405020304" pitchFamily="18" charset="0"/>
                <a:cs typeface="Times New Roman" panose="02020603050405020304" pitchFamily="18" charset="0"/>
              </a:rPr>
              <a:t>Procedure: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LDMIA loads the data pointed to by register r9 into registers r0 to r7</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updates r9 to point to the next block of data to be copied.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STMIA copies the contents of registers r0 to r7 to the destination memory address pointed to by register r10.</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updates r10 to point to the next destination location.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CMP and BNE compare pointers r9 and r11 to check whether the end of the block copy has been reached.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block copy is complete, then the routine finishes; otherwise the loop repeats with the updated values of register r9 and r10.</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37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42</a:t>
            </a:fld>
            <a:endParaRPr lang="en-US"/>
          </a:p>
        </p:txBody>
      </p:sp>
      <p:sp>
        <p:nvSpPr>
          <p:cNvPr id="4" name="Rectangle 3"/>
          <p:cNvSpPr/>
          <p:nvPr/>
        </p:nvSpPr>
        <p:spPr>
          <a:xfrm>
            <a:off x="504091" y="328246"/>
            <a:ext cx="8393723" cy="483209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Stack Operations</a:t>
            </a:r>
          </a:p>
          <a:p>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ARM architecture uses the load-store multiple instructions to carry out stack operations.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Load multiple </a:t>
            </a:r>
            <a:r>
              <a:rPr lang="en-US" sz="2000" dirty="0">
                <a:latin typeface="Times New Roman" panose="02020603050405020304" pitchFamily="18" charset="0"/>
                <a:cs typeface="Times New Roman" panose="02020603050405020304" pitchFamily="18" charset="0"/>
              </a:rPr>
              <a:t>instruction  is used for </a:t>
            </a:r>
            <a:r>
              <a:rPr lang="en-US" sz="2000" b="1" dirty="0">
                <a:latin typeface="Times New Roman" panose="02020603050405020304" pitchFamily="18" charset="0"/>
                <a:cs typeface="Times New Roman" panose="02020603050405020304" pitchFamily="18" charset="0"/>
              </a:rPr>
              <a:t>Pop.</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Store multiple </a:t>
            </a:r>
            <a:r>
              <a:rPr lang="en-US" sz="2000" dirty="0">
                <a:latin typeface="Times New Roman" panose="02020603050405020304" pitchFamily="18" charset="0"/>
                <a:cs typeface="Times New Roman" panose="02020603050405020304" pitchFamily="18" charset="0"/>
              </a:rPr>
              <a:t>instruction is used for </a:t>
            </a:r>
            <a:r>
              <a:rPr lang="en-US" sz="2000" b="1" dirty="0">
                <a:latin typeface="Times New Roman" panose="02020603050405020304" pitchFamily="18" charset="0"/>
                <a:cs typeface="Times New Roman" panose="02020603050405020304" pitchFamily="18" charset="0"/>
              </a:rPr>
              <a:t>Push.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using a stack you have to decide whether the stack will grow up or down in memory.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stack is either ascending (A) or descending (D). Ascending stacks grow towards higher memory addresses; in contrast, descending stacks grow towards lower memory addresses.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you use a full stack (F), the stack pointer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points the last item on the stack. In contrast, if you use an empty stack (E) the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points to an address that is the first unused or empty location (i.e., it points after the last item on the stack).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447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43</a:t>
            </a:fld>
            <a:endParaRPr lang="en-US"/>
          </a:p>
        </p:txBody>
      </p:sp>
      <p:sp>
        <p:nvSpPr>
          <p:cNvPr id="4" name="Rectangle 3"/>
          <p:cNvSpPr/>
          <p:nvPr/>
        </p:nvSpPr>
        <p:spPr>
          <a:xfrm>
            <a:off x="445477" y="703385"/>
            <a:ext cx="8112369" cy="193899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a number of load-store multiple addressing mode aliases available to support stack operations as shown in  Table below.</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Next to the pop column is the actual load multiple instruction equivalent. For example, a full ascending stack would have the notation FA appended to the load multiple instruction—LDMFA. This would be translated into an LDMDA instruction. </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77816" y="2718309"/>
            <a:ext cx="6951784" cy="2521905"/>
          </a:xfrm>
          <a:prstGeom prst="rect">
            <a:avLst/>
          </a:prstGeom>
        </p:spPr>
      </p:pic>
    </p:spTree>
    <p:extLst>
      <p:ext uri="{BB962C8B-B14F-4D97-AF65-F5344CB8AC3E}">
        <p14:creationId xmlns:p14="http://schemas.microsoft.com/office/powerpoint/2010/main" val="498979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44</a:t>
            </a:fld>
            <a:endParaRPr lang="en-US"/>
          </a:p>
        </p:txBody>
      </p:sp>
      <p:sp>
        <p:nvSpPr>
          <p:cNvPr id="5" name="Rectangle 4"/>
          <p:cNvSpPr/>
          <p:nvPr/>
        </p:nvSpPr>
        <p:spPr>
          <a:xfrm>
            <a:off x="586154" y="410307"/>
            <a:ext cx="7886334" cy="4401205"/>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STMFD instruction—full stack push operation.</a:t>
            </a:r>
          </a:p>
          <a:p>
            <a:pPr algn="just"/>
            <a:r>
              <a:rPr lang="en-US" sz="2000" dirty="0">
                <a:latin typeface="Times New Roman" panose="02020603050405020304" pitchFamily="18" charset="0"/>
                <a:cs typeface="Times New Roman" panose="02020603050405020304" pitchFamily="18" charset="0"/>
              </a:rPr>
              <a:t>Example : The STMFD instruction pushes registers onto the stack, updating the sp. Figure shows a push onto a full descending stack. You can see that when the stack grows the stack pointer points to the last full entry in the stack.</a:t>
            </a:r>
          </a:p>
          <a:p>
            <a:r>
              <a:rPr lang="en-US" sz="2000" dirty="0">
                <a:latin typeface="Times New Roman" panose="02020603050405020304" pitchFamily="18" charset="0"/>
                <a:cs typeface="Times New Roman" panose="02020603050405020304" pitchFamily="18" charset="0"/>
              </a:rPr>
              <a:t>PRE 		r1 = 0x00000002</a:t>
            </a:r>
          </a:p>
          <a:p>
            <a:r>
              <a:rPr lang="en-US" sz="2000" dirty="0">
                <a:latin typeface="Times New Roman" panose="02020603050405020304" pitchFamily="18" charset="0"/>
                <a:cs typeface="Times New Roman" panose="02020603050405020304" pitchFamily="18" charset="0"/>
              </a:rPr>
              <a:t>		r4 = 0x00000003</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 0x00080014</a:t>
            </a:r>
          </a:p>
          <a:p>
            <a:r>
              <a:rPr lang="en-US" sz="2000" dirty="0">
                <a:latin typeface="Times New Roman" panose="02020603050405020304" pitchFamily="18" charset="0"/>
                <a:cs typeface="Times New Roman" panose="02020603050405020304" pitchFamily="18" charset="0"/>
              </a:rPr>
              <a:t>		STMFD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{r1,r4}</a:t>
            </a:r>
          </a:p>
          <a:p>
            <a:endParaRPr lang="en-US" sz="2000" dirty="0">
              <a:latin typeface="Times New Roman" panose="02020603050405020304" pitchFamily="18" charset="0"/>
              <a:cs typeface="Times New Roman" panose="02020603050405020304" pitchFamily="18" charset="0"/>
            </a:endParaRPr>
          </a:p>
          <a:p>
            <a:r>
              <a:rPr lang="pt-BR" sz="2000" dirty="0">
                <a:latin typeface="Times New Roman" panose="02020603050405020304" pitchFamily="18" charset="0"/>
                <a:cs typeface="Times New Roman" panose="02020603050405020304" pitchFamily="18" charset="0"/>
              </a:rPr>
              <a:t>POST 		r1 = 0x00000002</a:t>
            </a:r>
          </a:p>
          <a:p>
            <a:r>
              <a:rPr lang="pt-BR" sz="2000" dirty="0">
                <a:latin typeface="Times New Roman" panose="02020603050405020304" pitchFamily="18" charset="0"/>
                <a:cs typeface="Times New Roman" panose="02020603050405020304" pitchFamily="18" charset="0"/>
              </a:rPr>
              <a:t>           		r4 = 0x00000003</a:t>
            </a:r>
          </a:p>
          <a:p>
            <a:r>
              <a:rPr lang="pt-BR" sz="2000" dirty="0">
                <a:latin typeface="Times New Roman" panose="02020603050405020304" pitchFamily="18" charset="0"/>
                <a:cs typeface="Times New Roman" panose="02020603050405020304" pitchFamily="18" charset="0"/>
              </a:rPr>
              <a:t>           		sp = 0x0008000c</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300750" y="4009292"/>
            <a:ext cx="4362603" cy="2453421"/>
          </a:xfrm>
          <a:prstGeom prst="rect">
            <a:avLst/>
          </a:prstGeom>
        </p:spPr>
      </p:pic>
    </p:spTree>
    <p:extLst>
      <p:ext uri="{BB962C8B-B14F-4D97-AF65-F5344CB8AC3E}">
        <p14:creationId xmlns:p14="http://schemas.microsoft.com/office/powerpoint/2010/main" val="1215376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45</a:t>
            </a:fld>
            <a:endParaRPr lang="en-US"/>
          </a:p>
        </p:txBody>
      </p:sp>
      <p:sp>
        <p:nvSpPr>
          <p:cNvPr id="4" name="Rectangle 3"/>
          <p:cNvSpPr/>
          <p:nvPr/>
        </p:nvSpPr>
        <p:spPr>
          <a:xfrm>
            <a:off x="703385" y="445478"/>
            <a:ext cx="7769103" cy="35394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Push operation on an empty stack :</a:t>
            </a:r>
          </a:p>
          <a:p>
            <a:r>
              <a:rPr lang="en-US" sz="2000" dirty="0">
                <a:latin typeface="Times New Roman" panose="02020603050405020304" pitchFamily="18" charset="0"/>
                <a:cs typeface="Times New Roman" panose="02020603050405020304" pitchFamily="18" charset="0"/>
              </a:rPr>
              <a:t>The STMED instruction pushes the registers onto the stack but updates register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to point to the next empty location.</a:t>
            </a:r>
          </a:p>
          <a:p>
            <a:r>
              <a:rPr lang="en-US" sz="2000" dirty="0">
                <a:latin typeface="Times New Roman" panose="02020603050405020304" pitchFamily="18" charset="0"/>
                <a:cs typeface="Times New Roman" panose="02020603050405020304" pitchFamily="18" charset="0"/>
              </a:rPr>
              <a:t>PRE 		r1 = 0x00000002</a:t>
            </a:r>
          </a:p>
          <a:p>
            <a:r>
              <a:rPr lang="en-US" sz="2000" dirty="0">
                <a:latin typeface="Times New Roman" panose="02020603050405020304" pitchFamily="18" charset="0"/>
                <a:cs typeface="Times New Roman" panose="02020603050405020304" pitchFamily="18" charset="0"/>
              </a:rPr>
              <a:t>		r4 = 0x00000003</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 0x00080010</a:t>
            </a:r>
          </a:p>
          <a:p>
            <a:r>
              <a:rPr lang="en-US" sz="2000" dirty="0">
                <a:latin typeface="Times New Roman" panose="02020603050405020304" pitchFamily="18" charset="0"/>
                <a:cs typeface="Times New Roman" panose="02020603050405020304" pitchFamily="18" charset="0"/>
              </a:rPr>
              <a:t>	STMED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{r1,r4}</a:t>
            </a:r>
          </a:p>
          <a:p>
            <a:r>
              <a:rPr lang="en-US" sz="2000" dirty="0">
                <a:latin typeface="Times New Roman" panose="02020603050405020304" pitchFamily="18" charset="0"/>
                <a:cs typeface="Times New Roman" panose="02020603050405020304" pitchFamily="18" charset="0"/>
              </a:rPr>
              <a:t>POST 		r1 = 0x00000002</a:t>
            </a:r>
          </a:p>
          <a:p>
            <a:r>
              <a:rPr lang="en-US" sz="2000" dirty="0">
                <a:latin typeface="Times New Roman" panose="02020603050405020304" pitchFamily="18" charset="0"/>
                <a:cs typeface="Times New Roman" panose="02020603050405020304" pitchFamily="18" charset="0"/>
              </a:rPr>
              <a:t>		r4 = 0x00000003</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 0x00080008 </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94292" y="3634154"/>
            <a:ext cx="6438139" cy="2684583"/>
          </a:xfrm>
          <a:prstGeom prst="rect">
            <a:avLst/>
          </a:prstGeom>
        </p:spPr>
      </p:pic>
    </p:spTree>
    <p:extLst>
      <p:ext uri="{BB962C8B-B14F-4D97-AF65-F5344CB8AC3E}">
        <p14:creationId xmlns:p14="http://schemas.microsoft.com/office/powerpoint/2010/main" val="915332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46</a:t>
            </a:fld>
            <a:endParaRPr lang="en-US"/>
          </a:p>
        </p:txBody>
      </p:sp>
      <p:sp>
        <p:nvSpPr>
          <p:cNvPr id="4" name="Rectangle 3"/>
          <p:cNvSpPr/>
          <p:nvPr/>
        </p:nvSpPr>
        <p:spPr>
          <a:xfrm>
            <a:off x="597876" y="586154"/>
            <a:ext cx="7726973" cy="594008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When handling a checked stack there are three attributes that need to be preserved: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 base</a:t>
            </a:r>
            <a:r>
              <a:rPr lang="en-US" sz="2000" dirty="0">
                <a:latin typeface="Times New Roman" panose="02020603050405020304" pitchFamily="18" charset="0"/>
                <a:cs typeface="Times New Roman" panose="02020603050405020304" pitchFamily="18" charset="0"/>
              </a:rPr>
              <a:t>: starting address of the stack in memory.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 pointer </a:t>
            </a:r>
            <a:r>
              <a:rPr lang="en-US" sz="2000" dirty="0">
                <a:latin typeface="Times New Roman" panose="02020603050405020304" pitchFamily="18" charset="0"/>
                <a:cs typeface="Times New Roman" panose="02020603050405020304" pitchFamily="18" charset="0"/>
              </a:rPr>
              <a:t>: points to the stack base; as data is pushed onto the stack, the stack pointer descends memory and continuously points to the top of stack.</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 limit </a:t>
            </a:r>
            <a:r>
              <a:rPr lang="en-US" sz="2000" dirty="0">
                <a:latin typeface="Times New Roman" panose="02020603050405020304" pitchFamily="18" charset="0"/>
                <a:cs typeface="Times New Roman" panose="02020603050405020304" pitchFamily="18" charset="0"/>
              </a:rPr>
              <a:t>: If the stack pointer passes the stack limit, then a stack overflow error has occurred.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small piece of code checks for stack overflow errors for a descending stack:</a:t>
            </a:r>
          </a:p>
          <a:p>
            <a:pPr algn="just"/>
            <a:r>
              <a:rPr lang="en-US" sz="2000" dirty="0">
                <a:latin typeface="Times New Roman" panose="02020603050405020304" pitchFamily="18" charset="0"/>
                <a:cs typeface="Times New Roman" panose="02020603050405020304" pitchFamily="18" charset="0"/>
              </a:rPr>
              <a:t>		SUB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#size</a:t>
            </a:r>
          </a:p>
          <a:p>
            <a:pPr algn="just"/>
            <a:r>
              <a:rPr lang="en-US" sz="2000" dirty="0">
                <a:latin typeface="Times New Roman" panose="02020603050405020304" pitchFamily="18" charset="0"/>
                <a:cs typeface="Times New Roman" panose="02020603050405020304" pitchFamily="18" charset="0"/>
              </a:rPr>
              <a:t>		CMP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r10</a:t>
            </a:r>
          </a:p>
          <a:p>
            <a:pPr algn="just"/>
            <a:r>
              <a:rPr lang="en-US" sz="2000" dirty="0">
                <a:latin typeface="Times New Roman" panose="02020603050405020304" pitchFamily="18" charset="0"/>
                <a:cs typeface="Times New Roman" panose="02020603050405020304" pitchFamily="18" charset="0"/>
              </a:rPr>
              <a:t>		BLLO _stack_overflow ; condition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BLLO instruction is a branch with link instruction plus the</a:t>
            </a:r>
          </a:p>
          <a:p>
            <a:pPr algn="just"/>
            <a:r>
              <a:rPr lang="en-US" sz="2000" dirty="0">
                <a:latin typeface="Times New Roman" panose="02020603050405020304" pitchFamily="18" charset="0"/>
                <a:cs typeface="Times New Roman" panose="02020603050405020304" pitchFamily="18" charset="0"/>
              </a:rPr>
              <a:t>condition mnemonic LO.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is less than register r10 after the new items are pushed onto the stack, then stack overflow error has occurred.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stack pointer goes back past the stack base, then a stack underflow error has occurred.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101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47</a:t>
            </a:fld>
            <a:endParaRPr lang="en-US"/>
          </a:p>
        </p:txBody>
      </p:sp>
      <p:sp>
        <p:nvSpPr>
          <p:cNvPr id="4" name="Rectangle 3"/>
          <p:cNvSpPr/>
          <p:nvPr/>
        </p:nvSpPr>
        <p:spPr>
          <a:xfrm>
            <a:off x="738553" y="612845"/>
            <a:ext cx="7936523" cy="261610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Swap Instruction</a:t>
            </a:r>
          </a:p>
          <a:p>
            <a:pPr algn="just"/>
            <a:r>
              <a:rPr lang="en-US" sz="2000" dirty="0">
                <a:latin typeface="Times New Roman" panose="02020603050405020304" pitchFamily="18" charset="0"/>
                <a:cs typeface="Times New Roman" panose="02020603050405020304" pitchFamily="18" charset="0"/>
              </a:rPr>
              <a:t>The swap instruction is a special case of a load-store instruction. It swaps the contents of memory with the contents of a register. This instruction is an atomic operation—it reads and writes a location in the same bus operation, preventing any other instruction from reading or writing to that location until it completes.</a:t>
            </a:r>
          </a:p>
          <a:p>
            <a:pPr algn="just"/>
            <a:r>
              <a:rPr lang="en-US" sz="2000" dirty="0">
                <a:latin typeface="Times New Roman" panose="02020603050405020304" pitchFamily="18" charset="0"/>
                <a:cs typeface="Times New Roman" panose="02020603050405020304" pitchFamily="18" charset="0"/>
              </a:rPr>
              <a:t>Syntax: SWP{B}{&lt;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Rd,Rm</a:t>
            </a:r>
            <a:r>
              <a:rPr lang="en-US" sz="2000" dirty="0">
                <a:latin typeface="Times New Roman" panose="02020603050405020304" pitchFamily="18" charset="0"/>
                <a:cs typeface="Times New Roman" panose="02020603050405020304" pitchFamily="18" charset="0"/>
              </a:rPr>
              <a:t>,[Rn]</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39108" y="2965938"/>
            <a:ext cx="5005753" cy="2010107"/>
          </a:xfrm>
          <a:prstGeom prst="rect">
            <a:avLst/>
          </a:prstGeom>
        </p:spPr>
      </p:pic>
      <p:sp>
        <p:nvSpPr>
          <p:cNvPr id="6" name="Rectangle 5"/>
          <p:cNvSpPr/>
          <p:nvPr/>
        </p:nvSpPr>
        <p:spPr>
          <a:xfrm>
            <a:off x="609601" y="5193323"/>
            <a:ext cx="786288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Swap cannot be interrupted by any other instruction or any other bus access. We say the system “holds the bus” until the transaction is complete.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599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48</a:t>
            </a:fld>
            <a:endParaRPr lang="en-US"/>
          </a:p>
        </p:txBody>
      </p:sp>
      <p:sp>
        <p:nvSpPr>
          <p:cNvPr id="4" name="Rectangle 3"/>
          <p:cNvSpPr/>
          <p:nvPr/>
        </p:nvSpPr>
        <p:spPr>
          <a:xfrm>
            <a:off x="738554" y="550985"/>
            <a:ext cx="7831015" cy="563231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Example: The swap instruction loads a word from memory into register r0 and overwrites the memory with register r1. </a:t>
            </a:r>
            <a:r>
              <a:rPr lang="en-US" sz="2000" b="1" dirty="0">
                <a:latin typeface="Times New Roman" panose="02020603050405020304" pitchFamily="18" charset="0"/>
                <a:cs typeface="Times New Roman" panose="02020603050405020304" pitchFamily="18" charset="0"/>
              </a:rPr>
              <a:t>( Load R0 with the word addressed by R2, and store R1 at R2.)</a:t>
            </a:r>
          </a:p>
          <a:p>
            <a:r>
              <a:rPr lang="en-US" sz="2000" dirty="0">
                <a:latin typeface="Times New Roman" panose="02020603050405020304" pitchFamily="18" charset="0"/>
                <a:cs typeface="Times New Roman" panose="02020603050405020304" pitchFamily="18" charset="0"/>
              </a:rPr>
              <a:t>PRE</a:t>
            </a:r>
          </a:p>
          <a:p>
            <a:r>
              <a:rPr lang="en-US" sz="2000" dirty="0">
                <a:latin typeface="Times New Roman" panose="02020603050405020304" pitchFamily="18" charset="0"/>
                <a:cs typeface="Times New Roman" panose="02020603050405020304" pitchFamily="18" charset="0"/>
              </a:rPr>
              <a:t>	mem32[0x9000] = 0x12345678</a:t>
            </a:r>
          </a:p>
          <a:p>
            <a:r>
              <a:rPr lang="en-US" sz="2000" dirty="0">
                <a:latin typeface="Times New Roman" panose="02020603050405020304" pitchFamily="18" charset="0"/>
                <a:cs typeface="Times New Roman" panose="02020603050405020304" pitchFamily="18" charset="0"/>
              </a:rPr>
              <a:t>	r0 = 0x00000000</a:t>
            </a:r>
          </a:p>
          <a:p>
            <a:r>
              <a:rPr lang="en-US" sz="2000" dirty="0">
                <a:latin typeface="Times New Roman" panose="02020603050405020304" pitchFamily="18" charset="0"/>
                <a:cs typeface="Times New Roman" panose="02020603050405020304" pitchFamily="18" charset="0"/>
              </a:rPr>
              <a:t>	r1 = 0x11112222</a:t>
            </a:r>
          </a:p>
          <a:p>
            <a:r>
              <a:rPr lang="en-US" sz="2000" dirty="0">
                <a:latin typeface="Times New Roman" panose="02020603050405020304" pitchFamily="18" charset="0"/>
                <a:cs typeface="Times New Roman" panose="02020603050405020304" pitchFamily="18" charset="0"/>
              </a:rPr>
              <a:t>	r2 = 0x00009000</a:t>
            </a:r>
          </a:p>
          <a:p>
            <a:r>
              <a:rPr lang="en-US" sz="2000" dirty="0">
                <a:latin typeface="Times New Roman" panose="02020603050405020304" pitchFamily="18" charset="0"/>
                <a:cs typeface="Times New Roman" panose="02020603050405020304" pitchFamily="18" charset="0"/>
              </a:rPr>
              <a:t>	SWP r0, r1, [r2]</a:t>
            </a:r>
          </a:p>
          <a:p>
            <a:r>
              <a:rPr lang="en-US" sz="2000" dirty="0">
                <a:latin typeface="Times New Roman" panose="02020603050405020304" pitchFamily="18" charset="0"/>
                <a:cs typeface="Times New Roman" panose="02020603050405020304" pitchFamily="18" charset="0"/>
              </a:rPr>
              <a:t>POST </a:t>
            </a:r>
          </a:p>
          <a:p>
            <a:r>
              <a:rPr lang="en-US" sz="2000" dirty="0">
                <a:latin typeface="Times New Roman" panose="02020603050405020304" pitchFamily="18" charset="0"/>
                <a:cs typeface="Times New Roman" panose="02020603050405020304" pitchFamily="18" charset="0"/>
              </a:rPr>
              <a:t>	mem32[0x9000] = 0x11112222</a:t>
            </a:r>
          </a:p>
          <a:p>
            <a:r>
              <a:rPr lang="en-US" sz="2000" dirty="0">
                <a:latin typeface="Times New Roman" panose="02020603050405020304" pitchFamily="18" charset="0"/>
                <a:cs typeface="Times New Roman" panose="02020603050405020304" pitchFamily="18" charset="0"/>
              </a:rPr>
              <a:t>	r0 = 0x12345678</a:t>
            </a:r>
          </a:p>
          <a:p>
            <a:r>
              <a:rPr lang="en-US" sz="2000" dirty="0">
                <a:latin typeface="Times New Roman" panose="02020603050405020304" pitchFamily="18" charset="0"/>
                <a:cs typeface="Times New Roman" panose="02020603050405020304" pitchFamily="18" charset="0"/>
              </a:rPr>
              <a:t>	r1 = 0x11112222</a:t>
            </a:r>
          </a:p>
          <a:p>
            <a:r>
              <a:rPr lang="en-US" sz="2000" dirty="0">
                <a:latin typeface="Times New Roman" panose="02020603050405020304" pitchFamily="18" charset="0"/>
                <a:cs typeface="Times New Roman" panose="02020603050405020304" pitchFamily="18" charset="0"/>
              </a:rPr>
              <a:t>	r2 = 0x00009000</a:t>
            </a:r>
          </a:p>
          <a:p>
            <a:r>
              <a:rPr lang="en-US" sz="2000" dirty="0">
                <a:latin typeface="Times New Roman" panose="02020603050405020304" pitchFamily="18" charset="0"/>
                <a:cs typeface="Times New Roman" panose="02020603050405020304" pitchFamily="18" charset="0"/>
              </a:rPr>
              <a:t>This instruction is particularly useful when implementing semaphores and mutual exclusion in an operating system. You can see from the syntax that this instruction can also have a byte size qualifier B, so this instruction allows for both a word and a byte swap.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224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49</a:t>
            </a:fld>
            <a:endParaRPr lang="en-US"/>
          </a:p>
        </p:txBody>
      </p:sp>
      <p:sp>
        <p:nvSpPr>
          <p:cNvPr id="4" name="Rectangle 3"/>
          <p:cNvSpPr/>
          <p:nvPr/>
        </p:nvSpPr>
        <p:spPr>
          <a:xfrm>
            <a:off x="562709" y="363415"/>
            <a:ext cx="7995138"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example shows a simple data guard that can be used to protect data from being written by another task. The SWP instruction “holds the bus” until the transaction is complete.</a:t>
            </a:r>
          </a:p>
          <a:p>
            <a:r>
              <a:rPr lang="en-US" sz="2000" dirty="0">
                <a:latin typeface="Times New Roman" panose="02020603050405020304" pitchFamily="18" charset="0"/>
                <a:cs typeface="Times New Roman" panose="02020603050405020304" pitchFamily="18" charset="0"/>
              </a:rPr>
              <a:t>spin</a:t>
            </a:r>
          </a:p>
          <a:p>
            <a:r>
              <a:rPr lang="en-US" sz="2000" dirty="0">
                <a:latin typeface="Times New Roman" panose="02020603050405020304" pitchFamily="18" charset="0"/>
                <a:cs typeface="Times New Roman" panose="02020603050405020304" pitchFamily="18" charset="0"/>
              </a:rPr>
              <a:t>	MOV r1, =semaphore</a:t>
            </a:r>
          </a:p>
          <a:p>
            <a:r>
              <a:rPr lang="en-US" sz="2000" dirty="0">
                <a:latin typeface="Times New Roman" panose="02020603050405020304" pitchFamily="18" charset="0"/>
                <a:cs typeface="Times New Roman" panose="02020603050405020304" pitchFamily="18" charset="0"/>
              </a:rPr>
              <a:t>	MOV r2, #1</a:t>
            </a:r>
          </a:p>
          <a:p>
            <a:r>
              <a:rPr lang="en-US" sz="2000" dirty="0">
                <a:latin typeface="Times New Roman" panose="02020603050405020304" pitchFamily="18" charset="0"/>
                <a:cs typeface="Times New Roman" panose="02020603050405020304" pitchFamily="18" charset="0"/>
              </a:rPr>
              <a:t>	SWP r3, r2, [r1] ; hold the bus until complete</a:t>
            </a:r>
          </a:p>
          <a:p>
            <a:r>
              <a:rPr lang="en-US" sz="2000" dirty="0">
                <a:latin typeface="Times New Roman" panose="02020603050405020304" pitchFamily="18" charset="0"/>
                <a:cs typeface="Times New Roman" panose="02020603050405020304" pitchFamily="18" charset="0"/>
              </a:rPr>
              <a:t>	CMP r3, #1</a:t>
            </a:r>
          </a:p>
          <a:p>
            <a:r>
              <a:rPr lang="en-US" sz="2000" dirty="0">
                <a:latin typeface="Times New Roman" panose="02020603050405020304" pitchFamily="18" charset="0"/>
                <a:cs typeface="Times New Roman" panose="02020603050405020304" pitchFamily="18" charset="0"/>
              </a:rPr>
              <a:t>	BEQ spin</a:t>
            </a:r>
          </a:p>
          <a:p>
            <a:pPr algn="just"/>
            <a:r>
              <a:rPr lang="en-US" sz="2000" dirty="0">
                <a:latin typeface="Times New Roman" panose="02020603050405020304" pitchFamily="18" charset="0"/>
                <a:cs typeface="Times New Roman" panose="02020603050405020304" pitchFamily="18" charset="0"/>
              </a:rPr>
              <a:t>The address pointed to by the semaphore either contains the value 0 or 1. When the semaphore equals 1, then the service in question is being used by another process. The routine will continue to loop around until the service is released by the other process—in other words, when the semaphore address location contains the value 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6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526" y="374805"/>
            <a:ext cx="7262948" cy="461665"/>
          </a:xfrm>
          <a:prstGeom prst="rect">
            <a:avLst/>
          </a:prstGeom>
        </p:spPr>
        <p:txBody>
          <a:bodyPr wrap="square">
            <a:spAutoFit/>
          </a:bodyPr>
          <a:lstStyle/>
          <a:p>
            <a:r>
              <a:rPr lang="en-IN" dirty="0">
                <a:solidFill>
                  <a:srgbClr val="000000"/>
                </a:solidFill>
                <a:latin typeface="Minion-Regular"/>
              </a:rPr>
              <a:t>ARM instruction set. (</a:t>
            </a:r>
            <a:r>
              <a:rPr lang="en-IN" dirty="0">
                <a:solidFill>
                  <a:srgbClr val="000000"/>
                </a:solidFill>
                <a:latin typeface="Minion-Italic"/>
              </a:rPr>
              <a:t>Continued</a:t>
            </a:r>
            <a:r>
              <a:rPr lang="en-IN" dirty="0">
                <a:solidFill>
                  <a:srgbClr val="000000"/>
                </a:solidFill>
                <a:latin typeface="Minion-Regular"/>
              </a:rPr>
              <a:t>)</a:t>
            </a:r>
            <a:endParaRPr lang="en-IN" dirty="0"/>
          </a:p>
        </p:txBody>
      </p:sp>
      <p:pic>
        <p:nvPicPr>
          <p:cNvPr id="4" name="Picture 3"/>
          <p:cNvPicPr>
            <a:picLocks noChangeAspect="1"/>
          </p:cNvPicPr>
          <p:nvPr/>
        </p:nvPicPr>
        <p:blipFill>
          <a:blip r:embed="rId2"/>
          <a:stretch>
            <a:fillRect/>
          </a:stretch>
        </p:blipFill>
        <p:spPr>
          <a:xfrm>
            <a:off x="330001" y="1110343"/>
            <a:ext cx="8019100" cy="5342708"/>
          </a:xfrm>
          <a:prstGeom prst="rect">
            <a:avLst/>
          </a:prstGeom>
        </p:spPr>
      </p:pic>
    </p:spTree>
    <p:extLst>
      <p:ext uri="{BB962C8B-B14F-4D97-AF65-F5344CB8AC3E}">
        <p14:creationId xmlns:p14="http://schemas.microsoft.com/office/powerpoint/2010/main" val="407207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50</a:t>
            </a:fld>
            <a:endParaRPr lang="en-US"/>
          </a:p>
        </p:txBody>
      </p:sp>
      <p:sp>
        <p:nvSpPr>
          <p:cNvPr id="6" name="Rectangle 5"/>
          <p:cNvSpPr/>
          <p:nvPr/>
        </p:nvSpPr>
        <p:spPr>
          <a:xfrm>
            <a:off x="862149" y="548640"/>
            <a:ext cx="7903027" cy="2000548"/>
          </a:xfrm>
          <a:prstGeom prst="rect">
            <a:avLst/>
          </a:prstGeom>
        </p:spPr>
        <p:txBody>
          <a:bodyPr wrap="square">
            <a:spAutoFit/>
          </a:bodyPr>
          <a:lstStyle/>
          <a:p>
            <a:r>
              <a:rPr lang="en-IN" b="1" dirty="0">
                <a:solidFill>
                  <a:srgbClr val="000000"/>
                </a:solidFill>
                <a:latin typeface="CopperplateGothicBT-Bold"/>
              </a:rPr>
              <a:t>Software Interrupt Instruction</a:t>
            </a:r>
          </a:p>
          <a:p>
            <a:pPr algn="just"/>
            <a:r>
              <a:rPr lang="en-US" sz="2000" dirty="0">
                <a:latin typeface="Times New Roman" panose="02020603050405020304" pitchFamily="18" charset="0"/>
                <a:cs typeface="Times New Roman" panose="02020603050405020304" pitchFamily="18" charset="0"/>
              </a:rPr>
              <a:t>A software interrupt instruction (SWI) causes a software interrupt exception, which provides a mechanism for applications to call operating system routines. </a:t>
            </a:r>
          </a:p>
          <a:p>
            <a:pPr algn="just"/>
            <a:r>
              <a:rPr lang="en-US" sz="2000" dirty="0">
                <a:latin typeface="Times New Roman" panose="02020603050405020304" pitchFamily="18" charset="0"/>
                <a:cs typeface="Times New Roman" panose="02020603050405020304" pitchFamily="18" charset="0"/>
              </a:rPr>
              <a:t>Syntax: SWI{&lt;</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SWI_number</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293223" y="2286000"/>
            <a:ext cx="6884125" cy="1752524"/>
          </a:xfrm>
          <a:prstGeom prst="rect">
            <a:avLst/>
          </a:prstGeom>
        </p:spPr>
      </p:pic>
      <p:sp>
        <p:nvSpPr>
          <p:cNvPr id="9" name="Rectangle 8"/>
          <p:cNvSpPr/>
          <p:nvPr/>
        </p:nvSpPr>
        <p:spPr>
          <a:xfrm>
            <a:off x="992777" y="4038524"/>
            <a:ext cx="7184571" cy="193899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When the processor executes an SWI instruction, it sets the program counter pc to the offset 0x8 in the vector table.</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It also forces the processor mode to SVC, which allows an operating system routine to be called in a privileged mode.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SWI instruction has an associated SWI number, which is used to represent a particular function call or feature.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98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51</a:t>
            </a:fld>
            <a:endParaRPr lang="en-US"/>
          </a:p>
        </p:txBody>
      </p:sp>
      <p:sp>
        <p:nvSpPr>
          <p:cNvPr id="6" name="Rectangle 5"/>
          <p:cNvSpPr/>
          <p:nvPr/>
        </p:nvSpPr>
        <p:spPr>
          <a:xfrm>
            <a:off x="561703" y="587828"/>
            <a:ext cx="7910785" cy="4770537"/>
          </a:xfrm>
          <a:prstGeom prst="rect">
            <a:avLst/>
          </a:prstGeom>
        </p:spPr>
        <p:txBody>
          <a:bodyPr wrap="square">
            <a:spAutoFit/>
          </a:bodyPr>
          <a:lstStyle/>
          <a:p>
            <a:pPr algn="just"/>
            <a:r>
              <a:rPr lang="en-IN" b="1" dirty="0">
                <a:solidFill>
                  <a:srgbClr val="000000"/>
                </a:solidFill>
                <a:latin typeface="Times New Roman" panose="02020603050405020304" pitchFamily="18" charset="0"/>
                <a:cs typeface="Times New Roman" panose="02020603050405020304" pitchFamily="18" charset="0"/>
              </a:rPr>
              <a:t>Example </a:t>
            </a:r>
            <a:endParaRPr lang="en-IN"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It shows an SWI call with SWI number 0x123456,. Typically the SWI instruction is executed in user mode. </a:t>
            </a:r>
            <a:endParaRPr lang="en-IN" sz="2000" dirty="0">
              <a:latin typeface="Times New Roman" panose="02020603050405020304" pitchFamily="18" charset="0"/>
              <a:cs typeface="Times New Roman" panose="02020603050405020304" pitchFamily="18" charset="0"/>
            </a:endParaRPr>
          </a:p>
          <a:p>
            <a:pPr algn="just"/>
            <a:r>
              <a:rPr lang="en-IN" sz="2000" b="1" dirty="0">
                <a:solidFill>
                  <a:srgbClr val="000000"/>
                </a:solidFill>
                <a:latin typeface="Times New Roman" panose="02020603050405020304" pitchFamily="18" charset="0"/>
                <a:cs typeface="Times New Roman" panose="02020603050405020304" pitchFamily="18" charset="0"/>
              </a:rPr>
              <a:t>PRE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cpsr</a:t>
            </a:r>
            <a:r>
              <a:rPr lang="en-IN" sz="2000" dirty="0">
                <a:solidFill>
                  <a:srgbClr val="000000"/>
                </a:solidFill>
                <a:latin typeface="Times New Roman" panose="02020603050405020304" pitchFamily="18" charset="0"/>
                <a:cs typeface="Times New Roman" panose="02020603050405020304" pitchFamily="18" charset="0"/>
              </a:rPr>
              <a:t> = </a:t>
            </a:r>
            <a:r>
              <a:rPr lang="en-IN" sz="2000" dirty="0" err="1">
                <a:solidFill>
                  <a:srgbClr val="000000"/>
                </a:solidFill>
                <a:latin typeface="Times New Roman" panose="02020603050405020304" pitchFamily="18" charset="0"/>
                <a:cs typeface="Times New Roman" panose="02020603050405020304" pitchFamily="18" charset="0"/>
              </a:rPr>
              <a:t>nzcVqi</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ft_USER</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pc = 0x00008000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lr</a:t>
            </a:r>
            <a:r>
              <a:rPr lang="en-IN" sz="2000" dirty="0">
                <a:solidFill>
                  <a:srgbClr val="000000"/>
                </a:solidFill>
                <a:latin typeface="Times New Roman" panose="02020603050405020304" pitchFamily="18" charset="0"/>
                <a:cs typeface="Times New Roman" panose="02020603050405020304" pitchFamily="18" charset="0"/>
              </a:rPr>
              <a:t> = 0x003fffff	; </a:t>
            </a:r>
            <a:r>
              <a:rPr lang="en-IN" sz="2000" dirty="0" err="1">
                <a:solidFill>
                  <a:srgbClr val="000000"/>
                </a:solidFill>
                <a:latin typeface="Times New Roman" panose="02020603050405020304" pitchFamily="18" charset="0"/>
                <a:cs typeface="Times New Roman" panose="02020603050405020304" pitchFamily="18" charset="0"/>
              </a:rPr>
              <a:t>lr</a:t>
            </a:r>
            <a:r>
              <a:rPr lang="en-IN" sz="2000" dirty="0">
                <a:solidFill>
                  <a:srgbClr val="000000"/>
                </a:solidFill>
                <a:latin typeface="Times New Roman" panose="02020603050405020304" pitchFamily="18" charset="0"/>
                <a:cs typeface="Times New Roman" panose="02020603050405020304" pitchFamily="18" charset="0"/>
              </a:rPr>
              <a:t> = r14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r0 = 0x12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0x00008000 SWI 0x123456 </a:t>
            </a:r>
            <a:endParaRPr lang="en-IN" sz="2000" dirty="0">
              <a:latin typeface="Times New Roman" panose="02020603050405020304" pitchFamily="18" charset="0"/>
              <a:cs typeface="Times New Roman" panose="02020603050405020304" pitchFamily="18" charset="0"/>
            </a:endParaRPr>
          </a:p>
          <a:p>
            <a:pPr algn="just"/>
            <a:r>
              <a:rPr lang="en-IN" sz="2000" b="1" dirty="0">
                <a:solidFill>
                  <a:srgbClr val="000000"/>
                </a:solidFill>
                <a:latin typeface="Times New Roman" panose="02020603050405020304" pitchFamily="18" charset="0"/>
                <a:cs typeface="Times New Roman" panose="02020603050405020304" pitchFamily="18" charset="0"/>
              </a:rPr>
              <a:t>POST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cpsr</a:t>
            </a:r>
            <a:r>
              <a:rPr lang="en-IN" sz="2000" dirty="0">
                <a:solidFill>
                  <a:srgbClr val="000000"/>
                </a:solidFill>
                <a:latin typeface="Times New Roman" panose="02020603050405020304" pitchFamily="18" charset="0"/>
                <a:cs typeface="Times New Roman" panose="02020603050405020304" pitchFamily="18" charset="0"/>
              </a:rPr>
              <a:t> = </a:t>
            </a:r>
            <a:r>
              <a:rPr lang="en-IN" sz="2000" b="1" dirty="0" err="1">
                <a:solidFill>
                  <a:srgbClr val="000000"/>
                </a:solidFill>
                <a:latin typeface="Times New Roman" panose="02020603050405020304" pitchFamily="18" charset="0"/>
                <a:cs typeface="Times New Roman" panose="02020603050405020304" pitchFamily="18" charset="0"/>
              </a:rPr>
              <a:t>nzcVqIft_SVC</a:t>
            </a:r>
            <a:r>
              <a:rPr lang="en-IN" sz="2000" b="1"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spsr</a:t>
            </a:r>
            <a:r>
              <a:rPr lang="en-IN" sz="2000" dirty="0">
                <a:solidFill>
                  <a:srgbClr val="000000"/>
                </a:solidFill>
                <a:latin typeface="Times New Roman" panose="02020603050405020304" pitchFamily="18" charset="0"/>
                <a:cs typeface="Times New Roman" panose="02020603050405020304" pitchFamily="18" charset="0"/>
              </a:rPr>
              <a:t> = </a:t>
            </a:r>
            <a:r>
              <a:rPr lang="en-IN" sz="2000" b="1" dirty="0" err="1">
                <a:solidFill>
                  <a:srgbClr val="000000"/>
                </a:solidFill>
                <a:latin typeface="Times New Roman" panose="02020603050405020304" pitchFamily="18" charset="0"/>
                <a:cs typeface="Times New Roman" panose="02020603050405020304" pitchFamily="18" charset="0"/>
              </a:rPr>
              <a:t>nzcVqi</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ft_USER</a:t>
            </a:r>
            <a:r>
              <a:rPr lang="en-IN" sz="2000" b="1"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pc = </a:t>
            </a:r>
            <a:r>
              <a:rPr lang="en-IN" sz="2000" b="1" dirty="0">
                <a:solidFill>
                  <a:srgbClr val="000000"/>
                </a:solidFill>
                <a:latin typeface="Times New Roman" panose="02020603050405020304" pitchFamily="18" charset="0"/>
                <a:cs typeface="Times New Roman" panose="02020603050405020304" pitchFamily="18" charset="0"/>
              </a:rPr>
              <a:t>0x00000008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lr</a:t>
            </a:r>
            <a:r>
              <a:rPr lang="en-IN" sz="2000" dirty="0">
                <a:solidFill>
                  <a:srgbClr val="000000"/>
                </a:solidFill>
                <a:latin typeface="Times New Roman" panose="02020603050405020304" pitchFamily="18" charset="0"/>
                <a:cs typeface="Times New Roman" panose="02020603050405020304" pitchFamily="18" charset="0"/>
              </a:rPr>
              <a:t> = </a:t>
            </a:r>
            <a:r>
              <a:rPr lang="en-IN" sz="2000" b="1" dirty="0">
                <a:solidFill>
                  <a:srgbClr val="000000"/>
                </a:solidFill>
                <a:latin typeface="Times New Roman" panose="02020603050405020304" pitchFamily="18" charset="0"/>
                <a:cs typeface="Times New Roman" panose="02020603050405020304" pitchFamily="18" charset="0"/>
              </a:rPr>
              <a:t>0x00008004 </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           r0 = </a:t>
            </a:r>
            <a:r>
              <a:rPr lang="en-IN" sz="2000" b="1" dirty="0">
                <a:solidFill>
                  <a:srgbClr val="000000"/>
                </a:solidFill>
                <a:latin typeface="Times New Roman" panose="02020603050405020304" pitchFamily="18" charset="0"/>
                <a:cs typeface="Times New Roman" panose="02020603050405020304" pitchFamily="18" charset="0"/>
              </a:rPr>
              <a:t>0x12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003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52</a:t>
            </a:fld>
            <a:endParaRPr lang="en-US"/>
          </a:p>
        </p:txBody>
      </p:sp>
      <p:sp>
        <p:nvSpPr>
          <p:cNvPr id="5" name="Rectangle 4"/>
          <p:cNvSpPr/>
          <p:nvPr/>
        </p:nvSpPr>
        <p:spPr>
          <a:xfrm>
            <a:off x="731520" y="862149"/>
            <a:ext cx="7740968" cy="3477875"/>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Since SWI instructions are used to call operating system routines, we need some form of parameter passing. This is achieved using registers. In this example, register r0 is used to pass the parameter 0x12. The return values are also passed back via registers.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Code called the SWI handler is required to process the SWI call. The handler obtains the SWI number using the address of the executed instruction, which is calculated from the link register </a:t>
            </a:r>
            <a:r>
              <a:rPr lang="en-US" sz="2000" dirty="0" err="1">
                <a:solidFill>
                  <a:srgbClr val="000000"/>
                </a:solidFill>
                <a:latin typeface="Times New Roman" panose="02020603050405020304" pitchFamily="18" charset="0"/>
                <a:cs typeface="Times New Roman" panose="02020603050405020304" pitchFamily="18" charset="0"/>
              </a:rPr>
              <a:t>lr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SWI number is determined by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SWI_Number</a:t>
            </a:r>
            <a:r>
              <a:rPr lang="en-US" sz="2000" dirty="0">
                <a:solidFill>
                  <a:srgbClr val="000000"/>
                </a:solidFill>
                <a:latin typeface="Times New Roman" panose="02020603050405020304" pitchFamily="18" charset="0"/>
                <a:cs typeface="Times New Roman" panose="02020603050405020304" pitchFamily="18" charset="0"/>
              </a:rPr>
              <a:t> = &lt;SWI instruction&gt; </a:t>
            </a:r>
            <a:r>
              <a:rPr lang="en-US" sz="2000" b="1" dirty="0">
                <a:solidFill>
                  <a:srgbClr val="000000"/>
                </a:solidFill>
                <a:latin typeface="Times New Roman" panose="02020603050405020304" pitchFamily="18" charset="0"/>
                <a:cs typeface="Times New Roman" panose="02020603050405020304" pitchFamily="18" charset="0"/>
              </a:rPr>
              <a:t>AND NOT</a:t>
            </a:r>
            <a:r>
              <a:rPr lang="en-US" sz="2000" dirty="0">
                <a:solidFill>
                  <a:srgbClr val="000000"/>
                </a:solidFill>
                <a:latin typeface="Times New Roman" panose="02020603050405020304" pitchFamily="18" charset="0"/>
                <a:cs typeface="Times New Roman" panose="02020603050405020304" pitchFamily="18" charset="0"/>
              </a:rPr>
              <a:t>(0xff000000)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Here the SWI instruction is the actual 32-bit SWI instruction executed by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137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53</a:t>
            </a:fld>
            <a:endParaRPr lang="en-US"/>
          </a:p>
        </p:txBody>
      </p:sp>
      <p:sp>
        <p:nvSpPr>
          <p:cNvPr id="6" name="Rectangle 5"/>
          <p:cNvSpPr/>
          <p:nvPr/>
        </p:nvSpPr>
        <p:spPr>
          <a:xfrm>
            <a:off x="731519" y="470265"/>
            <a:ext cx="7903029" cy="4708981"/>
          </a:xfrm>
          <a:prstGeom prst="rect">
            <a:avLst/>
          </a:prstGeom>
        </p:spPr>
        <p:txBody>
          <a:bodyPr wrap="square">
            <a:spAutoFit/>
          </a:bodyPr>
          <a:lstStyle/>
          <a:p>
            <a:pPr algn="just"/>
            <a:r>
              <a:rPr lang="en-IN" sz="2000" dirty="0">
                <a:solidFill>
                  <a:srgbClr val="000000"/>
                </a:solidFill>
                <a:latin typeface="Times New Roman" panose="02020603050405020304" pitchFamily="18" charset="0"/>
                <a:cs typeface="Times New Roman" panose="02020603050405020304" pitchFamily="18" charset="0"/>
              </a:rPr>
              <a:t>Example : </a:t>
            </a:r>
            <a:r>
              <a:rPr lang="en-US" sz="2000" dirty="0">
                <a:latin typeface="Times New Roman" panose="02020603050405020304" pitchFamily="18" charset="0"/>
                <a:cs typeface="Times New Roman" panose="02020603050405020304" pitchFamily="18" charset="0"/>
              </a:rPr>
              <a:t>This example shows the start of an SWI handler implementation. The code fragment determines what SWI number is being called and places that number into register r10. You can see from this example that the load instruction first copies the complete SWI instruction into register r10. The BIC instruction masks off the top bits of the instruction, leaving the SWI number. We assume the SWI has been called from ARM state. </a:t>
            </a:r>
          </a:p>
          <a:p>
            <a:pPr algn="just"/>
            <a:r>
              <a:rPr lang="en-US" sz="2000" dirty="0" err="1">
                <a:latin typeface="Times New Roman" panose="02020603050405020304" pitchFamily="18" charset="0"/>
                <a:cs typeface="Times New Roman" panose="02020603050405020304" pitchFamily="18" charset="0"/>
              </a:rPr>
              <a:t>SWI_handler</a:t>
            </a:r>
            <a:r>
              <a:rPr lang="en-US"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STMFD </a:t>
            </a:r>
            <a:r>
              <a:rPr lang="en-IN" sz="2000" dirty="0" err="1">
                <a:latin typeface="Times New Roman" panose="02020603050405020304" pitchFamily="18" charset="0"/>
                <a:cs typeface="Times New Roman" panose="02020603050405020304" pitchFamily="18" charset="0"/>
              </a:rPr>
              <a:t>sp</a:t>
            </a:r>
            <a:r>
              <a:rPr lang="en-IN" sz="2000" dirty="0">
                <a:latin typeface="Times New Roman" panose="02020603050405020304" pitchFamily="18" charset="0"/>
                <a:cs typeface="Times New Roman" panose="02020603050405020304" pitchFamily="18" charset="0"/>
              </a:rPr>
              <a:t>!, {r0-r12, </a:t>
            </a:r>
            <a:r>
              <a:rPr lang="en-IN" sz="2000" dirty="0" err="1">
                <a:latin typeface="Times New Roman" panose="02020603050405020304" pitchFamily="18" charset="0"/>
                <a:cs typeface="Times New Roman" panose="02020603050405020304" pitchFamily="18" charset="0"/>
              </a:rPr>
              <a:t>lr</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Store registers r0-r12 and the link register</a:t>
            </a:r>
          </a:p>
          <a:p>
            <a:pPr algn="just"/>
            <a:r>
              <a:rPr lang="en-IN" sz="2000" dirty="0">
                <a:latin typeface="Times New Roman" panose="02020603050405020304" pitchFamily="18" charset="0"/>
                <a:cs typeface="Times New Roman" panose="02020603050405020304" pitchFamily="18" charset="0"/>
              </a:rPr>
              <a:t>LDR r10, [</a:t>
            </a:r>
            <a:r>
              <a:rPr lang="en-IN" sz="2000" dirty="0" err="1">
                <a:latin typeface="Times New Roman" panose="02020603050405020304" pitchFamily="18" charset="0"/>
                <a:cs typeface="Times New Roman" panose="02020603050405020304" pitchFamily="18" charset="0"/>
              </a:rPr>
              <a:t>lr</a:t>
            </a:r>
            <a:r>
              <a:rPr lang="en-IN" sz="2000" dirty="0">
                <a:latin typeface="Times New Roman" panose="02020603050405020304" pitchFamily="18" charset="0"/>
                <a:cs typeface="Times New Roman" panose="02020603050405020304" pitchFamily="18" charset="0"/>
              </a:rPr>
              <a:t>, #-4] ; Read the SWI instruction </a:t>
            </a:r>
          </a:p>
          <a:p>
            <a:pPr algn="just"/>
            <a:r>
              <a:rPr lang="en-IN" sz="2000" dirty="0">
                <a:latin typeface="Times New Roman" panose="02020603050405020304" pitchFamily="18" charset="0"/>
                <a:cs typeface="Times New Roman" panose="02020603050405020304" pitchFamily="18" charset="0"/>
              </a:rPr>
              <a:t>BIC r10, r10, #0xff000000    ; Mask off top 8 bits </a:t>
            </a:r>
          </a:p>
          <a:p>
            <a:pPr algn="just"/>
            <a:r>
              <a:rPr lang="en-IN" sz="2000" dirty="0">
                <a:latin typeface="Times New Roman" panose="02020603050405020304" pitchFamily="18" charset="0"/>
                <a:cs typeface="Times New Roman" panose="02020603050405020304" pitchFamily="18" charset="0"/>
              </a:rPr>
              <a:t>                                               ; r10 - contains the SWI number </a:t>
            </a:r>
          </a:p>
          <a:p>
            <a:pPr algn="just"/>
            <a:r>
              <a:rPr lang="en-IN" sz="2000" dirty="0">
                <a:latin typeface="Times New Roman" panose="02020603050405020304" pitchFamily="18" charset="0"/>
                <a:cs typeface="Times New Roman" panose="02020603050405020304" pitchFamily="18" charset="0"/>
              </a:rPr>
              <a:t>BL </a:t>
            </a:r>
            <a:r>
              <a:rPr lang="en-IN" sz="2000" dirty="0" err="1">
                <a:latin typeface="Times New Roman" panose="02020603050405020304" pitchFamily="18" charset="0"/>
                <a:cs typeface="Times New Roman" panose="02020603050405020304" pitchFamily="18" charset="0"/>
              </a:rPr>
              <a:t>service_routine</a:t>
            </a:r>
            <a:r>
              <a:rPr lang="en-IN" sz="2000" dirty="0">
                <a:latin typeface="Times New Roman" panose="02020603050405020304" pitchFamily="18" charset="0"/>
                <a:cs typeface="Times New Roman" panose="02020603050405020304" pitchFamily="18" charset="0"/>
              </a:rPr>
              <a:t>                 ; return from SWI handler </a:t>
            </a:r>
          </a:p>
          <a:p>
            <a:pPr algn="just"/>
            <a:r>
              <a:rPr lang="en-IN" sz="2000" dirty="0">
                <a:latin typeface="Times New Roman" panose="02020603050405020304" pitchFamily="18" charset="0"/>
                <a:cs typeface="Times New Roman" panose="02020603050405020304" pitchFamily="18" charset="0"/>
              </a:rPr>
              <a:t>LDMFD </a:t>
            </a:r>
            <a:r>
              <a:rPr lang="en-IN" sz="2000" dirty="0" err="1">
                <a:latin typeface="Times New Roman" panose="02020603050405020304" pitchFamily="18" charset="0"/>
                <a:cs typeface="Times New Roman" panose="02020603050405020304" pitchFamily="18" charset="0"/>
              </a:rPr>
              <a:t>sp</a:t>
            </a:r>
            <a:r>
              <a:rPr lang="en-IN" sz="2000" dirty="0">
                <a:latin typeface="Times New Roman" panose="02020603050405020304" pitchFamily="18" charset="0"/>
                <a:cs typeface="Times New Roman" panose="02020603050405020304" pitchFamily="18" charset="0"/>
              </a:rPr>
              <a:t>!, {r0-r12, pc}ˆ </a:t>
            </a:r>
          </a:p>
          <a:p>
            <a:pPr algn="just"/>
            <a:r>
              <a:rPr lang="en-IN" sz="2000" dirty="0">
                <a:latin typeface="Times New Roman" panose="02020603050405020304" pitchFamily="18" charset="0"/>
                <a:cs typeface="Times New Roman" panose="02020603050405020304" pitchFamily="18" charset="0"/>
              </a:rPr>
              <a:t>The number in register r10 is then used by the SWI handler to call the appropriate SWI service routine.</a:t>
            </a:r>
          </a:p>
        </p:txBody>
      </p:sp>
    </p:spTree>
    <p:extLst>
      <p:ext uri="{BB962C8B-B14F-4D97-AF65-F5344CB8AC3E}">
        <p14:creationId xmlns:p14="http://schemas.microsoft.com/office/powerpoint/2010/main" val="1099106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54</a:t>
            </a:fld>
            <a:endParaRPr lang="en-US"/>
          </a:p>
        </p:txBody>
      </p:sp>
      <p:sp>
        <p:nvSpPr>
          <p:cNvPr id="4" name="Rectangle 3"/>
          <p:cNvSpPr/>
          <p:nvPr/>
        </p:nvSpPr>
        <p:spPr>
          <a:xfrm>
            <a:off x="644769" y="691662"/>
            <a:ext cx="7827719" cy="5078313"/>
          </a:xfrm>
          <a:prstGeom prst="rect">
            <a:avLst/>
          </a:prstGeom>
        </p:spPr>
        <p:txBody>
          <a:bodyPr wrap="square">
            <a:spAutoFit/>
          </a:bodyPr>
          <a:lstStyle/>
          <a:p>
            <a:r>
              <a:rPr lang="en-US" dirty="0"/>
              <a:t>Program Status Register Instructions</a:t>
            </a:r>
          </a:p>
          <a:p>
            <a:pPr algn="just"/>
            <a:r>
              <a:rPr lang="en-US" sz="2000" dirty="0">
                <a:latin typeface="Times New Roman" panose="02020603050405020304" pitchFamily="18" charset="0"/>
                <a:cs typeface="Times New Roman" panose="02020603050405020304" pitchFamily="18" charset="0"/>
              </a:rPr>
              <a:t>The ARM instruction set provides two instructions to directly control a program status register (</a:t>
            </a:r>
            <a:r>
              <a:rPr lang="en-US" sz="2000" dirty="0" err="1">
                <a:latin typeface="Times New Roman" panose="02020603050405020304" pitchFamily="18" charset="0"/>
                <a:cs typeface="Times New Roman" panose="02020603050405020304" pitchFamily="18" charset="0"/>
              </a:rPr>
              <a:t>psr</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MRS instruction transfers the contents of either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into a register in the reverse direction.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MSR instruction transfers the contents of a register into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Together these instructions are used to read and write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syntax you can see a label called fields. This can be any combination of control (c), extension (x), status (s), and flags (f ). These fields relate to particular byte regions in a </a:t>
            </a:r>
            <a:r>
              <a:rPr lang="en-US" sz="2000" dirty="0" err="1">
                <a:latin typeface="Times New Roman" panose="02020603050405020304" pitchFamily="18" charset="0"/>
                <a:cs typeface="Times New Roman" panose="02020603050405020304" pitchFamily="18" charset="0"/>
              </a:rPr>
              <a:t>psr</a:t>
            </a:r>
            <a:r>
              <a:rPr lang="en-US" sz="2000" dirty="0">
                <a:latin typeface="Times New Roman" panose="02020603050405020304" pitchFamily="18" charset="0"/>
                <a:cs typeface="Times New Roman" panose="02020603050405020304" pitchFamily="18" charset="0"/>
              </a:rPr>
              <a:t>, as shown in Figure below.</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Syntax: MRS{&lt;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Rd,&lt;</a:t>
            </a:r>
            <a:r>
              <a:rPr lang="en-IN" sz="2000" dirty="0" err="1">
                <a:latin typeface="Times New Roman" panose="02020603050405020304" pitchFamily="18" charset="0"/>
                <a:cs typeface="Times New Roman" panose="02020603050405020304" pitchFamily="18" charset="0"/>
              </a:rPr>
              <a:t>cpsr|spsr</a:t>
            </a:r>
            <a:r>
              <a:rPr lang="en-IN" sz="2000" dirty="0">
                <a:latin typeface="Times New Roman" panose="02020603050405020304" pitchFamily="18" charset="0"/>
                <a:cs typeface="Times New Roman" panose="02020603050405020304" pitchFamily="18" charset="0"/>
              </a:rPr>
              <a:t>&gt;</a:t>
            </a:r>
          </a:p>
          <a:p>
            <a:pPr algn="just"/>
            <a:r>
              <a:rPr lang="en-IN" sz="2000" dirty="0">
                <a:latin typeface="Times New Roman" panose="02020603050405020304" pitchFamily="18" charset="0"/>
                <a:cs typeface="Times New Roman" panose="02020603050405020304" pitchFamily="18" charset="0"/>
              </a:rPr>
              <a:t>	MSR{&lt;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&lt;</a:t>
            </a:r>
            <a:r>
              <a:rPr lang="en-IN" sz="2000" dirty="0" err="1">
                <a:latin typeface="Times New Roman" panose="02020603050405020304" pitchFamily="18" charset="0"/>
                <a:cs typeface="Times New Roman" panose="02020603050405020304" pitchFamily="18" charset="0"/>
              </a:rPr>
              <a:t>cpsr|spsr</a:t>
            </a:r>
            <a:r>
              <a:rPr lang="en-IN" sz="2000" dirty="0">
                <a:latin typeface="Times New Roman" panose="02020603050405020304" pitchFamily="18" charset="0"/>
                <a:cs typeface="Times New Roman" panose="02020603050405020304" pitchFamily="18" charset="0"/>
              </a:rPr>
              <a:t>&gt;_&lt;fields&gt;,Rm</a:t>
            </a:r>
          </a:p>
          <a:p>
            <a:pPr algn="just"/>
            <a:r>
              <a:rPr lang="en-IN" sz="2000" dirty="0">
                <a:latin typeface="Times New Roman" panose="02020603050405020304" pitchFamily="18" charset="0"/>
                <a:cs typeface="Times New Roman" panose="02020603050405020304" pitchFamily="18" charset="0"/>
              </a:rPr>
              <a:t>	MSR{&lt;</a:t>
            </a:r>
            <a:r>
              <a:rPr lang="en-IN" sz="2000" dirty="0" err="1">
                <a:latin typeface="Times New Roman" panose="02020603050405020304" pitchFamily="18" charset="0"/>
                <a:cs typeface="Times New Roman" panose="02020603050405020304" pitchFamily="18" charset="0"/>
              </a:rPr>
              <a:t>cond</a:t>
            </a:r>
            <a:r>
              <a:rPr lang="en-IN" sz="2000" dirty="0">
                <a:latin typeface="Times New Roman" panose="02020603050405020304" pitchFamily="18" charset="0"/>
                <a:cs typeface="Times New Roman" panose="02020603050405020304" pitchFamily="18" charset="0"/>
              </a:rPr>
              <a:t>&gt;} &lt;</a:t>
            </a:r>
            <a:r>
              <a:rPr lang="en-IN" sz="2000" dirty="0" err="1">
                <a:latin typeface="Times New Roman" panose="02020603050405020304" pitchFamily="18" charset="0"/>
                <a:cs typeface="Times New Roman" panose="02020603050405020304" pitchFamily="18" charset="0"/>
              </a:rPr>
              <a:t>cpsr|spsr</a:t>
            </a:r>
            <a:r>
              <a:rPr lang="en-IN" sz="2000" dirty="0">
                <a:latin typeface="Times New Roman" panose="02020603050405020304" pitchFamily="18" charset="0"/>
                <a:cs typeface="Times New Roman" panose="02020603050405020304" pitchFamily="18" charset="0"/>
              </a:rPr>
              <a:t>&gt;_&lt;fields&gt;,#immediate</a:t>
            </a:r>
          </a:p>
        </p:txBody>
      </p:sp>
    </p:spTree>
    <p:extLst>
      <p:ext uri="{BB962C8B-B14F-4D97-AF65-F5344CB8AC3E}">
        <p14:creationId xmlns:p14="http://schemas.microsoft.com/office/powerpoint/2010/main" val="2242861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55</a:t>
            </a:fld>
            <a:endParaRPr lang="en-US"/>
          </a:p>
        </p:txBody>
      </p:sp>
      <p:sp>
        <p:nvSpPr>
          <p:cNvPr id="4" name="Rectangle 3"/>
          <p:cNvSpPr/>
          <p:nvPr/>
        </p:nvSpPr>
        <p:spPr>
          <a:xfrm>
            <a:off x="961292" y="351692"/>
            <a:ext cx="6482861" cy="830997"/>
          </a:xfrm>
          <a:prstGeom prst="rect">
            <a:avLst/>
          </a:prstGeom>
        </p:spPr>
        <p:txBody>
          <a:bodyPr wrap="square">
            <a:spAutoFit/>
          </a:bodyPr>
          <a:lstStyle/>
          <a:p>
            <a:r>
              <a:rPr lang="en-IN" dirty="0"/>
              <a:t>PSR byte fields :</a:t>
            </a:r>
          </a:p>
          <a:p>
            <a:endParaRPr lang="en-IN" dirty="0"/>
          </a:p>
        </p:txBody>
      </p:sp>
      <p:pic>
        <p:nvPicPr>
          <p:cNvPr id="5" name="Picture 4"/>
          <p:cNvPicPr>
            <a:picLocks noChangeAspect="1"/>
          </p:cNvPicPr>
          <p:nvPr/>
        </p:nvPicPr>
        <p:blipFill>
          <a:blip r:embed="rId2"/>
          <a:stretch>
            <a:fillRect/>
          </a:stretch>
        </p:blipFill>
        <p:spPr>
          <a:xfrm>
            <a:off x="797169" y="1031631"/>
            <a:ext cx="7527681" cy="1910861"/>
          </a:xfrm>
          <a:prstGeom prst="rect">
            <a:avLst/>
          </a:prstGeom>
        </p:spPr>
      </p:pic>
      <p:pic>
        <p:nvPicPr>
          <p:cNvPr id="7" name="Picture 6"/>
          <p:cNvPicPr>
            <a:picLocks noChangeAspect="1"/>
          </p:cNvPicPr>
          <p:nvPr/>
        </p:nvPicPr>
        <p:blipFill>
          <a:blip r:embed="rId3"/>
          <a:stretch>
            <a:fillRect/>
          </a:stretch>
        </p:blipFill>
        <p:spPr>
          <a:xfrm>
            <a:off x="691662" y="2919412"/>
            <a:ext cx="7432429" cy="2496650"/>
          </a:xfrm>
          <a:prstGeom prst="rect">
            <a:avLst/>
          </a:prstGeom>
        </p:spPr>
      </p:pic>
      <p:sp>
        <p:nvSpPr>
          <p:cNvPr id="8" name="Rectangle 7"/>
          <p:cNvSpPr/>
          <p:nvPr/>
        </p:nvSpPr>
        <p:spPr>
          <a:xfrm>
            <a:off x="691662" y="5416062"/>
            <a:ext cx="7537937"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c field controls the interrupt masks, Thumb state, and processor 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02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56</a:t>
            </a:fld>
            <a:endParaRPr lang="en-US"/>
          </a:p>
        </p:txBody>
      </p:sp>
      <p:sp>
        <p:nvSpPr>
          <p:cNvPr id="5" name="Rectangle 4"/>
          <p:cNvSpPr/>
          <p:nvPr/>
        </p:nvSpPr>
        <p:spPr>
          <a:xfrm>
            <a:off x="705394" y="535578"/>
            <a:ext cx="7876903" cy="2862322"/>
          </a:xfrm>
          <a:prstGeom prst="rect">
            <a:avLst/>
          </a:prstGeom>
        </p:spPr>
        <p:txBody>
          <a:bodyPr wrap="square">
            <a:spAutoFit/>
          </a:bodyPr>
          <a:lstStyle/>
          <a:p>
            <a:r>
              <a:rPr lang="en-IN" sz="2000" b="1" dirty="0">
                <a:solidFill>
                  <a:srgbClr val="000000"/>
                </a:solidFill>
                <a:latin typeface="Times New Roman" panose="02020603050405020304" pitchFamily="18" charset="0"/>
                <a:cs typeface="Times New Roman" panose="02020603050405020304" pitchFamily="18" charset="0"/>
              </a:rPr>
              <a:t>Loading Constants :</a:t>
            </a:r>
          </a:p>
          <a:p>
            <a:pPr algn="just"/>
            <a:r>
              <a:rPr lang="en-US" sz="2000" dirty="0">
                <a:latin typeface="Times New Roman" panose="02020603050405020304" pitchFamily="18" charset="0"/>
                <a:cs typeface="Times New Roman" panose="02020603050405020304" pitchFamily="18" charset="0"/>
              </a:rPr>
              <a:t>There is no ARM instruction to move a 32-bit constant into a register. Since ARM instructions are 32 bits in size, they obviously cannot specify a general 32-bit constant. </a:t>
            </a:r>
          </a:p>
          <a:p>
            <a:pPr algn="just"/>
            <a:r>
              <a:rPr lang="en-US" sz="2000" dirty="0">
                <a:latin typeface="Times New Roman" panose="02020603050405020304" pitchFamily="18" charset="0"/>
                <a:cs typeface="Times New Roman" panose="02020603050405020304" pitchFamily="18" charset="0"/>
              </a:rPr>
              <a:t>To aid programming there are two pseudo instructions to move a 32-bit value into a register. </a:t>
            </a:r>
          </a:p>
          <a:p>
            <a:pPr algn="just"/>
            <a:r>
              <a:rPr lang="en-US" sz="2000" dirty="0">
                <a:latin typeface="Times New Roman" panose="02020603050405020304" pitchFamily="18" charset="0"/>
                <a:cs typeface="Times New Roman" panose="02020603050405020304" pitchFamily="18" charset="0"/>
              </a:rPr>
              <a:t>Syntax: LDR Rd, =constant </a:t>
            </a:r>
          </a:p>
          <a:p>
            <a:pPr algn="just"/>
            <a:r>
              <a:rPr lang="en-US" sz="2000" dirty="0">
                <a:latin typeface="Times New Roman" panose="02020603050405020304" pitchFamily="18" charset="0"/>
                <a:cs typeface="Times New Roman" panose="02020603050405020304" pitchFamily="18" charset="0"/>
              </a:rPr>
              <a:t>              ADR Rd, label</a:t>
            </a:r>
          </a:p>
          <a:p>
            <a:pPr algn="just"/>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79714" y="3104405"/>
            <a:ext cx="7492774" cy="1062645"/>
          </a:xfrm>
          <a:prstGeom prst="rect">
            <a:avLst/>
          </a:prstGeom>
        </p:spPr>
      </p:pic>
      <p:sp>
        <p:nvSpPr>
          <p:cNvPr id="7" name="Rectangle 6"/>
          <p:cNvSpPr/>
          <p:nvPr/>
        </p:nvSpPr>
        <p:spPr>
          <a:xfrm>
            <a:off x="822959" y="4167050"/>
            <a:ext cx="7759337" cy="163121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first pseudo instruction writes a 32-bit constant to a register using whatever instructions are available. It defaults to a memory read if the constant cannot be encoded using other instructions.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second pseudo instruction writes a relative address into a register, which will be encoded using a pc-relative expression.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135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57</a:t>
            </a:fld>
            <a:endParaRPr lang="en-US"/>
          </a:p>
        </p:txBody>
      </p:sp>
      <p:sp>
        <p:nvSpPr>
          <p:cNvPr id="5" name="Rectangle 4"/>
          <p:cNvSpPr/>
          <p:nvPr/>
        </p:nvSpPr>
        <p:spPr>
          <a:xfrm>
            <a:off x="817516" y="326571"/>
            <a:ext cx="7845471" cy="3477875"/>
          </a:xfrm>
          <a:prstGeom prst="rect">
            <a:avLst/>
          </a:prstGeom>
        </p:spPr>
        <p:txBody>
          <a:bodyPr wrap="square">
            <a:spAutoFit/>
          </a:bodyPr>
          <a:lstStyle/>
          <a:p>
            <a:r>
              <a:rPr lang="en-US" sz="2000" b="1" dirty="0">
                <a:solidFill>
                  <a:srgbClr val="000000"/>
                </a:solidFill>
                <a:latin typeface="Times New Roman" panose="02020603050405020304" pitchFamily="18" charset="0"/>
                <a:cs typeface="Times New Roman" panose="02020603050405020304" pitchFamily="18" charset="0"/>
              </a:rPr>
              <a:t>Example </a:t>
            </a:r>
            <a:endParaRPr lang="en-US" sz="2000" b="1"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This example shows an LDR instruction loading a 32-bit constant 0xff00ffff into register r0.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LDR r0, [pc, #constant_number-8-{PC}]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constant_number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DCD 0xff00ffff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This example involves a memory access to load the constant, which can be expensive for time-critical routines.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Below Example </a:t>
            </a:r>
            <a:r>
              <a:rPr lang="en-US" sz="2000" dirty="0">
                <a:solidFill>
                  <a:srgbClr val="000000"/>
                </a:solidFill>
                <a:latin typeface="Times New Roman" panose="02020603050405020304" pitchFamily="18" charset="0"/>
                <a:cs typeface="Times New Roman" panose="02020603050405020304" pitchFamily="18" charset="0"/>
              </a:rPr>
              <a:t>shows an alternative method to load the same constant into register r0 by using an MVN instruction.</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66207" y="3749831"/>
            <a:ext cx="7210696" cy="1997826"/>
          </a:xfrm>
          <a:prstGeom prst="rect">
            <a:avLst/>
          </a:prstGeom>
        </p:spPr>
      </p:pic>
    </p:spTree>
    <p:extLst>
      <p:ext uri="{BB962C8B-B14F-4D97-AF65-F5344CB8AC3E}">
        <p14:creationId xmlns:p14="http://schemas.microsoft.com/office/powerpoint/2010/main" val="1365442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58</a:t>
            </a:fld>
            <a:endParaRPr lang="en-US"/>
          </a:p>
        </p:txBody>
      </p:sp>
      <p:sp>
        <p:nvSpPr>
          <p:cNvPr id="6" name="Rectangle 5"/>
          <p:cNvSpPr/>
          <p:nvPr/>
        </p:nvSpPr>
        <p:spPr>
          <a:xfrm>
            <a:off x="692331" y="274320"/>
            <a:ext cx="7889965" cy="6001643"/>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Example </a:t>
            </a:r>
            <a:endParaRPr lang="en-US"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Loading the constant 0xff00ffff using an MVN.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PRE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none...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MVN r0, #0x00ff0000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POST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r0 = </a:t>
            </a:r>
            <a:r>
              <a:rPr lang="en-US" sz="2000" b="1" dirty="0">
                <a:solidFill>
                  <a:srgbClr val="000000"/>
                </a:solidFill>
                <a:latin typeface="Times New Roman" panose="02020603050405020304" pitchFamily="18" charset="0"/>
                <a:cs typeface="Times New Roman" panose="02020603050405020304" pitchFamily="18" charset="0"/>
              </a:rPr>
              <a:t>0xff00ffff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There are no of alternatives to accessing memory, but they depend upon the constant you are trying to load. The LDR </a:t>
            </a:r>
            <a:r>
              <a:rPr lang="en-US" sz="2000" dirty="0" err="1">
                <a:solidFill>
                  <a:srgbClr val="000000"/>
                </a:solidFill>
                <a:latin typeface="Times New Roman" panose="02020603050405020304" pitchFamily="18" charset="0"/>
                <a:cs typeface="Times New Roman" panose="02020603050405020304" pitchFamily="18" charset="0"/>
              </a:rPr>
              <a:t>pseudoinstruction</a:t>
            </a:r>
            <a:r>
              <a:rPr lang="en-US" sz="2000" dirty="0">
                <a:solidFill>
                  <a:srgbClr val="000000"/>
                </a:solidFill>
                <a:latin typeface="Times New Roman" panose="02020603050405020304" pitchFamily="18" charset="0"/>
                <a:cs typeface="Times New Roman" panose="02020603050405020304" pitchFamily="18" charset="0"/>
              </a:rPr>
              <a:t> either inserts an MOV or MVN instruction to generate a value (if possible) or generates an LDR instruction with a pc-relative address to read the constant from a literal pool—a data area embedded within the code.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Above Table shows two pseudocode conversions.</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first conversion produces a simple MOV instruction;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second conversion produces a pc-relative load.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Another useful pseudo instruction is the ADR instruction, or address relative. This instruction places the address of the given label into register Rd, using a pc-relative add or subtract.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15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59</a:t>
            </a:fld>
            <a:endParaRPr lang="en-US"/>
          </a:p>
        </p:txBody>
      </p:sp>
      <p:sp>
        <p:nvSpPr>
          <p:cNvPr id="6" name="Rectangle 5"/>
          <p:cNvSpPr/>
          <p:nvPr/>
        </p:nvSpPr>
        <p:spPr>
          <a:xfrm>
            <a:off x="679939" y="445477"/>
            <a:ext cx="7792550" cy="4462760"/>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Overview of C Compilers and Optimization :</a:t>
            </a:r>
          </a:p>
          <a:p>
            <a:pPr algn="just"/>
            <a:r>
              <a:rPr lang="en-US" sz="2000" dirty="0">
                <a:latin typeface="Times New Roman" panose="02020603050405020304" pitchFamily="18" charset="0"/>
                <a:cs typeface="Times New Roman" panose="02020603050405020304" pitchFamily="18" charset="0"/>
              </a:rPr>
              <a:t>C compilers have to translate your C function literally into assembler so that it works for all possible inputs. In practice, many of the input combinations are not possible or won’t occur. Let’s start by looking at an example of the problems the compiler faces. The memclr function clears N bytes of memory at address data. </a:t>
            </a:r>
          </a:p>
          <a:p>
            <a:pPr algn="just"/>
            <a:r>
              <a:rPr lang="en-US" sz="2000" dirty="0">
                <a:latin typeface="Times New Roman" panose="02020603050405020304" pitchFamily="18" charset="0"/>
                <a:cs typeface="Times New Roman" panose="02020603050405020304" pitchFamily="18" charset="0"/>
              </a:rPr>
              <a:t>void memclr(char *data,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for (; N&gt;0; N--)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*data=0; </a:t>
            </a:r>
          </a:p>
          <a:p>
            <a:pPr algn="just"/>
            <a:r>
              <a:rPr lang="en-US" sz="2000" dirty="0">
                <a:latin typeface="Times New Roman" panose="02020603050405020304" pitchFamily="18" charset="0"/>
                <a:cs typeface="Times New Roman" panose="02020603050405020304" pitchFamily="18" charset="0"/>
              </a:rPr>
              <a:t>data++;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15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sp>
        <p:nvSpPr>
          <p:cNvPr id="3" name="Rectangle 2"/>
          <p:cNvSpPr/>
          <p:nvPr/>
        </p:nvSpPr>
        <p:spPr>
          <a:xfrm>
            <a:off x="770710" y="300446"/>
            <a:ext cx="6022412" cy="461665"/>
          </a:xfrm>
          <a:prstGeom prst="rect">
            <a:avLst/>
          </a:prstGeom>
        </p:spPr>
        <p:txBody>
          <a:bodyPr wrap="square">
            <a:spAutoFit/>
          </a:bodyPr>
          <a:lstStyle/>
          <a:p>
            <a:r>
              <a:rPr lang="en-IN" b="1" dirty="0">
                <a:solidFill>
                  <a:srgbClr val="000000"/>
                </a:solidFill>
                <a:latin typeface="CopperplateGothicBT-Bold"/>
              </a:rPr>
              <a:t>Data Processing Instructions</a:t>
            </a:r>
            <a:endParaRPr lang="en-IN" dirty="0"/>
          </a:p>
        </p:txBody>
      </p:sp>
      <p:sp>
        <p:nvSpPr>
          <p:cNvPr id="4" name="Rectangle 3"/>
          <p:cNvSpPr/>
          <p:nvPr/>
        </p:nvSpPr>
        <p:spPr>
          <a:xfrm>
            <a:off x="770709" y="744583"/>
            <a:ext cx="7554142" cy="5016758"/>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data processing instructions manipulate data within registers. </a:t>
            </a:r>
          </a:p>
          <a:p>
            <a:pPr algn="just"/>
            <a:r>
              <a:rPr lang="en-US" sz="2000" dirty="0">
                <a:solidFill>
                  <a:srgbClr val="000000"/>
                </a:solidFill>
                <a:latin typeface="Times New Roman" panose="02020603050405020304" pitchFamily="18" charset="0"/>
                <a:cs typeface="Times New Roman" panose="02020603050405020304" pitchFamily="18" charset="0"/>
              </a:rPr>
              <a:t>Examples: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Move</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Arithmetic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Logical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Comparison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Multiply </a:t>
            </a:r>
          </a:p>
          <a:p>
            <a:pPr algn="just"/>
            <a:r>
              <a:rPr lang="en-US" sz="2000" dirty="0">
                <a:solidFill>
                  <a:srgbClr val="000000"/>
                </a:solidFill>
                <a:latin typeface="Times New Roman" panose="02020603050405020304" pitchFamily="18" charset="0"/>
                <a:cs typeface="Times New Roman" panose="02020603050405020304" pitchFamily="18" charset="0"/>
              </a:rPr>
              <a:t>Most data processing instructions can process one of their operands using the B</a:t>
            </a:r>
            <a:r>
              <a:rPr lang="en-US" sz="2000" b="1" dirty="0">
                <a:solidFill>
                  <a:srgbClr val="000000"/>
                </a:solidFill>
                <a:latin typeface="Times New Roman" panose="02020603050405020304" pitchFamily="18" charset="0"/>
                <a:cs typeface="Times New Roman" panose="02020603050405020304" pitchFamily="18" charset="0"/>
              </a:rPr>
              <a:t>arrel shifter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If you use the S suffix on a data processing instruction, then it updates the flags in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Move and logical operations update the carry flag C, negative flag N, and zero flag Z.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carry flag is set from the result of the barrel shift as the last bit shifted out.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N flag is set to bit 31 of the result.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Z flag is set if the result is zero.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294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60</a:t>
            </a:fld>
            <a:endParaRPr lang="en-US"/>
          </a:p>
        </p:txBody>
      </p:sp>
      <p:sp>
        <p:nvSpPr>
          <p:cNvPr id="2" name="Rectangle 1"/>
          <p:cNvSpPr/>
          <p:nvPr/>
        </p:nvSpPr>
        <p:spPr>
          <a:xfrm>
            <a:off x="679269" y="757646"/>
            <a:ext cx="7793219" cy="5078313"/>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No matter how advanced the compiler, it does not know whether N can be 0 on input or not. Therefore the compiler needs to test for this case explicitly before the first iteration of the loop.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compiler doesn’t know whether the data array pointer is four-byte aligned or not.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If it is four-byte aligned, then the compiler can clear four bytes at a time using an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store rather than a char store. Nor does it know whether N is a multiple of four or not. If N is a multiple of four, then the compiler can repeat the loop body four times or store four bytes at a time using an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store.</a:t>
            </a:r>
          </a:p>
          <a:p>
            <a:pPr algn="just"/>
            <a:r>
              <a:rPr lang="en-IN" b="1" dirty="0"/>
              <a:t>Basic C Data Types</a:t>
            </a:r>
          </a:p>
          <a:p>
            <a:pPr algn="just"/>
            <a:r>
              <a:rPr lang="en-US" sz="2000" dirty="0">
                <a:latin typeface="Times New Roman" panose="02020603050405020304" pitchFamily="18" charset="0"/>
                <a:cs typeface="Times New Roman" panose="02020603050405020304" pitchFamily="18" charset="0"/>
              </a:rPr>
              <a:t>ARM processors have 32-bit registers and 32-bit data processing operations. The ARM architecture is a RISC load/store architecture. In other words you must load values from memory into registers before acting on them. There are no arithmetic or logical instructions that manipulate values in memory directly.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49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61</a:t>
            </a:fld>
            <a:endParaRPr lang="en-US"/>
          </a:p>
        </p:txBody>
      </p:sp>
      <p:pic>
        <p:nvPicPr>
          <p:cNvPr id="4" name="Picture 3"/>
          <p:cNvPicPr>
            <a:picLocks noChangeAspect="1"/>
          </p:cNvPicPr>
          <p:nvPr/>
        </p:nvPicPr>
        <p:blipFill>
          <a:blip r:embed="rId2"/>
          <a:stretch>
            <a:fillRect/>
          </a:stretch>
        </p:blipFill>
        <p:spPr>
          <a:xfrm>
            <a:off x="645485" y="232642"/>
            <a:ext cx="7479611" cy="3777655"/>
          </a:xfrm>
          <a:prstGeom prst="rect">
            <a:avLst/>
          </a:prstGeom>
        </p:spPr>
      </p:pic>
      <p:sp>
        <p:nvSpPr>
          <p:cNvPr id="5" name="Rectangle 4"/>
          <p:cNvSpPr/>
          <p:nvPr/>
        </p:nvSpPr>
        <p:spPr>
          <a:xfrm>
            <a:off x="645485" y="4010298"/>
            <a:ext cx="7679365" cy="1015663"/>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Load instruction that act on 8- or 16-bit values extend the value to 32 bits before writing to an ARM register.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Unsigned values are zero-extended, and signed values sign-extended.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336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62</a:t>
            </a:fld>
            <a:endParaRPr lang="en-US"/>
          </a:p>
        </p:txBody>
      </p:sp>
      <p:pic>
        <p:nvPicPr>
          <p:cNvPr id="4" name="Picture 3"/>
          <p:cNvPicPr>
            <a:picLocks noChangeAspect="1"/>
          </p:cNvPicPr>
          <p:nvPr/>
        </p:nvPicPr>
        <p:blipFill>
          <a:blip r:embed="rId2"/>
          <a:stretch>
            <a:fillRect/>
          </a:stretch>
        </p:blipFill>
        <p:spPr>
          <a:xfrm>
            <a:off x="687703" y="0"/>
            <a:ext cx="5531916" cy="3370218"/>
          </a:xfrm>
          <a:prstGeom prst="rect">
            <a:avLst/>
          </a:prstGeom>
        </p:spPr>
      </p:pic>
      <p:sp>
        <p:nvSpPr>
          <p:cNvPr id="5" name="Rectangle 4"/>
          <p:cNvSpPr/>
          <p:nvPr/>
        </p:nvSpPr>
        <p:spPr>
          <a:xfrm>
            <a:off x="953589" y="3198168"/>
            <a:ext cx="7876902" cy="3170099"/>
          </a:xfrm>
          <a:prstGeom prst="rect">
            <a:avLst/>
          </a:prstGeom>
        </p:spPr>
        <p:txBody>
          <a:bodyPr wrap="square">
            <a:spAutoFit/>
          </a:bodyPr>
          <a:lstStyle/>
          <a:p>
            <a:r>
              <a:rPr lang="en-IN" sz="2000" b="1" dirty="0">
                <a:solidFill>
                  <a:srgbClr val="000000"/>
                </a:solidFill>
                <a:latin typeface="Times New Roman" panose="02020603050405020304" pitchFamily="18" charset="0"/>
                <a:cs typeface="Times New Roman" panose="02020603050405020304" pitchFamily="18" charset="0"/>
              </a:rPr>
              <a:t>Local Variable Types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ARM data processing operations are 32-bit only. For this reason, we should use a 32-bit datatype,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or long, for local variables wherever possible.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Avoid using char and short as local variable types, even if you are manipulating an 8- or 16-bit value.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one exception is when you want wrap-around to occur. If you require modulo arithmetic of the form 255 + 1 = 0, then use the char type.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964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endParaRPr lang="en-US" dirty="0"/>
          </a:p>
        </p:txBody>
      </p:sp>
      <p:sp>
        <p:nvSpPr>
          <p:cNvPr id="2" name="Rectangle 1"/>
          <p:cNvSpPr/>
          <p:nvPr/>
        </p:nvSpPr>
        <p:spPr>
          <a:xfrm>
            <a:off x="770709" y="735955"/>
            <a:ext cx="7554141" cy="5016758"/>
          </a:xfrm>
          <a:prstGeom prst="rect">
            <a:avLst/>
          </a:prstGeom>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Example : The following code checksums a data packet containing 64 words. It shows why you should avoid using char for local variables. </a:t>
            </a:r>
            <a:endParaRPr lang="en-IN" sz="2000" dirty="0">
              <a:latin typeface="Times New Roman" panose="02020603050405020304" pitchFamily="18" charset="0"/>
              <a:cs typeface="Times New Roman" panose="02020603050405020304" pitchFamily="18" charset="0"/>
            </a:endParaRPr>
          </a:p>
          <a:p>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checksum_v1(</a:t>
            </a:r>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char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sum = 0;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for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 0;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&lt; 64;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sum += data[</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return sum;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Declaring any variable  as a char is not efficient and it does not uses less register space or less space on the ARM stack than an int.</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892062" y="1383323"/>
            <a:ext cx="4432787" cy="3250590"/>
          </a:xfrm>
          <a:prstGeom prst="rect">
            <a:avLst/>
          </a:prstGeom>
        </p:spPr>
      </p:pic>
    </p:spTree>
    <p:extLst>
      <p:ext uri="{BB962C8B-B14F-4D97-AF65-F5344CB8AC3E}">
        <p14:creationId xmlns:p14="http://schemas.microsoft.com/office/powerpoint/2010/main" val="2664923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64</a:t>
            </a:fld>
            <a:endParaRPr lang="en-US"/>
          </a:p>
        </p:txBody>
      </p:sp>
      <p:sp>
        <p:nvSpPr>
          <p:cNvPr id="5" name="Rectangle 4"/>
          <p:cNvSpPr/>
          <p:nvPr/>
        </p:nvSpPr>
        <p:spPr>
          <a:xfrm>
            <a:off x="535577" y="248195"/>
            <a:ext cx="7936911" cy="5632311"/>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All ARM registers are 32-bit and all stack entries are at least 32-bit. Furthermore, to implement the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exactly, the compiler must account for the case when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 255. Any attempt to increment 255 should produce the answer 0.</a:t>
            </a:r>
          </a:p>
          <a:p>
            <a:r>
              <a:rPr lang="en-IN" sz="2000" dirty="0">
                <a:latin typeface="Times New Roman" panose="02020603050405020304" pitchFamily="18" charset="0"/>
                <a:cs typeface="Times New Roman" panose="02020603050405020304" pitchFamily="18" charset="0"/>
              </a:rPr>
              <a:t>Consider the compiler output for this function. We’ve added labels and comments to make the assembly clear. </a:t>
            </a:r>
          </a:p>
          <a:p>
            <a:r>
              <a:rPr lang="en-IN" sz="2000" dirty="0">
                <a:latin typeface="Times New Roman" panose="02020603050405020304" pitchFamily="18" charset="0"/>
                <a:cs typeface="Times New Roman" panose="02020603050405020304" pitchFamily="18" charset="0"/>
              </a:rPr>
              <a:t>checksum_v1 </a:t>
            </a:r>
          </a:p>
          <a:p>
            <a:r>
              <a:rPr lang="en-IN" sz="2000" dirty="0">
                <a:latin typeface="Times New Roman" panose="02020603050405020304" pitchFamily="18" charset="0"/>
                <a:cs typeface="Times New Roman" panose="02020603050405020304" pitchFamily="18" charset="0"/>
              </a:rPr>
              <a:t>            MOV r2,r0           ; r2 = data </a:t>
            </a:r>
          </a:p>
          <a:p>
            <a:r>
              <a:rPr lang="en-IN" sz="2000" dirty="0">
                <a:latin typeface="Times New Roman" panose="02020603050405020304" pitchFamily="18" charset="0"/>
                <a:cs typeface="Times New Roman" panose="02020603050405020304" pitchFamily="18" charset="0"/>
              </a:rPr>
              <a:t>            MOV r0,#0          ; sum = 0 </a:t>
            </a:r>
          </a:p>
          <a:p>
            <a:r>
              <a:rPr lang="en-IN" sz="2000" dirty="0">
                <a:latin typeface="Times New Roman" panose="02020603050405020304" pitchFamily="18" charset="0"/>
                <a:cs typeface="Times New Roman" panose="02020603050405020304" pitchFamily="18" charset="0"/>
              </a:rPr>
              <a:t>            MOV r1,#0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 </a:t>
            </a:r>
          </a:p>
          <a:p>
            <a:r>
              <a:rPr lang="en-IN" sz="2000" dirty="0">
                <a:latin typeface="Times New Roman" panose="02020603050405020304" pitchFamily="18" charset="0"/>
                <a:cs typeface="Times New Roman" panose="02020603050405020304" pitchFamily="18" charset="0"/>
              </a:rPr>
              <a:t>checksum_v1_loop </a:t>
            </a:r>
          </a:p>
          <a:p>
            <a:r>
              <a:rPr lang="en-IN" sz="2000" dirty="0">
                <a:latin typeface="Times New Roman" panose="02020603050405020304" pitchFamily="18" charset="0"/>
                <a:cs typeface="Times New Roman" panose="02020603050405020304" pitchFamily="18" charset="0"/>
              </a:rPr>
              <a:t>            LDR r3,[r2,r1,LSL #2]    ; r3 = data[</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ADD r1,r1,#1                 ; r1 = i+1 </a:t>
            </a:r>
          </a:p>
          <a:p>
            <a:r>
              <a:rPr lang="en-IN" sz="2000" dirty="0">
                <a:latin typeface="Times New Roman" panose="02020603050405020304" pitchFamily="18" charset="0"/>
                <a:cs typeface="Times New Roman" panose="02020603050405020304" pitchFamily="18" charset="0"/>
              </a:rPr>
              <a:t>            AND r1,r1,#0xff             ;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(char)r1 </a:t>
            </a:r>
          </a:p>
          <a:p>
            <a:r>
              <a:rPr lang="en-IN" sz="2000" dirty="0">
                <a:latin typeface="Times New Roman" panose="02020603050405020304" pitchFamily="18" charset="0"/>
                <a:cs typeface="Times New Roman" panose="02020603050405020304" pitchFamily="18" charset="0"/>
              </a:rPr>
              <a:t>             CMP r1,#0x40               ; compare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64 </a:t>
            </a:r>
          </a:p>
          <a:p>
            <a:r>
              <a:rPr lang="en-IN" sz="2000" dirty="0">
                <a:latin typeface="Times New Roman" panose="02020603050405020304" pitchFamily="18" charset="0"/>
                <a:cs typeface="Times New Roman" panose="02020603050405020304" pitchFamily="18" charset="0"/>
              </a:rPr>
              <a:t>             ADD r0,r3,r0                  ; sum += r3 </a:t>
            </a:r>
          </a:p>
          <a:p>
            <a:r>
              <a:rPr lang="en-IN" sz="2000" dirty="0">
                <a:latin typeface="Times New Roman" panose="02020603050405020304" pitchFamily="18" charset="0"/>
                <a:cs typeface="Times New Roman" panose="02020603050405020304" pitchFamily="18" charset="0"/>
              </a:rPr>
              <a:t>BCC checksum_v1_loop            ; if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&lt;64) loop (Branch if carry is clear)</a:t>
            </a:r>
          </a:p>
          <a:p>
            <a:r>
              <a:rPr lang="en-IN" sz="2000" dirty="0">
                <a:latin typeface="Times New Roman" panose="02020603050405020304" pitchFamily="18" charset="0"/>
                <a:cs typeface="Times New Roman" panose="02020603050405020304" pitchFamily="18" charset="0"/>
              </a:rPr>
              <a:t>MOV pc,r14                                ; return sum</a:t>
            </a:r>
          </a:p>
        </p:txBody>
      </p:sp>
    </p:spTree>
    <p:extLst>
      <p:ext uri="{BB962C8B-B14F-4D97-AF65-F5344CB8AC3E}">
        <p14:creationId xmlns:p14="http://schemas.microsoft.com/office/powerpoint/2010/main" val="4222357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65</a:t>
            </a:fld>
            <a:endParaRPr lang="en-US"/>
          </a:p>
        </p:txBody>
      </p:sp>
      <p:sp>
        <p:nvSpPr>
          <p:cNvPr id="5" name="Rectangle 4"/>
          <p:cNvSpPr/>
          <p:nvPr/>
        </p:nvSpPr>
        <p:spPr>
          <a:xfrm>
            <a:off x="574767" y="587829"/>
            <a:ext cx="7750084" cy="4093428"/>
          </a:xfrm>
          <a:prstGeom prst="rect">
            <a:avLst/>
          </a:prstGeom>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Now compare this to the compiler output where instead we declare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as an unsigned int.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checksum_v2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MOV r2,r0 </a:t>
            </a:r>
            <a:r>
              <a:rPr lang="en-IN" sz="2000" dirty="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r2 =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MOV r0,#0                         ; sum = 0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MOV r1,#0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=0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checksum_v2_loop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LDR r3,[r2,r1,LSL #2]       ; r3 = data[</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ADD r1,r1,#1                     ; r1++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CMP r1,#0x40                     ; compare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64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ADD r0,r3,r0                       ; sum += r3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BCC checksum_v2_loop                             ; if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&lt;64) </a:t>
            </a:r>
            <a:r>
              <a:rPr lang="en-IN" sz="2000" dirty="0" err="1">
                <a:solidFill>
                  <a:srgbClr val="000000"/>
                </a:solidFill>
                <a:latin typeface="Times New Roman" panose="02020603050405020304" pitchFamily="18" charset="0"/>
                <a:cs typeface="Times New Roman" panose="02020603050405020304" pitchFamily="18" charset="0"/>
              </a:rPr>
              <a:t>goto</a:t>
            </a:r>
            <a:r>
              <a:rPr lang="en-IN" sz="2000" dirty="0">
                <a:solidFill>
                  <a:srgbClr val="000000"/>
                </a:solidFill>
                <a:latin typeface="Times New Roman" panose="02020603050405020304" pitchFamily="18" charset="0"/>
                <a:cs typeface="Times New Roman" panose="02020603050405020304" pitchFamily="18" charset="0"/>
              </a:rPr>
              <a:t> loop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MOV pc,r14                        ; return sum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33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66</a:t>
            </a:fld>
            <a:endParaRPr lang="en-US"/>
          </a:p>
        </p:txBody>
      </p:sp>
      <p:sp>
        <p:nvSpPr>
          <p:cNvPr id="5" name="Rectangle 4"/>
          <p:cNvSpPr/>
          <p:nvPr/>
        </p:nvSpPr>
        <p:spPr>
          <a:xfrm>
            <a:off x="914400" y="274290"/>
            <a:ext cx="7410450" cy="532453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In the first case, the compiler inserts an extra AND instruction to reduce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to the range 0 to 255 before the comparison with 64. This instruction disappears in the second case.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Next, suppose the data packet contains 16-bit values and we need a 16-bit checksum. It is tempting to write the following C code: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short checksum_v3(short *data)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unsigned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short sum = 0;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for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 0;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&lt; 64;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sum = (short)(sum + data[</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return sum;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You may wonder why the for loop body doesn’t contain the code </a:t>
            </a:r>
          </a:p>
          <a:p>
            <a:r>
              <a:rPr lang="en-US" sz="2000" dirty="0">
                <a:latin typeface="Times New Roman" panose="02020603050405020304" pitchFamily="18" charset="0"/>
                <a:cs typeface="Times New Roman" panose="02020603050405020304" pitchFamily="18" charset="0"/>
              </a:rPr>
              <a:t>sum += data[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12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67</a:t>
            </a:fld>
            <a:endParaRPr lang="en-US"/>
          </a:p>
        </p:txBody>
      </p:sp>
      <p:sp>
        <p:nvSpPr>
          <p:cNvPr id="6" name="Rectangle 5"/>
          <p:cNvSpPr/>
          <p:nvPr/>
        </p:nvSpPr>
        <p:spPr>
          <a:xfrm>
            <a:off x="705395" y="574766"/>
            <a:ext cx="7767094" cy="5632311"/>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expression sum + data[</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is an integer and so can only be assigned to a short using an (implicit or explicit) narrowing cast. As you can see in the following assembly output, the compiler must insert extra instructions to implement the narrowing cast:</a:t>
            </a:r>
          </a:p>
          <a:p>
            <a:r>
              <a:rPr lang="pt-BR" sz="2000" dirty="0">
                <a:latin typeface="Times New Roman" panose="02020603050405020304" pitchFamily="18" charset="0"/>
                <a:cs typeface="Times New Roman" panose="02020603050405020304" pitchFamily="18" charset="0"/>
              </a:rPr>
              <a:t>checksum_v3 </a:t>
            </a:r>
          </a:p>
          <a:p>
            <a:r>
              <a:rPr lang="pt-BR" sz="2000" dirty="0">
                <a:latin typeface="Times New Roman" panose="02020603050405020304" pitchFamily="18" charset="0"/>
                <a:cs typeface="Times New Roman" panose="02020603050405020304" pitchFamily="18" charset="0"/>
              </a:rPr>
              <a:t>                              MOV r2,r0                   ; r2 = data </a:t>
            </a:r>
          </a:p>
          <a:p>
            <a:r>
              <a:rPr lang="pt-BR" sz="2000" dirty="0">
                <a:latin typeface="Times New Roman" panose="02020603050405020304" pitchFamily="18" charset="0"/>
                <a:cs typeface="Times New Roman" panose="02020603050405020304" pitchFamily="18" charset="0"/>
              </a:rPr>
              <a:t>                              MOV r0,#0                   ; sum = 0 </a:t>
            </a:r>
          </a:p>
          <a:p>
            <a:r>
              <a:rPr lang="pt-BR" sz="2000" dirty="0">
                <a:latin typeface="Times New Roman" panose="02020603050405020304" pitchFamily="18" charset="0"/>
                <a:cs typeface="Times New Roman" panose="02020603050405020304" pitchFamily="18" charset="0"/>
              </a:rPr>
              <a:t>                               MOV r1,#0                  ;i=0 </a:t>
            </a:r>
          </a:p>
          <a:p>
            <a:r>
              <a:rPr lang="pt-BR" sz="2000" dirty="0">
                <a:latin typeface="Times New Roman" panose="02020603050405020304" pitchFamily="18" charset="0"/>
                <a:cs typeface="Times New Roman" panose="02020603050405020304" pitchFamily="18" charset="0"/>
              </a:rPr>
              <a:t>checksum_v3_loop </a:t>
            </a:r>
          </a:p>
          <a:p>
            <a:r>
              <a:rPr lang="pt-BR" sz="2000" dirty="0">
                <a:latin typeface="Times New Roman" panose="02020603050405020304" pitchFamily="18" charset="0"/>
                <a:cs typeface="Times New Roman" panose="02020603050405020304" pitchFamily="18" charset="0"/>
              </a:rPr>
              <a:t>                              ADD r3,r2,r1,LSL #1    ; r3 = &amp;data[i] </a:t>
            </a:r>
          </a:p>
          <a:p>
            <a:r>
              <a:rPr lang="pt-BR" sz="2000" dirty="0">
                <a:latin typeface="Times New Roman" panose="02020603050405020304" pitchFamily="18" charset="0"/>
                <a:cs typeface="Times New Roman" panose="02020603050405020304" pitchFamily="18" charset="0"/>
              </a:rPr>
              <a:t>                             LDRH r3,[r3,#0]             ; r3 = data[i] </a:t>
            </a:r>
          </a:p>
          <a:p>
            <a:r>
              <a:rPr lang="pt-BR" sz="2000" dirty="0">
                <a:latin typeface="Times New Roman" panose="02020603050405020304" pitchFamily="18" charset="0"/>
                <a:cs typeface="Times New Roman" panose="02020603050405020304" pitchFamily="18" charset="0"/>
              </a:rPr>
              <a:t>                             ADD r1,r1,#1                  ; i++ </a:t>
            </a:r>
          </a:p>
          <a:p>
            <a:r>
              <a:rPr lang="pt-BR" sz="2000" dirty="0">
                <a:latin typeface="Times New Roman" panose="02020603050405020304" pitchFamily="18" charset="0"/>
                <a:cs typeface="Times New Roman" panose="02020603050405020304" pitchFamily="18" charset="0"/>
              </a:rPr>
              <a:t>                             CMP r1,#0x40                 ; compare i, 64 </a:t>
            </a:r>
          </a:p>
          <a:p>
            <a:r>
              <a:rPr lang="pt-BR" sz="2000" dirty="0">
                <a:latin typeface="Times New Roman" panose="02020603050405020304" pitchFamily="18" charset="0"/>
                <a:cs typeface="Times New Roman" panose="02020603050405020304" pitchFamily="18" charset="0"/>
              </a:rPr>
              <a:t>                             ADD r0,r3,r0                   ;  r0 = sum + r3 </a:t>
            </a:r>
          </a:p>
          <a:p>
            <a:r>
              <a:rPr lang="pt-BR" sz="2000" dirty="0">
                <a:latin typeface="Times New Roman" panose="02020603050405020304" pitchFamily="18" charset="0"/>
                <a:cs typeface="Times New Roman" panose="02020603050405020304" pitchFamily="18" charset="0"/>
              </a:rPr>
              <a:t>                            MOV r0,r0,LSL #16 </a:t>
            </a:r>
          </a:p>
          <a:p>
            <a:r>
              <a:rPr lang="pt-BR" sz="2000" dirty="0">
                <a:latin typeface="Times New Roman" panose="02020603050405020304" pitchFamily="18" charset="0"/>
                <a:cs typeface="Times New Roman" panose="02020603050405020304" pitchFamily="18" charset="0"/>
              </a:rPr>
              <a:t>                             MOV r0,r0,ASR #16       ; sum = (short)r0 </a:t>
            </a:r>
          </a:p>
          <a:p>
            <a:r>
              <a:rPr lang="pt-BR" sz="2000" dirty="0">
                <a:latin typeface="Times New Roman" panose="02020603050405020304" pitchFamily="18" charset="0"/>
                <a:cs typeface="Times New Roman" panose="02020603050405020304" pitchFamily="18" charset="0"/>
              </a:rPr>
              <a:t>BCC checksum_v3_loop ; if (i&lt;64) goto loop </a:t>
            </a:r>
          </a:p>
          <a:p>
            <a:r>
              <a:rPr lang="pt-BR" sz="2000" dirty="0">
                <a:latin typeface="Times New Roman" panose="02020603050405020304" pitchFamily="18" charset="0"/>
                <a:cs typeface="Times New Roman" panose="02020603050405020304" pitchFamily="18" charset="0"/>
              </a:rPr>
              <a:t>                             MOV pc,r14                     ; return sum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418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68</a:t>
            </a:fld>
            <a:endParaRPr lang="en-US"/>
          </a:p>
        </p:txBody>
      </p:sp>
      <p:sp>
        <p:nvSpPr>
          <p:cNvPr id="5" name="Rectangle 4"/>
          <p:cNvSpPr/>
          <p:nvPr/>
        </p:nvSpPr>
        <p:spPr>
          <a:xfrm>
            <a:off x="822960" y="796833"/>
            <a:ext cx="7501890" cy="3477875"/>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There are two reasons for the extra instructions: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The LDRH instruction does not allow for a shifted address offset as the LDR instruction did in checksum_v2. Therefore the </a:t>
            </a:r>
            <a:r>
              <a:rPr lang="en-US" sz="2000" dirty="0" err="1">
                <a:solidFill>
                  <a:srgbClr val="000000"/>
                </a:solidFill>
                <a:latin typeface="Times New Roman" panose="02020603050405020304" pitchFamily="18" charset="0"/>
                <a:cs typeface="Times New Roman" panose="02020603050405020304" pitchFamily="18" charset="0"/>
              </a:rPr>
              <a:t>fifirst</a:t>
            </a:r>
            <a:r>
              <a:rPr lang="en-US" sz="2000" dirty="0">
                <a:solidFill>
                  <a:srgbClr val="000000"/>
                </a:solidFill>
                <a:latin typeface="Times New Roman" panose="02020603050405020304" pitchFamily="18" charset="0"/>
                <a:cs typeface="Times New Roman" panose="02020603050405020304" pitchFamily="18" charset="0"/>
              </a:rPr>
              <a:t> ADD in the loop calculates the address of item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in the array. The LDRH loads from an address with no offset. LDRH has fewer addressing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modes than LDR as it was a later addition to the ARM instruction set. (See Table 5.1.)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The cast reducing total + array[</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to a short requires two MOV instructions. The compiler shifts left by 16 and then right by 16 to implement a 16-bit sign extend. The shift right is a sign-extending shift so it replicates the sign bit to fill the upper 16 bits. </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822961" y="4274708"/>
            <a:ext cx="7649528" cy="1015663"/>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We can avoid the second problem by using an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type variable to hold the partial sum.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We only reduce the sum to a short type at the function exit.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436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69</a:t>
            </a:fld>
            <a:endParaRPr lang="en-US"/>
          </a:p>
        </p:txBody>
      </p:sp>
      <p:sp>
        <p:nvSpPr>
          <p:cNvPr id="5" name="Rectangle 4"/>
          <p:cNvSpPr/>
          <p:nvPr/>
        </p:nvSpPr>
        <p:spPr>
          <a:xfrm>
            <a:off x="679269" y="470263"/>
            <a:ext cx="7645581" cy="6247864"/>
          </a:xfrm>
          <a:prstGeom prst="rect">
            <a:avLst/>
          </a:prstGeom>
        </p:spPr>
        <p:txBody>
          <a:bodyPr wrap="square">
            <a:spAutoFit/>
          </a:bodyPr>
          <a:lstStyle/>
          <a:p>
            <a:r>
              <a:rPr lang="en-US" sz="2000" b="1" dirty="0">
                <a:solidFill>
                  <a:srgbClr val="000000"/>
                </a:solidFill>
                <a:latin typeface="Times New Roman" panose="02020603050405020304" pitchFamily="18" charset="0"/>
                <a:cs typeface="Times New Roman" panose="02020603050405020304" pitchFamily="18" charset="0"/>
              </a:rPr>
              <a:t>Example </a:t>
            </a:r>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checksum_v4 code fixes all the problems we have discussed in this section. It uses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type local variables to avoid unnecessary casts. It increments the pointer data instead of using an index offset data[</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short checksum_v4(short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unsigned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sum=0;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for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=0;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&lt;64; </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sum +=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return (short)sum;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*(data++) operation translates to a single ARM instruction that loads the data and increments the data pointer. Of course you could write sum += *data; data++; or even *data++ instead if you prefer. The compiler produces the following output. Three instructions have been removed from the inside loop, saving three cycles per loop compared to </a:t>
            </a:r>
          </a:p>
          <a:p>
            <a:pPr algn="just"/>
            <a:r>
              <a:rPr lang="en-US" sz="2000" dirty="0">
                <a:latin typeface="Times New Roman" panose="02020603050405020304" pitchFamily="18" charset="0"/>
                <a:cs typeface="Times New Roman" panose="02020603050405020304" pitchFamily="18" charset="0"/>
              </a:rPr>
              <a:t>checksum_v3.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39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sp>
        <p:nvSpPr>
          <p:cNvPr id="2" name="Rectangle 1"/>
          <p:cNvSpPr/>
          <p:nvPr/>
        </p:nvSpPr>
        <p:spPr>
          <a:xfrm>
            <a:off x="464457" y="0"/>
            <a:ext cx="7860393" cy="461665"/>
          </a:xfrm>
          <a:prstGeom prst="rect">
            <a:avLst/>
          </a:prstGeom>
        </p:spPr>
        <p:txBody>
          <a:bodyPr wrap="square">
            <a:spAutoFit/>
          </a:bodyPr>
          <a:lstStyle/>
          <a:p>
            <a:r>
              <a:rPr lang="en-IN" dirty="0">
                <a:solidFill>
                  <a:srgbClr val="000000"/>
                </a:solidFill>
                <a:latin typeface="Copperplate-Gothic32BC"/>
              </a:rPr>
              <a:t>Move Instructions: </a:t>
            </a:r>
            <a:endParaRPr lang="en-IN" dirty="0"/>
          </a:p>
        </p:txBody>
      </p:sp>
      <p:sp>
        <p:nvSpPr>
          <p:cNvPr id="4" name="Rectangle 3"/>
          <p:cNvSpPr/>
          <p:nvPr/>
        </p:nvSpPr>
        <p:spPr>
          <a:xfrm>
            <a:off x="464457" y="740229"/>
            <a:ext cx="7860393" cy="6247864"/>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Move is the simplest ARM instruction. It copies N into a destination register Rd, where N is a register or immediate value. This instruction is useful for setting initial values and transferring data between registers.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Syntax: &lt;instruction&gt;{&lt;</a:t>
            </a:r>
            <a:r>
              <a:rPr lang="en-US" sz="2000" dirty="0" err="1">
                <a:solidFill>
                  <a:srgbClr val="000000"/>
                </a:solidFill>
                <a:latin typeface="Times New Roman" panose="02020603050405020304" pitchFamily="18" charset="0"/>
                <a:cs typeface="Times New Roman" panose="02020603050405020304" pitchFamily="18" charset="0"/>
              </a:rPr>
              <a:t>cond</a:t>
            </a:r>
            <a:r>
              <a:rPr lang="en-US" sz="2000" dirty="0">
                <a:solidFill>
                  <a:srgbClr val="000000"/>
                </a:solidFill>
                <a:latin typeface="Times New Roman" panose="02020603050405020304" pitchFamily="18" charset="0"/>
                <a:cs typeface="Times New Roman" panose="02020603050405020304" pitchFamily="18" charset="0"/>
              </a:rPr>
              <a:t>&gt;}{S} Rd, N</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 </a:t>
            </a:r>
          </a:p>
          <a:p>
            <a:r>
              <a:rPr lang="en-US" sz="2000" dirty="0">
                <a:latin typeface="Times New Roman" panose="02020603050405020304" pitchFamily="18" charset="0"/>
                <a:cs typeface="Times New Roman" panose="02020603050405020304" pitchFamily="18" charset="0"/>
              </a:rPr>
              <a:t>The MOV instruction takes the contents of register r5 and copies them into register r7, in this case, taking the value 5, and overwriting  the value 8 in register r7. </a:t>
            </a:r>
          </a:p>
          <a:p>
            <a:r>
              <a:rPr lang="en-US" sz="2000" b="1" dirty="0">
                <a:latin typeface="Times New Roman" panose="02020603050405020304" pitchFamily="18" charset="0"/>
                <a:cs typeface="Times New Roman" panose="02020603050405020304" pitchFamily="18" charset="0"/>
              </a:rPr>
              <a:t>PRE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r5 = 5 </a:t>
            </a:r>
          </a:p>
          <a:p>
            <a:r>
              <a:rPr lang="en-US" sz="2000" dirty="0">
                <a:latin typeface="Times New Roman" panose="02020603050405020304" pitchFamily="18" charset="0"/>
                <a:cs typeface="Times New Roman" panose="02020603050405020304" pitchFamily="18" charset="0"/>
              </a:rPr>
              <a:t>                    r7 = 8 </a:t>
            </a:r>
          </a:p>
          <a:p>
            <a:r>
              <a:rPr lang="en-US" sz="2000" dirty="0">
                <a:latin typeface="Times New Roman" panose="02020603050405020304" pitchFamily="18" charset="0"/>
                <a:cs typeface="Times New Roman" panose="02020603050405020304" pitchFamily="18" charset="0"/>
              </a:rPr>
              <a:t>                    MOV r7, r5          ; let r7 = r5 </a:t>
            </a:r>
          </a:p>
          <a:p>
            <a:r>
              <a:rPr lang="en-US" sz="2000" b="1" dirty="0">
                <a:latin typeface="Times New Roman" panose="02020603050405020304" pitchFamily="18" charset="0"/>
                <a:cs typeface="Times New Roman" panose="02020603050405020304" pitchFamily="18" charset="0"/>
              </a:rPr>
              <a:t>POST </a:t>
            </a:r>
            <a:r>
              <a:rPr lang="en-US" sz="2000" dirty="0">
                <a:latin typeface="Times New Roman" panose="02020603050405020304" pitchFamily="18" charset="0"/>
                <a:cs typeface="Times New Roman" panose="02020603050405020304" pitchFamily="18" charset="0"/>
              </a:rPr>
              <a:t>         r5 = 5 </a:t>
            </a:r>
          </a:p>
          <a:p>
            <a:r>
              <a:rPr lang="en-US" sz="2000" dirty="0">
                <a:latin typeface="Times New Roman" panose="02020603050405020304" pitchFamily="18" charset="0"/>
                <a:cs typeface="Times New Roman" panose="02020603050405020304" pitchFamily="18" charset="0"/>
              </a:rPr>
              <a:t>                    r7 = 5 </a:t>
            </a:r>
          </a:p>
          <a:p>
            <a:endParaRPr lang="en-IN"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54770388"/>
              </p:ext>
            </p:extLst>
          </p:nvPr>
        </p:nvGraphicFramePr>
        <p:xfrm>
          <a:off x="914400" y="2075542"/>
          <a:ext cx="7380515" cy="1291772"/>
        </p:xfrm>
        <a:graphic>
          <a:graphicData uri="http://schemas.openxmlformats.org/drawingml/2006/table">
            <a:tbl>
              <a:tblPr firstRow="1" bandRow="1">
                <a:tableStyleId>{5C22544A-7EE6-4342-B048-85BDC9FD1C3A}</a:tableStyleId>
              </a:tblPr>
              <a:tblGrid>
                <a:gridCol w="1091088">
                  <a:extLst>
                    <a:ext uri="{9D8B030D-6E8A-4147-A177-3AD203B41FA5}">
                      <a16:colId xmlns:a16="http://schemas.microsoft.com/office/drawing/2014/main" val="263735596"/>
                    </a:ext>
                  </a:extLst>
                </a:gridCol>
                <a:gridCol w="3355852">
                  <a:extLst>
                    <a:ext uri="{9D8B030D-6E8A-4147-A177-3AD203B41FA5}">
                      <a16:colId xmlns:a16="http://schemas.microsoft.com/office/drawing/2014/main" val="1598448113"/>
                    </a:ext>
                  </a:extLst>
                </a:gridCol>
                <a:gridCol w="2933575">
                  <a:extLst>
                    <a:ext uri="{9D8B030D-6E8A-4147-A177-3AD203B41FA5}">
                      <a16:colId xmlns:a16="http://schemas.microsoft.com/office/drawing/2014/main" val="282752948"/>
                    </a:ext>
                  </a:extLst>
                </a:gridCol>
              </a:tblGrid>
              <a:tr h="645886">
                <a:tc>
                  <a:txBody>
                    <a:bodyPr/>
                    <a:lstStyle/>
                    <a:p>
                      <a:r>
                        <a:rPr lang="en-US" sz="1800" b="0" dirty="0">
                          <a:solidFill>
                            <a:schemeClr val="tx1"/>
                          </a:solidFill>
                          <a:latin typeface="Times New Roman" panose="02020603050405020304" pitchFamily="18" charset="0"/>
                          <a:cs typeface="Times New Roman" panose="02020603050405020304" pitchFamily="18" charset="0"/>
                        </a:rPr>
                        <a:t>MOV </a:t>
                      </a:r>
                      <a:endParaRPr lang="en-IN" b="0" dirty="0">
                        <a:solidFill>
                          <a:schemeClr val="tx1"/>
                        </a:solidFill>
                      </a:endParaRPr>
                    </a:p>
                  </a:txBody>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Move a 32-bit value into a register</a:t>
                      </a:r>
                      <a:endParaRPr lang="en-IN" b="0" dirty="0">
                        <a:solidFill>
                          <a:schemeClr val="tx1"/>
                        </a:solidFill>
                      </a:endParaRPr>
                    </a:p>
                  </a:txBody>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Rd = N </a:t>
                      </a:r>
                      <a:endParaRPr lang="en-IN" b="0" dirty="0">
                        <a:solidFill>
                          <a:schemeClr val="tx1"/>
                        </a:solidFill>
                      </a:endParaRPr>
                    </a:p>
                  </a:txBody>
                  <a:tcPr/>
                </a:tc>
                <a:extLst>
                  <a:ext uri="{0D108BD9-81ED-4DB2-BD59-A6C34878D82A}">
                    <a16:rowId xmlns:a16="http://schemas.microsoft.com/office/drawing/2014/main" val="2078433883"/>
                  </a:ext>
                </a:extLst>
              </a:tr>
              <a:tr h="645886">
                <a:tc>
                  <a:txBody>
                    <a:bodyPr/>
                    <a:lstStyle/>
                    <a:p>
                      <a:r>
                        <a:rPr lang="en-US" sz="1800" dirty="0">
                          <a:latin typeface="Times New Roman" panose="02020603050405020304" pitchFamily="18" charset="0"/>
                          <a:cs typeface="Times New Roman" panose="02020603050405020304" pitchFamily="18" charset="0"/>
                        </a:rPr>
                        <a:t>MVN </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move the NOT of the 32-bit value into a register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Rd = ∼N</a:t>
                      </a:r>
                    </a:p>
                    <a:p>
                      <a:endParaRPr lang="en-IN" dirty="0"/>
                    </a:p>
                  </a:txBody>
                  <a:tcPr/>
                </a:tc>
                <a:extLst>
                  <a:ext uri="{0D108BD9-81ED-4DB2-BD59-A6C34878D82A}">
                    <a16:rowId xmlns:a16="http://schemas.microsoft.com/office/drawing/2014/main" val="1248570989"/>
                  </a:ext>
                </a:extLst>
              </a:tr>
            </a:tbl>
          </a:graphicData>
        </a:graphic>
      </p:graphicFrame>
    </p:spTree>
    <p:extLst>
      <p:ext uri="{BB962C8B-B14F-4D97-AF65-F5344CB8AC3E}">
        <p14:creationId xmlns:p14="http://schemas.microsoft.com/office/powerpoint/2010/main" val="345079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70</a:t>
            </a:fld>
            <a:endParaRPr lang="en-US"/>
          </a:p>
        </p:txBody>
      </p:sp>
      <p:pic>
        <p:nvPicPr>
          <p:cNvPr id="5" name="Picture 4"/>
          <p:cNvPicPr>
            <a:picLocks noChangeAspect="1"/>
          </p:cNvPicPr>
          <p:nvPr/>
        </p:nvPicPr>
        <p:blipFill>
          <a:blip r:embed="rId2"/>
          <a:stretch>
            <a:fillRect/>
          </a:stretch>
        </p:blipFill>
        <p:spPr>
          <a:xfrm>
            <a:off x="0" y="1"/>
            <a:ext cx="8898084" cy="4695666"/>
          </a:xfrm>
          <a:prstGeom prst="rect">
            <a:avLst/>
          </a:prstGeom>
        </p:spPr>
      </p:pic>
    </p:spTree>
    <p:extLst>
      <p:ext uri="{BB962C8B-B14F-4D97-AF65-F5344CB8AC3E}">
        <p14:creationId xmlns:p14="http://schemas.microsoft.com/office/powerpoint/2010/main" val="20337985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71</a:t>
            </a:fld>
            <a:endParaRPr lang="en-US"/>
          </a:p>
        </p:txBody>
      </p:sp>
      <p:sp>
        <p:nvSpPr>
          <p:cNvPr id="4" name="Rectangle 3"/>
          <p:cNvSpPr/>
          <p:nvPr/>
        </p:nvSpPr>
        <p:spPr>
          <a:xfrm>
            <a:off x="744584" y="640080"/>
            <a:ext cx="7968342" cy="5386090"/>
          </a:xfrm>
          <a:prstGeom prst="rect">
            <a:avLst/>
          </a:prstGeom>
        </p:spPr>
        <p:txBody>
          <a:bodyPr wrap="square">
            <a:spAutoFit/>
          </a:bodyPr>
          <a:lstStyle/>
          <a:p>
            <a:r>
              <a:rPr lang="en-IN" dirty="0">
                <a:solidFill>
                  <a:srgbClr val="000000"/>
                </a:solidFill>
                <a:latin typeface="Copperplate-Gothic32BC"/>
              </a:rPr>
              <a:t>Function Argument Types : </a:t>
            </a:r>
          </a:p>
          <a:p>
            <a:pPr algn="just"/>
            <a:r>
              <a:rPr lang="en-US" sz="2000" dirty="0">
                <a:latin typeface="Times New Roman" panose="02020603050405020304" pitchFamily="18" charset="0"/>
                <a:cs typeface="Times New Roman" panose="02020603050405020304" pitchFamily="18" charset="0"/>
              </a:rPr>
              <a:t>converting local variables from types char or short to type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increases performance and reduces code size. The same holds for function arguments. </a:t>
            </a:r>
          </a:p>
          <a:p>
            <a:pPr algn="just"/>
            <a:r>
              <a:rPr lang="en-US" sz="2000" dirty="0">
                <a:latin typeface="Times New Roman" panose="02020603050405020304" pitchFamily="18" charset="0"/>
                <a:cs typeface="Times New Roman" panose="02020603050405020304" pitchFamily="18" charset="0"/>
              </a:rPr>
              <a:t>Consider the following simple function, which adds two 16-bit values, halving the second, and returns a 16-bit sum: </a:t>
            </a:r>
          </a:p>
          <a:p>
            <a:pPr algn="just"/>
            <a:r>
              <a:rPr lang="en-US" sz="2000" dirty="0">
                <a:latin typeface="Times New Roman" panose="02020603050405020304" pitchFamily="18" charset="0"/>
                <a:cs typeface="Times New Roman" panose="02020603050405020304" pitchFamily="18" charset="0"/>
              </a:rPr>
              <a:t>short add_v1(short a, short b)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return a + (b &gt;&gt; 1);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This function is a little artificial, but it is a useful test case to illustrate the problems faced by the compiler. The input values a, b, and the </a:t>
            </a:r>
            <a:r>
              <a:rPr lang="en-US" sz="2000" dirty="0" err="1">
                <a:latin typeface="Times New Roman" panose="02020603050405020304" pitchFamily="18" charset="0"/>
                <a:cs typeface="Times New Roman" panose="02020603050405020304" pitchFamily="18" charset="0"/>
              </a:rPr>
              <a:t>returnvalue</a:t>
            </a:r>
            <a:r>
              <a:rPr lang="en-US" sz="2000" dirty="0">
                <a:latin typeface="Times New Roman" panose="02020603050405020304" pitchFamily="18" charset="0"/>
                <a:cs typeface="Times New Roman" panose="02020603050405020304" pitchFamily="18" charset="0"/>
              </a:rPr>
              <a:t> will be passed in 32-bit ARM registers. Should the compiler assume that these 32-bit values are in the range of </a:t>
            </a:r>
          </a:p>
          <a:p>
            <a:pPr algn="just"/>
            <a:r>
              <a:rPr lang="en-US" sz="2000" dirty="0">
                <a:latin typeface="Times New Roman" panose="02020603050405020304" pitchFamily="18" charset="0"/>
                <a:cs typeface="Times New Roman" panose="02020603050405020304" pitchFamily="18" charset="0"/>
              </a:rPr>
              <a:t>a short type, that is, −32,768 to +32,767? Or should the compiler force values to be in this range by sign-extending the lowest 16 bits to </a:t>
            </a:r>
            <a:r>
              <a:rPr lang="en-US" sz="2000" dirty="0" err="1">
                <a:latin typeface="Times New Roman" panose="02020603050405020304" pitchFamily="18" charset="0"/>
                <a:cs typeface="Times New Roman" panose="02020603050405020304" pitchFamily="18" charset="0"/>
              </a:rPr>
              <a:t>fifill</a:t>
            </a:r>
            <a:r>
              <a:rPr lang="en-US" sz="2000" dirty="0">
                <a:latin typeface="Times New Roman" panose="02020603050405020304" pitchFamily="18" charset="0"/>
                <a:cs typeface="Times New Roman" panose="02020603050405020304" pitchFamily="18" charset="0"/>
              </a:rPr>
              <a:t> the 32-bit register? The compiler must make compatible decisions for the function caller and </a:t>
            </a:r>
            <a:r>
              <a:rPr lang="en-US" sz="2000" dirty="0" err="1">
                <a:latin typeface="Times New Roman" panose="02020603050405020304" pitchFamily="18" charset="0"/>
                <a:cs typeface="Times New Roman" panose="02020603050405020304" pitchFamily="18" charset="0"/>
              </a:rPr>
              <a:t>callee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257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72</a:t>
            </a:fld>
            <a:endParaRPr lang="en-US"/>
          </a:p>
        </p:txBody>
      </p:sp>
      <p:sp>
        <p:nvSpPr>
          <p:cNvPr id="5" name="Rectangle 4"/>
          <p:cNvSpPr/>
          <p:nvPr/>
        </p:nvSpPr>
        <p:spPr>
          <a:xfrm>
            <a:off x="587829" y="352697"/>
            <a:ext cx="7884659" cy="6309420"/>
          </a:xfrm>
          <a:prstGeom prst="rect">
            <a:avLst/>
          </a:prstGeom>
        </p:spPr>
        <p:txBody>
          <a:bodyPr wrap="square">
            <a:spAutoFit/>
          </a:bodyPr>
          <a:lstStyle/>
          <a:p>
            <a:r>
              <a:rPr lang="en-IN" dirty="0">
                <a:solidFill>
                  <a:srgbClr val="000000"/>
                </a:solidFill>
                <a:latin typeface="Copperplate-Gothic32BC"/>
              </a:rPr>
              <a:t>Signed versus Unsigned Types : </a:t>
            </a:r>
          </a:p>
          <a:p>
            <a:pPr algn="just"/>
            <a:r>
              <a:rPr lang="en-US" sz="2000" dirty="0">
                <a:latin typeface="Times New Roman" panose="02020603050405020304" pitchFamily="18" charset="0"/>
                <a:cs typeface="Times New Roman" panose="02020603050405020304" pitchFamily="18" charset="0"/>
              </a:rPr>
              <a:t>The previous sections demonstrate the advantages of using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rather than a char or short type for local variables and function arguments. This section compares the efficiencies of signed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and unsigned int. </a:t>
            </a:r>
          </a:p>
          <a:p>
            <a:pPr algn="just"/>
            <a:r>
              <a:rPr lang="en-US" sz="2000" dirty="0">
                <a:latin typeface="Times New Roman" panose="02020603050405020304" pitchFamily="18" charset="0"/>
                <a:cs typeface="Times New Roman" panose="02020603050405020304" pitchFamily="18" charset="0"/>
              </a:rPr>
              <a:t>If your code uses addition, subtraction, and multiplication, then there is no performance difference between signed and unsigned operations. However, there is a difference when it comes to division. Consider the following short example that averages two integers:</a:t>
            </a:r>
          </a:p>
          <a:p>
            <a:r>
              <a:rPr lang="pt-BR" sz="2000" dirty="0">
                <a:latin typeface="Times New Roman" panose="02020603050405020304" pitchFamily="18" charset="0"/>
                <a:cs typeface="Times New Roman" panose="02020603050405020304" pitchFamily="18" charset="0"/>
              </a:rPr>
              <a:t>int average_v1(int a, int b) </a:t>
            </a:r>
          </a:p>
          <a:p>
            <a:r>
              <a:rPr lang="pt-BR" sz="2000" dirty="0">
                <a:latin typeface="Times New Roman" panose="02020603050405020304" pitchFamily="18" charset="0"/>
                <a:cs typeface="Times New Roman" panose="02020603050405020304" pitchFamily="18" charset="0"/>
              </a:rPr>
              <a:t>{ </a:t>
            </a:r>
          </a:p>
          <a:p>
            <a:r>
              <a:rPr lang="pt-BR" sz="2000" dirty="0">
                <a:latin typeface="Times New Roman" panose="02020603050405020304" pitchFamily="18" charset="0"/>
                <a:cs typeface="Times New Roman" panose="02020603050405020304" pitchFamily="18" charset="0"/>
              </a:rPr>
              <a:t>return (a+b)/2; </a:t>
            </a:r>
          </a:p>
          <a:p>
            <a:r>
              <a:rPr lang="pt-BR" sz="2000" dirty="0">
                <a:latin typeface="Times New Roman" panose="02020603050405020304" pitchFamily="18" charset="0"/>
                <a:cs typeface="Times New Roman" panose="02020603050405020304" pitchFamily="18" charset="0"/>
              </a:rPr>
              <a:t>} </a:t>
            </a:r>
          </a:p>
          <a:p>
            <a:r>
              <a:rPr lang="pt-BR" sz="2000" dirty="0">
                <a:latin typeface="Times New Roman" panose="02020603050405020304" pitchFamily="18" charset="0"/>
                <a:cs typeface="Times New Roman" panose="02020603050405020304" pitchFamily="18" charset="0"/>
              </a:rPr>
              <a:t>This compiles to average_v1 </a:t>
            </a:r>
          </a:p>
          <a:p>
            <a:r>
              <a:rPr lang="pt-BR" sz="2000" dirty="0">
                <a:latin typeface="Times New Roman" panose="02020603050405020304" pitchFamily="18" charset="0"/>
                <a:cs typeface="Times New Roman" panose="02020603050405020304" pitchFamily="18" charset="0"/>
              </a:rPr>
              <a:t>                                              ADD r0,r0,r1                     ; r0=a+b </a:t>
            </a:r>
          </a:p>
          <a:p>
            <a:r>
              <a:rPr lang="pt-BR" sz="2000" dirty="0">
                <a:latin typeface="Times New Roman" panose="02020603050405020304" pitchFamily="18" charset="0"/>
                <a:cs typeface="Times New Roman" panose="02020603050405020304" pitchFamily="18" charset="0"/>
              </a:rPr>
              <a:t>                                              ADD r0,r0,r0,LSR #31      ; if (r0&lt;0) r0++ </a:t>
            </a:r>
          </a:p>
          <a:p>
            <a:r>
              <a:rPr lang="pt-BR" sz="2000" dirty="0">
                <a:latin typeface="Times New Roman" panose="02020603050405020304" pitchFamily="18" charset="0"/>
                <a:cs typeface="Times New Roman" panose="02020603050405020304" pitchFamily="18" charset="0"/>
              </a:rPr>
              <a:t>                                              MOV r0,r0,ASR #1           ; r0 = r0 &gt;&gt; 1 </a:t>
            </a:r>
          </a:p>
          <a:p>
            <a:r>
              <a:rPr lang="pt-BR" sz="2000" dirty="0">
                <a:latin typeface="Times New Roman" panose="02020603050405020304" pitchFamily="18" charset="0"/>
                <a:cs typeface="Times New Roman" panose="02020603050405020304" pitchFamily="18" charset="0"/>
              </a:rPr>
              <a:t>                                               MOV pc,r14                      ; return r0</a:t>
            </a:r>
          </a:p>
          <a:p>
            <a:r>
              <a:rPr lang="en-US" sz="2000" dirty="0">
                <a:latin typeface="Times New Roman" panose="02020603050405020304" pitchFamily="18" charset="0"/>
                <a:cs typeface="Times New Roman" panose="02020603050405020304" pitchFamily="18" charset="0"/>
              </a:rPr>
              <a:t>Notice that the compiler adds one to the sum before shifting by right if the sum is negative. In other words it replaces x/2 by the statement: </a:t>
            </a:r>
          </a:p>
          <a:p>
            <a:r>
              <a:rPr lang="en-US" sz="2000" dirty="0">
                <a:latin typeface="Times New Roman" panose="02020603050405020304" pitchFamily="18" charset="0"/>
                <a:cs typeface="Times New Roman" panose="02020603050405020304" pitchFamily="18" charset="0"/>
              </a:rPr>
              <a:t>(x&lt;0) ? ((x+1) &gt;&gt; 1): (x &gt;&gt;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713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73</a:t>
            </a:fld>
            <a:endParaRPr lang="en-US"/>
          </a:p>
        </p:txBody>
      </p:sp>
      <p:sp>
        <p:nvSpPr>
          <p:cNvPr id="5" name="Rectangle 4"/>
          <p:cNvSpPr/>
          <p:nvPr/>
        </p:nvSpPr>
        <p:spPr>
          <a:xfrm>
            <a:off x="587829" y="209006"/>
            <a:ext cx="7884659" cy="6432530"/>
          </a:xfrm>
          <a:prstGeom prst="rect">
            <a:avLst/>
          </a:prstGeom>
        </p:spPr>
        <p:txBody>
          <a:bodyPr wrap="square">
            <a:spAutoFit/>
          </a:bodyPr>
          <a:lstStyle/>
          <a:p>
            <a:r>
              <a:rPr lang="en-IN" b="1" dirty="0">
                <a:solidFill>
                  <a:srgbClr val="000000"/>
                </a:solidFill>
                <a:latin typeface="CopperplateGothicBT-Bold"/>
              </a:rPr>
              <a:t>C Looping Structures </a:t>
            </a:r>
          </a:p>
          <a:p>
            <a:r>
              <a:rPr lang="en-US" sz="2000" b="1" dirty="0">
                <a:latin typeface="Times New Roman" panose="02020603050405020304" pitchFamily="18" charset="0"/>
                <a:cs typeface="Times New Roman" panose="02020603050405020304" pitchFamily="18" charset="0"/>
              </a:rPr>
              <a:t>Loops with a Fixed Number of Iterations : Example</a:t>
            </a:r>
          </a:p>
          <a:p>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checksum_v5(</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*data)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unsigned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sum=0; </a:t>
            </a:r>
          </a:p>
          <a:p>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=0;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&lt;64;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 </a:t>
            </a:r>
          </a:p>
          <a:p>
            <a:r>
              <a:rPr lang="en-IN" sz="1600" dirty="0">
                <a:latin typeface="Times New Roman" panose="02020603050405020304" pitchFamily="18" charset="0"/>
                <a:cs typeface="Times New Roman" panose="02020603050405020304" pitchFamily="18" charset="0"/>
              </a:rPr>
              <a:t>		     sum += *(data++); </a:t>
            </a:r>
          </a:p>
          <a:p>
            <a:r>
              <a:rPr lang="en-IN" sz="1600" dirty="0">
                <a:latin typeface="Times New Roman" panose="02020603050405020304" pitchFamily="18" charset="0"/>
                <a:cs typeface="Times New Roman" panose="02020603050405020304" pitchFamily="18" charset="0"/>
              </a:rPr>
              <a:t>		} </a:t>
            </a:r>
          </a:p>
          <a:p>
            <a:r>
              <a:rPr lang="en-IN" sz="1600" dirty="0">
                <a:latin typeface="Times New Roman" panose="02020603050405020304" pitchFamily="18" charset="0"/>
                <a:cs typeface="Times New Roman" panose="02020603050405020304" pitchFamily="18" charset="0"/>
              </a:rPr>
              <a:t>		return sum; </a:t>
            </a:r>
          </a:p>
          <a:p>
            <a:r>
              <a:rPr lang="en-IN" sz="1600" dirty="0">
                <a:latin typeface="Times New Roman" panose="02020603050405020304" pitchFamily="18" charset="0"/>
                <a:cs typeface="Times New Roman" panose="02020603050405020304" pitchFamily="18" charset="0"/>
              </a:rPr>
              <a:t>		} </a:t>
            </a:r>
          </a:p>
          <a:p>
            <a:r>
              <a:rPr lang="en-IN" sz="1600" dirty="0">
                <a:latin typeface="Times New Roman" panose="02020603050405020304" pitchFamily="18" charset="0"/>
                <a:cs typeface="Times New Roman" panose="02020603050405020304" pitchFamily="18" charset="0"/>
              </a:rPr>
              <a:t>This compiles to </a:t>
            </a:r>
          </a:p>
          <a:p>
            <a:r>
              <a:rPr lang="en-IN" sz="1600" dirty="0">
                <a:latin typeface="Times New Roman" panose="02020603050405020304" pitchFamily="18" charset="0"/>
                <a:cs typeface="Times New Roman" panose="02020603050405020304" pitchFamily="18" charset="0"/>
              </a:rPr>
              <a:t>		checksum_v5 </a:t>
            </a:r>
          </a:p>
          <a:p>
            <a:r>
              <a:rPr lang="en-IN" sz="1600" dirty="0">
                <a:latin typeface="Times New Roman" panose="02020603050405020304" pitchFamily="18" charset="0"/>
                <a:cs typeface="Times New Roman" panose="02020603050405020304" pitchFamily="18" charset="0"/>
              </a:rPr>
              <a:t>		MOV r2,r0        ; r2 = data </a:t>
            </a:r>
          </a:p>
          <a:p>
            <a:r>
              <a:rPr lang="en-IN" sz="1600" dirty="0">
                <a:latin typeface="Times New Roman" panose="02020603050405020304" pitchFamily="18" charset="0"/>
                <a:cs typeface="Times New Roman" panose="02020603050405020304" pitchFamily="18" charset="0"/>
              </a:rPr>
              <a:t>		MOV r0,#0        ; sum = 0 </a:t>
            </a:r>
          </a:p>
          <a:p>
            <a:r>
              <a:rPr lang="en-IN" sz="1600" dirty="0">
                <a:latin typeface="Times New Roman" panose="02020603050405020304" pitchFamily="18" charset="0"/>
                <a:cs typeface="Times New Roman" panose="02020603050405020304" pitchFamily="18" charset="0"/>
              </a:rPr>
              <a:t>		MOV r1,#0        ;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=0 </a:t>
            </a:r>
          </a:p>
          <a:p>
            <a:r>
              <a:rPr lang="en-IN" sz="1600" dirty="0">
                <a:latin typeface="Times New Roman" panose="02020603050405020304" pitchFamily="18" charset="0"/>
                <a:cs typeface="Times New Roman" panose="02020603050405020304" pitchFamily="18" charset="0"/>
              </a:rPr>
              <a:t>checksum_v5_loop </a:t>
            </a:r>
          </a:p>
          <a:p>
            <a:r>
              <a:rPr lang="en-IN" sz="1600" dirty="0">
                <a:latin typeface="Times New Roman" panose="02020603050405020304" pitchFamily="18" charset="0"/>
                <a:cs typeface="Times New Roman" panose="02020603050405020304" pitchFamily="18" charset="0"/>
              </a:rPr>
              <a:t>		LDR r3,[r2],#4   ; r3 = *(data++) </a:t>
            </a:r>
          </a:p>
          <a:p>
            <a:r>
              <a:rPr lang="en-IN" sz="1600" dirty="0">
                <a:latin typeface="Times New Roman" panose="02020603050405020304" pitchFamily="18" charset="0"/>
                <a:cs typeface="Times New Roman" panose="02020603050405020304" pitchFamily="18" charset="0"/>
              </a:rPr>
              <a:t>		ADD r1,r1,#1     ;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CMP r1,#0x40    ; compare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64 </a:t>
            </a:r>
          </a:p>
          <a:p>
            <a:r>
              <a:rPr lang="en-IN" sz="1600" dirty="0">
                <a:latin typeface="Times New Roman" panose="02020603050405020304" pitchFamily="18" charset="0"/>
                <a:cs typeface="Times New Roman" panose="02020603050405020304" pitchFamily="18" charset="0"/>
              </a:rPr>
              <a:t>		ADD r0,r3,r0      ; sum += r3 </a:t>
            </a:r>
          </a:p>
          <a:p>
            <a:r>
              <a:rPr lang="en-IN" sz="1600" dirty="0">
                <a:latin typeface="Times New Roman" panose="02020603050405020304" pitchFamily="18" charset="0"/>
                <a:cs typeface="Times New Roman" panose="02020603050405020304" pitchFamily="18" charset="0"/>
              </a:rPr>
              <a:t>BCC checksum_v5_loop ; if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&lt;64) </a:t>
            </a:r>
            <a:r>
              <a:rPr lang="en-IN" sz="1600" dirty="0" err="1">
                <a:latin typeface="Times New Roman" panose="02020603050405020304" pitchFamily="18" charset="0"/>
                <a:cs typeface="Times New Roman" panose="02020603050405020304" pitchFamily="18" charset="0"/>
              </a:rPr>
              <a:t>goto</a:t>
            </a:r>
            <a:r>
              <a:rPr lang="en-IN" sz="1600" dirty="0">
                <a:latin typeface="Times New Roman" panose="02020603050405020304" pitchFamily="18" charset="0"/>
                <a:cs typeface="Times New Roman" panose="02020603050405020304" pitchFamily="18" charset="0"/>
              </a:rPr>
              <a:t> loop </a:t>
            </a:r>
          </a:p>
          <a:p>
            <a:r>
              <a:rPr lang="en-IN" sz="1600" dirty="0">
                <a:latin typeface="Times New Roman" panose="02020603050405020304" pitchFamily="18" charset="0"/>
                <a:cs typeface="Times New Roman" panose="02020603050405020304" pitchFamily="18" charset="0"/>
              </a:rPr>
              <a:t>		MOV pc,r14        ; return sum</a:t>
            </a:r>
          </a:p>
        </p:txBody>
      </p:sp>
    </p:spTree>
    <p:extLst>
      <p:ext uri="{BB962C8B-B14F-4D97-AF65-F5344CB8AC3E}">
        <p14:creationId xmlns:p14="http://schemas.microsoft.com/office/powerpoint/2010/main" val="682743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74</a:t>
            </a:fld>
            <a:endParaRPr lang="en-US"/>
          </a:p>
        </p:txBody>
      </p:sp>
      <p:sp>
        <p:nvSpPr>
          <p:cNvPr id="6" name="Rectangle 5"/>
          <p:cNvSpPr/>
          <p:nvPr/>
        </p:nvSpPr>
        <p:spPr>
          <a:xfrm>
            <a:off x="378823" y="535577"/>
            <a:ext cx="8412480" cy="6001643"/>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It takes three instructions to implement the for loop structure: </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An ADD to increment </a:t>
            </a:r>
            <a:r>
              <a:rPr lang="en-US" sz="1600" dirty="0" err="1">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A compare to check if </a:t>
            </a:r>
            <a:r>
              <a:rPr lang="en-US" sz="1600" dirty="0" err="1">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latin typeface="Times New Roman" panose="02020603050405020304" pitchFamily="18" charset="0"/>
                <a:cs typeface="Times New Roman" panose="02020603050405020304" pitchFamily="18" charset="0"/>
              </a:rPr>
              <a:t> is less than 64 </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A conditional branch to continue the loop if </a:t>
            </a:r>
            <a:r>
              <a:rPr lang="en-US" sz="1600" dirty="0" err="1">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latin typeface="Times New Roman" panose="02020603050405020304" pitchFamily="18" charset="0"/>
                <a:cs typeface="Times New Roman" panose="02020603050405020304" pitchFamily="18" charset="0"/>
              </a:rPr>
              <a:t> &lt; 64 </a:t>
            </a:r>
            <a:endParaRPr lang="en-US" sz="1600" dirty="0">
              <a:latin typeface="Times New Roman" panose="02020603050405020304" pitchFamily="18" charset="0"/>
              <a:cs typeface="Times New Roman" panose="02020603050405020304" pitchFamily="18" charset="0"/>
            </a:endParaRPr>
          </a:p>
          <a:p>
            <a:r>
              <a:rPr lang="en-US" sz="1600" b="1" dirty="0">
                <a:solidFill>
                  <a:srgbClr val="000000"/>
                </a:solidFill>
                <a:latin typeface="Times New Roman" panose="02020603050405020304" pitchFamily="18" charset="0"/>
                <a:cs typeface="Times New Roman" panose="02020603050405020304" pitchFamily="18" charset="0"/>
              </a:rPr>
              <a:t>This is not efficient. On the ARM, a loop should only use 2 instructions: </a:t>
            </a:r>
            <a:endParaRPr lang="en-US" sz="1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A subtract to decrement the loop counter, which also sets the condition code flags on the result </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A conditional branch instruction </a:t>
            </a:r>
            <a:endParaRPr lang="en-US" sz="1600" dirty="0">
              <a:latin typeface="Times New Roman" panose="02020603050405020304" pitchFamily="18" charset="0"/>
              <a:cs typeface="Times New Roman" panose="02020603050405020304" pitchFamily="18" charset="0"/>
            </a:endParaRPr>
          </a:p>
          <a:p>
            <a:pPr algn="just"/>
            <a:r>
              <a:rPr lang="en-US" sz="1600" dirty="0">
                <a:solidFill>
                  <a:srgbClr val="000000"/>
                </a:solidFill>
                <a:latin typeface="Times New Roman" panose="02020603050405020304" pitchFamily="18" charset="0"/>
                <a:cs typeface="Times New Roman" panose="02020603050405020304" pitchFamily="18" charset="0"/>
              </a:rPr>
              <a:t>The key point is that the loop counter should count down to zero rather than counting up to some arbitrary limit. Then the comparison with zero is free since the result is stored </a:t>
            </a:r>
            <a:r>
              <a:rPr lang="en-US" sz="1600" dirty="0">
                <a:latin typeface="Times New Roman" panose="02020603050405020304" pitchFamily="18" charset="0"/>
                <a:cs typeface="Times New Roman" panose="02020603050405020304" pitchFamily="18" charset="0"/>
              </a:rPr>
              <a:t>in the condition flags. Since we are no longer using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as an array index, there is no problem in counting down rather than up.</a:t>
            </a:r>
          </a:p>
          <a:p>
            <a:r>
              <a:rPr lang="en-US" sz="1600" b="1" dirty="0">
                <a:latin typeface="Times New Roman" panose="02020603050405020304" pitchFamily="18" charset="0"/>
                <a:cs typeface="Times New Roman" panose="02020603050405020304" pitchFamily="18" charset="0"/>
              </a:rPr>
              <a:t>Example  </a:t>
            </a:r>
          </a:p>
          <a:p>
            <a:r>
              <a:rPr lang="en-US" sz="1600" dirty="0">
                <a:latin typeface="Times New Roman" panose="02020603050405020304" pitchFamily="18" charset="0"/>
                <a:cs typeface="Times New Roman" panose="02020603050405020304" pitchFamily="18" charset="0"/>
              </a:rPr>
              <a:t>This example shows the improvement if we switch to a decrementing loop rather than an incrementing loop. </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checksum_v6(</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unsigned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sum=0; </a:t>
            </a:r>
          </a:p>
          <a:p>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=64;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sum +=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return sum; </a:t>
            </a:r>
          </a:p>
          <a:p>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42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75</a:t>
            </a:fld>
            <a:endParaRPr lang="en-US"/>
          </a:p>
        </p:txBody>
      </p:sp>
      <p:sp>
        <p:nvSpPr>
          <p:cNvPr id="5" name="Rectangle 4"/>
          <p:cNvSpPr/>
          <p:nvPr/>
        </p:nvSpPr>
        <p:spPr>
          <a:xfrm>
            <a:off x="679269" y="809897"/>
            <a:ext cx="7916091" cy="4093428"/>
          </a:xfrm>
          <a:prstGeom prst="rect">
            <a:avLst/>
          </a:prstGeom>
        </p:spPr>
        <p:txBody>
          <a:bodyPr wrap="square">
            <a:spAutoFit/>
          </a:bodyPr>
          <a:lstStyle/>
          <a:p>
            <a:r>
              <a:rPr lang="pt-BR" sz="2000" dirty="0">
                <a:solidFill>
                  <a:srgbClr val="000000"/>
                </a:solidFill>
                <a:latin typeface="Times New Roman" panose="02020603050405020304" pitchFamily="18" charset="0"/>
                <a:cs typeface="Times New Roman" panose="02020603050405020304" pitchFamily="18" charset="0"/>
              </a:rPr>
              <a:t>This compiles to checksum_v6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r2,r0 	; r2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r0,#0 	; sum = 0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r1,#0x40 	; i = 64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checksum_v6_loop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r3,[r2],#4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SUBS r1,r1,#1 	; i-- and set flags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r0,r3,r0 	;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BNE checksum_v6_loop		 ; if (i!=0) goto 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pc,r14	 ; return sum</a:t>
            </a:r>
          </a:p>
          <a:p>
            <a:pPr algn="just"/>
            <a:r>
              <a:rPr lang="en-US" sz="2000" dirty="0">
                <a:latin typeface="Times New Roman" panose="02020603050405020304" pitchFamily="18" charset="0"/>
                <a:cs typeface="Times New Roman" panose="02020603050405020304" pitchFamily="18" charset="0"/>
              </a:rPr>
              <a:t>The SUBS and BNE instructions implement the loop. Our checksum example now has the minimum number of four instructions per loop. This is much better than six for checksum_v1 and eight for checksum_v3.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342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76</a:t>
            </a:fld>
            <a:endParaRPr lang="en-US"/>
          </a:p>
        </p:txBody>
      </p:sp>
      <p:sp>
        <p:nvSpPr>
          <p:cNvPr id="4" name="Rectangle 3"/>
          <p:cNvSpPr/>
          <p:nvPr/>
        </p:nvSpPr>
        <p:spPr>
          <a:xfrm>
            <a:off x="822961" y="0"/>
            <a:ext cx="7501890" cy="6617196"/>
          </a:xfrm>
          <a:prstGeom prst="rect">
            <a:avLst/>
          </a:prstGeom>
        </p:spPr>
        <p:txBody>
          <a:bodyPr wrap="square">
            <a:spAutoFit/>
          </a:bodyPr>
          <a:lstStyle/>
          <a:p>
            <a:r>
              <a:rPr lang="en-US" dirty="0">
                <a:solidFill>
                  <a:srgbClr val="000000"/>
                </a:solidFill>
                <a:latin typeface="Copperplate-Gothic32BC"/>
              </a:rPr>
              <a:t>Loops Using a Variable Number of Iterations</a:t>
            </a:r>
          </a:p>
          <a:p>
            <a:pPr algn="just"/>
            <a:r>
              <a:rPr lang="en-US" sz="2000" dirty="0">
                <a:latin typeface="Times New Roman" panose="02020603050405020304" pitchFamily="18" charset="0"/>
                <a:cs typeface="Times New Roman" panose="02020603050405020304" pitchFamily="18" charset="0"/>
              </a:rPr>
              <a:t>Now suppose we want our checksum routine to handle packets of arbitrary size. We pass in a variable N giving the number of words in the data packet. Using the lessons from the last section we count down until N = 0 and don’t require an extra loop counter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checksum_v7 example shows how the compiler handles a  for loop with a variable number of iterations N. </a:t>
            </a:r>
          </a:p>
          <a:p>
            <a:pPr algn="just"/>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checksum_v7(</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*data, unsigned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p>
          <a:p>
            <a:pPr algn="just"/>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sum=0; </a:t>
            </a:r>
          </a:p>
          <a:p>
            <a:r>
              <a:rPr lang="en-US" sz="2000" dirty="0">
                <a:latin typeface="Times New Roman" panose="02020603050405020304" pitchFamily="18" charset="0"/>
                <a:cs typeface="Times New Roman" panose="02020603050405020304" pitchFamily="18" charset="0"/>
              </a:rPr>
              <a:t>		for (; N!=0; N--)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sum += *(data++); </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return sum;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This compiles to </a:t>
            </a:r>
          </a:p>
          <a:p>
            <a:r>
              <a:rPr lang="en-US" sz="2000" dirty="0">
                <a:latin typeface="Times New Roman" panose="02020603050405020304" pitchFamily="18" charset="0"/>
                <a:cs typeface="Times New Roman" panose="02020603050405020304" pitchFamily="18" charset="0"/>
              </a:rPr>
              <a:t>		checksum_v7 </a:t>
            </a:r>
          </a:p>
          <a:p>
            <a:r>
              <a:rPr lang="en-US" sz="2000" dirty="0">
                <a:latin typeface="Times New Roman" panose="02020603050405020304" pitchFamily="18" charset="0"/>
                <a:cs typeface="Times New Roman" panose="02020603050405020304" pitchFamily="18" charset="0"/>
              </a:rPr>
              <a:t>		MOV r2,#0 	; sum = 0 </a:t>
            </a:r>
          </a:p>
          <a:p>
            <a:r>
              <a:rPr lang="en-US" sz="2000" dirty="0">
                <a:latin typeface="Times New Roman" panose="02020603050405020304" pitchFamily="18" charset="0"/>
                <a:cs typeface="Times New Roman" panose="02020603050405020304" pitchFamily="18" charset="0"/>
              </a:rPr>
              <a:t>		CMP r1,#0	 ; compare N, 0 </a:t>
            </a:r>
          </a:p>
          <a:p>
            <a:r>
              <a:rPr lang="en-US" sz="2000" dirty="0">
                <a:latin typeface="Times New Roman" panose="02020603050405020304" pitchFamily="18" charset="0"/>
                <a:cs typeface="Times New Roman" panose="02020603050405020304" pitchFamily="18" charset="0"/>
              </a:rPr>
              <a:t>BEQ checksum_v7_end 		; if (N==0) </a:t>
            </a:r>
            <a:r>
              <a:rPr lang="en-US" sz="2000" dirty="0" err="1">
                <a:latin typeface="Times New Roman" panose="02020603050405020304" pitchFamily="18" charset="0"/>
                <a:cs typeface="Times New Roman" panose="02020603050405020304" pitchFamily="18" charset="0"/>
              </a:rPr>
              <a:t>goto</a:t>
            </a:r>
            <a:r>
              <a:rPr lang="en-US" sz="2000" dirty="0">
                <a:latin typeface="Times New Roman" panose="02020603050405020304" pitchFamily="18" charset="0"/>
                <a:cs typeface="Times New Roman" panose="02020603050405020304" pitchFamily="18" charset="0"/>
              </a:rPr>
              <a: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48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77</a:t>
            </a:fld>
            <a:endParaRPr lang="en-US"/>
          </a:p>
        </p:txBody>
      </p:sp>
      <p:sp>
        <p:nvSpPr>
          <p:cNvPr id="4" name="Rectangle 3"/>
          <p:cNvSpPr/>
          <p:nvPr/>
        </p:nvSpPr>
        <p:spPr>
          <a:xfrm>
            <a:off x="888274" y="705395"/>
            <a:ext cx="7584214" cy="6063198"/>
          </a:xfrm>
          <a:prstGeom prst="rect">
            <a:avLst/>
          </a:prstGeom>
        </p:spPr>
        <p:txBody>
          <a:bodyPr wrap="square">
            <a:spAutoFit/>
          </a:bodyPr>
          <a:lstStyle/>
          <a:p>
            <a:r>
              <a:rPr lang="pt-BR" sz="2000" dirty="0">
                <a:solidFill>
                  <a:srgbClr val="000000"/>
                </a:solidFill>
                <a:latin typeface="Times New Roman" panose="02020603050405020304" pitchFamily="18" charset="0"/>
                <a:cs typeface="Times New Roman" panose="02020603050405020304" pitchFamily="18" charset="0"/>
              </a:rPr>
              <a:t>checksum_v7_loop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r3,[r0],#4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SUBS r1,r1,#1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N-- and set flags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r2,r3,r2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BNE checksum_v7_loop 	; if (N!=0) goto 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checksum_v7_end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r0,r2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r0 = sum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pc,r14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return r0</a:t>
            </a:r>
          </a:p>
          <a:p>
            <a:r>
              <a:rPr lang="en-US" sz="2000" b="1" dirty="0">
                <a:latin typeface="Times New Roman" panose="02020603050405020304" pitchFamily="18" charset="0"/>
                <a:cs typeface="Times New Roman" panose="02020603050405020304" pitchFamily="18" charset="0"/>
              </a:rPr>
              <a:t>Loop Unrolling </a:t>
            </a:r>
          </a:p>
          <a:p>
            <a:pPr algn="just"/>
            <a:r>
              <a:rPr lang="en-US" sz="2000" dirty="0">
                <a:latin typeface="Times New Roman" panose="02020603050405020304" pitchFamily="18" charset="0"/>
                <a:cs typeface="Times New Roman" panose="02020603050405020304" pitchFamily="18" charset="0"/>
              </a:rPr>
              <a:t>Each loop iteration costs two instructions in addition to the body of the loop: a subtract to decrement the loop count and a conditional branch.</a:t>
            </a:r>
          </a:p>
          <a:p>
            <a:pPr algn="just"/>
            <a:r>
              <a:rPr lang="en-US" sz="2000" dirty="0">
                <a:latin typeface="Times New Roman" panose="02020603050405020304" pitchFamily="18" charset="0"/>
                <a:cs typeface="Times New Roman" panose="02020603050405020304" pitchFamily="18" charset="0"/>
              </a:rPr>
              <a:t>These instructions are known as the loop overhead. On ARM7 or ARM9 processors the subtract takes one cycle and the branch three cycles, giving an overhead of four cycles per loop. </a:t>
            </a:r>
          </a:p>
          <a:p>
            <a:pPr algn="just"/>
            <a:r>
              <a:rPr lang="en-US" sz="2000" dirty="0">
                <a:latin typeface="Times New Roman" panose="02020603050405020304" pitchFamily="18" charset="0"/>
                <a:cs typeface="Times New Roman" panose="02020603050405020304" pitchFamily="18" charset="0"/>
              </a:rPr>
              <a:t>You can save some of these cycles by unrolling a loop—repeating the loop body several times, and reducing the number of loop iterations by the same proportion. For example, let’s unroll our packet checksum example four times.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949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78</a:t>
            </a:fld>
            <a:endParaRPr lang="en-US"/>
          </a:p>
        </p:txBody>
      </p:sp>
      <p:sp>
        <p:nvSpPr>
          <p:cNvPr id="4" name="Rectangle 3"/>
          <p:cNvSpPr/>
          <p:nvPr/>
        </p:nvSpPr>
        <p:spPr>
          <a:xfrm>
            <a:off x="574766" y="457200"/>
            <a:ext cx="7994468" cy="5016758"/>
          </a:xfrm>
          <a:prstGeom prst="rect">
            <a:avLst/>
          </a:prstGeom>
        </p:spPr>
        <p:txBody>
          <a:bodyPr wrap="square">
            <a:spAutoFit/>
          </a:bodyPr>
          <a:lstStyle/>
          <a:p>
            <a:r>
              <a:rPr lang="en-US" sz="2000" b="1" dirty="0">
                <a:solidFill>
                  <a:srgbClr val="000000"/>
                </a:solidFill>
                <a:latin typeface="Times New Roman" panose="02020603050405020304" pitchFamily="18" charset="0"/>
                <a:cs typeface="Times New Roman" panose="02020603050405020304" pitchFamily="18" charset="0"/>
              </a:rPr>
              <a:t>Example  </a:t>
            </a:r>
            <a:endParaRPr lang="en-US" sz="2000" b="1"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following code unrolls our packet checksum loop by four times. We assume that the number of words in the packet N is a multiple of four. </a:t>
            </a:r>
            <a:endParaRPr lang="en-US" sz="2000" dirty="0">
              <a:latin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checksum_v9(</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*data, unsigned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N)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sum=0;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do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sum +=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sum +=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sum +=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Sum += *(data++);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N -= 4;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while ( N!=0);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return sum;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145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79</a:t>
            </a:fld>
            <a:endParaRPr lang="en-US"/>
          </a:p>
        </p:txBody>
      </p:sp>
      <p:sp>
        <p:nvSpPr>
          <p:cNvPr id="4" name="Rectangle 3"/>
          <p:cNvSpPr/>
          <p:nvPr/>
        </p:nvSpPr>
        <p:spPr>
          <a:xfrm>
            <a:off x="744583" y="561703"/>
            <a:ext cx="7850777" cy="5016758"/>
          </a:xfrm>
          <a:prstGeom prst="rect">
            <a:avLst/>
          </a:prstGeom>
        </p:spPr>
        <p:txBody>
          <a:bodyPr wrap="square">
            <a:spAutoFit/>
          </a:bodyPr>
          <a:lstStyle/>
          <a:p>
            <a:r>
              <a:rPr lang="pt-BR" sz="2000" dirty="0">
                <a:solidFill>
                  <a:srgbClr val="000000"/>
                </a:solidFill>
                <a:latin typeface="Times New Roman" panose="02020603050405020304" pitchFamily="18" charset="0"/>
                <a:cs typeface="Times New Roman" panose="02020603050405020304" pitchFamily="18" charset="0"/>
              </a:rPr>
              <a:t>This compiles to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checksum_v9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r2,#0 ; sum = 0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checksum_v9_loop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r3,[r0],#4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SUBS r1,r1,#4; N -= 4 &amp; set flags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r2,r3,r2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r3,[r0],#4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r2,r3,r2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r3,[r0],#4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r2,r3,r2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LDR r3,[r0],#4 ; r3 = *(data++)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ADD r2,r3,r2 ; sum += r3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BNE checksum_v9_loop 	; if (N!=0) goto loop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r0,r2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r0 = sum </a:t>
            </a:r>
            <a:endParaRPr lang="pt-BR" sz="2000" dirty="0">
              <a:latin typeface="Times New Roman" panose="02020603050405020304" pitchFamily="18" charset="0"/>
              <a:cs typeface="Times New Roman" panose="02020603050405020304" pitchFamily="18" charset="0"/>
            </a:endParaRPr>
          </a:p>
          <a:p>
            <a:r>
              <a:rPr lang="pt-BR" sz="2000" dirty="0">
                <a:solidFill>
                  <a:srgbClr val="000000"/>
                </a:solidFill>
                <a:latin typeface="Times New Roman" panose="02020603050405020304" pitchFamily="18" charset="0"/>
                <a:cs typeface="Times New Roman" panose="02020603050405020304" pitchFamily="18" charset="0"/>
              </a:rPr>
              <a:t>		MOV pc,r14 </a:t>
            </a:r>
            <a:r>
              <a:rPr lang="pt-BR" sz="2000" dirty="0">
                <a:latin typeface="Times New Roman" panose="02020603050405020304" pitchFamily="18" charset="0"/>
                <a:cs typeface="Times New Roman" panose="02020603050405020304" pitchFamily="18" charset="0"/>
              </a:rPr>
              <a:t>	</a:t>
            </a:r>
            <a:r>
              <a:rPr lang="pt-BR" sz="2000" dirty="0">
                <a:solidFill>
                  <a:srgbClr val="000000"/>
                </a:solidFill>
                <a:latin typeface="Times New Roman" panose="02020603050405020304" pitchFamily="18" charset="0"/>
                <a:cs typeface="Times New Roman" panose="02020603050405020304" pitchFamily="18" charset="0"/>
              </a:rPr>
              <a:t>; return r0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3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487" y="406400"/>
            <a:ext cx="7892868" cy="4462760"/>
          </a:xfrm>
          <a:prstGeom prst="rect">
            <a:avLst/>
          </a:prstGeom>
        </p:spPr>
        <p:txBody>
          <a:bodyPr wrap="square">
            <a:spAutoFit/>
          </a:bodyPr>
          <a:lstStyle/>
          <a:p>
            <a:r>
              <a:rPr lang="en-IN" dirty="0">
                <a:solidFill>
                  <a:srgbClr val="000000"/>
                </a:solidFill>
                <a:latin typeface="Copperplate-Gothic32BC"/>
              </a:rPr>
              <a:t>Barrel Shifter :</a:t>
            </a:r>
          </a:p>
          <a:p>
            <a:pPr algn="just"/>
            <a:r>
              <a:rPr lang="en-US" sz="2000" dirty="0">
                <a:latin typeface="Times New Roman" panose="02020603050405020304" pitchFamily="18" charset="0"/>
                <a:cs typeface="Times New Roman" panose="02020603050405020304" pitchFamily="18" charset="0"/>
              </a:rPr>
              <a:t>In above  example, MOV instruction has used N, which is a simple register. But it can be more than just a register or immediate value; it can also be a register Rm that has been preprocessed by the barrel shifter prior to being used by a data processing instruction.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processing instructions are processed within the arithmetic logic unit (ALU).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unique and powerful feature of the ARM processor is the ability to shift the 32-bit binary pattern in one of the source registers left or right by a specific number of positions before it enters the ALU. This shift increases the power and flexibility of many data processing operations.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data processing instructions that do not use the barrel shift.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 MUL (multiply), CLZ (count leading zeros), and QADD (signed saturated 32-bit add) .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80</a:t>
            </a:fld>
            <a:endParaRPr lang="en-US"/>
          </a:p>
        </p:txBody>
      </p:sp>
      <p:sp>
        <p:nvSpPr>
          <p:cNvPr id="4" name="Rectangle 3"/>
          <p:cNvSpPr/>
          <p:nvPr/>
        </p:nvSpPr>
        <p:spPr>
          <a:xfrm>
            <a:off x="509451" y="300446"/>
            <a:ext cx="7963037" cy="6247864"/>
          </a:xfrm>
          <a:prstGeom prst="rect">
            <a:avLst/>
          </a:prstGeom>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Example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This example handles the checksum of any size of data packet using a loop that has been unrolled four times. </a:t>
            </a:r>
            <a:endParaRPr lang="en-IN" sz="2000" dirty="0">
              <a:latin typeface="Times New Roman" panose="02020603050405020304" pitchFamily="18" charset="0"/>
              <a:cs typeface="Times New Roman" panose="02020603050405020304" pitchFamily="18" charset="0"/>
            </a:endParaRPr>
          </a:p>
          <a:p>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checksum_v10(</a:t>
            </a:r>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*data, unsigned </a:t>
            </a:r>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N)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unsigned </a:t>
            </a:r>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int</a:t>
            </a:r>
            <a:r>
              <a:rPr lang="en-IN" sz="2000" dirty="0">
                <a:solidFill>
                  <a:srgbClr val="000000"/>
                </a:solidFill>
                <a:latin typeface="Times New Roman" panose="02020603050405020304" pitchFamily="18" charset="0"/>
                <a:cs typeface="Times New Roman" panose="02020603050405020304" pitchFamily="18" charset="0"/>
              </a:rPr>
              <a:t> sum=0;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for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=N/4;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!=0;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sum +=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sum +=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sum +=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sum += *(data++);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for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=N&amp;3;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!=0; </a:t>
            </a:r>
            <a:r>
              <a:rPr lang="en-IN" sz="2000" dirty="0" err="1">
                <a:solidFill>
                  <a:srgbClr val="000000"/>
                </a:solidFill>
                <a:latin typeface="Times New Roman" panose="02020603050405020304" pitchFamily="18" charset="0"/>
                <a:cs typeface="Times New Roman" panose="02020603050405020304" pitchFamily="18" charset="0"/>
              </a:rPr>
              <a:t>i</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		{</a:t>
            </a:r>
          </a:p>
          <a:p>
            <a:r>
              <a:rPr lang="en-IN" sz="2000" dirty="0">
                <a:solidFill>
                  <a:srgbClr val="0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sum += *(data++); </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		return sum; </a:t>
            </a:r>
          </a:p>
          <a:p>
            <a:r>
              <a:rPr lang="en-IN" sz="2000" dirty="0">
                <a:latin typeface="Times New Roman" panose="02020603050405020304" pitchFamily="18" charset="0"/>
                <a:cs typeface="Times New Roman" panose="02020603050405020304" pitchFamily="18" charset="0"/>
              </a:rPr>
              <a:t>}</a:t>
            </a:r>
            <a:r>
              <a:rPr lang="en-IN"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67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81</a:t>
            </a:fld>
            <a:endParaRPr lang="en-US"/>
          </a:p>
        </p:txBody>
      </p:sp>
      <p:sp>
        <p:nvSpPr>
          <p:cNvPr id="4" name="Rectangle 3"/>
          <p:cNvSpPr/>
          <p:nvPr/>
        </p:nvSpPr>
        <p:spPr>
          <a:xfrm>
            <a:off x="875211" y="522514"/>
            <a:ext cx="7837715" cy="4154984"/>
          </a:xfrm>
          <a:prstGeom prst="rect">
            <a:avLst/>
          </a:prstGeom>
        </p:spPr>
        <p:txBody>
          <a:bodyPr wrap="square">
            <a:spAutoFit/>
          </a:bodyPr>
          <a:lstStyle/>
          <a:p>
            <a:r>
              <a:rPr lang="en-IN" b="1" dirty="0">
                <a:solidFill>
                  <a:srgbClr val="000000"/>
                </a:solidFill>
                <a:latin typeface="CopperplateGothicBT-Bold"/>
              </a:rPr>
              <a:t>Register Allocation :</a:t>
            </a:r>
          </a:p>
          <a:p>
            <a:pPr algn="just"/>
            <a:r>
              <a:rPr lang="en-US" sz="2000" dirty="0">
                <a:latin typeface="Times New Roman" panose="02020603050405020304" pitchFamily="18" charset="0"/>
                <a:cs typeface="Times New Roman" panose="02020603050405020304" pitchFamily="18" charset="0"/>
              </a:rPr>
              <a:t>The compiler attempts to allocate a processor register to each local variable you use in a C function. It will try to use the same register for different local variables if the use of the variables do not overlap. When there are more local variables than available registers, the compiler stores the excess variables on the processor stack. These variables are called spilled </a:t>
            </a:r>
          </a:p>
          <a:p>
            <a:pPr algn="just"/>
            <a:r>
              <a:rPr lang="en-US" sz="2000" dirty="0">
                <a:latin typeface="Times New Roman" panose="02020603050405020304" pitchFamily="18" charset="0"/>
                <a:cs typeface="Times New Roman" panose="02020603050405020304" pitchFamily="18" charset="0"/>
              </a:rPr>
              <a:t>or swapped out variables since they are written out to memory (in a similar way virtual memory is swapped out to disk). Spilled variables are slow to access compared to variables allocated to registers. </a:t>
            </a:r>
          </a:p>
          <a:p>
            <a:pPr algn="just"/>
            <a:r>
              <a:rPr lang="en-US" sz="2000" dirty="0">
                <a:latin typeface="Times New Roman" panose="02020603050405020304" pitchFamily="18" charset="0"/>
                <a:cs typeface="Times New Roman" panose="02020603050405020304" pitchFamily="18" charset="0"/>
              </a:rPr>
              <a:t>To implement a function efficiently, you need to </a:t>
            </a:r>
          </a:p>
          <a:p>
            <a:pPr algn="just"/>
            <a:r>
              <a:rPr lang="en-US" sz="2000" dirty="0">
                <a:latin typeface="Times New Roman" panose="02020603050405020304" pitchFamily="18" charset="0"/>
                <a:cs typeface="Times New Roman" panose="02020603050405020304" pitchFamily="18" charset="0"/>
              </a:rPr>
              <a:t>■ minimize the number of spilled variables </a:t>
            </a:r>
          </a:p>
          <a:p>
            <a:r>
              <a:rPr lang="en-US" sz="2000" dirty="0">
                <a:latin typeface="Times New Roman" panose="02020603050405020304" pitchFamily="18" charset="0"/>
                <a:cs typeface="Times New Roman" panose="02020603050405020304" pitchFamily="18" charset="0"/>
              </a:rPr>
              <a:t>■ ensure that the most important and frequently accessed variables are stored in registers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7433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82</a:t>
            </a:fld>
            <a:endParaRPr lang="en-US"/>
          </a:p>
        </p:txBody>
      </p:sp>
      <p:pic>
        <p:nvPicPr>
          <p:cNvPr id="4" name="Picture 3"/>
          <p:cNvPicPr>
            <a:picLocks noChangeAspect="1"/>
          </p:cNvPicPr>
          <p:nvPr/>
        </p:nvPicPr>
        <p:blipFill>
          <a:blip r:embed="rId2"/>
          <a:stretch>
            <a:fillRect/>
          </a:stretch>
        </p:blipFill>
        <p:spPr>
          <a:xfrm>
            <a:off x="1210095" y="143285"/>
            <a:ext cx="6723809" cy="6571429"/>
          </a:xfrm>
          <a:prstGeom prst="rect">
            <a:avLst/>
          </a:prstGeom>
        </p:spPr>
      </p:pic>
    </p:spTree>
    <p:extLst>
      <p:ext uri="{BB962C8B-B14F-4D97-AF65-F5344CB8AC3E}">
        <p14:creationId xmlns:p14="http://schemas.microsoft.com/office/powerpoint/2010/main" val="11922894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83</a:t>
            </a:fld>
            <a:endParaRPr lang="en-US"/>
          </a:p>
        </p:txBody>
      </p:sp>
      <p:sp>
        <p:nvSpPr>
          <p:cNvPr id="4" name="Rectangle 3"/>
          <p:cNvSpPr/>
          <p:nvPr/>
        </p:nvSpPr>
        <p:spPr>
          <a:xfrm>
            <a:off x="522514" y="89625"/>
            <a:ext cx="7802336" cy="6309420"/>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Pointer Aliasing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Two pointers are said to alias when they point to the same address. If you write to one pointer, it will affect the value you read from the other pointer. In a function, the compiler often doesn’t know which pointers can alias and which pointers can’t. The compiler must be very pessimistic and assume that any write to a pointer may affect the value read from any other pointer, which can significantly reduce code efficiency.</a:t>
            </a:r>
          </a:p>
          <a:p>
            <a:r>
              <a:rPr lang="en-IN" sz="2000" dirty="0">
                <a:latin typeface="Times New Roman" panose="02020603050405020304" pitchFamily="18" charset="0"/>
                <a:cs typeface="Times New Roman" panose="02020603050405020304" pitchFamily="18" charset="0"/>
              </a:rPr>
              <a:t>The following function increments two timer values by a step amount: </a:t>
            </a:r>
          </a:p>
          <a:p>
            <a:r>
              <a:rPr lang="en-IN" sz="1600" dirty="0">
                <a:latin typeface="Times New Roman" panose="02020603050405020304" pitchFamily="18" charset="0"/>
                <a:cs typeface="Times New Roman" panose="02020603050405020304" pitchFamily="18" charset="0"/>
              </a:rPr>
              <a:t>void timers_v1(</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*timer1,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*timer2,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*step)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*timer1 += *step; </a:t>
            </a:r>
          </a:p>
          <a:p>
            <a:r>
              <a:rPr lang="en-IN" sz="1600" dirty="0">
                <a:latin typeface="Times New Roman" panose="02020603050405020304" pitchFamily="18" charset="0"/>
                <a:cs typeface="Times New Roman" panose="02020603050405020304" pitchFamily="18" charset="0"/>
              </a:rPr>
              <a:t>*timer2 += *step;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This compiles to </a:t>
            </a:r>
          </a:p>
          <a:p>
            <a:r>
              <a:rPr lang="en-IN" sz="1600" dirty="0">
                <a:latin typeface="Times New Roman" panose="02020603050405020304" pitchFamily="18" charset="0"/>
                <a:cs typeface="Times New Roman" panose="02020603050405020304" pitchFamily="18" charset="0"/>
              </a:rPr>
              <a:t>timers_v1 </a:t>
            </a:r>
          </a:p>
          <a:p>
            <a:r>
              <a:rPr lang="en-IN" sz="20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LDR r3,[r0,#0] 	; r3 = *timer1 </a:t>
            </a:r>
          </a:p>
          <a:p>
            <a:r>
              <a:rPr lang="en-IN" sz="1400" dirty="0">
                <a:latin typeface="Times New Roman" panose="02020603050405020304" pitchFamily="18" charset="0"/>
                <a:cs typeface="Times New Roman" panose="02020603050405020304" pitchFamily="18" charset="0"/>
              </a:rPr>
              <a:t>		LDR r12,[r2,#0] 	; r12 = *step </a:t>
            </a:r>
          </a:p>
          <a:p>
            <a:r>
              <a:rPr lang="en-IN" sz="1400" dirty="0">
                <a:latin typeface="Times New Roman" panose="02020603050405020304" pitchFamily="18" charset="0"/>
                <a:cs typeface="Times New Roman" panose="02020603050405020304" pitchFamily="18" charset="0"/>
              </a:rPr>
              <a:t>		ADD r3,r3,r12 	; r3 += r12 </a:t>
            </a:r>
          </a:p>
          <a:p>
            <a:r>
              <a:rPr lang="en-IN" sz="1400" dirty="0">
                <a:latin typeface="Times New Roman" panose="02020603050405020304" pitchFamily="18" charset="0"/>
                <a:cs typeface="Times New Roman" panose="02020603050405020304" pitchFamily="18" charset="0"/>
              </a:rPr>
              <a:t>		STR r3,[r0,#0]	 ; *timer1 = r3 </a:t>
            </a:r>
          </a:p>
          <a:p>
            <a:r>
              <a:rPr lang="en-IN" sz="1400" dirty="0">
                <a:latin typeface="Times New Roman" panose="02020603050405020304" pitchFamily="18" charset="0"/>
                <a:cs typeface="Times New Roman" panose="02020603050405020304" pitchFamily="18" charset="0"/>
              </a:rPr>
              <a:t>		LDR r0,[r1,#0] 	; r0 = *timer2 </a:t>
            </a:r>
          </a:p>
          <a:p>
            <a:r>
              <a:rPr lang="en-IN" sz="1400" dirty="0">
                <a:latin typeface="Times New Roman" panose="02020603050405020304" pitchFamily="18" charset="0"/>
                <a:cs typeface="Times New Roman" panose="02020603050405020304" pitchFamily="18" charset="0"/>
              </a:rPr>
              <a:t>		LDR r2,[r2,#0] 	; r2 = *step </a:t>
            </a:r>
          </a:p>
          <a:p>
            <a:r>
              <a:rPr lang="en-IN" sz="1400" dirty="0">
                <a:latin typeface="Times New Roman" panose="02020603050405020304" pitchFamily="18" charset="0"/>
                <a:cs typeface="Times New Roman" panose="02020603050405020304" pitchFamily="18" charset="0"/>
              </a:rPr>
              <a:t>		ADD r0,r0,r2 	; r0 += r2 </a:t>
            </a:r>
          </a:p>
          <a:p>
            <a:r>
              <a:rPr lang="en-IN" sz="1400" dirty="0">
                <a:latin typeface="Times New Roman" panose="02020603050405020304" pitchFamily="18" charset="0"/>
                <a:cs typeface="Times New Roman" panose="02020603050405020304" pitchFamily="18" charset="0"/>
              </a:rPr>
              <a:t>		STR r0,[r1,#0] 	; *timer2 = t0 </a:t>
            </a:r>
          </a:p>
          <a:p>
            <a:r>
              <a:rPr lang="en-IN" sz="1400" dirty="0">
                <a:latin typeface="Times New Roman" panose="02020603050405020304" pitchFamily="18" charset="0"/>
                <a:cs typeface="Times New Roman" panose="02020603050405020304" pitchFamily="18" charset="0"/>
              </a:rPr>
              <a:t>		MOV pc,r14 	; return</a:t>
            </a:r>
          </a:p>
        </p:txBody>
      </p:sp>
    </p:spTree>
    <p:extLst>
      <p:ext uri="{BB962C8B-B14F-4D97-AF65-F5344CB8AC3E}">
        <p14:creationId xmlns:p14="http://schemas.microsoft.com/office/powerpoint/2010/main" val="21897800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84</a:t>
            </a:fld>
            <a:endParaRPr lang="en-US"/>
          </a:p>
        </p:txBody>
      </p:sp>
      <p:sp>
        <p:nvSpPr>
          <p:cNvPr id="4" name="Rectangle 3"/>
          <p:cNvSpPr/>
          <p:nvPr/>
        </p:nvSpPr>
        <p:spPr>
          <a:xfrm>
            <a:off x="1136469" y="561703"/>
            <a:ext cx="7537268" cy="5632311"/>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Note that the compiler loads from step twice. Usually a compiler optimization called common subexpression elimination would kick in so that *step was only evaluated once, </a:t>
            </a:r>
            <a:r>
              <a:rPr lang="en-US" sz="2000" dirty="0" err="1">
                <a:solidFill>
                  <a:srgbClr val="000000"/>
                </a:solidFill>
                <a:latin typeface="Times New Roman" panose="02020603050405020304" pitchFamily="18" charset="0"/>
                <a:cs typeface="Times New Roman" panose="02020603050405020304" pitchFamily="18" charset="0"/>
              </a:rPr>
              <a:t>nd</a:t>
            </a:r>
            <a:r>
              <a:rPr lang="en-US" sz="2000" dirty="0">
                <a:solidFill>
                  <a:srgbClr val="000000"/>
                </a:solidFill>
                <a:latin typeface="Times New Roman" panose="02020603050405020304" pitchFamily="18" charset="0"/>
                <a:cs typeface="Times New Roman" panose="02020603050405020304" pitchFamily="18" charset="0"/>
              </a:rPr>
              <a:t> the value reused for the second occurrence. </a:t>
            </a:r>
            <a:r>
              <a:rPr lang="en-US" sz="2000" dirty="0">
                <a:latin typeface="Times New Roman" panose="02020603050405020304" pitchFamily="18" charset="0"/>
                <a:cs typeface="Times New Roman" panose="02020603050405020304" pitchFamily="18" charset="0"/>
              </a:rPr>
              <a:t>The pointers timer1and step might alias one another. In other words, the compiler cannot be sure that the write to timer1 doesn’t affect the read from step.</a:t>
            </a:r>
          </a:p>
          <a:p>
            <a:pPr algn="just"/>
            <a:r>
              <a:rPr lang="en-US" sz="2000" dirty="0">
                <a:latin typeface="Times New Roman" panose="02020603050405020304" pitchFamily="18" charset="0"/>
                <a:cs typeface="Times New Roman" panose="02020603050405020304" pitchFamily="18" charset="0"/>
              </a:rPr>
              <a:t>The following code also compiles inefficiently: </a:t>
            </a:r>
          </a:p>
          <a:p>
            <a:pPr algn="just"/>
            <a:r>
              <a:rPr lang="en-US" sz="2000" dirty="0" err="1">
                <a:latin typeface="Times New Roman" panose="02020603050405020304" pitchFamily="18" charset="0"/>
                <a:cs typeface="Times New Roman" panose="02020603050405020304" pitchFamily="18" charset="0"/>
              </a:rPr>
              <a:t>typedef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step;} State; </a:t>
            </a:r>
          </a:p>
          <a:p>
            <a:pPr algn="just"/>
            <a:r>
              <a:rPr lang="en-US" sz="2000" dirty="0" err="1">
                <a:latin typeface="Times New Roman" panose="02020603050405020304" pitchFamily="18" charset="0"/>
                <a:cs typeface="Times New Roman" panose="02020603050405020304" pitchFamily="18" charset="0"/>
              </a:rPr>
              <a:t>typedef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timer1, timer2;} Timers; </a:t>
            </a:r>
          </a:p>
          <a:p>
            <a:pPr algn="just"/>
            <a:r>
              <a:rPr lang="en-US" sz="2000" dirty="0">
                <a:latin typeface="Times New Roman" panose="02020603050405020304" pitchFamily="18" charset="0"/>
                <a:cs typeface="Times New Roman" panose="02020603050405020304" pitchFamily="18" charset="0"/>
              </a:rPr>
              <a:t>void timers_v2(State *state, Timers *timers)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timers-&gt;timer1 += state-&gt;step; </a:t>
            </a:r>
          </a:p>
          <a:p>
            <a:pPr algn="just"/>
            <a:r>
              <a:rPr lang="en-US" sz="2000" dirty="0">
                <a:latin typeface="Times New Roman" panose="02020603050405020304" pitchFamily="18" charset="0"/>
                <a:cs typeface="Times New Roman" panose="02020603050405020304" pitchFamily="18" charset="0"/>
              </a:rPr>
              <a:t>timers-&gt;timer2 += state-&gt;step;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compiler evaluates state-&gt;step twice in case state-&gt;step and timers-&gt;timer1 are at the same memory address. The fix is easy: Create a new local variable to hold the value of state-&gt;step so the compiler only performs a single load.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1" y="731520"/>
            <a:ext cx="5246503" cy="830997"/>
          </a:xfrm>
          <a:prstGeom prst="rect">
            <a:avLst/>
          </a:prstGeom>
        </p:spPr>
        <p:txBody>
          <a:bodyPr wrap="square">
            <a:spAutoFit/>
          </a:bodyPr>
          <a:lstStyle/>
          <a:p>
            <a:r>
              <a:rPr lang="en-IN" dirty="0">
                <a:solidFill>
                  <a:srgbClr val="000000"/>
                </a:solidFill>
                <a:latin typeface="Minion-Regular"/>
              </a:rPr>
              <a:t>Barrel shifter and ALU :</a:t>
            </a:r>
          </a:p>
          <a:p>
            <a:endParaRPr lang="en-IN" dirty="0"/>
          </a:p>
        </p:txBody>
      </p:sp>
      <p:pic>
        <p:nvPicPr>
          <p:cNvPr id="3" name="Picture 2"/>
          <p:cNvPicPr>
            <a:picLocks noChangeAspect="1"/>
          </p:cNvPicPr>
          <p:nvPr/>
        </p:nvPicPr>
        <p:blipFill>
          <a:blip r:embed="rId3"/>
          <a:stretch>
            <a:fillRect/>
          </a:stretch>
        </p:blipFill>
        <p:spPr>
          <a:xfrm>
            <a:off x="2220686" y="1358718"/>
            <a:ext cx="5029200" cy="4153807"/>
          </a:xfrm>
          <a:prstGeom prst="rect">
            <a:avLst/>
          </a:prstGeom>
        </p:spPr>
      </p:pic>
      <p:sp>
        <p:nvSpPr>
          <p:cNvPr id="4" name="Rectangle 3"/>
          <p:cNvSpPr/>
          <p:nvPr/>
        </p:nvSpPr>
        <p:spPr>
          <a:xfrm>
            <a:off x="966652" y="5172891"/>
            <a:ext cx="7798525" cy="1015663"/>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Figure shows the data flow between the ALU and the barrel shifter. It adds </a:t>
            </a:r>
            <a:r>
              <a:rPr lang="en-US" sz="2000" dirty="0">
                <a:latin typeface="Times New Roman" panose="02020603050405020304" pitchFamily="18" charset="0"/>
                <a:cs typeface="Times New Roman" panose="02020603050405020304" pitchFamily="18" charset="0"/>
              </a:rPr>
              <a:t> a shift operation to the move instruction and Register Rn enters the ALU without any preprocessing of registers.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27231</TotalTime>
  <Words>9604</Words>
  <Application>Microsoft Office PowerPoint</Application>
  <PresentationFormat>On-screen Show (4:3)</PresentationFormat>
  <Paragraphs>895</Paragraphs>
  <Slides>84</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84</vt:i4>
      </vt:variant>
    </vt:vector>
  </HeadingPairs>
  <TitlesOfParts>
    <vt:vector size="99" baseType="lpstr">
      <vt:lpstr>Arial</vt:lpstr>
      <vt:lpstr>Calibri</vt:lpstr>
      <vt:lpstr>Comic Sans MS</vt:lpstr>
      <vt:lpstr>Copperplate-Gothic32BC</vt:lpstr>
      <vt:lpstr>CopperplateGothicBT-Bold</vt:lpstr>
      <vt:lpstr>Gill Sans MT</vt:lpstr>
      <vt:lpstr>Letter-Gothic12</vt:lpstr>
      <vt:lpstr>Letter-Gothic12Bold</vt:lpstr>
      <vt:lpstr>Minion-Italic</vt:lpstr>
      <vt:lpstr>Minion-Regular</vt:lpstr>
      <vt:lpstr>Tahoma</vt:lpstr>
      <vt:lpstr>Times New Roman</vt:lpstr>
      <vt:lpstr>Wingdings</vt:lpstr>
      <vt:lpstr>ZapfDingbats</vt:lpstr>
      <vt:lpstr>12_Default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6th Edition: Chapter 1</dc:title>
  <dc:creator>Jim Kurose and Keith Ross</dc:creator>
  <cp:lastModifiedBy>Dhananjay Dharne</cp:lastModifiedBy>
  <cp:revision>648</cp:revision>
  <dcterms:created xsi:type="dcterms:W3CDTF">1999-10-08T19:08:27Z</dcterms:created>
  <dcterms:modified xsi:type="dcterms:W3CDTF">2024-01-08T13:30:40Z</dcterms:modified>
</cp:coreProperties>
</file>