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2"/>
  </p:notesMasterIdLst>
  <p:sldIdLst>
    <p:sldId id="257" r:id="rId2"/>
    <p:sldId id="277" r:id="rId3"/>
    <p:sldId id="268" r:id="rId4"/>
    <p:sldId id="270" r:id="rId5"/>
    <p:sldId id="271" r:id="rId6"/>
    <p:sldId id="273" r:id="rId7"/>
    <p:sldId id="274" r:id="rId8"/>
    <p:sldId id="275" r:id="rId9"/>
    <p:sldId id="27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57"/>
            <p14:sldId id="277"/>
            <p14:sldId id="268"/>
            <p14:sldId id="270"/>
            <p14:sldId id="271"/>
            <p14:sldId id="273"/>
            <p14:sldId id="274"/>
            <p14:sldId id="275"/>
            <p14:sldId id="27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300" autoAdjust="0"/>
  </p:normalViewPr>
  <p:slideViewPr>
    <p:cSldViewPr snapToGrid="0" snapToObjects="1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4D4F-416F-4B34-8D13-1BBB23C4E871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FA4C2-3AC3-4A48-B214-90F637E10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1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user_guide/playbooks_variables.html#variable-precedence-where-should-i-put-a-variabl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cli/ansible-playbook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Ansible for the Windows Admin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or, Declarative Configuration From the Dark Side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637E-1953-4E35-A672-F4DD13D9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06DA-D497-4F77-A4B3-4EDD3EFAB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Agentless</a:t>
            </a:r>
          </a:p>
          <a:p>
            <a:r>
              <a:rPr lang="en-US" dirty="0"/>
              <a:t>Declarative configuration tool with human-readable configuration</a:t>
            </a:r>
          </a:p>
          <a:p>
            <a:r>
              <a:rPr lang="en-US" dirty="0"/>
              <a:t>Agentless</a:t>
            </a:r>
          </a:p>
          <a:p>
            <a:r>
              <a:rPr lang="en-US" dirty="0"/>
              <a:t>Distributed, “server-less” program</a:t>
            </a:r>
          </a:p>
          <a:p>
            <a:r>
              <a:rPr lang="en-US" dirty="0"/>
              <a:t>Agentless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Ignore Ansible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just for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I don’t know python</a:t>
            </a:r>
          </a:p>
          <a:p>
            <a:r>
              <a:rPr lang="en-US" dirty="0"/>
              <a:t>I already use DSC</a:t>
            </a:r>
          </a:p>
          <a:p>
            <a:r>
              <a:rPr lang="en-US" dirty="0"/>
              <a:t>I’m Scared Of Case Sensitive Programs</a:t>
            </a:r>
          </a:p>
        </p:txBody>
      </p:sp>
    </p:spTree>
    <p:extLst>
      <p:ext uri="{BB962C8B-B14F-4D97-AF65-F5344CB8AC3E}">
        <p14:creationId xmlns:p14="http://schemas.microsoft.com/office/powerpoint/2010/main" val="303194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E15F4-A1A6-4AB1-AC8D-BD788CE9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345AA-215B-4259-8D88-2B3F45B6B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task</a:t>
            </a:r>
            <a:r>
              <a:rPr lang="en-US" dirty="0"/>
              <a:t> - instructions for an action against a machine or machines</a:t>
            </a:r>
          </a:p>
          <a:p>
            <a:r>
              <a:rPr lang="en-US" b="1" dirty="0"/>
              <a:t>play</a:t>
            </a:r>
            <a:r>
              <a:rPr lang="en-US" dirty="0"/>
              <a:t> - a combination of tasks and a host or hosts to run them against</a:t>
            </a:r>
          </a:p>
          <a:p>
            <a:r>
              <a:rPr lang="en-US" b="1" dirty="0"/>
              <a:t>playbook</a:t>
            </a:r>
            <a:r>
              <a:rPr lang="en-US" dirty="0"/>
              <a:t> - a combination of multiple plays in sequential order</a:t>
            </a:r>
          </a:p>
          <a:p>
            <a:r>
              <a:rPr lang="en-US" b="1" dirty="0"/>
              <a:t>hosts/inventory</a:t>
            </a:r>
            <a:r>
              <a:rPr lang="en-US" dirty="0"/>
              <a:t> – file with a list of machines to act upon</a:t>
            </a:r>
          </a:p>
          <a:p>
            <a:r>
              <a:rPr lang="en-US" b="1" dirty="0"/>
              <a:t>vars/facts </a:t>
            </a:r>
            <a:r>
              <a:rPr lang="en-US" dirty="0"/>
              <a:t>– variables, either stored in a file or retrieved from a host</a:t>
            </a:r>
          </a:p>
          <a:p>
            <a:r>
              <a:rPr lang="en-US" b="1" dirty="0"/>
              <a:t>list</a:t>
            </a:r>
            <a:r>
              <a:rPr lang="en-US" dirty="0"/>
              <a:t> - in json and </a:t>
            </a:r>
            <a:r>
              <a:rPr lang="en-US" dirty="0" err="1"/>
              <a:t>yaml</a:t>
            </a:r>
            <a:r>
              <a:rPr lang="en-US" dirty="0"/>
              <a:t> = array in </a:t>
            </a:r>
            <a:r>
              <a:rPr lang="en-US" dirty="0" err="1"/>
              <a:t>powershell</a:t>
            </a:r>
            <a:endParaRPr lang="en-US" dirty="0"/>
          </a:p>
          <a:p>
            <a:r>
              <a:rPr lang="en-US" b="1" dirty="0"/>
              <a:t>dictionary </a:t>
            </a:r>
            <a:r>
              <a:rPr lang="en-US" dirty="0"/>
              <a:t>- in json and </a:t>
            </a:r>
            <a:r>
              <a:rPr lang="en-US" dirty="0" err="1"/>
              <a:t>yaml</a:t>
            </a:r>
            <a:r>
              <a:rPr lang="en-US" dirty="0"/>
              <a:t> = </a:t>
            </a:r>
            <a:r>
              <a:rPr lang="en-US" dirty="0" err="1"/>
              <a:t>hashtable</a:t>
            </a:r>
            <a:r>
              <a:rPr lang="en-US" dirty="0"/>
              <a:t> in </a:t>
            </a:r>
            <a:r>
              <a:rPr lang="en-US" dirty="0" err="1"/>
              <a:t>powershell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9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D826-AEA2-48DC-A268-D389E8D4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File Formats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CB68D1-6F72-46B2-BC3F-23D270373E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564047"/>
              </p:ext>
            </p:extLst>
          </p:nvPr>
        </p:nvGraphicFramePr>
        <p:xfrm>
          <a:off x="838200" y="1825625"/>
          <a:ext cx="10515600" cy="4805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9746829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57019708"/>
                    </a:ext>
                  </a:extLst>
                </a:gridCol>
              </a:tblGrid>
              <a:tr h="416413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20221"/>
                  </a:ext>
                </a:extLst>
              </a:tr>
              <a:tr h="4328990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2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"value"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1,</a:t>
                      </a:r>
                    </a:p>
                    <a:p>
                      <a:r>
                        <a:rPr lang="en-US" sz="2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sz="24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simple_list</a:t>
                      </a:r>
                      <a:r>
                        <a:rPr lang="en-US" sz="2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</a:t>
                      </a:r>
                    </a:p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1,</a:t>
                      </a:r>
                    </a:p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2,</a:t>
                      </a:r>
                    </a:p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{</a:t>
                      </a:r>
                    </a:p>
                    <a:p>
                      <a:r>
                        <a:rPr lang="en-US" sz="2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"property"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"value",</a:t>
                      </a:r>
                    </a:p>
                    <a:p>
                      <a:r>
                        <a:rPr lang="en-US" sz="2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"second"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"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othervalue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]</a:t>
                      </a:r>
                    </a:p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value: 1</a:t>
                      </a:r>
                    </a:p>
                    <a:p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simple_list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- 1</a:t>
                      </a:r>
                    </a:p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- 2</a:t>
                      </a:r>
                    </a:p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- property: value</a:t>
                      </a:r>
                    </a:p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second: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othervalue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388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57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– YAML </a:t>
            </a:r>
            <a:r>
              <a:rPr lang="en-US" dirty="0" err="1"/>
              <a:t>Ain’t</a:t>
            </a:r>
            <a:r>
              <a:rPr lang="en-US" dirty="0"/>
              <a:t> a Markup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2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– YAML </a:t>
            </a:r>
            <a:r>
              <a:rPr lang="en-US" dirty="0" err="1"/>
              <a:t>Ain’t</a:t>
            </a:r>
            <a:r>
              <a:rPr lang="en-US" dirty="0"/>
              <a:t> a 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it’s close!</a:t>
            </a:r>
          </a:p>
          <a:p>
            <a:r>
              <a:rPr lang="en-US" dirty="0"/>
              <a:t>Ansible can get data back from a task</a:t>
            </a:r>
          </a:p>
          <a:p>
            <a:r>
              <a:rPr lang="en-US" dirty="0"/>
              <a:t>parse data, do loops and conditionals, variable substitution</a:t>
            </a:r>
          </a:p>
          <a:p>
            <a:pPr lvl="1"/>
            <a:r>
              <a:rPr lang="en-US" dirty="0"/>
              <a:t>{{</a:t>
            </a:r>
            <a:r>
              <a:rPr lang="en-US" dirty="0" err="1"/>
              <a:t>variablename</a:t>
            </a:r>
            <a:r>
              <a:rPr lang="en-US" dirty="0"/>
              <a:t>}}</a:t>
            </a:r>
          </a:p>
          <a:p>
            <a:r>
              <a:rPr lang="en-US" dirty="0"/>
              <a:t>Can get complex fast.  Don’t do this: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772" y="4285395"/>
            <a:ext cx="56864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8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Variables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304764"/>
              </p:ext>
            </p:extLst>
          </p:nvPr>
        </p:nvGraphicFramePr>
        <p:xfrm>
          <a:off x="838200" y="1825624"/>
          <a:ext cx="10515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5010232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75617069"/>
                    </a:ext>
                  </a:extLst>
                </a:gridCol>
              </a:tblGrid>
              <a:tr h="3348161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command line values (</a:t>
                      </a:r>
                      <a:r>
                        <a:rPr lang="en-US" sz="18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</a:t>
                      </a: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“-u user”)</a:t>
                      </a:r>
                    </a:p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role defaults</a:t>
                      </a:r>
                    </a:p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inventory file or script group </a:t>
                      </a:r>
                      <a:r>
                        <a:rPr lang="en-US" sz="18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vars</a:t>
                      </a:r>
                      <a:endParaRPr lang="en-US" sz="18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inventory </a:t>
                      </a:r>
                      <a:r>
                        <a:rPr lang="en-US" sz="18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group_vars</a:t>
                      </a: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/all</a:t>
                      </a:r>
                    </a:p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playbook </a:t>
                      </a:r>
                      <a:r>
                        <a:rPr lang="en-US" sz="18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group_vars</a:t>
                      </a: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/all</a:t>
                      </a:r>
                    </a:p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inventory </a:t>
                      </a:r>
                      <a:r>
                        <a:rPr lang="en-US" sz="18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group_vars</a:t>
                      </a: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</a:t>
                      </a:r>
                    </a:p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playbook </a:t>
                      </a:r>
                      <a:r>
                        <a:rPr lang="en-US" sz="18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group_vars</a:t>
                      </a: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</a:t>
                      </a:r>
                    </a:p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inventory file or script host </a:t>
                      </a:r>
                      <a:r>
                        <a:rPr lang="en-US" sz="18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vars</a:t>
                      </a:r>
                      <a:endParaRPr lang="en-US" sz="18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inventory </a:t>
                      </a:r>
                      <a:r>
                        <a:rPr lang="en-US" sz="18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host_vars</a:t>
                      </a: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</a:t>
                      </a:r>
                    </a:p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playbook </a:t>
                      </a:r>
                      <a:r>
                        <a:rPr lang="en-US" sz="18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host_vars</a:t>
                      </a: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</a:t>
                      </a:r>
                    </a:p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host facts / cached </a:t>
                      </a:r>
                      <a:r>
                        <a:rPr lang="en-US" sz="18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set_facts</a:t>
                      </a:r>
                      <a:endParaRPr lang="en-US" sz="18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play </a:t>
                      </a:r>
                      <a:r>
                        <a:rPr lang="en-US" sz="18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vars</a:t>
                      </a:r>
                      <a:endParaRPr lang="en-US" sz="18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play </a:t>
                      </a:r>
                      <a:r>
                        <a:rPr lang="en-US" sz="18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vars_prompt</a:t>
                      </a:r>
                      <a:endParaRPr lang="en-US" sz="18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play </a:t>
                      </a:r>
                      <a:r>
                        <a:rPr lang="en-US" sz="18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vars_files</a:t>
                      </a:r>
                      <a:endParaRPr lang="en-US" sz="18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role </a:t>
                      </a:r>
                      <a:r>
                        <a:rPr lang="en-US" sz="18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vars</a:t>
                      </a: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(defined in role/</a:t>
                      </a:r>
                      <a:r>
                        <a:rPr lang="en-US" sz="18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vars</a:t>
                      </a: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main.yml</a:t>
                      </a: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block </a:t>
                      </a:r>
                      <a:r>
                        <a:rPr lang="en-US" sz="18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vars</a:t>
                      </a: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(only for tasks in block)</a:t>
                      </a:r>
                    </a:p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task </a:t>
                      </a:r>
                      <a:r>
                        <a:rPr lang="en-US" sz="18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vars</a:t>
                      </a: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(only for the task)</a:t>
                      </a:r>
                    </a:p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8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include_vars</a:t>
                      </a:r>
                      <a:endParaRPr lang="en-US" sz="18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8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set_facts</a:t>
                      </a: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registered </a:t>
                      </a:r>
                      <a:r>
                        <a:rPr lang="en-US" sz="18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vars</a:t>
                      </a:r>
                      <a:endParaRPr lang="en-US" sz="18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role (and </a:t>
                      </a:r>
                      <a:r>
                        <a:rPr lang="en-US" sz="18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include_role</a:t>
                      </a: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8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params</a:t>
                      </a:r>
                      <a:endParaRPr lang="en-US" sz="18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include </a:t>
                      </a:r>
                      <a:r>
                        <a:rPr lang="en-US" sz="18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params</a:t>
                      </a:r>
                      <a:endParaRPr lang="en-US" sz="18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extra </a:t>
                      </a:r>
                      <a:r>
                        <a:rPr lang="en-US" sz="18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vars</a:t>
                      </a: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(always win precedence)</a:t>
                      </a:r>
                    </a:p>
                    <a:p>
                      <a:b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02852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601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https://docs.ansible.com/ansible/latest/user_guide/playbooks_variables.html#variable-precedence-where-should-i-put-a-variable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5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301C-80D1-4C49-8546-DF5F1F45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Ansible-Playbook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4BDD2-8B9D-4141-BC6E-79A2DD295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ansible-playbook </a:t>
            </a:r>
            <a:r>
              <a:rPr lang="en-US" b="1" dirty="0"/>
              <a:t>[</a:t>
            </a:r>
            <a:r>
              <a:rPr lang="en-US" dirty="0"/>
              <a:t>options</a:t>
            </a:r>
            <a:r>
              <a:rPr lang="en-US" b="1" dirty="0"/>
              <a:t>]</a:t>
            </a:r>
            <a:r>
              <a:rPr lang="en-US" dirty="0"/>
              <a:t> </a:t>
            </a:r>
            <a:r>
              <a:rPr lang="en-US" dirty="0" err="1"/>
              <a:t>playbook.yml</a:t>
            </a:r>
            <a:r>
              <a:rPr lang="en-US" dirty="0"/>
              <a:t> </a:t>
            </a:r>
            <a:r>
              <a:rPr lang="en-US" b="1" dirty="0"/>
              <a:t>[</a:t>
            </a:r>
            <a:r>
              <a:rPr lang="en-US" dirty="0"/>
              <a:t>playbook2 ...</a:t>
            </a:r>
            <a:r>
              <a:rPr lang="en-US" b="1" dirty="0"/>
              <a:t>]</a:t>
            </a:r>
          </a:p>
          <a:p>
            <a:pPr lvl="1"/>
            <a:r>
              <a:rPr lang="en-US" b="1" dirty="0"/>
              <a:t>--step: </a:t>
            </a:r>
            <a:r>
              <a:rPr lang="en-US" dirty="0"/>
              <a:t>ask for confirmation before running each task</a:t>
            </a:r>
          </a:p>
          <a:p>
            <a:pPr lvl="1"/>
            <a:r>
              <a:rPr lang="en-US" b="1" dirty="0"/>
              <a:t>--limit: </a:t>
            </a:r>
            <a:r>
              <a:rPr lang="en-US" dirty="0"/>
              <a:t>restrict the playbook to running only against specified machines, despite the inventory file or group membership</a:t>
            </a:r>
            <a:endParaRPr lang="en-US" b="1" dirty="0"/>
          </a:p>
          <a:p>
            <a:pPr lvl="1"/>
            <a:r>
              <a:rPr lang="en-US" b="1" dirty="0"/>
              <a:t>-v(</a:t>
            </a:r>
            <a:r>
              <a:rPr lang="en-US" b="1" dirty="0" err="1"/>
              <a:t>vvvv</a:t>
            </a:r>
            <a:r>
              <a:rPr lang="en-US" b="1" dirty="0"/>
              <a:t>): </a:t>
            </a:r>
            <a:r>
              <a:rPr lang="en-US" dirty="0"/>
              <a:t>Verbosity levels 1-5</a:t>
            </a:r>
          </a:p>
          <a:p>
            <a:pPr lvl="1"/>
            <a:r>
              <a:rPr lang="en-US" b="1" dirty="0"/>
              <a:t>-e: </a:t>
            </a:r>
            <a:r>
              <a:rPr lang="en-US" dirty="0"/>
              <a:t>specify extra variables either individually or with “@filename”.  These take precedence over all other variables</a:t>
            </a:r>
          </a:p>
          <a:p>
            <a:pPr lvl="1"/>
            <a:r>
              <a:rPr lang="en-US" b="1" dirty="0"/>
              <a:t>--check:</a:t>
            </a:r>
            <a:r>
              <a:rPr lang="en-US" dirty="0"/>
              <a:t> like “</a:t>
            </a:r>
            <a:r>
              <a:rPr lang="en-US" dirty="0" err="1"/>
              <a:t>whatif</a:t>
            </a:r>
            <a:r>
              <a:rPr lang="en-US" dirty="0"/>
              <a:t>”, runs the playbook but won’t make any changes.  MODULE DEPENDENT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3ADA4-E0B1-45BF-BC43-DDC59E88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https://docs.ansible.com/ansible/latest/cli/ansible-playbook.html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</TotalTime>
  <Words>537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Ansible for the Windows Admin</vt:lpstr>
      <vt:lpstr>What is Ansible?</vt:lpstr>
      <vt:lpstr>Reasons to Ignore Ansible</vt:lpstr>
      <vt:lpstr>Terminology</vt:lpstr>
      <vt:lpstr>Data File Formats</vt:lpstr>
      <vt:lpstr>YAML – YAML Ain’t a Markup Language</vt:lpstr>
      <vt:lpstr>YAML – YAML Ain’t a Programming Language</vt:lpstr>
      <vt:lpstr>Ansible Variables</vt:lpstr>
      <vt:lpstr>Ansible-Playbook Command 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Jeremy Murrah</cp:lastModifiedBy>
  <cp:revision>37</cp:revision>
  <dcterms:created xsi:type="dcterms:W3CDTF">2017-08-03T21:53:21Z</dcterms:created>
  <dcterms:modified xsi:type="dcterms:W3CDTF">2019-04-03T15:29:02Z</dcterms:modified>
</cp:coreProperties>
</file>