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64" r:id="rId2"/>
    <p:sldId id="267" r:id="rId3"/>
    <p:sldId id="268" r:id="rId4"/>
    <p:sldId id="269" r:id="rId5"/>
    <p:sldId id="272" r:id="rId6"/>
    <p:sldId id="273" r:id="rId7"/>
    <p:sldId id="274" r:id="rId8"/>
    <p:sldId id="275" r:id="rId9"/>
    <p:sldId id="270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64"/>
            <p14:sldId id="267"/>
            <p14:sldId id="268"/>
            <p14:sldId id="269"/>
            <p14:sldId id="272"/>
            <p14:sldId id="273"/>
            <p14:sldId id="274"/>
            <p14:sldId id="275"/>
            <p14:sldId id="270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A49D-DB6B-4E1C-B12C-B1822F46F86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3E3B8-C1D2-49EB-A342-0E704F50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windows_winrm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module/psdesiredstateconfiguration/invoke-dscresource?view=powershell-5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technet.microsoft.com/askds/2008/06/13/understanding-kerberos-double-ho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windows_winr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become.html#become-and-windo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modules/win_dsc_modu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Connection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6138" cy="4351338"/>
          </a:xfrm>
        </p:spPr>
        <p:txBody>
          <a:bodyPr/>
          <a:lstStyle/>
          <a:p>
            <a:r>
              <a:rPr lang="en-US" b="1" dirty="0" err="1"/>
              <a:t>ansible_user</a:t>
            </a:r>
            <a:r>
              <a:rPr lang="en-US" b="1" dirty="0"/>
              <a:t>:</a:t>
            </a:r>
            <a:r>
              <a:rPr lang="en-US" dirty="0"/>
              <a:t> username</a:t>
            </a:r>
          </a:p>
          <a:p>
            <a:r>
              <a:rPr lang="en-US" b="1" dirty="0" err="1"/>
              <a:t>ansible_password</a:t>
            </a:r>
            <a:r>
              <a:rPr lang="en-US" b="1" dirty="0"/>
              <a:t>:</a:t>
            </a:r>
            <a:r>
              <a:rPr lang="en-US" dirty="0"/>
              <a:t> super secret</a:t>
            </a:r>
          </a:p>
          <a:p>
            <a:r>
              <a:rPr lang="en-US" b="1" dirty="0" err="1"/>
              <a:t>ansible_connection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winrm</a:t>
            </a:r>
            <a:r>
              <a:rPr lang="en-US" dirty="0"/>
              <a:t> (for windows, </a:t>
            </a:r>
            <a:r>
              <a:rPr lang="en-US" dirty="0" err="1"/>
              <a:t>ssh</a:t>
            </a:r>
            <a:r>
              <a:rPr lang="en-US" dirty="0"/>
              <a:t> for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b="1" dirty="0" err="1"/>
              <a:t>ansible_port</a:t>
            </a:r>
            <a:r>
              <a:rPr lang="en-US" b="1" dirty="0"/>
              <a:t>:</a:t>
            </a:r>
            <a:r>
              <a:rPr lang="en-US" dirty="0"/>
              <a:t> 5985 | 5986</a:t>
            </a:r>
          </a:p>
          <a:p>
            <a:r>
              <a:rPr lang="en-US" b="1" dirty="0" err="1"/>
              <a:t>ansible_winrm_transport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ntlm</a:t>
            </a:r>
            <a:r>
              <a:rPr lang="en-US" dirty="0"/>
              <a:t> | basic | certificate | </a:t>
            </a:r>
            <a:r>
              <a:rPr lang="en-US" dirty="0" err="1"/>
              <a:t>kerberos</a:t>
            </a:r>
            <a:r>
              <a:rPr lang="en-US" dirty="0"/>
              <a:t> | </a:t>
            </a:r>
            <a:r>
              <a:rPr lang="en-US" dirty="0" err="1"/>
              <a:t>credssp</a:t>
            </a:r>
            <a:endParaRPr lang="en-US" dirty="0"/>
          </a:p>
          <a:p>
            <a:r>
              <a:rPr lang="en-US" b="1" dirty="0" err="1"/>
              <a:t>ansible_winrm_message_encryption</a:t>
            </a:r>
            <a:r>
              <a:rPr lang="en-US" b="1" dirty="0"/>
              <a:t>:</a:t>
            </a:r>
            <a:r>
              <a:rPr lang="en-US" dirty="0"/>
              <a:t> always | never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916138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https://docs.ansible.com/ansible/latest/user_guide/windows_winrm.html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F7E6-8BDF-46AF-860C-D5CC163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DSCResource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56EF-5831-45E0-85DC-93969BBF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files must already exist on the target</a:t>
            </a:r>
          </a:p>
          <a:p>
            <a:r>
              <a:rPr lang="en-US" dirty="0"/>
              <a:t>Disable LCM before using Invoke-</a:t>
            </a:r>
            <a:r>
              <a:rPr lang="en-US" dirty="0" err="1"/>
              <a:t>DSCResource</a:t>
            </a:r>
            <a:endParaRPr lang="en-US" dirty="0"/>
          </a:p>
          <a:p>
            <a:pPr lvl="1"/>
            <a:r>
              <a:rPr lang="en-US" dirty="0"/>
              <a:t>Can also set LCM options like allowing reboot if resources require it</a:t>
            </a:r>
          </a:p>
          <a:p>
            <a:r>
              <a:rPr lang="en-US" dirty="0"/>
              <a:t>Can only run one invocation at a time</a:t>
            </a:r>
          </a:p>
          <a:p>
            <a:pPr lvl="1"/>
            <a:r>
              <a:rPr lang="en-US" dirty="0"/>
              <a:t>Multiple people using the same “jump box” could collide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3C649-35B7-4A69-A8F1-0710111D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https://docs.microsoft.com/en-us/powershell/module/psdesiredstateconfiguration/invoke-dscresource?view=powershell-5.1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7DC4-9913-49A4-90E0-6072B9AC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WinRM</a:t>
            </a:r>
            <a:r>
              <a:rPr lang="en-US" dirty="0"/>
              <a:t> Connection Options on Windows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BD4D6C-DB68-46F1-9B1C-F8D3B448E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251538"/>
              </p:ext>
            </p:extLst>
          </p:nvPr>
        </p:nvGraphicFramePr>
        <p:xfrm>
          <a:off x="838200" y="2306802"/>
          <a:ext cx="10515600" cy="36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072453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62785264"/>
                    </a:ext>
                  </a:extLst>
                </a:gridCol>
              </a:tblGrid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Encryption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7463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5985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Plain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27545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5986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Message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52845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Connection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4006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7894DAAA-A202-4BB9-AE5D-57BA30AD779C}"/>
              </a:ext>
            </a:extLst>
          </p:cNvPr>
          <p:cNvSpPr/>
          <p:nvPr/>
        </p:nvSpPr>
        <p:spPr>
          <a:xfrm rot="16831381">
            <a:off x="3873391" y="2600032"/>
            <a:ext cx="780731" cy="2797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90E8FF0-9169-4262-83A2-A423243DC4AC}"/>
              </a:ext>
            </a:extLst>
          </p:cNvPr>
          <p:cNvSpPr/>
          <p:nvPr/>
        </p:nvSpPr>
        <p:spPr>
          <a:xfrm rot="16831381">
            <a:off x="3873391" y="3604406"/>
            <a:ext cx="780731" cy="2797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F0168-E90E-4C08-A800-F9F822669066}"/>
              </a:ext>
            </a:extLst>
          </p:cNvPr>
          <p:cNvSpPr txBox="1"/>
          <p:nvPr/>
        </p:nvSpPr>
        <p:spPr>
          <a:xfrm rot="704286">
            <a:off x="2948800" y="3739902"/>
            <a:ext cx="228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Default 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516-1AF7-4F5E-9CEA-FF95385792B4}"/>
              </a:ext>
            </a:extLst>
          </p:cNvPr>
          <p:cNvSpPr txBox="1"/>
          <p:nvPr/>
        </p:nvSpPr>
        <p:spPr>
          <a:xfrm rot="704286">
            <a:off x="3101199" y="4744275"/>
            <a:ext cx="228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Certificates</a:t>
            </a:r>
          </a:p>
        </p:txBody>
      </p:sp>
    </p:spTree>
    <p:extLst>
      <p:ext uri="{BB962C8B-B14F-4D97-AF65-F5344CB8AC3E}">
        <p14:creationId xmlns:p14="http://schemas.microsoft.com/office/powerpoint/2010/main" val="9968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7DC4-9913-49A4-90E0-6072B9AC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WinRM</a:t>
            </a:r>
            <a:r>
              <a:rPr lang="en-US" dirty="0"/>
              <a:t> Connection Options in Ansible - old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BD4D6C-DB68-46F1-9B1C-F8D3B448E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06802"/>
          <a:ext cx="10515600" cy="36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072453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62785264"/>
                    </a:ext>
                  </a:extLst>
                </a:gridCol>
              </a:tblGrid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Encryption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7463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5985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Plain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27545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5986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Message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52845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Connection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4006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7894DAAA-A202-4BB9-AE5D-57BA30AD779C}"/>
              </a:ext>
            </a:extLst>
          </p:cNvPr>
          <p:cNvSpPr/>
          <p:nvPr/>
        </p:nvSpPr>
        <p:spPr>
          <a:xfrm rot="16200000">
            <a:off x="3873391" y="2209666"/>
            <a:ext cx="780731" cy="279799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90E8FF0-9169-4262-83A2-A423243DC4AC}"/>
              </a:ext>
            </a:extLst>
          </p:cNvPr>
          <p:cNvSpPr/>
          <p:nvPr/>
        </p:nvSpPr>
        <p:spPr>
          <a:xfrm rot="16831381">
            <a:off x="3873391" y="3604406"/>
            <a:ext cx="780731" cy="279799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D4876-9700-4B18-A6DF-514506C14EB4}"/>
              </a:ext>
            </a:extLst>
          </p:cNvPr>
          <p:cNvSpPr txBox="1"/>
          <p:nvPr/>
        </p:nvSpPr>
        <p:spPr>
          <a:xfrm rot="704286">
            <a:off x="3101199" y="4744275"/>
            <a:ext cx="228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Certificates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4675C-A4BE-4C68-8EEB-EDBEFE9CDE03}"/>
              </a:ext>
            </a:extLst>
          </p:cNvPr>
          <p:cNvSpPr txBox="1"/>
          <p:nvPr/>
        </p:nvSpPr>
        <p:spPr>
          <a:xfrm>
            <a:off x="3123567" y="3363550"/>
            <a:ext cx="228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Just…No</a:t>
            </a:r>
          </a:p>
        </p:txBody>
      </p:sp>
    </p:spTree>
    <p:extLst>
      <p:ext uri="{BB962C8B-B14F-4D97-AF65-F5344CB8AC3E}">
        <p14:creationId xmlns:p14="http://schemas.microsoft.com/office/powerpoint/2010/main" val="329701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7DC4-9913-49A4-90E0-6072B9A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234" cy="1325563"/>
          </a:xfrm>
        </p:spPr>
        <p:txBody>
          <a:bodyPr/>
          <a:lstStyle/>
          <a:p>
            <a:r>
              <a:rPr lang="en-US" dirty="0" err="1"/>
              <a:t>WinRM</a:t>
            </a:r>
            <a:r>
              <a:rPr lang="en-US" dirty="0"/>
              <a:t> Connection Options in Ansible - NEW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BD4D6C-DB68-46F1-9B1C-F8D3B448E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06802"/>
          <a:ext cx="10515600" cy="36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072453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62785264"/>
                    </a:ext>
                  </a:extLst>
                </a:gridCol>
              </a:tblGrid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Encryption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7463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5985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Plain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27545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r>
                        <a:rPr lang="en-US" sz="3200" dirty="0"/>
                        <a:t>5986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Message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52845"/>
                  </a:ext>
                </a:extLst>
              </a:tr>
              <a:tr h="903370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Connection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1400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15806106-9C6D-4A0D-B128-4EAFDD741EFB}"/>
              </a:ext>
            </a:extLst>
          </p:cNvPr>
          <p:cNvSpPr/>
          <p:nvPr/>
        </p:nvSpPr>
        <p:spPr>
          <a:xfrm rot="16831381">
            <a:off x="3825627" y="2576846"/>
            <a:ext cx="780731" cy="279799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65EC8-6F01-43BB-9371-580697DCD603}"/>
              </a:ext>
            </a:extLst>
          </p:cNvPr>
          <p:cNvSpPr txBox="1"/>
          <p:nvPr/>
        </p:nvSpPr>
        <p:spPr>
          <a:xfrm rot="704286">
            <a:off x="3201926" y="3683458"/>
            <a:ext cx="228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Rejoice!</a:t>
            </a:r>
          </a:p>
        </p:txBody>
      </p:sp>
    </p:spTree>
    <p:extLst>
      <p:ext uri="{BB962C8B-B14F-4D97-AF65-F5344CB8AC3E}">
        <p14:creationId xmlns:p14="http://schemas.microsoft.com/office/powerpoint/2010/main" val="7495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AE73-6C3D-414B-B1E3-AFC7B551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Hop Sadness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7AAC-CC73-4AE8-BCBA-6200E6F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//TODO add diagram of ansible node to “windows jump box” to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2B7B1-6C66-4ED9-BA30-140AF4FB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https://blogs.technet.microsoft.com/askds/2008/06/13/understanding-kerberos-double-hop/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46D-FEB9-44ED-B033-C5EDCDE5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Hop Happiness – Option 1 (and 1.5)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FD6-D5E0-4738-BCE0-06E1FE6E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ansible_winrm_transport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600" dirty="0" err="1"/>
              <a:t>credssp</a:t>
            </a:r>
            <a:endParaRPr lang="en-US" sz="3600" dirty="0"/>
          </a:p>
          <a:p>
            <a:pPr lvl="1"/>
            <a:r>
              <a:rPr lang="en-US" sz="3200" dirty="0"/>
              <a:t>Requires configuration on Windows endpoint to enable </a:t>
            </a:r>
            <a:r>
              <a:rPr lang="en-US" sz="3200" dirty="0" err="1"/>
              <a:t>credssp</a:t>
            </a:r>
            <a:endParaRPr lang="en-US" sz="3200" dirty="0"/>
          </a:p>
          <a:p>
            <a:pPr lvl="1"/>
            <a:r>
              <a:rPr lang="en-US" sz="3200" dirty="0"/>
              <a:t>Requires certificates (self-signed or issued)</a:t>
            </a:r>
          </a:p>
          <a:p>
            <a:r>
              <a:rPr lang="en-US" sz="3600" b="1" dirty="0" err="1"/>
              <a:t>ansible_winrm_kerberos_delegation</a:t>
            </a:r>
            <a:r>
              <a:rPr lang="en-US" sz="3600" dirty="0"/>
              <a:t>: true</a:t>
            </a:r>
          </a:p>
          <a:p>
            <a:pPr lvl="1"/>
            <a:r>
              <a:rPr lang="en-US" sz="3200" dirty="0"/>
              <a:t>might require AD user account modifications</a:t>
            </a:r>
          </a:p>
          <a:p>
            <a:pPr lvl="1"/>
            <a:r>
              <a:rPr lang="en-US" sz="3200" dirty="0"/>
              <a:t>Can only use the same account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466-17E9-4826-9A9F-EBE25EC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https://docs.ansible.com/ansible/latest/user_guide/windows_winrm.html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46D-FEB9-44ED-B033-C5EDCDE5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Hop Happiness – 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FD6-D5E0-4738-BCE0-06E1FE6E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become</a:t>
            </a:r>
            <a:r>
              <a:rPr lang="en-US" sz="3600" dirty="0"/>
              <a:t>: yes</a:t>
            </a:r>
          </a:p>
          <a:p>
            <a:pPr lvl="1"/>
            <a:r>
              <a:rPr lang="en-US" sz="3200" dirty="0"/>
              <a:t>Assign at the task or play level</a:t>
            </a:r>
          </a:p>
          <a:p>
            <a:pPr lvl="1"/>
            <a:r>
              <a:rPr lang="en-US" sz="3200" dirty="0"/>
              <a:t>Use to initiate new credential connection</a:t>
            </a:r>
          </a:p>
          <a:p>
            <a:pPr lvl="1"/>
            <a:r>
              <a:rPr lang="en-US" sz="3200" dirty="0"/>
              <a:t>Use to run as alternate user like SYSTEM</a:t>
            </a:r>
          </a:p>
          <a:p>
            <a:pPr lvl="1"/>
            <a:r>
              <a:rPr lang="en-US" sz="3200" dirty="0"/>
              <a:t>Easiest option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466-17E9-4826-9A9F-EBE25EC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https://docs.ansible.com/ansible/latest/user_guide/become.html#become-and-windows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4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46D-FEB9-44ED-B033-C5EDCDE5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Hop Happiness – Option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FD6-D5E0-4738-BCE0-06E1FE6E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win_dsc</a:t>
            </a:r>
            <a:r>
              <a:rPr lang="en-US" sz="3600" dirty="0"/>
              <a:t> module</a:t>
            </a:r>
          </a:p>
          <a:p>
            <a:pPr lvl="1"/>
            <a:r>
              <a:rPr lang="en-US" sz="3200" dirty="0"/>
              <a:t>Run as SYSTEM by default</a:t>
            </a:r>
          </a:p>
          <a:p>
            <a:pPr lvl="1"/>
            <a:r>
              <a:rPr lang="en-US" sz="3200" dirty="0" err="1"/>
              <a:t>PSDSCRunAsCredential</a:t>
            </a:r>
            <a:r>
              <a:rPr lang="en-US" sz="3200" dirty="0"/>
              <a:t> to run as alternate user</a:t>
            </a:r>
          </a:p>
          <a:p>
            <a:pPr lvl="1"/>
            <a:r>
              <a:rPr lang="en-US" sz="3200" dirty="0"/>
              <a:t>Not the simplest option but useful for other reasons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466-17E9-4826-9A9F-EBE25EC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https://docs.ansible.com/ansible/latest/modules/win_dsc_module.html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1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A9A5-070C-4134-BA24-42F71DF8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WIN_DSC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ABBF3A-C46E-4178-93E9-05261D6D3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272827"/>
              </p:ext>
            </p:extLst>
          </p:nvPr>
        </p:nvGraphicFramePr>
        <p:xfrm>
          <a:off x="838200" y="1825625"/>
          <a:ext cx="10515600" cy="45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493">
                  <a:extLst>
                    <a:ext uri="{9D8B030D-6E8A-4147-A177-3AD203B41FA5}">
                      <a16:colId xmlns:a16="http://schemas.microsoft.com/office/drawing/2014/main" val="2927737383"/>
                    </a:ext>
                  </a:extLst>
                </a:gridCol>
                <a:gridCol w="5308107">
                  <a:extLst>
                    <a:ext uri="{9D8B030D-6E8A-4147-A177-3AD203B41FA5}">
                      <a16:colId xmlns:a16="http://schemas.microsoft.com/office/drawing/2014/main" val="230660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DSC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Ansible </a:t>
                      </a:r>
                      <a:r>
                        <a:rPr lang="en-US" dirty="0" err="1"/>
                        <a:t>win_dsc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03449"/>
                  </a:ext>
                </a:extLst>
              </a:tr>
              <a:tr h="415106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Registry Enable-SMB1 {</a:t>
                      </a:r>
                    </a:p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PsDscRunAsCredential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$Credential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Ensure = "Present"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Key =   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"HKLM:\SYSTEM\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CurrentControlSet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\Services\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LanmanServer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\Parameters"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"SMB1"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ValueData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"1"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ValueType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win_dsc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Resource_name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Registry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PsDscRunAsCredential_username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'{{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ansible_user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}}’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PsDscRunAsCredential_password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'{{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ansible_password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}}'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Ensure: Present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Key: 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HKEY_LOCAL_MACHINE\SYSTEM\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CurrentControlSet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\Services\</a:t>
                      </a:r>
                      <a:r>
                        <a:rPr lang="en-US" sz="9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LanmanServer</a:t>
                      </a:r>
                      <a:r>
                        <a:rPr lang="en-US" sz="9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\Parameters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ValueName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SMB1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ValueData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ValueType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Dword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b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6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4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548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Windows Connection Variables</vt:lpstr>
      <vt:lpstr>WinRM Connection Options on Windows</vt:lpstr>
      <vt:lpstr>WinRM Connection Options in Ansible - old</vt:lpstr>
      <vt:lpstr>WinRM Connection Options in Ansible - NEW</vt:lpstr>
      <vt:lpstr>Double Hop Sadness</vt:lpstr>
      <vt:lpstr>Double Hop Happiness – Option 1 (and 1.5)</vt:lpstr>
      <vt:lpstr>Double Hop Happiness – Option 2</vt:lpstr>
      <vt:lpstr>Double Hop Happiness – Option 3</vt:lpstr>
      <vt:lpstr>WIN_DSC module</vt:lpstr>
      <vt:lpstr>Invoke-DSCResource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22</cp:revision>
  <dcterms:created xsi:type="dcterms:W3CDTF">2017-08-03T21:53:21Z</dcterms:created>
  <dcterms:modified xsi:type="dcterms:W3CDTF">2019-04-03T15:27:48Z</dcterms:modified>
</cp:coreProperties>
</file>