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6"/>
  </p:notesMasterIdLst>
  <p:sldIdLst>
    <p:sldId id="268" r:id="rId2"/>
    <p:sldId id="272" r:id="rId3"/>
    <p:sldId id="270" r:id="rId4"/>
    <p:sldId id="271" r:id="rId5"/>
    <p:sldId id="273" r:id="rId6"/>
    <p:sldId id="274" r:id="rId7"/>
    <p:sldId id="267" r:id="rId8"/>
    <p:sldId id="275" r:id="rId9"/>
    <p:sldId id="276" r:id="rId10"/>
    <p:sldId id="277" r:id="rId11"/>
    <p:sldId id="278" r:id="rId12"/>
    <p:sldId id="279" r:id="rId13"/>
    <p:sldId id="28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68"/>
            <p14:sldId id="272"/>
            <p14:sldId id="270"/>
            <p14:sldId id="271"/>
            <p14:sldId id="273"/>
            <p14:sldId id="274"/>
            <p14:sldId id="267"/>
            <p14:sldId id="275"/>
            <p14:sldId id="276"/>
            <p14:sldId id="277"/>
            <p14:sldId id="278"/>
            <p14:sldId id="279"/>
            <p14:sldId id="28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5E9E4-0DAB-4A10-A36C-AB9A54B49F0B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976DE-31C9-4EBB-9564-B646D33A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4441-CD11-411F-82C5-EFC2D9840AE5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C87-7F2C-4994-9372-8FF3C66F5C6C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3803-CB81-4501-8D94-0E47D2A0804C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F33C-C30D-4EFA-A1A9-B46EEC7FDB64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1EBD-C81C-4F3E-BCE2-5E15C3EF941D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F7BC-683C-4830-A869-9B31C8939343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AE6-7715-4996-BA88-77996A6276FB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03C4-E065-49FB-A3D6-950AD9232DE8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8680-8D93-47E2-BFCF-63EC768789C5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184F-4BA3-4179-8FC3-721FF05AACA7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https://docs.ansible.com/ansible/latest/dev_guide/developing_modules_general_windows.html#windows-new-module-development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dev_guide/developing_modules_general_windows.html#windows-new-module-develop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dev_guide/developing_modules_general_windows.html#windows-new-module-developme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DE67-90EF-4398-988C-E2C475B6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39FE-CD74-46D1-AC5A-49CD2756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windows module is just a .ps1 file</a:t>
            </a:r>
          </a:p>
          <a:p>
            <a:r>
              <a:rPr lang="en-US" dirty="0"/>
              <a:t>Options passed to the module are bundled as </a:t>
            </a:r>
            <a:r>
              <a:rPr lang="en-US" dirty="0" err="1"/>
              <a:t>json</a:t>
            </a:r>
            <a:r>
              <a:rPr lang="en-US" dirty="0"/>
              <a:t> and passed as an argument</a:t>
            </a:r>
          </a:p>
          <a:p>
            <a:r>
              <a:rPr lang="en-US" dirty="0"/>
              <a:t>Even the </a:t>
            </a:r>
            <a:r>
              <a:rPr lang="en-US" dirty="0" err="1"/>
              <a:t>win_shell</a:t>
            </a:r>
            <a:r>
              <a:rPr lang="en-US" dirty="0"/>
              <a:t> and </a:t>
            </a:r>
            <a:r>
              <a:rPr lang="en-US" dirty="0" err="1"/>
              <a:t>win_cmd</a:t>
            </a:r>
            <a:r>
              <a:rPr lang="en-US" dirty="0"/>
              <a:t> modules work this way.  The “script” you give to </a:t>
            </a:r>
            <a:r>
              <a:rPr lang="en-US" dirty="0" err="1"/>
              <a:t>win_shell</a:t>
            </a:r>
            <a:r>
              <a:rPr lang="en-US" dirty="0"/>
              <a:t> is just an argument to win_shell.ps1</a:t>
            </a:r>
          </a:p>
          <a:p>
            <a:r>
              <a:rPr lang="en-US" dirty="0"/>
              <a:t>It feels like:</a:t>
            </a:r>
          </a:p>
          <a:p>
            <a:pPr lvl="1"/>
            <a:r>
              <a:rPr lang="en-US" dirty="0"/>
              <a:t>“Powershell.exe &lt;module script file&gt; &lt;</a:t>
            </a:r>
            <a:r>
              <a:rPr lang="en-US" dirty="0" err="1"/>
              <a:t>args</a:t>
            </a:r>
            <a:r>
              <a:rPr lang="en-US" dirty="0"/>
              <a:t> file&gt;”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E793D-5FE7-46D7-92A9-F6B58CBD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Windows modules written in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/>
              <a:t>Linux modules written in python</a:t>
            </a:r>
          </a:p>
          <a:p>
            <a:pPr lvl="2"/>
            <a:r>
              <a:rPr lang="en-US" dirty="0"/>
              <a:t>Right?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19FAC-0E57-4F37-9E1C-4152042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076-D300-40B9-92E0-363BAEAB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74FE-BB75-4D34-8F2E-344BF90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Right?!?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D53E8-0230-4CBB-8080-5E659B3B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076-D300-40B9-92E0-363BAEAB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74FE-BB75-4D34-8F2E-344BF90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Wrong!!!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B3E84-4B59-4908-B502-6B5002D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5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076-D300-40B9-92E0-363BAEAB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74FE-BB75-4D34-8F2E-344BF90E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pwsh</a:t>
            </a:r>
            <a:endParaRPr lang="en-US" dirty="0"/>
          </a:p>
          <a:p>
            <a:endParaRPr lang="en-US" dirty="0"/>
          </a:p>
          <a:p>
            <a:r>
              <a:rPr lang="en-US" dirty="0"/>
              <a:t>Helper modules are hardcoded to #!</a:t>
            </a:r>
            <a:r>
              <a:rPr lang="en-US" dirty="0" err="1"/>
              <a:t>powershell</a:t>
            </a:r>
            <a:r>
              <a:rPr lang="en-US" dirty="0"/>
              <a:t>.  Solution:</a:t>
            </a:r>
          </a:p>
          <a:p>
            <a:pPr lvl="1"/>
            <a:r>
              <a:rPr lang="en-US" dirty="0"/>
              <a:t>Don’t use helper modules</a:t>
            </a:r>
          </a:p>
          <a:p>
            <a:pPr lvl="1"/>
            <a:r>
              <a:rPr lang="en-US" dirty="0"/>
              <a:t>ln -s </a:t>
            </a:r>
            <a:r>
              <a:rPr lang="en-US" dirty="0" err="1"/>
              <a:t>powershell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pwsh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031DF-1297-4E3D-8681-CF481A3A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8155" y="3354963"/>
            <a:ext cx="1719384" cy="164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Your Module.ps1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797908" y="4118174"/>
            <a:ext cx="18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Args</a:t>
            </a:r>
            <a:r>
              <a:rPr lang="en-US" sz="2400" dirty="0"/>
              <a:t> list </a:t>
            </a:r>
            <a:r>
              <a:rPr lang="en-US" sz="2400" dirty="0" err="1"/>
              <a:t>json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460851" y="3354963"/>
            <a:ext cx="285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Failure output </a:t>
            </a:r>
            <a:r>
              <a:rPr lang="en-US" sz="2400" dirty="0" err="1"/>
              <a:t>json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460851" y="4647625"/>
            <a:ext cx="3214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 output </a:t>
            </a:r>
            <a:r>
              <a:rPr lang="en-US" sz="2400" dirty="0" err="1"/>
              <a:t>json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02546" y="4302841"/>
            <a:ext cx="755609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3"/>
          </p:cNvCxnSpPr>
          <p:nvPr/>
        </p:nvCxnSpPr>
        <p:spPr>
          <a:xfrm flipV="1">
            <a:off x="6877538" y="3585796"/>
            <a:ext cx="583313" cy="68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3"/>
          </p:cNvCxnSpPr>
          <p:nvPr/>
        </p:nvCxnSpPr>
        <p:spPr>
          <a:xfrm>
            <a:off x="6877538" y="4324459"/>
            <a:ext cx="583313" cy="5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BFABD-B842-46C9-892F-A2944415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45F1-B0C8-406C-89C5-CF3F360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7795-A83E-4A13-91FA-7858967F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 file includes params from playbook and other, built-in, variables</a:t>
            </a:r>
          </a:p>
          <a:p>
            <a:r>
              <a:rPr lang="en-US" dirty="0"/>
              <a:t>Here’s a list!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62324"/>
              </p:ext>
            </p:extLst>
          </p:nvPr>
        </p:nvGraphicFramePr>
        <p:xfrm>
          <a:off x="3467588" y="2486978"/>
          <a:ext cx="5256824" cy="3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378">
                  <a:extLst>
                    <a:ext uri="{9D8B030D-6E8A-4147-A177-3AD203B41FA5}">
                      <a16:colId xmlns:a16="http://schemas.microsoft.com/office/drawing/2014/main" val="3899985968"/>
                    </a:ext>
                  </a:extLst>
                </a:gridCol>
                <a:gridCol w="2563446">
                  <a:extLst>
                    <a:ext uri="{9D8B030D-6E8A-4147-A177-3AD203B41FA5}">
                      <a16:colId xmlns:a16="http://schemas.microsoft.com/office/drawing/2014/main" val="3737281410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Value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181221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_ansible_version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2.5.5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141570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ansible_socket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121699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ansible_module_name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wait_module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117186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ansible_selinux_special_fs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{fuse, </a:t>
                      </a:r>
                      <a:r>
                        <a:rPr lang="en-US" sz="1800" u="none" strike="noStrike" dirty="0" err="1">
                          <a:effectLst/>
                        </a:rPr>
                        <a:t>nfs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vboxsf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ramfs</a:t>
                      </a:r>
                      <a:r>
                        <a:rPr lang="en-US" sz="1800" u="none" strike="noStrike" dirty="0">
                          <a:effectLst/>
                        </a:rPr>
                        <a:t>...}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631846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_ansible_diff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746209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ansible_tmpdir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043577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_ansible_check_mode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554438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ansible_shell_executable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/bin/sh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344967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_ansible_debug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610017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ansible_syslog_facility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LOG_USER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62201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ansible_verbosity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197702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_</a:t>
                      </a:r>
                      <a:r>
                        <a:rPr lang="en-US" sz="1800" u="none" strike="noStrike" dirty="0" err="1">
                          <a:effectLst/>
                        </a:rPr>
                        <a:t>ansible_no_log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08431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0F65-D624-4C87-97B0-15AA5ED9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3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B42A-D9FF-4141-8651-A786B9D0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C38F-835E-4946-A587-0A0665D8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 expects module output in json format (of course) with the following properties:</a:t>
            </a:r>
          </a:p>
          <a:p>
            <a:endParaRPr lang="en-US" dirty="0"/>
          </a:p>
          <a:p>
            <a:r>
              <a:rPr lang="en-US" dirty="0"/>
              <a:t>Changed: Boolean value (defaults to false)</a:t>
            </a:r>
          </a:p>
          <a:p>
            <a:r>
              <a:rPr lang="en-US" dirty="0"/>
              <a:t>Failed: Boolean value (defaults to false)</a:t>
            </a:r>
          </a:p>
          <a:p>
            <a:r>
              <a:rPr lang="en-US" dirty="0"/>
              <a:t>Msg: expected if failed=true.  The error message</a:t>
            </a:r>
          </a:p>
          <a:p>
            <a:r>
              <a:rPr lang="en-US" dirty="0"/>
              <a:t>Whatever else you want as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9BB0-F2AB-4D4B-A5F0-32B1900C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2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Helper Functions in </a:t>
            </a:r>
            <a:r>
              <a:rPr lang="en-US" dirty="0" err="1"/>
              <a:t>Ansible.ModuleUtils.Legacy</a:t>
            </a:r>
            <a:endParaRPr lang="en-US" dirty="0"/>
          </a:p>
          <a:p>
            <a:pPr lvl="1"/>
            <a:r>
              <a:rPr lang="en-US" dirty="0"/>
              <a:t>#Requires -Module </a:t>
            </a:r>
            <a:r>
              <a:rPr lang="en-US" i="1" dirty="0" err="1"/>
              <a:t>Ansible</a:t>
            </a:r>
            <a:r>
              <a:rPr lang="en-US" dirty="0" err="1"/>
              <a:t>.</a:t>
            </a:r>
            <a:r>
              <a:rPr lang="en-US" i="1" dirty="0" err="1"/>
              <a:t>ModuleUtils</a:t>
            </a:r>
            <a:r>
              <a:rPr lang="en-US" dirty="0" err="1"/>
              <a:t>.</a:t>
            </a:r>
            <a:r>
              <a:rPr lang="en-US" i="1" dirty="0" err="1"/>
              <a:t>Legacy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parse-</a:t>
            </a:r>
            <a:r>
              <a:rPr lang="en-US" b="1" dirty="0" err="1"/>
              <a:t>args</a:t>
            </a:r>
            <a:r>
              <a:rPr lang="en-US" dirty="0"/>
              <a:t>: turn input </a:t>
            </a:r>
            <a:r>
              <a:rPr lang="en-US" dirty="0" err="1"/>
              <a:t>json</a:t>
            </a:r>
            <a:r>
              <a:rPr lang="en-US" dirty="0"/>
              <a:t> into a </a:t>
            </a:r>
            <a:r>
              <a:rPr lang="en-US" dirty="0" err="1"/>
              <a:t>psobject</a:t>
            </a:r>
            <a:r>
              <a:rPr lang="en-US" dirty="0"/>
              <a:t> and verify check mode</a:t>
            </a:r>
          </a:p>
          <a:p>
            <a:r>
              <a:rPr lang="en-US" b="1" dirty="0"/>
              <a:t>get-</a:t>
            </a:r>
            <a:r>
              <a:rPr lang="en-US" b="1" dirty="0" err="1"/>
              <a:t>ansibleparam</a:t>
            </a:r>
            <a:r>
              <a:rPr lang="en-US" dirty="0"/>
              <a:t>: create individual parameters from input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This is the Ansible way to do parameter validation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fail-</a:t>
            </a:r>
            <a:r>
              <a:rPr lang="en-US" b="1" dirty="0" err="1"/>
              <a:t>json</a:t>
            </a:r>
            <a:r>
              <a:rPr lang="en-US" dirty="0"/>
              <a:t>: creates output </a:t>
            </a:r>
            <a:r>
              <a:rPr lang="en-US" dirty="0" err="1"/>
              <a:t>json</a:t>
            </a:r>
            <a:r>
              <a:rPr lang="en-US" dirty="0"/>
              <a:t> object with correct format for a failure condition</a:t>
            </a:r>
          </a:p>
          <a:p>
            <a:pPr lvl="1"/>
            <a:r>
              <a:rPr lang="en-US" dirty="0"/>
              <a:t>Use this instead of write-error or return or throw</a:t>
            </a:r>
          </a:p>
          <a:p>
            <a:r>
              <a:rPr lang="en-US" b="1" dirty="0"/>
              <a:t>exit-</a:t>
            </a:r>
            <a:r>
              <a:rPr lang="en-US" b="1" dirty="0" err="1"/>
              <a:t>json</a:t>
            </a:r>
            <a:r>
              <a:rPr lang="en-US" dirty="0"/>
              <a:t>: creates output </a:t>
            </a:r>
            <a:r>
              <a:rPr lang="en-US" dirty="0" err="1"/>
              <a:t>json</a:t>
            </a:r>
            <a:r>
              <a:rPr lang="en-US" dirty="0"/>
              <a:t> object with correct format for a success condition</a:t>
            </a:r>
          </a:p>
          <a:p>
            <a:pPr lvl="1"/>
            <a:r>
              <a:rPr lang="en-US" dirty="0"/>
              <a:t>Use this instead of write-output or write-host or return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BA6DD-B218-4370-8F86-8002840C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1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AnsibleParam</a:t>
            </a:r>
            <a:r>
              <a:rPr lang="en-US" dirty="0"/>
              <a:t> options</a:t>
            </a:r>
          </a:p>
          <a:p>
            <a:pPr lvl="1"/>
            <a:r>
              <a:rPr lang="en-US" b="1" dirty="0"/>
              <a:t>obj</a:t>
            </a:r>
            <a:r>
              <a:rPr lang="en-US" dirty="0"/>
              <a:t>: the parameter object from parse-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b="1" dirty="0"/>
              <a:t>name</a:t>
            </a:r>
            <a:r>
              <a:rPr lang="en-US" dirty="0"/>
              <a:t>: the name of the parameter in the parse-</a:t>
            </a:r>
            <a:r>
              <a:rPr lang="en-US" dirty="0" err="1"/>
              <a:t>args</a:t>
            </a:r>
            <a:r>
              <a:rPr lang="en-US" dirty="0"/>
              <a:t> object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the type of object</a:t>
            </a:r>
          </a:p>
          <a:p>
            <a:pPr lvl="2"/>
            <a:r>
              <a:rPr lang="en-US" dirty="0"/>
              <a:t>Boolean, string, </a:t>
            </a:r>
            <a:r>
              <a:rPr lang="en-US" dirty="0" err="1"/>
              <a:t>int</a:t>
            </a:r>
            <a:r>
              <a:rPr lang="en-US" dirty="0"/>
              <a:t>, float, list(array), path(file or environment variable)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a default value</a:t>
            </a:r>
          </a:p>
          <a:p>
            <a:pPr lvl="1"/>
            <a:r>
              <a:rPr lang="en-US" b="1" dirty="0" err="1"/>
              <a:t>failifempty</a:t>
            </a:r>
            <a:r>
              <a:rPr lang="en-US" dirty="0"/>
              <a:t>: like </a:t>
            </a:r>
            <a:r>
              <a:rPr lang="en-US" dirty="0" err="1"/>
              <a:t>ValidateNotNullOrEmpty</a:t>
            </a:r>
            <a:r>
              <a:rPr lang="en-US" dirty="0"/>
              <a:t>() and/or mandatory=$true</a:t>
            </a:r>
          </a:p>
          <a:p>
            <a:pPr lvl="1"/>
            <a:r>
              <a:rPr lang="en-US" b="1" dirty="0" err="1"/>
              <a:t>validateSet</a:t>
            </a:r>
            <a:r>
              <a:rPr lang="en-US" dirty="0"/>
              <a:t>: list of valid options to compare against.  Just like </a:t>
            </a:r>
            <a:r>
              <a:rPr lang="en-US" dirty="0" err="1"/>
              <a:t>ValidateSet</a:t>
            </a:r>
            <a:r>
              <a:rPr lang="en-US" dirty="0"/>
              <a:t>() in PowerShell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74BA1-E369-4EEC-BEEF-AB608F50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module in PowerShell, the “documentation” is in python</a:t>
            </a:r>
          </a:p>
          <a:p>
            <a:pPr lvl="1"/>
            <a:r>
              <a:rPr lang="en-US" dirty="0"/>
              <a:t>Wait, come back!  It’s just a text block it’s not scary at all!</a:t>
            </a:r>
          </a:p>
          <a:p>
            <a:pPr lvl="1"/>
            <a:r>
              <a:rPr lang="en-US" dirty="0"/>
              <a:t>When properly formatted will allow </a:t>
            </a:r>
            <a:r>
              <a:rPr lang="en-US" dirty="0" err="1"/>
              <a:t>Ansible_doc</a:t>
            </a:r>
            <a:r>
              <a:rPr lang="en-US" dirty="0"/>
              <a:t> to present the help info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9303B-8F5A-4091-9B2F-460E6C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Sections to documentation</a:t>
            </a:r>
          </a:p>
          <a:p>
            <a:pPr lvl="1"/>
            <a:r>
              <a:rPr lang="en-US" dirty="0"/>
              <a:t>ANSIBLE_METADATA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Authoring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04" y="3212123"/>
            <a:ext cx="7583791" cy="11778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https://docs.ansible.com/ansible/latest/dev_guide/developing_modules_general_windows.html#windows-new-module-development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5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885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Module Authoring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33</cp:revision>
  <dcterms:created xsi:type="dcterms:W3CDTF">2017-08-03T21:53:21Z</dcterms:created>
  <dcterms:modified xsi:type="dcterms:W3CDTF">2019-04-03T15:30:34Z</dcterms:modified>
</cp:coreProperties>
</file>