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71" r:id="rId5"/>
    <p:sldId id="272" r:id="rId6"/>
    <p:sldId id="273"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786" autoAdjust="0"/>
    <p:restoredTop sz="94660"/>
  </p:normalViewPr>
  <p:slideViewPr>
    <p:cSldViewPr snapToGrid="0">
      <p:cViewPr varScale="1">
        <p:scale>
          <a:sx n="81" d="100"/>
          <a:sy n="81" d="100"/>
        </p:scale>
        <p:origin x="3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77190E-8EFD-4D16-902A-E93D4E8F3938}" type="datetimeFigureOut">
              <a:rPr lang="en-US" smtClean="0"/>
              <a:t>7/13/2023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3AD705-2524-404A-A28C-D95A24ACC974}" type="slidenum">
              <a:rPr lang="en-US" smtClean="0"/>
              <a:t>‹#›</a:t>
            </a:fld>
            <a:endParaRPr lang="en-US"/>
          </a:p>
        </p:txBody>
      </p:sp>
    </p:spTree>
    <p:extLst>
      <p:ext uri="{BB962C8B-B14F-4D97-AF65-F5344CB8AC3E}">
        <p14:creationId xmlns:p14="http://schemas.microsoft.com/office/powerpoint/2010/main" val="2091183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AE2BB-A814-7986-FD55-4F2BB4803D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6342D77-0470-AEC7-78DD-1DBEB3738F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64777D-9A02-8B8B-D28F-78D311ED98BB}"/>
              </a:ext>
            </a:extLst>
          </p:cNvPr>
          <p:cNvSpPr>
            <a:spLocks noGrp="1"/>
          </p:cNvSpPr>
          <p:nvPr>
            <p:ph type="dt" sz="half" idx="10"/>
          </p:nvPr>
        </p:nvSpPr>
        <p:spPr/>
        <p:txBody>
          <a:bodyPr/>
          <a:lstStyle/>
          <a:p>
            <a:fld id="{8C251DFC-4E9F-48E1-AC39-05BBAAF0902C}" type="datetime1">
              <a:rPr lang="en-US" smtClean="0"/>
              <a:t>7/13/2023</a:t>
            </a:fld>
            <a:endParaRPr lang="en-US"/>
          </a:p>
        </p:txBody>
      </p:sp>
      <p:sp>
        <p:nvSpPr>
          <p:cNvPr id="5" name="Footer Placeholder 4">
            <a:extLst>
              <a:ext uri="{FF2B5EF4-FFF2-40B4-BE49-F238E27FC236}">
                <a16:creationId xmlns:a16="http://schemas.microsoft.com/office/drawing/2014/main" id="{B1551D9A-7B97-B7D3-C73C-4C91121F73E9}"/>
              </a:ext>
            </a:extLst>
          </p:cNvPr>
          <p:cNvSpPr>
            <a:spLocks noGrp="1"/>
          </p:cNvSpPr>
          <p:nvPr>
            <p:ph type="ftr" sz="quarter" idx="11"/>
          </p:nvPr>
        </p:nvSpPr>
        <p:spPr/>
        <p:txBody>
          <a:bodyPr/>
          <a:lstStyle/>
          <a:p>
            <a:r>
              <a:rPr lang="en-US"/>
              <a:t>great Job😊👍✌️</a:t>
            </a:r>
          </a:p>
        </p:txBody>
      </p:sp>
      <p:sp>
        <p:nvSpPr>
          <p:cNvPr id="6" name="Slide Number Placeholder 5">
            <a:extLst>
              <a:ext uri="{FF2B5EF4-FFF2-40B4-BE49-F238E27FC236}">
                <a16:creationId xmlns:a16="http://schemas.microsoft.com/office/drawing/2014/main" id="{37B11E44-6E91-4414-1AFE-D27B176867C7}"/>
              </a:ext>
            </a:extLst>
          </p:cNvPr>
          <p:cNvSpPr>
            <a:spLocks noGrp="1"/>
          </p:cNvSpPr>
          <p:nvPr>
            <p:ph type="sldNum" sz="quarter" idx="12"/>
          </p:nvPr>
        </p:nvSpPr>
        <p:spPr/>
        <p:txBody>
          <a:bodyPr/>
          <a:lstStyle/>
          <a:p>
            <a:fld id="{221A626B-F272-4024-9D7F-7E2ED33773C3}" type="slidenum">
              <a:rPr lang="en-US" smtClean="0"/>
              <a:t>‹#›</a:t>
            </a:fld>
            <a:endParaRPr lang="en-US"/>
          </a:p>
        </p:txBody>
      </p:sp>
    </p:spTree>
    <p:extLst>
      <p:ext uri="{BB962C8B-B14F-4D97-AF65-F5344CB8AC3E}">
        <p14:creationId xmlns:p14="http://schemas.microsoft.com/office/powerpoint/2010/main" val="848882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1906A-1881-2544-7A0D-4ACEB12F7C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4B423B0-6AAD-5614-4E80-2B363D7955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36F920-5FA8-B81D-C6C9-CEB50A5A8B2A}"/>
              </a:ext>
            </a:extLst>
          </p:cNvPr>
          <p:cNvSpPr>
            <a:spLocks noGrp="1"/>
          </p:cNvSpPr>
          <p:nvPr>
            <p:ph type="dt" sz="half" idx="10"/>
          </p:nvPr>
        </p:nvSpPr>
        <p:spPr/>
        <p:txBody>
          <a:bodyPr/>
          <a:lstStyle/>
          <a:p>
            <a:fld id="{9484152C-7616-4601-B04B-208D90349494}" type="datetime1">
              <a:rPr lang="en-US" smtClean="0"/>
              <a:t>7/13/2023</a:t>
            </a:fld>
            <a:endParaRPr lang="en-US"/>
          </a:p>
        </p:txBody>
      </p:sp>
      <p:sp>
        <p:nvSpPr>
          <p:cNvPr id="5" name="Footer Placeholder 4">
            <a:extLst>
              <a:ext uri="{FF2B5EF4-FFF2-40B4-BE49-F238E27FC236}">
                <a16:creationId xmlns:a16="http://schemas.microsoft.com/office/drawing/2014/main" id="{FA820B4E-1D9E-DDC3-5298-F49D355E3A92}"/>
              </a:ext>
            </a:extLst>
          </p:cNvPr>
          <p:cNvSpPr>
            <a:spLocks noGrp="1"/>
          </p:cNvSpPr>
          <p:nvPr>
            <p:ph type="ftr" sz="quarter" idx="11"/>
          </p:nvPr>
        </p:nvSpPr>
        <p:spPr/>
        <p:txBody>
          <a:bodyPr/>
          <a:lstStyle/>
          <a:p>
            <a:r>
              <a:rPr lang="en-US"/>
              <a:t>great Job😊👍✌️</a:t>
            </a:r>
          </a:p>
        </p:txBody>
      </p:sp>
      <p:sp>
        <p:nvSpPr>
          <p:cNvPr id="6" name="Slide Number Placeholder 5">
            <a:extLst>
              <a:ext uri="{FF2B5EF4-FFF2-40B4-BE49-F238E27FC236}">
                <a16:creationId xmlns:a16="http://schemas.microsoft.com/office/drawing/2014/main" id="{AECD6893-CE4B-7404-B701-B5F53C677130}"/>
              </a:ext>
            </a:extLst>
          </p:cNvPr>
          <p:cNvSpPr>
            <a:spLocks noGrp="1"/>
          </p:cNvSpPr>
          <p:nvPr>
            <p:ph type="sldNum" sz="quarter" idx="12"/>
          </p:nvPr>
        </p:nvSpPr>
        <p:spPr/>
        <p:txBody>
          <a:bodyPr/>
          <a:lstStyle/>
          <a:p>
            <a:fld id="{221A626B-F272-4024-9D7F-7E2ED33773C3}" type="slidenum">
              <a:rPr lang="en-US" smtClean="0"/>
              <a:t>‹#›</a:t>
            </a:fld>
            <a:endParaRPr lang="en-US"/>
          </a:p>
        </p:txBody>
      </p:sp>
    </p:spTree>
    <p:extLst>
      <p:ext uri="{BB962C8B-B14F-4D97-AF65-F5344CB8AC3E}">
        <p14:creationId xmlns:p14="http://schemas.microsoft.com/office/powerpoint/2010/main" val="3110124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08401B-2A02-8892-B409-6A12031F694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7715D7-EAA0-7443-1CC0-104BCA9D9C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268AE5-7763-A8C5-6090-5991241981E4}"/>
              </a:ext>
            </a:extLst>
          </p:cNvPr>
          <p:cNvSpPr>
            <a:spLocks noGrp="1"/>
          </p:cNvSpPr>
          <p:nvPr>
            <p:ph type="dt" sz="half" idx="10"/>
          </p:nvPr>
        </p:nvSpPr>
        <p:spPr/>
        <p:txBody>
          <a:bodyPr/>
          <a:lstStyle/>
          <a:p>
            <a:fld id="{71AA9246-D72F-4E28-A49E-8E2A90297BA0}" type="datetime1">
              <a:rPr lang="en-US" smtClean="0"/>
              <a:t>7/13/2023</a:t>
            </a:fld>
            <a:endParaRPr lang="en-US"/>
          </a:p>
        </p:txBody>
      </p:sp>
      <p:sp>
        <p:nvSpPr>
          <p:cNvPr id="5" name="Footer Placeholder 4">
            <a:extLst>
              <a:ext uri="{FF2B5EF4-FFF2-40B4-BE49-F238E27FC236}">
                <a16:creationId xmlns:a16="http://schemas.microsoft.com/office/drawing/2014/main" id="{D61DBAAF-E550-9A52-2BE7-A378CC3D2E4B}"/>
              </a:ext>
            </a:extLst>
          </p:cNvPr>
          <p:cNvSpPr>
            <a:spLocks noGrp="1"/>
          </p:cNvSpPr>
          <p:nvPr>
            <p:ph type="ftr" sz="quarter" idx="11"/>
          </p:nvPr>
        </p:nvSpPr>
        <p:spPr/>
        <p:txBody>
          <a:bodyPr/>
          <a:lstStyle/>
          <a:p>
            <a:r>
              <a:rPr lang="en-US"/>
              <a:t>great Job😊👍✌️</a:t>
            </a:r>
          </a:p>
        </p:txBody>
      </p:sp>
      <p:sp>
        <p:nvSpPr>
          <p:cNvPr id="6" name="Slide Number Placeholder 5">
            <a:extLst>
              <a:ext uri="{FF2B5EF4-FFF2-40B4-BE49-F238E27FC236}">
                <a16:creationId xmlns:a16="http://schemas.microsoft.com/office/drawing/2014/main" id="{970E6E4B-02A9-C944-B5EC-E889546467E0}"/>
              </a:ext>
            </a:extLst>
          </p:cNvPr>
          <p:cNvSpPr>
            <a:spLocks noGrp="1"/>
          </p:cNvSpPr>
          <p:nvPr>
            <p:ph type="sldNum" sz="quarter" idx="12"/>
          </p:nvPr>
        </p:nvSpPr>
        <p:spPr/>
        <p:txBody>
          <a:bodyPr/>
          <a:lstStyle/>
          <a:p>
            <a:fld id="{221A626B-F272-4024-9D7F-7E2ED33773C3}" type="slidenum">
              <a:rPr lang="en-US" smtClean="0"/>
              <a:t>‹#›</a:t>
            </a:fld>
            <a:endParaRPr lang="en-US"/>
          </a:p>
        </p:txBody>
      </p:sp>
    </p:spTree>
    <p:extLst>
      <p:ext uri="{BB962C8B-B14F-4D97-AF65-F5344CB8AC3E}">
        <p14:creationId xmlns:p14="http://schemas.microsoft.com/office/powerpoint/2010/main" val="2323960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8AA63-74B6-5D36-AB90-5FFB3F5E9A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8B0F5D-B905-D24E-E2D4-B6ADFC4072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EDAC73-FEE0-E440-9D66-7D075C989214}"/>
              </a:ext>
            </a:extLst>
          </p:cNvPr>
          <p:cNvSpPr>
            <a:spLocks noGrp="1"/>
          </p:cNvSpPr>
          <p:nvPr>
            <p:ph type="dt" sz="half" idx="10"/>
          </p:nvPr>
        </p:nvSpPr>
        <p:spPr/>
        <p:txBody>
          <a:bodyPr/>
          <a:lstStyle/>
          <a:p>
            <a:fld id="{B7CAF861-045E-41A7-81EB-604A87CF9254}" type="datetime1">
              <a:rPr lang="en-US" smtClean="0"/>
              <a:t>7/13/2023</a:t>
            </a:fld>
            <a:endParaRPr lang="en-US"/>
          </a:p>
        </p:txBody>
      </p:sp>
      <p:sp>
        <p:nvSpPr>
          <p:cNvPr id="5" name="Footer Placeholder 4">
            <a:extLst>
              <a:ext uri="{FF2B5EF4-FFF2-40B4-BE49-F238E27FC236}">
                <a16:creationId xmlns:a16="http://schemas.microsoft.com/office/drawing/2014/main" id="{BE329DB6-D182-C79B-B69C-A971EF334248}"/>
              </a:ext>
            </a:extLst>
          </p:cNvPr>
          <p:cNvSpPr>
            <a:spLocks noGrp="1"/>
          </p:cNvSpPr>
          <p:nvPr>
            <p:ph type="ftr" sz="quarter" idx="11"/>
          </p:nvPr>
        </p:nvSpPr>
        <p:spPr/>
        <p:txBody>
          <a:bodyPr/>
          <a:lstStyle/>
          <a:p>
            <a:r>
              <a:rPr lang="en-US"/>
              <a:t>great Job😊👍✌️</a:t>
            </a:r>
          </a:p>
        </p:txBody>
      </p:sp>
      <p:sp>
        <p:nvSpPr>
          <p:cNvPr id="6" name="Slide Number Placeholder 5">
            <a:extLst>
              <a:ext uri="{FF2B5EF4-FFF2-40B4-BE49-F238E27FC236}">
                <a16:creationId xmlns:a16="http://schemas.microsoft.com/office/drawing/2014/main" id="{2F5A4DE8-9B05-6B24-C6E6-D70E131E980B}"/>
              </a:ext>
            </a:extLst>
          </p:cNvPr>
          <p:cNvSpPr>
            <a:spLocks noGrp="1"/>
          </p:cNvSpPr>
          <p:nvPr>
            <p:ph type="sldNum" sz="quarter" idx="12"/>
          </p:nvPr>
        </p:nvSpPr>
        <p:spPr/>
        <p:txBody>
          <a:bodyPr/>
          <a:lstStyle/>
          <a:p>
            <a:fld id="{221A626B-F272-4024-9D7F-7E2ED33773C3}" type="slidenum">
              <a:rPr lang="en-US" smtClean="0"/>
              <a:t>‹#›</a:t>
            </a:fld>
            <a:endParaRPr lang="en-US"/>
          </a:p>
        </p:txBody>
      </p:sp>
    </p:spTree>
    <p:extLst>
      <p:ext uri="{BB962C8B-B14F-4D97-AF65-F5344CB8AC3E}">
        <p14:creationId xmlns:p14="http://schemas.microsoft.com/office/powerpoint/2010/main" val="3988082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B6AB6-A680-8DB8-E1CC-3960477B44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47762B-FC7C-3C94-CB81-B2178B58C1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3F6531-5791-00F4-1E6C-BE13A072F61A}"/>
              </a:ext>
            </a:extLst>
          </p:cNvPr>
          <p:cNvSpPr>
            <a:spLocks noGrp="1"/>
          </p:cNvSpPr>
          <p:nvPr>
            <p:ph type="dt" sz="half" idx="10"/>
          </p:nvPr>
        </p:nvSpPr>
        <p:spPr/>
        <p:txBody>
          <a:bodyPr/>
          <a:lstStyle/>
          <a:p>
            <a:fld id="{FF158A05-30A9-44B3-B63A-CAF6B6FDA396}" type="datetime1">
              <a:rPr lang="en-US" smtClean="0"/>
              <a:t>7/13/2023</a:t>
            </a:fld>
            <a:endParaRPr lang="en-US"/>
          </a:p>
        </p:txBody>
      </p:sp>
      <p:sp>
        <p:nvSpPr>
          <p:cNvPr id="5" name="Footer Placeholder 4">
            <a:extLst>
              <a:ext uri="{FF2B5EF4-FFF2-40B4-BE49-F238E27FC236}">
                <a16:creationId xmlns:a16="http://schemas.microsoft.com/office/drawing/2014/main" id="{AB17B14C-57EB-2316-625B-3B06C565740D}"/>
              </a:ext>
            </a:extLst>
          </p:cNvPr>
          <p:cNvSpPr>
            <a:spLocks noGrp="1"/>
          </p:cNvSpPr>
          <p:nvPr>
            <p:ph type="ftr" sz="quarter" idx="11"/>
          </p:nvPr>
        </p:nvSpPr>
        <p:spPr/>
        <p:txBody>
          <a:bodyPr/>
          <a:lstStyle/>
          <a:p>
            <a:r>
              <a:rPr lang="en-US"/>
              <a:t>great Job😊👍✌️</a:t>
            </a:r>
          </a:p>
        </p:txBody>
      </p:sp>
      <p:sp>
        <p:nvSpPr>
          <p:cNvPr id="6" name="Slide Number Placeholder 5">
            <a:extLst>
              <a:ext uri="{FF2B5EF4-FFF2-40B4-BE49-F238E27FC236}">
                <a16:creationId xmlns:a16="http://schemas.microsoft.com/office/drawing/2014/main" id="{A10596C6-65CF-4106-398A-A3577C1CC35A}"/>
              </a:ext>
            </a:extLst>
          </p:cNvPr>
          <p:cNvSpPr>
            <a:spLocks noGrp="1"/>
          </p:cNvSpPr>
          <p:nvPr>
            <p:ph type="sldNum" sz="quarter" idx="12"/>
          </p:nvPr>
        </p:nvSpPr>
        <p:spPr/>
        <p:txBody>
          <a:bodyPr/>
          <a:lstStyle/>
          <a:p>
            <a:fld id="{221A626B-F272-4024-9D7F-7E2ED33773C3}" type="slidenum">
              <a:rPr lang="en-US" smtClean="0"/>
              <a:t>‹#›</a:t>
            </a:fld>
            <a:endParaRPr lang="en-US"/>
          </a:p>
        </p:txBody>
      </p:sp>
    </p:spTree>
    <p:extLst>
      <p:ext uri="{BB962C8B-B14F-4D97-AF65-F5344CB8AC3E}">
        <p14:creationId xmlns:p14="http://schemas.microsoft.com/office/powerpoint/2010/main" val="1115424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EAFFB-83CA-F5CC-CBCE-4B3648EF65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50F588-3108-B531-AA71-9CF1BA1B74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DDA13D-9411-D78E-2BDE-86B083FEB9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6BEECC-2ED9-F92D-9BD2-8805162C44A4}"/>
              </a:ext>
            </a:extLst>
          </p:cNvPr>
          <p:cNvSpPr>
            <a:spLocks noGrp="1"/>
          </p:cNvSpPr>
          <p:nvPr>
            <p:ph type="dt" sz="half" idx="10"/>
          </p:nvPr>
        </p:nvSpPr>
        <p:spPr/>
        <p:txBody>
          <a:bodyPr/>
          <a:lstStyle/>
          <a:p>
            <a:fld id="{8B242F32-640C-4D18-A96D-56AA727834C6}" type="datetime1">
              <a:rPr lang="en-US" smtClean="0"/>
              <a:t>7/13/2023</a:t>
            </a:fld>
            <a:endParaRPr lang="en-US"/>
          </a:p>
        </p:txBody>
      </p:sp>
      <p:sp>
        <p:nvSpPr>
          <p:cNvPr id="6" name="Footer Placeholder 5">
            <a:extLst>
              <a:ext uri="{FF2B5EF4-FFF2-40B4-BE49-F238E27FC236}">
                <a16:creationId xmlns:a16="http://schemas.microsoft.com/office/drawing/2014/main" id="{3AB45B18-426C-0CC3-C056-623671DD2DA8}"/>
              </a:ext>
            </a:extLst>
          </p:cNvPr>
          <p:cNvSpPr>
            <a:spLocks noGrp="1"/>
          </p:cNvSpPr>
          <p:nvPr>
            <p:ph type="ftr" sz="quarter" idx="11"/>
          </p:nvPr>
        </p:nvSpPr>
        <p:spPr/>
        <p:txBody>
          <a:bodyPr/>
          <a:lstStyle/>
          <a:p>
            <a:r>
              <a:rPr lang="en-US"/>
              <a:t>great Job😊👍✌️</a:t>
            </a:r>
          </a:p>
        </p:txBody>
      </p:sp>
      <p:sp>
        <p:nvSpPr>
          <p:cNvPr id="7" name="Slide Number Placeholder 6">
            <a:extLst>
              <a:ext uri="{FF2B5EF4-FFF2-40B4-BE49-F238E27FC236}">
                <a16:creationId xmlns:a16="http://schemas.microsoft.com/office/drawing/2014/main" id="{82E0DCD7-860A-99C0-72AA-4777CCA6BB61}"/>
              </a:ext>
            </a:extLst>
          </p:cNvPr>
          <p:cNvSpPr>
            <a:spLocks noGrp="1"/>
          </p:cNvSpPr>
          <p:nvPr>
            <p:ph type="sldNum" sz="quarter" idx="12"/>
          </p:nvPr>
        </p:nvSpPr>
        <p:spPr/>
        <p:txBody>
          <a:bodyPr/>
          <a:lstStyle/>
          <a:p>
            <a:fld id="{221A626B-F272-4024-9D7F-7E2ED33773C3}" type="slidenum">
              <a:rPr lang="en-US" smtClean="0"/>
              <a:t>‹#›</a:t>
            </a:fld>
            <a:endParaRPr lang="en-US"/>
          </a:p>
        </p:txBody>
      </p:sp>
    </p:spTree>
    <p:extLst>
      <p:ext uri="{BB962C8B-B14F-4D97-AF65-F5344CB8AC3E}">
        <p14:creationId xmlns:p14="http://schemas.microsoft.com/office/powerpoint/2010/main" val="1057913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0B25F-035A-9C2C-B263-64D02C2E8B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BDD8278-6A9D-6804-AE2E-6A2624C5A2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D75DA4-5E05-5975-4BD0-7C5E68168D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EBEB8E9-8D0B-F944-219A-26482F1138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55EB3D-FF03-EA5C-11C8-D61FFA7F85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08C77D-F680-ED22-3282-4EA04C2FF370}"/>
              </a:ext>
            </a:extLst>
          </p:cNvPr>
          <p:cNvSpPr>
            <a:spLocks noGrp="1"/>
          </p:cNvSpPr>
          <p:nvPr>
            <p:ph type="dt" sz="half" idx="10"/>
          </p:nvPr>
        </p:nvSpPr>
        <p:spPr/>
        <p:txBody>
          <a:bodyPr/>
          <a:lstStyle/>
          <a:p>
            <a:fld id="{5F519B84-CF21-4681-AA70-22D9D42C4D66}" type="datetime1">
              <a:rPr lang="en-US" smtClean="0"/>
              <a:t>7/13/2023</a:t>
            </a:fld>
            <a:endParaRPr lang="en-US"/>
          </a:p>
        </p:txBody>
      </p:sp>
      <p:sp>
        <p:nvSpPr>
          <p:cNvPr id="8" name="Footer Placeholder 7">
            <a:extLst>
              <a:ext uri="{FF2B5EF4-FFF2-40B4-BE49-F238E27FC236}">
                <a16:creationId xmlns:a16="http://schemas.microsoft.com/office/drawing/2014/main" id="{68E93B88-FBF0-566F-E86C-F3DC112D69CD}"/>
              </a:ext>
            </a:extLst>
          </p:cNvPr>
          <p:cNvSpPr>
            <a:spLocks noGrp="1"/>
          </p:cNvSpPr>
          <p:nvPr>
            <p:ph type="ftr" sz="quarter" idx="11"/>
          </p:nvPr>
        </p:nvSpPr>
        <p:spPr/>
        <p:txBody>
          <a:bodyPr/>
          <a:lstStyle/>
          <a:p>
            <a:r>
              <a:rPr lang="en-US"/>
              <a:t>great Job😊👍✌️</a:t>
            </a:r>
          </a:p>
        </p:txBody>
      </p:sp>
      <p:sp>
        <p:nvSpPr>
          <p:cNvPr id="9" name="Slide Number Placeholder 8">
            <a:extLst>
              <a:ext uri="{FF2B5EF4-FFF2-40B4-BE49-F238E27FC236}">
                <a16:creationId xmlns:a16="http://schemas.microsoft.com/office/drawing/2014/main" id="{E9E9635D-8875-0511-CC79-E60C8893646E}"/>
              </a:ext>
            </a:extLst>
          </p:cNvPr>
          <p:cNvSpPr>
            <a:spLocks noGrp="1"/>
          </p:cNvSpPr>
          <p:nvPr>
            <p:ph type="sldNum" sz="quarter" idx="12"/>
          </p:nvPr>
        </p:nvSpPr>
        <p:spPr/>
        <p:txBody>
          <a:bodyPr/>
          <a:lstStyle/>
          <a:p>
            <a:fld id="{221A626B-F272-4024-9D7F-7E2ED33773C3}" type="slidenum">
              <a:rPr lang="en-US" smtClean="0"/>
              <a:t>‹#›</a:t>
            </a:fld>
            <a:endParaRPr lang="en-US"/>
          </a:p>
        </p:txBody>
      </p:sp>
    </p:spTree>
    <p:extLst>
      <p:ext uri="{BB962C8B-B14F-4D97-AF65-F5344CB8AC3E}">
        <p14:creationId xmlns:p14="http://schemas.microsoft.com/office/powerpoint/2010/main" val="156900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ADACD-736B-1550-50E8-8FEF15807F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7FFD6B7-F735-EB97-8E5D-2B73B737EABA}"/>
              </a:ext>
            </a:extLst>
          </p:cNvPr>
          <p:cNvSpPr>
            <a:spLocks noGrp="1"/>
          </p:cNvSpPr>
          <p:nvPr>
            <p:ph type="dt" sz="half" idx="10"/>
          </p:nvPr>
        </p:nvSpPr>
        <p:spPr/>
        <p:txBody>
          <a:bodyPr/>
          <a:lstStyle/>
          <a:p>
            <a:fld id="{CCFC9919-F909-48F1-B0D0-B12FBF46D47C}" type="datetime1">
              <a:rPr lang="en-US" smtClean="0"/>
              <a:t>7/13/2023</a:t>
            </a:fld>
            <a:endParaRPr lang="en-US"/>
          </a:p>
        </p:txBody>
      </p:sp>
      <p:sp>
        <p:nvSpPr>
          <p:cNvPr id="4" name="Footer Placeholder 3">
            <a:extLst>
              <a:ext uri="{FF2B5EF4-FFF2-40B4-BE49-F238E27FC236}">
                <a16:creationId xmlns:a16="http://schemas.microsoft.com/office/drawing/2014/main" id="{0EA94395-74F8-2F9D-45B8-D7963B371CCD}"/>
              </a:ext>
            </a:extLst>
          </p:cNvPr>
          <p:cNvSpPr>
            <a:spLocks noGrp="1"/>
          </p:cNvSpPr>
          <p:nvPr>
            <p:ph type="ftr" sz="quarter" idx="11"/>
          </p:nvPr>
        </p:nvSpPr>
        <p:spPr/>
        <p:txBody>
          <a:bodyPr/>
          <a:lstStyle/>
          <a:p>
            <a:r>
              <a:rPr lang="en-US"/>
              <a:t>great Job😊👍✌️</a:t>
            </a:r>
          </a:p>
        </p:txBody>
      </p:sp>
      <p:sp>
        <p:nvSpPr>
          <p:cNvPr id="5" name="Slide Number Placeholder 4">
            <a:extLst>
              <a:ext uri="{FF2B5EF4-FFF2-40B4-BE49-F238E27FC236}">
                <a16:creationId xmlns:a16="http://schemas.microsoft.com/office/drawing/2014/main" id="{A65F8EA3-10FB-17C3-EE21-385DBFBD22CD}"/>
              </a:ext>
            </a:extLst>
          </p:cNvPr>
          <p:cNvSpPr>
            <a:spLocks noGrp="1"/>
          </p:cNvSpPr>
          <p:nvPr>
            <p:ph type="sldNum" sz="quarter" idx="12"/>
          </p:nvPr>
        </p:nvSpPr>
        <p:spPr/>
        <p:txBody>
          <a:bodyPr/>
          <a:lstStyle/>
          <a:p>
            <a:fld id="{221A626B-F272-4024-9D7F-7E2ED33773C3}" type="slidenum">
              <a:rPr lang="en-US" smtClean="0"/>
              <a:t>‹#›</a:t>
            </a:fld>
            <a:endParaRPr lang="en-US"/>
          </a:p>
        </p:txBody>
      </p:sp>
    </p:spTree>
    <p:extLst>
      <p:ext uri="{BB962C8B-B14F-4D97-AF65-F5344CB8AC3E}">
        <p14:creationId xmlns:p14="http://schemas.microsoft.com/office/powerpoint/2010/main" val="3177899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229635-C6F4-8087-FE13-273681B04ACB}"/>
              </a:ext>
            </a:extLst>
          </p:cNvPr>
          <p:cNvSpPr>
            <a:spLocks noGrp="1"/>
          </p:cNvSpPr>
          <p:nvPr>
            <p:ph type="dt" sz="half" idx="10"/>
          </p:nvPr>
        </p:nvSpPr>
        <p:spPr/>
        <p:txBody>
          <a:bodyPr/>
          <a:lstStyle/>
          <a:p>
            <a:fld id="{95C02374-E6CE-43E5-8981-70BB28395211}" type="datetime1">
              <a:rPr lang="en-US" smtClean="0"/>
              <a:t>7/13/2023</a:t>
            </a:fld>
            <a:endParaRPr lang="en-US"/>
          </a:p>
        </p:txBody>
      </p:sp>
      <p:sp>
        <p:nvSpPr>
          <p:cNvPr id="3" name="Footer Placeholder 2">
            <a:extLst>
              <a:ext uri="{FF2B5EF4-FFF2-40B4-BE49-F238E27FC236}">
                <a16:creationId xmlns:a16="http://schemas.microsoft.com/office/drawing/2014/main" id="{1F261E42-B881-C6EB-46D1-80BB57C17067}"/>
              </a:ext>
            </a:extLst>
          </p:cNvPr>
          <p:cNvSpPr>
            <a:spLocks noGrp="1"/>
          </p:cNvSpPr>
          <p:nvPr>
            <p:ph type="ftr" sz="quarter" idx="11"/>
          </p:nvPr>
        </p:nvSpPr>
        <p:spPr/>
        <p:txBody>
          <a:bodyPr/>
          <a:lstStyle/>
          <a:p>
            <a:r>
              <a:rPr lang="en-US"/>
              <a:t>great Job😊👍✌️</a:t>
            </a:r>
          </a:p>
        </p:txBody>
      </p:sp>
      <p:sp>
        <p:nvSpPr>
          <p:cNvPr id="4" name="Slide Number Placeholder 3">
            <a:extLst>
              <a:ext uri="{FF2B5EF4-FFF2-40B4-BE49-F238E27FC236}">
                <a16:creationId xmlns:a16="http://schemas.microsoft.com/office/drawing/2014/main" id="{D866C9C5-F578-3BA4-8639-C64631AA4C68}"/>
              </a:ext>
            </a:extLst>
          </p:cNvPr>
          <p:cNvSpPr>
            <a:spLocks noGrp="1"/>
          </p:cNvSpPr>
          <p:nvPr>
            <p:ph type="sldNum" sz="quarter" idx="12"/>
          </p:nvPr>
        </p:nvSpPr>
        <p:spPr/>
        <p:txBody>
          <a:bodyPr/>
          <a:lstStyle/>
          <a:p>
            <a:fld id="{221A626B-F272-4024-9D7F-7E2ED33773C3}" type="slidenum">
              <a:rPr lang="en-US" smtClean="0"/>
              <a:t>‹#›</a:t>
            </a:fld>
            <a:endParaRPr lang="en-US"/>
          </a:p>
        </p:txBody>
      </p:sp>
    </p:spTree>
    <p:extLst>
      <p:ext uri="{BB962C8B-B14F-4D97-AF65-F5344CB8AC3E}">
        <p14:creationId xmlns:p14="http://schemas.microsoft.com/office/powerpoint/2010/main" val="1891374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43DE2-A4F2-EFDE-BBDB-904838570C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03B2DE-AA91-3060-721D-766F6150CE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B76EA7-7CB7-2BE4-925A-1ACEA70F27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3ADA4B-9916-C4C1-3DB3-D46A4ACCAC33}"/>
              </a:ext>
            </a:extLst>
          </p:cNvPr>
          <p:cNvSpPr>
            <a:spLocks noGrp="1"/>
          </p:cNvSpPr>
          <p:nvPr>
            <p:ph type="dt" sz="half" idx="10"/>
          </p:nvPr>
        </p:nvSpPr>
        <p:spPr/>
        <p:txBody>
          <a:bodyPr/>
          <a:lstStyle/>
          <a:p>
            <a:fld id="{7F8DC51A-AD99-4C53-877E-59090FA80CE8}" type="datetime1">
              <a:rPr lang="en-US" smtClean="0"/>
              <a:t>7/13/2023</a:t>
            </a:fld>
            <a:endParaRPr lang="en-US"/>
          </a:p>
        </p:txBody>
      </p:sp>
      <p:sp>
        <p:nvSpPr>
          <p:cNvPr id="6" name="Footer Placeholder 5">
            <a:extLst>
              <a:ext uri="{FF2B5EF4-FFF2-40B4-BE49-F238E27FC236}">
                <a16:creationId xmlns:a16="http://schemas.microsoft.com/office/drawing/2014/main" id="{9345D7DA-FD6B-9903-D7DD-FAB6E65D1739}"/>
              </a:ext>
            </a:extLst>
          </p:cNvPr>
          <p:cNvSpPr>
            <a:spLocks noGrp="1"/>
          </p:cNvSpPr>
          <p:nvPr>
            <p:ph type="ftr" sz="quarter" idx="11"/>
          </p:nvPr>
        </p:nvSpPr>
        <p:spPr/>
        <p:txBody>
          <a:bodyPr/>
          <a:lstStyle/>
          <a:p>
            <a:r>
              <a:rPr lang="en-US"/>
              <a:t>great Job😊👍✌️</a:t>
            </a:r>
          </a:p>
        </p:txBody>
      </p:sp>
      <p:sp>
        <p:nvSpPr>
          <p:cNvPr id="7" name="Slide Number Placeholder 6">
            <a:extLst>
              <a:ext uri="{FF2B5EF4-FFF2-40B4-BE49-F238E27FC236}">
                <a16:creationId xmlns:a16="http://schemas.microsoft.com/office/drawing/2014/main" id="{A66EE72E-572F-E521-9A67-6334EB511F22}"/>
              </a:ext>
            </a:extLst>
          </p:cNvPr>
          <p:cNvSpPr>
            <a:spLocks noGrp="1"/>
          </p:cNvSpPr>
          <p:nvPr>
            <p:ph type="sldNum" sz="quarter" idx="12"/>
          </p:nvPr>
        </p:nvSpPr>
        <p:spPr/>
        <p:txBody>
          <a:bodyPr/>
          <a:lstStyle/>
          <a:p>
            <a:fld id="{221A626B-F272-4024-9D7F-7E2ED33773C3}" type="slidenum">
              <a:rPr lang="en-US" smtClean="0"/>
              <a:t>‹#›</a:t>
            </a:fld>
            <a:endParaRPr lang="en-US"/>
          </a:p>
        </p:txBody>
      </p:sp>
    </p:spTree>
    <p:extLst>
      <p:ext uri="{BB962C8B-B14F-4D97-AF65-F5344CB8AC3E}">
        <p14:creationId xmlns:p14="http://schemas.microsoft.com/office/powerpoint/2010/main" val="4064201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A5C61-93CB-A1B7-47A1-C8399831C7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29E79B-5F98-2E8B-1735-90CD1B1236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B2B80AC-961F-F032-88D8-08B44E978A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6425B2-638F-7329-EBA4-69C0FC8678BA}"/>
              </a:ext>
            </a:extLst>
          </p:cNvPr>
          <p:cNvSpPr>
            <a:spLocks noGrp="1"/>
          </p:cNvSpPr>
          <p:nvPr>
            <p:ph type="dt" sz="half" idx="10"/>
          </p:nvPr>
        </p:nvSpPr>
        <p:spPr/>
        <p:txBody>
          <a:bodyPr/>
          <a:lstStyle/>
          <a:p>
            <a:fld id="{BA84F8D1-CF5A-4681-B0DC-948EF4DF3AEC}" type="datetime1">
              <a:rPr lang="en-US" smtClean="0"/>
              <a:t>7/13/2023</a:t>
            </a:fld>
            <a:endParaRPr lang="en-US"/>
          </a:p>
        </p:txBody>
      </p:sp>
      <p:sp>
        <p:nvSpPr>
          <p:cNvPr id="6" name="Footer Placeholder 5">
            <a:extLst>
              <a:ext uri="{FF2B5EF4-FFF2-40B4-BE49-F238E27FC236}">
                <a16:creationId xmlns:a16="http://schemas.microsoft.com/office/drawing/2014/main" id="{02312B09-8ED9-D820-817B-E8656F2B0A10}"/>
              </a:ext>
            </a:extLst>
          </p:cNvPr>
          <p:cNvSpPr>
            <a:spLocks noGrp="1"/>
          </p:cNvSpPr>
          <p:nvPr>
            <p:ph type="ftr" sz="quarter" idx="11"/>
          </p:nvPr>
        </p:nvSpPr>
        <p:spPr/>
        <p:txBody>
          <a:bodyPr/>
          <a:lstStyle/>
          <a:p>
            <a:r>
              <a:rPr lang="en-US"/>
              <a:t>great Job😊👍✌️</a:t>
            </a:r>
          </a:p>
        </p:txBody>
      </p:sp>
      <p:sp>
        <p:nvSpPr>
          <p:cNvPr id="7" name="Slide Number Placeholder 6">
            <a:extLst>
              <a:ext uri="{FF2B5EF4-FFF2-40B4-BE49-F238E27FC236}">
                <a16:creationId xmlns:a16="http://schemas.microsoft.com/office/drawing/2014/main" id="{F728105F-66A0-97E3-5B81-8ADD1A788BF0}"/>
              </a:ext>
            </a:extLst>
          </p:cNvPr>
          <p:cNvSpPr>
            <a:spLocks noGrp="1"/>
          </p:cNvSpPr>
          <p:nvPr>
            <p:ph type="sldNum" sz="quarter" idx="12"/>
          </p:nvPr>
        </p:nvSpPr>
        <p:spPr/>
        <p:txBody>
          <a:bodyPr/>
          <a:lstStyle/>
          <a:p>
            <a:fld id="{221A626B-F272-4024-9D7F-7E2ED33773C3}" type="slidenum">
              <a:rPr lang="en-US" smtClean="0"/>
              <a:t>‹#›</a:t>
            </a:fld>
            <a:endParaRPr lang="en-US"/>
          </a:p>
        </p:txBody>
      </p:sp>
    </p:spTree>
    <p:extLst>
      <p:ext uri="{BB962C8B-B14F-4D97-AF65-F5344CB8AC3E}">
        <p14:creationId xmlns:p14="http://schemas.microsoft.com/office/powerpoint/2010/main" val="1686872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1C6F48-103B-2470-AB8C-4BFFC33537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93E684-1FE0-BBFC-1922-4E459ACB81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C8CF3D-C5AE-408E-A27D-3F68D6C325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7E94C4-FA07-4A4A-950D-B7CA1A768479}" type="datetime1">
              <a:rPr lang="en-US" smtClean="0"/>
              <a:t>7/13/2023</a:t>
            </a:fld>
            <a:endParaRPr lang="en-US"/>
          </a:p>
        </p:txBody>
      </p:sp>
      <p:sp>
        <p:nvSpPr>
          <p:cNvPr id="5" name="Footer Placeholder 4">
            <a:extLst>
              <a:ext uri="{FF2B5EF4-FFF2-40B4-BE49-F238E27FC236}">
                <a16:creationId xmlns:a16="http://schemas.microsoft.com/office/drawing/2014/main" id="{38F0021F-0C33-0539-A458-FD77CF1B13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great Job😊👍✌️</a:t>
            </a:r>
          </a:p>
        </p:txBody>
      </p:sp>
      <p:sp>
        <p:nvSpPr>
          <p:cNvPr id="6" name="Slide Number Placeholder 5">
            <a:extLst>
              <a:ext uri="{FF2B5EF4-FFF2-40B4-BE49-F238E27FC236}">
                <a16:creationId xmlns:a16="http://schemas.microsoft.com/office/drawing/2014/main" id="{4728868E-FF5E-666A-B919-6315EDA150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1A626B-F272-4024-9D7F-7E2ED33773C3}" type="slidenum">
              <a:rPr lang="en-US" smtClean="0"/>
              <a:t>‹#›</a:t>
            </a:fld>
            <a:endParaRPr lang="en-US"/>
          </a:p>
        </p:txBody>
      </p:sp>
    </p:spTree>
    <p:extLst>
      <p:ext uri="{BB962C8B-B14F-4D97-AF65-F5344CB8AC3E}">
        <p14:creationId xmlns:p14="http://schemas.microsoft.com/office/powerpoint/2010/main" val="34326718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FD790-008A-6667-5322-9FCBCB91B56E}"/>
              </a:ext>
            </a:extLst>
          </p:cNvPr>
          <p:cNvSpPr>
            <a:spLocks noGrp="1"/>
          </p:cNvSpPr>
          <p:nvPr>
            <p:ph type="ctrTitle"/>
          </p:nvPr>
        </p:nvSpPr>
        <p:spPr/>
        <p:txBody>
          <a:bodyPr/>
          <a:lstStyle/>
          <a:p>
            <a:r>
              <a:rPr lang="en-US" dirty="0">
                <a:solidFill>
                  <a:schemeClr val="accent2">
                    <a:lumMod val="75000"/>
                  </a:schemeClr>
                </a:solidFill>
              </a:rPr>
              <a:t>Saree Firm Management website</a:t>
            </a:r>
          </a:p>
        </p:txBody>
      </p:sp>
      <p:sp>
        <p:nvSpPr>
          <p:cNvPr id="3" name="Subtitle 2">
            <a:extLst>
              <a:ext uri="{FF2B5EF4-FFF2-40B4-BE49-F238E27FC236}">
                <a16:creationId xmlns:a16="http://schemas.microsoft.com/office/drawing/2014/main" id="{E1D4D3CE-7D6F-1D5A-AEB0-0A63A72816A6}"/>
              </a:ext>
            </a:extLst>
          </p:cNvPr>
          <p:cNvSpPr>
            <a:spLocks noGrp="1"/>
          </p:cNvSpPr>
          <p:nvPr>
            <p:ph type="subTitle" idx="1"/>
          </p:nvPr>
        </p:nvSpPr>
        <p:spPr/>
        <p:txBody>
          <a:bodyPr>
            <a:normAutofit fontScale="55000" lnSpcReduction="20000"/>
          </a:bodyPr>
          <a:lstStyle/>
          <a:p>
            <a:r>
              <a:rPr lang="en-US" sz="4100" dirty="0"/>
              <a:t>Project by</a:t>
            </a:r>
          </a:p>
          <a:p>
            <a:r>
              <a:rPr lang="en-US" sz="3300" dirty="0"/>
              <a:t>Dhananjay Shinde</a:t>
            </a:r>
          </a:p>
          <a:p>
            <a:endParaRPr lang="en-US" dirty="0"/>
          </a:p>
          <a:p>
            <a:r>
              <a:rPr lang="en-US" sz="4600" dirty="0"/>
              <a:t>Mentor</a:t>
            </a:r>
          </a:p>
          <a:p>
            <a:r>
              <a:rPr lang="en-US" sz="3300" dirty="0"/>
              <a:t>ChatGPT</a:t>
            </a:r>
          </a:p>
          <a:p>
            <a:endParaRPr lang="en-US" sz="3300" dirty="0"/>
          </a:p>
          <a:p>
            <a:endParaRPr lang="en-US" sz="3300" dirty="0"/>
          </a:p>
        </p:txBody>
      </p:sp>
      <p:sp>
        <p:nvSpPr>
          <p:cNvPr id="4" name="Date Placeholder 3">
            <a:extLst>
              <a:ext uri="{FF2B5EF4-FFF2-40B4-BE49-F238E27FC236}">
                <a16:creationId xmlns:a16="http://schemas.microsoft.com/office/drawing/2014/main" id="{3B5D9245-2901-C821-F918-E387F28291C6}"/>
              </a:ext>
            </a:extLst>
          </p:cNvPr>
          <p:cNvSpPr>
            <a:spLocks noGrp="1"/>
          </p:cNvSpPr>
          <p:nvPr>
            <p:ph type="dt" sz="half" idx="10"/>
          </p:nvPr>
        </p:nvSpPr>
        <p:spPr/>
        <p:txBody>
          <a:bodyPr/>
          <a:lstStyle/>
          <a:p>
            <a:fld id="{04674396-A5F3-4818-BCE9-DD7A3EFEF0E0}" type="datetime1">
              <a:rPr lang="en-US" smtClean="0"/>
              <a:t>7/13/2023</a:t>
            </a:fld>
            <a:endParaRPr lang="en-US"/>
          </a:p>
        </p:txBody>
      </p:sp>
      <p:sp>
        <p:nvSpPr>
          <p:cNvPr id="5" name="Footer Placeholder 4">
            <a:extLst>
              <a:ext uri="{FF2B5EF4-FFF2-40B4-BE49-F238E27FC236}">
                <a16:creationId xmlns:a16="http://schemas.microsoft.com/office/drawing/2014/main" id="{BDF6A697-AEFD-73AF-D13D-AFC43E38E12C}"/>
              </a:ext>
            </a:extLst>
          </p:cNvPr>
          <p:cNvSpPr>
            <a:spLocks noGrp="1"/>
          </p:cNvSpPr>
          <p:nvPr>
            <p:ph type="ftr" sz="quarter" idx="11"/>
          </p:nvPr>
        </p:nvSpPr>
        <p:spPr/>
        <p:txBody>
          <a:bodyPr/>
          <a:lstStyle/>
          <a:p>
            <a:r>
              <a:rPr lang="en-US"/>
              <a:t>great Job😊👍✌️</a:t>
            </a:r>
          </a:p>
        </p:txBody>
      </p:sp>
      <p:sp>
        <p:nvSpPr>
          <p:cNvPr id="6" name="Slide Number Placeholder 5">
            <a:extLst>
              <a:ext uri="{FF2B5EF4-FFF2-40B4-BE49-F238E27FC236}">
                <a16:creationId xmlns:a16="http://schemas.microsoft.com/office/drawing/2014/main" id="{665055A2-9D30-D619-ACAE-55AD35050DD4}"/>
              </a:ext>
            </a:extLst>
          </p:cNvPr>
          <p:cNvSpPr>
            <a:spLocks noGrp="1"/>
          </p:cNvSpPr>
          <p:nvPr>
            <p:ph type="sldNum" sz="quarter" idx="12"/>
          </p:nvPr>
        </p:nvSpPr>
        <p:spPr/>
        <p:txBody>
          <a:bodyPr/>
          <a:lstStyle/>
          <a:p>
            <a:fld id="{221A626B-F272-4024-9D7F-7E2ED33773C3}" type="slidenum">
              <a:rPr lang="en-US" smtClean="0"/>
              <a:t>1</a:t>
            </a:fld>
            <a:endParaRPr lang="en-US"/>
          </a:p>
        </p:txBody>
      </p:sp>
      <p:sp>
        <p:nvSpPr>
          <p:cNvPr id="7" name="TextBox 6">
            <a:extLst>
              <a:ext uri="{FF2B5EF4-FFF2-40B4-BE49-F238E27FC236}">
                <a16:creationId xmlns:a16="http://schemas.microsoft.com/office/drawing/2014/main" id="{C490CFD2-841A-AC4E-D324-4182E4C31465}"/>
              </a:ext>
            </a:extLst>
          </p:cNvPr>
          <p:cNvSpPr txBox="1"/>
          <p:nvPr/>
        </p:nvSpPr>
        <p:spPr>
          <a:xfrm>
            <a:off x="9370243" y="377072"/>
            <a:ext cx="2064470" cy="369332"/>
          </a:xfrm>
          <a:prstGeom prst="rect">
            <a:avLst/>
          </a:prstGeom>
          <a:noFill/>
        </p:spPr>
        <p:txBody>
          <a:bodyPr wrap="square" rtlCol="0">
            <a:spAutoFit/>
          </a:bodyPr>
          <a:lstStyle/>
          <a:p>
            <a:r>
              <a:rPr lang="en-US" dirty="0"/>
              <a:t>Date: 25-05-2023</a:t>
            </a:r>
          </a:p>
        </p:txBody>
      </p:sp>
    </p:spTree>
    <p:extLst>
      <p:ext uri="{BB962C8B-B14F-4D97-AF65-F5344CB8AC3E}">
        <p14:creationId xmlns:p14="http://schemas.microsoft.com/office/powerpoint/2010/main" val="3296784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9151A9-E852-96D7-A166-5E864CBAACE1}"/>
              </a:ext>
            </a:extLst>
          </p:cNvPr>
          <p:cNvSpPr>
            <a:spLocks noGrp="1"/>
          </p:cNvSpPr>
          <p:nvPr>
            <p:ph type="dt" sz="half" idx="10"/>
          </p:nvPr>
        </p:nvSpPr>
        <p:spPr/>
        <p:txBody>
          <a:bodyPr/>
          <a:lstStyle/>
          <a:p>
            <a:fld id="{95C02374-E6CE-43E5-8981-70BB28395211}" type="datetime1">
              <a:rPr lang="en-US" smtClean="0"/>
              <a:t>7/13/2023</a:t>
            </a:fld>
            <a:endParaRPr lang="en-US"/>
          </a:p>
        </p:txBody>
      </p:sp>
      <p:sp>
        <p:nvSpPr>
          <p:cNvPr id="3" name="Footer Placeholder 2">
            <a:extLst>
              <a:ext uri="{FF2B5EF4-FFF2-40B4-BE49-F238E27FC236}">
                <a16:creationId xmlns:a16="http://schemas.microsoft.com/office/drawing/2014/main" id="{1C8B95AD-A359-E573-D15B-68887C3FF93B}"/>
              </a:ext>
            </a:extLst>
          </p:cNvPr>
          <p:cNvSpPr>
            <a:spLocks noGrp="1"/>
          </p:cNvSpPr>
          <p:nvPr>
            <p:ph type="ftr" sz="quarter" idx="11"/>
          </p:nvPr>
        </p:nvSpPr>
        <p:spPr>
          <a:xfrm>
            <a:off x="4038600" y="6384630"/>
            <a:ext cx="4114800" cy="365125"/>
          </a:xfrm>
        </p:spPr>
        <p:txBody>
          <a:bodyPr/>
          <a:lstStyle/>
          <a:p>
            <a:r>
              <a:rPr lang="en-US"/>
              <a:t>great Job😊👍✌️</a:t>
            </a:r>
          </a:p>
        </p:txBody>
      </p:sp>
      <p:sp>
        <p:nvSpPr>
          <p:cNvPr id="4" name="Slide Number Placeholder 3">
            <a:extLst>
              <a:ext uri="{FF2B5EF4-FFF2-40B4-BE49-F238E27FC236}">
                <a16:creationId xmlns:a16="http://schemas.microsoft.com/office/drawing/2014/main" id="{5BC56CCF-624E-A56E-5054-7A6BDA73D4A0}"/>
              </a:ext>
            </a:extLst>
          </p:cNvPr>
          <p:cNvSpPr>
            <a:spLocks noGrp="1"/>
          </p:cNvSpPr>
          <p:nvPr>
            <p:ph type="sldNum" sz="quarter" idx="12"/>
          </p:nvPr>
        </p:nvSpPr>
        <p:spPr/>
        <p:txBody>
          <a:bodyPr/>
          <a:lstStyle/>
          <a:p>
            <a:fld id="{221A626B-F272-4024-9D7F-7E2ED33773C3}" type="slidenum">
              <a:rPr lang="en-US" smtClean="0"/>
              <a:t>10</a:t>
            </a:fld>
            <a:endParaRPr lang="en-US"/>
          </a:p>
        </p:txBody>
      </p:sp>
      <p:sp>
        <p:nvSpPr>
          <p:cNvPr id="6" name="TextBox 5">
            <a:extLst>
              <a:ext uri="{FF2B5EF4-FFF2-40B4-BE49-F238E27FC236}">
                <a16:creationId xmlns:a16="http://schemas.microsoft.com/office/drawing/2014/main" id="{39D603D5-BCBA-0F77-79BA-F51B754769F8}"/>
              </a:ext>
            </a:extLst>
          </p:cNvPr>
          <p:cNvSpPr txBox="1"/>
          <p:nvPr/>
        </p:nvSpPr>
        <p:spPr>
          <a:xfrm>
            <a:off x="0" y="0"/>
            <a:ext cx="5552387" cy="5078313"/>
          </a:xfrm>
          <a:prstGeom prst="rect">
            <a:avLst/>
          </a:prstGeom>
          <a:noFill/>
        </p:spPr>
        <p:txBody>
          <a:bodyPr wrap="square">
            <a:spAutoFit/>
          </a:bodyPr>
          <a:lstStyle/>
          <a:p>
            <a:r>
              <a:rPr lang="en-US" b="1" dirty="0"/>
              <a:t>Collection Name: inventory</a:t>
            </a:r>
          </a:p>
          <a:p>
            <a:endParaRPr lang="en-US" dirty="0"/>
          </a:p>
          <a:p>
            <a:r>
              <a:rPr lang="en-US" dirty="0"/>
              <a:t>Sample Document:</a:t>
            </a:r>
          </a:p>
          <a:p>
            <a:endParaRPr lang="en-US" dirty="0"/>
          </a:p>
          <a:p>
            <a:r>
              <a:rPr lang="en-US" i="1" dirty="0"/>
              <a:t>{</a:t>
            </a:r>
          </a:p>
          <a:p>
            <a:r>
              <a:rPr lang="en-US" i="1" dirty="0"/>
              <a:t>    _id: </a:t>
            </a:r>
            <a:r>
              <a:rPr lang="en-US" i="1" dirty="0" err="1"/>
              <a:t>ObjectId</a:t>
            </a:r>
            <a:r>
              <a:rPr lang="en-US" i="1" dirty="0"/>
              <a:t>("6477922588a098d66a35140e"),</a:t>
            </a:r>
          </a:p>
          <a:p>
            <a:r>
              <a:rPr lang="en-US" i="1" dirty="0"/>
              <a:t>    </a:t>
            </a:r>
            <a:r>
              <a:rPr lang="en-US" i="1" dirty="0" err="1"/>
              <a:t>Product_Id</a:t>
            </a:r>
            <a:r>
              <a:rPr lang="en-US" i="1" dirty="0"/>
              <a:t>: Long("1"),</a:t>
            </a:r>
          </a:p>
          <a:p>
            <a:r>
              <a:rPr lang="en-US" i="1" dirty="0"/>
              <a:t>    </a:t>
            </a:r>
            <a:r>
              <a:rPr lang="en-US" i="1" dirty="0" err="1"/>
              <a:t>Branch_Id</a:t>
            </a:r>
            <a:r>
              <a:rPr lang="en-US" i="1" dirty="0"/>
              <a:t>: Long("1"),</a:t>
            </a:r>
          </a:p>
          <a:p>
            <a:r>
              <a:rPr lang="en-US" i="1" dirty="0"/>
              <a:t>    </a:t>
            </a:r>
            <a:r>
              <a:rPr lang="en-US" i="1" dirty="0" err="1"/>
              <a:t>Product_name</a:t>
            </a:r>
            <a:r>
              <a:rPr lang="en-US" i="1" dirty="0"/>
              <a:t>: 'Silk Saree',</a:t>
            </a:r>
          </a:p>
          <a:p>
            <a:r>
              <a:rPr lang="en-US" i="1" dirty="0"/>
              <a:t>    Description: 'Elegant silk saree with intricate designs',</a:t>
            </a:r>
          </a:p>
          <a:p>
            <a:r>
              <a:rPr lang="en-US" i="1" dirty="0"/>
              <a:t>    Fabric: 'Silk',</a:t>
            </a:r>
          </a:p>
          <a:p>
            <a:r>
              <a:rPr lang="en-US" i="1" dirty="0"/>
              <a:t>    Design: 'Floral',</a:t>
            </a:r>
          </a:p>
          <a:p>
            <a:r>
              <a:rPr lang="en-US" i="1" dirty="0"/>
              <a:t>    </a:t>
            </a:r>
            <a:r>
              <a:rPr lang="en-US" i="1" dirty="0" err="1"/>
              <a:t>Colour</a:t>
            </a:r>
            <a:r>
              <a:rPr lang="en-US" i="1" dirty="0"/>
              <a:t>: 'Red',</a:t>
            </a:r>
          </a:p>
          <a:p>
            <a:r>
              <a:rPr lang="en-US" i="1" dirty="0"/>
              <a:t>    </a:t>
            </a:r>
            <a:r>
              <a:rPr lang="en-US" i="1" dirty="0" err="1"/>
              <a:t>Price_range</a:t>
            </a:r>
            <a:r>
              <a:rPr lang="en-US" i="1" dirty="0"/>
              <a:t>: 'below 1000',</a:t>
            </a:r>
          </a:p>
          <a:p>
            <a:r>
              <a:rPr lang="en-US" i="1" dirty="0"/>
              <a:t>    </a:t>
            </a:r>
            <a:r>
              <a:rPr lang="en-US" i="1" dirty="0" err="1"/>
              <a:t>Quantity_available</a:t>
            </a:r>
            <a:r>
              <a:rPr lang="en-US" i="1" dirty="0"/>
              <a:t>: 15,</a:t>
            </a:r>
          </a:p>
          <a:p>
            <a:r>
              <a:rPr lang="en-US" i="1" dirty="0"/>
              <a:t>    </a:t>
            </a:r>
            <a:r>
              <a:rPr lang="en-US" i="1" dirty="0" err="1"/>
              <a:t>Image_URL</a:t>
            </a:r>
            <a:r>
              <a:rPr lang="en-US" i="1" dirty="0"/>
              <a:t>: '</a:t>
            </a:r>
            <a:r>
              <a:rPr lang="en-US" i="1" dirty="0" err="1"/>
              <a:t>silk_saree</a:t>
            </a:r>
            <a:r>
              <a:rPr lang="en-US" i="1" dirty="0"/>
              <a:t>',</a:t>
            </a:r>
          </a:p>
          <a:p>
            <a:r>
              <a:rPr lang="en-US" i="1" dirty="0"/>
              <a:t>    Price: 800,</a:t>
            </a:r>
          </a:p>
          <a:p>
            <a:r>
              <a:rPr lang="en-US" i="1" dirty="0"/>
              <a:t>}</a:t>
            </a:r>
            <a:endParaRPr lang="en-US" dirty="0"/>
          </a:p>
        </p:txBody>
      </p:sp>
      <p:sp>
        <p:nvSpPr>
          <p:cNvPr id="7" name="TextBox 6">
            <a:extLst>
              <a:ext uri="{FF2B5EF4-FFF2-40B4-BE49-F238E27FC236}">
                <a16:creationId xmlns:a16="http://schemas.microsoft.com/office/drawing/2014/main" id="{2EF5A84D-EC1B-E7CF-A3B8-8463016063FE}"/>
              </a:ext>
            </a:extLst>
          </p:cNvPr>
          <p:cNvSpPr txBox="1"/>
          <p:nvPr/>
        </p:nvSpPr>
        <p:spPr>
          <a:xfrm>
            <a:off x="6986833" y="0"/>
            <a:ext cx="5552387" cy="5078313"/>
          </a:xfrm>
          <a:prstGeom prst="rect">
            <a:avLst/>
          </a:prstGeom>
          <a:noFill/>
        </p:spPr>
        <p:txBody>
          <a:bodyPr wrap="square">
            <a:spAutoFit/>
          </a:bodyPr>
          <a:lstStyle/>
          <a:p>
            <a:r>
              <a:rPr lang="en-US" b="1" dirty="0"/>
              <a:t>Collection Name: sales</a:t>
            </a:r>
          </a:p>
          <a:p>
            <a:endParaRPr lang="en-US" dirty="0"/>
          </a:p>
          <a:p>
            <a:r>
              <a:rPr lang="en-US" dirty="0"/>
              <a:t>Sample Document:</a:t>
            </a:r>
          </a:p>
          <a:p>
            <a:endParaRPr lang="en-US" dirty="0"/>
          </a:p>
          <a:p>
            <a:r>
              <a:rPr lang="en-US" i="1" dirty="0"/>
              <a:t>{</a:t>
            </a:r>
          </a:p>
          <a:p>
            <a:r>
              <a:rPr lang="en-US" i="1" dirty="0"/>
              <a:t>    _id: </a:t>
            </a:r>
            <a:r>
              <a:rPr lang="en-US" i="1" dirty="0" err="1"/>
              <a:t>ObjectId</a:t>
            </a:r>
            <a:r>
              <a:rPr lang="en-US" i="1" dirty="0"/>
              <a:t>("6478de04dd765144e83c13b2"),</a:t>
            </a:r>
          </a:p>
          <a:p>
            <a:r>
              <a:rPr lang="en-US" i="1" dirty="0"/>
              <a:t>    </a:t>
            </a:r>
            <a:r>
              <a:rPr lang="en-US" i="1" dirty="0" err="1"/>
              <a:t>Sales_Id</a:t>
            </a:r>
            <a:r>
              <a:rPr lang="en-US" i="1" dirty="0"/>
              <a:t>: Long("1"),</a:t>
            </a:r>
          </a:p>
          <a:p>
            <a:r>
              <a:rPr lang="en-US" i="1" dirty="0"/>
              <a:t>    </a:t>
            </a:r>
            <a:r>
              <a:rPr lang="en-US" i="1" dirty="0" err="1"/>
              <a:t>Product_Id</a:t>
            </a:r>
            <a:r>
              <a:rPr lang="en-US" i="1" dirty="0"/>
              <a:t>: Long("1"),</a:t>
            </a:r>
          </a:p>
          <a:p>
            <a:r>
              <a:rPr lang="en-US" i="1" dirty="0"/>
              <a:t>    </a:t>
            </a:r>
            <a:r>
              <a:rPr lang="en-US" i="1" dirty="0" err="1"/>
              <a:t>Branch_Id</a:t>
            </a:r>
            <a:r>
              <a:rPr lang="en-US" i="1" dirty="0"/>
              <a:t>: Long("1"),</a:t>
            </a:r>
          </a:p>
          <a:p>
            <a:r>
              <a:rPr lang="en-US" i="1" dirty="0"/>
              <a:t>    </a:t>
            </a:r>
            <a:r>
              <a:rPr lang="en-US" i="1" dirty="0" err="1"/>
              <a:t>Product_name</a:t>
            </a:r>
            <a:r>
              <a:rPr lang="en-US" i="1" dirty="0"/>
              <a:t>: '</a:t>
            </a:r>
            <a:r>
              <a:rPr lang="en-US" i="1" dirty="0" err="1"/>
              <a:t>silk_saree</a:t>
            </a:r>
            <a:r>
              <a:rPr lang="en-US" i="1" dirty="0"/>
              <a:t>',</a:t>
            </a:r>
          </a:p>
          <a:p>
            <a:r>
              <a:rPr lang="en-US" i="1" dirty="0"/>
              <a:t>    </a:t>
            </a:r>
            <a:r>
              <a:rPr lang="en-US" i="1" dirty="0" err="1"/>
              <a:t>Customer_name</a:t>
            </a:r>
            <a:r>
              <a:rPr lang="en-US" i="1" dirty="0"/>
              <a:t>: '</a:t>
            </a:r>
            <a:r>
              <a:rPr lang="en-US" i="1" dirty="0" err="1"/>
              <a:t>Tanima</a:t>
            </a:r>
            <a:r>
              <a:rPr lang="en-US" i="1" dirty="0"/>
              <a:t>',</a:t>
            </a:r>
          </a:p>
          <a:p>
            <a:r>
              <a:rPr lang="en-US" i="1" dirty="0"/>
              <a:t>    </a:t>
            </a:r>
            <a:r>
              <a:rPr lang="en-US" i="1" dirty="0" err="1"/>
              <a:t>Purchase_date</a:t>
            </a:r>
            <a:r>
              <a:rPr lang="en-US" i="1" dirty="0"/>
              <a:t>: </a:t>
            </a:r>
            <a:r>
              <a:rPr lang="en-US" i="1" dirty="0" err="1"/>
              <a:t>ISODate</a:t>
            </a:r>
            <a:r>
              <a:rPr lang="en-US" i="1" dirty="0"/>
              <a:t>("2023-01-05T00:00:00.000Z"),</a:t>
            </a:r>
          </a:p>
          <a:p>
            <a:r>
              <a:rPr lang="en-US" i="1" dirty="0"/>
              <a:t>    </a:t>
            </a:r>
            <a:r>
              <a:rPr lang="en-US" i="1" dirty="0" err="1"/>
              <a:t>Sale_date</a:t>
            </a:r>
            <a:r>
              <a:rPr lang="en-US" i="1" dirty="0"/>
              <a:t>: </a:t>
            </a:r>
            <a:r>
              <a:rPr lang="en-US" i="1" dirty="0" err="1"/>
              <a:t>ISODate</a:t>
            </a:r>
            <a:r>
              <a:rPr lang="en-US" i="1" dirty="0"/>
              <a:t>("2023-05-05T00:00:00.000Z"),</a:t>
            </a:r>
          </a:p>
          <a:p>
            <a:r>
              <a:rPr lang="en-US" i="1" dirty="0"/>
              <a:t>    </a:t>
            </a:r>
            <a:r>
              <a:rPr lang="en-US" i="1" dirty="0" err="1"/>
              <a:t>Selling_price</a:t>
            </a:r>
            <a:r>
              <a:rPr lang="en-US" i="1" dirty="0"/>
              <a:t>: 850,</a:t>
            </a:r>
          </a:p>
          <a:p>
            <a:r>
              <a:rPr lang="en-US" i="1" dirty="0"/>
              <a:t>    </a:t>
            </a:r>
            <a:r>
              <a:rPr lang="en-US" i="1" dirty="0" err="1"/>
              <a:t>Colour</a:t>
            </a:r>
            <a:r>
              <a:rPr lang="en-US" i="1" dirty="0"/>
              <a:t>: 'Red',</a:t>
            </a:r>
          </a:p>
          <a:p>
            <a:r>
              <a:rPr lang="en-US" i="1" dirty="0"/>
              <a:t>    Quantity: 2,</a:t>
            </a:r>
          </a:p>
          <a:p>
            <a:r>
              <a:rPr lang="en-US" i="1" dirty="0"/>
              <a:t>    </a:t>
            </a:r>
            <a:r>
              <a:rPr lang="en-US" i="1" dirty="0" err="1"/>
              <a:t>Total_amount</a:t>
            </a:r>
            <a:r>
              <a:rPr lang="en-US" i="1" dirty="0"/>
              <a:t>: 1700</a:t>
            </a:r>
          </a:p>
          <a:p>
            <a:r>
              <a:rPr lang="en-US" i="1" dirty="0"/>
              <a:t>  }</a:t>
            </a:r>
            <a:endParaRPr lang="en-US" dirty="0"/>
          </a:p>
        </p:txBody>
      </p:sp>
    </p:spTree>
    <p:extLst>
      <p:ext uri="{BB962C8B-B14F-4D97-AF65-F5344CB8AC3E}">
        <p14:creationId xmlns:p14="http://schemas.microsoft.com/office/powerpoint/2010/main" val="3848180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B35E3F-A943-648F-8128-CCEC2C24AEFD}"/>
              </a:ext>
            </a:extLst>
          </p:cNvPr>
          <p:cNvSpPr>
            <a:spLocks noGrp="1"/>
          </p:cNvSpPr>
          <p:nvPr>
            <p:ph type="dt" sz="half" idx="10"/>
          </p:nvPr>
        </p:nvSpPr>
        <p:spPr/>
        <p:txBody>
          <a:bodyPr/>
          <a:lstStyle/>
          <a:p>
            <a:fld id="{95C02374-E6CE-43E5-8981-70BB28395211}" type="datetime1">
              <a:rPr lang="en-US" smtClean="0"/>
              <a:t>7/13/2023</a:t>
            </a:fld>
            <a:endParaRPr lang="en-US"/>
          </a:p>
        </p:txBody>
      </p:sp>
      <p:sp>
        <p:nvSpPr>
          <p:cNvPr id="3" name="Footer Placeholder 2">
            <a:extLst>
              <a:ext uri="{FF2B5EF4-FFF2-40B4-BE49-F238E27FC236}">
                <a16:creationId xmlns:a16="http://schemas.microsoft.com/office/drawing/2014/main" id="{36BF78C7-E66E-7AEE-41D7-75F8F7619542}"/>
              </a:ext>
            </a:extLst>
          </p:cNvPr>
          <p:cNvSpPr>
            <a:spLocks noGrp="1"/>
          </p:cNvSpPr>
          <p:nvPr>
            <p:ph type="ftr" sz="quarter" idx="11"/>
          </p:nvPr>
        </p:nvSpPr>
        <p:spPr/>
        <p:txBody>
          <a:bodyPr/>
          <a:lstStyle/>
          <a:p>
            <a:r>
              <a:rPr lang="en-US"/>
              <a:t>great Job😊👍✌️</a:t>
            </a:r>
          </a:p>
        </p:txBody>
      </p:sp>
      <p:sp>
        <p:nvSpPr>
          <p:cNvPr id="4" name="Slide Number Placeholder 3">
            <a:extLst>
              <a:ext uri="{FF2B5EF4-FFF2-40B4-BE49-F238E27FC236}">
                <a16:creationId xmlns:a16="http://schemas.microsoft.com/office/drawing/2014/main" id="{730DCFE0-DEE6-C21C-CD94-40661E421D5E}"/>
              </a:ext>
            </a:extLst>
          </p:cNvPr>
          <p:cNvSpPr>
            <a:spLocks noGrp="1"/>
          </p:cNvSpPr>
          <p:nvPr>
            <p:ph type="sldNum" sz="quarter" idx="12"/>
          </p:nvPr>
        </p:nvSpPr>
        <p:spPr/>
        <p:txBody>
          <a:bodyPr/>
          <a:lstStyle/>
          <a:p>
            <a:fld id="{221A626B-F272-4024-9D7F-7E2ED33773C3}" type="slidenum">
              <a:rPr lang="en-US" smtClean="0"/>
              <a:t>11</a:t>
            </a:fld>
            <a:endParaRPr lang="en-US"/>
          </a:p>
        </p:txBody>
      </p:sp>
      <p:sp>
        <p:nvSpPr>
          <p:cNvPr id="6" name="TextBox 5">
            <a:extLst>
              <a:ext uri="{FF2B5EF4-FFF2-40B4-BE49-F238E27FC236}">
                <a16:creationId xmlns:a16="http://schemas.microsoft.com/office/drawing/2014/main" id="{9B7AE073-FE32-DDD8-720B-683FBA2F8A43}"/>
              </a:ext>
            </a:extLst>
          </p:cNvPr>
          <p:cNvSpPr txBox="1"/>
          <p:nvPr/>
        </p:nvSpPr>
        <p:spPr>
          <a:xfrm>
            <a:off x="103695" y="0"/>
            <a:ext cx="9141643" cy="3693319"/>
          </a:xfrm>
          <a:prstGeom prst="rect">
            <a:avLst/>
          </a:prstGeom>
          <a:noFill/>
        </p:spPr>
        <p:txBody>
          <a:bodyPr wrap="square">
            <a:spAutoFit/>
          </a:bodyPr>
          <a:lstStyle/>
          <a:p>
            <a:r>
              <a:rPr lang="en-US" b="1" dirty="0"/>
              <a:t>Collection Name: branches</a:t>
            </a:r>
          </a:p>
          <a:p>
            <a:endParaRPr lang="en-US" dirty="0"/>
          </a:p>
          <a:p>
            <a:r>
              <a:rPr lang="en-US" dirty="0"/>
              <a:t>Sample Document:</a:t>
            </a:r>
          </a:p>
          <a:p>
            <a:r>
              <a:rPr lang="en-US" dirty="0"/>
              <a:t>{</a:t>
            </a:r>
          </a:p>
          <a:p>
            <a:r>
              <a:rPr lang="en-US" dirty="0"/>
              <a:t>    _id: </a:t>
            </a:r>
            <a:r>
              <a:rPr lang="en-US" dirty="0" err="1"/>
              <a:t>ObjectId</a:t>
            </a:r>
            <a:r>
              <a:rPr lang="en-US" dirty="0"/>
              <a:t>("647703d995dd3caab780613e"),</a:t>
            </a:r>
          </a:p>
          <a:p>
            <a:r>
              <a:rPr lang="en-US" dirty="0"/>
              <a:t>    </a:t>
            </a:r>
            <a:r>
              <a:rPr lang="en-US" dirty="0" err="1"/>
              <a:t>Branch_Id</a:t>
            </a:r>
            <a:r>
              <a:rPr lang="en-US" dirty="0"/>
              <a:t>: Long("1"),</a:t>
            </a:r>
          </a:p>
          <a:p>
            <a:r>
              <a:rPr lang="en-US" dirty="0"/>
              <a:t>    </a:t>
            </a:r>
            <a:r>
              <a:rPr lang="en-US" dirty="0" err="1"/>
              <a:t>Branch_name</a:t>
            </a:r>
            <a:r>
              <a:rPr lang="en-US" dirty="0"/>
              <a:t>: 'Branch 1',</a:t>
            </a:r>
          </a:p>
          <a:p>
            <a:r>
              <a:rPr lang="en-US" dirty="0"/>
              <a:t>    </a:t>
            </a:r>
            <a:r>
              <a:rPr lang="en-US" dirty="0" err="1"/>
              <a:t>Owner_name</a:t>
            </a:r>
            <a:r>
              <a:rPr lang="en-US" dirty="0"/>
              <a:t>: 'Dhananjay Shinde',</a:t>
            </a:r>
          </a:p>
          <a:p>
            <a:r>
              <a:rPr lang="en-US" dirty="0"/>
              <a:t>    Contact: '7218384604',</a:t>
            </a:r>
          </a:p>
          <a:p>
            <a:r>
              <a:rPr lang="en-US" dirty="0"/>
              <a:t>    Address: '</a:t>
            </a:r>
            <a:r>
              <a:rPr lang="en-US" dirty="0" err="1"/>
              <a:t>Vaijapur</a:t>
            </a:r>
            <a:r>
              <a:rPr lang="en-US" dirty="0"/>
              <a:t>',</a:t>
            </a:r>
          </a:p>
          <a:p>
            <a:r>
              <a:rPr lang="en-US" dirty="0"/>
              <a:t>    Password: 'Ds@2212',</a:t>
            </a:r>
          </a:p>
          <a:p>
            <a:r>
              <a:rPr lang="en-US" dirty="0"/>
              <a:t>    Email: 'dhanajayshinde2212@gmail.com'</a:t>
            </a:r>
          </a:p>
          <a:p>
            <a:r>
              <a:rPr lang="en-US" dirty="0"/>
              <a:t>  }</a:t>
            </a:r>
          </a:p>
        </p:txBody>
      </p:sp>
    </p:spTree>
    <p:extLst>
      <p:ext uri="{BB962C8B-B14F-4D97-AF65-F5344CB8AC3E}">
        <p14:creationId xmlns:p14="http://schemas.microsoft.com/office/powerpoint/2010/main" val="2605129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CBFC48-D66B-3F0E-8077-F5925851EE51}"/>
              </a:ext>
            </a:extLst>
          </p:cNvPr>
          <p:cNvSpPr>
            <a:spLocks noGrp="1"/>
          </p:cNvSpPr>
          <p:nvPr>
            <p:ph type="dt" sz="half" idx="10"/>
          </p:nvPr>
        </p:nvSpPr>
        <p:spPr/>
        <p:txBody>
          <a:bodyPr/>
          <a:lstStyle/>
          <a:p>
            <a:fld id="{95C02374-E6CE-43E5-8981-70BB28395211}" type="datetime1">
              <a:rPr lang="en-US" smtClean="0"/>
              <a:t>7/13/2023</a:t>
            </a:fld>
            <a:endParaRPr lang="en-US"/>
          </a:p>
        </p:txBody>
      </p:sp>
      <p:sp>
        <p:nvSpPr>
          <p:cNvPr id="3" name="Footer Placeholder 2">
            <a:extLst>
              <a:ext uri="{FF2B5EF4-FFF2-40B4-BE49-F238E27FC236}">
                <a16:creationId xmlns:a16="http://schemas.microsoft.com/office/drawing/2014/main" id="{19139604-6D8A-4654-650C-CA25039F658A}"/>
              </a:ext>
            </a:extLst>
          </p:cNvPr>
          <p:cNvSpPr>
            <a:spLocks noGrp="1"/>
          </p:cNvSpPr>
          <p:nvPr>
            <p:ph type="ftr" sz="quarter" idx="11"/>
          </p:nvPr>
        </p:nvSpPr>
        <p:spPr/>
        <p:txBody>
          <a:bodyPr/>
          <a:lstStyle/>
          <a:p>
            <a:r>
              <a:rPr lang="en-US"/>
              <a:t>great Job😊👍✌️</a:t>
            </a:r>
          </a:p>
        </p:txBody>
      </p:sp>
      <p:sp>
        <p:nvSpPr>
          <p:cNvPr id="4" name="Slide Number Placeholder 3">
            <a:extLst>
              <a:ext uri="{FF2B5EF4-FFF2-40B4-BE49-F238E27FC236}">
                <a16:creationId xmlns:a16="http://schemas.microsoft.com/office/drawing/2014/main" id="{FE34F3A1-FC7A-09DE-2436-6B075982446A}"/>
              </a:ext>
            </a:extLst>
          </p:cNvPr>
          <p:cNvSpPr>
            <a:spLocks noGrp="1"/>
          </p:cNvSpPr>
          <p:nvPr>
            <p:ph type="sldNum" sz="quarter" idx="12"/>
          </p:nvPr>
        </p:nvSpPr>
        <p:spPr/>
        <p:txBody>
          <a:bodyPr/>
          <a:lstStyle/>
          <a:p>
            <a:fld id="{221A626B-F272-4024-9D7F-7E2ED33773C3}" type="slidenum">
              <a:rPr lang="en-US" smtClean="0"/>
              <a:t>12</a:t>
            </a:fld>
            <a:endParaRPr lang="en-US"/>
          </a:p>
        </p:txBody>
      </p:sp>
      <p:sp>
        <p:nvSpPr>
          <p:cNvPr id="5" name="TextBox 4">
            <a:extLst>
              <a:ext uri="{FF2B5EF4-FFF2-40B4-BE49-F238E27FC236}">
                <a16:creationId xmlns:a16="http://schemas.microsoft.com/office/drawing/2014/main" id="{8FF99AB8-B340-91EC-01A8-456C92715F00}"/>
              </a:ext>
            </a:extLst>
          </p:cNvPr>
          <p:cNvSpPr txBox="1"/>
          <p:nvPr/>
        </p:nvSpPr>
        <p:spPr>
          <a:xfrm>
            <a:off x="0" y="12111"/>
            <a:ext cx="12192000" cy="923330"/>
          </a:xfrm>
          <a:prstGeom prst="rect">
            <a:avLst/>
          </a:prstGeom>
          <a:noFill/>
        </p:spPr>
        <p:txBody>
          <a:bodyPr wrap="square" rtlCol="0">
            <a:spAutoFit/>
          </a:bodyPr>
          <a:lstStyle/>
          <a:p>
            <a:r>
              <a:rPr lang="en-US" dirty="0"/>
              <a:t>											Date: 01/06/2023</a:t>
            </a:r>
          </a:p>
          <a:p>
            <a:endParaRPr lang="en-US" dirty="0"/>
          </a:p>
          <a:p>
            <a:r>
              <a:rPr lang="en-US" dirty="0"/>
              <a:t>Database is created using above proposed schema and sample data is inserted into database.</a:t>
            </a:r>
          </a:p>
        </p:txBody>
      </p:sp>
    </p:spTree>
    <p:extLst>
      <p:ext uri="{BB962C8B-B14F-4D97-AF65-F5344CB8AC3E}">
        <p14:creationId xmlns:p14="http://schemas.microsoft.com/office/powerpoint/2010/main" val="3802792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8080C9-C344-2D21-5C2D-EA455E8345C2}"/>
              </a:ext>
            </a:extLst>
          </p:cNvPr>
          <p:cNvSpPr>
            <a:spLocks noGrp="1"/>
          </p:cNvSpPr>
          <p:nvPr>
            <p:ph type="dt" sz="half" idx="10"/>
          </p:nvPr>
        </p:nvSpPr>
        <p:spPr/>
        <p:txBody>
          <a:bodyPr/>
          <a:lstStyle/>
          <a:p>
            <a:fld id="{95C02374-E6CE-43E5-8981-70BB28395211}" type="datetime1">
              <a:rPr lang="en-US" smtClean="0"/>
              <a:t>7/13/2023</a:t>
            </a:fld>
            <a:endParaRPr lang="en-US"/>
          </a:p>
        </p:txBody>
      </p:sp>
      <p:sp>
        <p:nvSpPr>
          <p:cNvPr id="3" name="Footer Placeholder 2">
            <a:extLst>
              <a:ext uri="{FF2B5EF4-FFF2-40B4-BE49-F238E27FC236}">
                <a16:creationId xmlns:a16="http://schemas.microsoft.com/office/drawing/2014/main" id="{C14FC444-4152-471B-7463-2C285A4F4A43}"/>
              </a:ext>
            </a:extLst>
          </p:cNvPr>
          <p:cNvSpPr>
            <a:spLocks noGrp="1"/>
          </p:cNvSpPr>
          <p:nvPr>
            <p:ph type="ftr" sz="quarter" idx="11"/>
          </p:nvPr>
        </p:nvSpPr>
        <p:spPr/>
        <p:txBody>
          <a:bodyPr/>
          <a:lstStyle/>
          <a:p>
            <a:r>
              <a:rPr lang="en-US"/>
              <a:t>great Job😊👍✌️</a:t>
            </a:r>
          </a:p>
        </p:txBody>
      </p:sp>
      <p:sp>
        <p:nvSpPr>
          <p:cNvPr id="4" name="Slide Number Placeholder 3">
            <a:extLst>
              <a:ext uri="{FF2B5EF4-FFF2-40B4-BE49-F238E27FC236}">
                <a16:creationId xmlns:a16="http://schemas.microsoft.com/office/drawing/2014/main" id="{7FF76522-6D05-FAFD-81EA-CEF230F957F7}"/>
              </a:ext>
            </a:extLst>
          </p:cNvPr>
          <p:cNvSpPr>
            <a:spLocks noGrp="1"/>
          </p:cNvSpPr>
          <p:nvPr>
            <p:ph type="sldNum" sz="quarter" idx="12"/>
          </p:nvPr>
        </p:nvSpPr>
        <p:spPr/>
        <p:txBody>
          <a:bodyPr/>
          <a:lstStyle/>
          <a:p>
            <a:fld id="{221A626B-F272-4024-9D7F-7E2ED33773C3}" type="slidenum">
              <a:rPr lang="en-US" smtClean="0"/>
              <a:t>13</a:t>
            </a:fld>
            <a:endParaRPr lang="en-US"/>
          </a:p>
        </p:txBody>
      </p:sp>
      <p:sp>
        <p:nvSpPr>
          <p:cNvPr id="5" name="TextBox 4">
            <a:extLst>
              <a:ext uri="{FF2B5EF4-FFF2-40B4-BE49-F238E27FC236}">
                <a16:creationId xmlns:a16="http://schemas.microsoft.com/office/drawing/2014/main" id="{51671524-E571-602A-2E71-9F2E6CDA2A27}"/>
              </a:ext>
            </a:extLst>
          </p:cNvPr>
          <p:cNvSpPr txBox="1"/>
          <p:nvPr/>
        </p:nvSpPr>
        <p:spPr>
          <a:xfrm>
            <a:off x="0" y="0"/>
            <a:ext cx="12192000" cy="4616648"/>
          </a:xfrm>
          <a:prstGeom prst="rect">
            <a:avLst/>
          </a:prstGeom>
          <a:noFill/>
        </p:spPr>
        <p:txBody>
          <a:bodyPr wrap="square" rtlCol="0">
            <a:spAutoFit/>
          </a:bodyPr>
          <a:lstStyle/>
          <a:p>
            <a:r>
              <a:rPr lang="en-US" sz="2400" dirty="0">
                <a:solidFill>
                  <a:srgbClr val="FF0000"/>
                </a:solidFill>
              </a:rPr>
              <a:t>Inventory collection updated</a:t>
            </a:r>
          </a:p>
          <a:p>
            <a:r>
              <a:rPr lang="en-US" dirty="0"/>
              <a:t>	</a:t>
            </a:r>
            <a:r>
              <a:rPr lang="en-US" sz="2000" dirty="0"/>
              <a:t>new collection:-</a:t>
            </a:r>
          </a:p>
          <a:p>
            <a:r>
              <a:rPr lang="en-US" dirty="0"/>
              <a:t>			</a:t>
            </a:r>
          </a:p>
          <a:p>
            <a:r>
              <a:rPr lang="en-US" dirty="0"/>
              <a:t>			</a:t>
            </a:r>
            <a:r>
              <a:rPr lang="en-US" dirty="0" err="1"/>
              <a:t>Product_Id</a:t>
            </a:r>
            <a:endParaRPr lang="en-US" dirty="0"/>
          </a:p>
          <a:p>
            <a:r>
              <a:rPr lang="en-US" dirty="0"/>
              <a:t>			Branch_Id</a:t>
            </a:r>
          </a:p>
          <a:p>
            <a:r>
              <a:rPr lang="en-US" dirty="0"/>
              <a:t>			</a:t>
            </a:r>
            <a:r>
              <a:rPr lang="en-US" dirty="0" err="1"/>
              <a:t>Product_name</a:t>
            </a:r>
            <a:endParaRPr lang="en-US" dirty="0"/>
          </a:p>
          <a:p>
            <a:r>
              <a:rPr lang="en-US" dirty="0"/>
              <a:t>			Description</a:t>
            </a:r>
          </a:p>
          <a:p>
            <a:r>
              <a:rPr lang="en-US" dirty="0"/>
              <a:t>			Fabric</a:t>
            </a:r>
          </a:p>
          <a:p>
            <a:r>
              <a:rPr lang="en-US" dirty="0"/>
              <a:t>			</a:t>
            </a:r>
            <a:r>
              <a:rPr lang="en-US" dirty="0" err="1"/>
              <a:t>Price_Range</a:t>
            </a:r>
            <a:endParaRPr lang="en-US" dirty="0"/>
          </a:p>
          <a:p>
            <a:r>
              <a:rPr lang="en-US" dirty="0"/>
              <a:t>			</a:t>
            </a:r>
            <a:r>
              <a:rPr lang="en-US" dirty="0" err="1"/>
              <a:t>Varients</a:t>
            </a:r>
            <a:r>
              <a:rPr lang="en-US" dirty="0"/>
              <a:t>:{</a:t>
            </a:r>
          </a:p>
          <a:p>
            <a:r>
              <a:rPr lang="en-US" dirty="0"/>
              <a:t>				Color</a:t>
            </a:r>
          </a:p>
          <a:p>
            <a:r>
              <a:rPr lang="en-US" dirty="0"/>
              <a:t>				Price</a:t>
            </a:r>
          </a:p>
          <a:p>
            <a:r>
              <a:rPr lang="en-US" dirty="0"/>
              <a:t>				Design</a:t>
            </a:r>
          </a:p>
          <a:p>
            <a:r>
              <a:rPr lang="en-US" dirty="0"/>
              <a:t>				Image</a:t>
            </a:r>
          </a:p>
          <a:p>
            <a:r>
              <a:rPr lang="en-US" dirty="0"/>
              <a:t>				</a:t>
            </a:r>
            <a:r>
              <a:rPr lang="en-US" dirty="0" err="1"/>
              <a:t>Quantity_Available</a:t>
            </a:r>
            <a:endParaRPr lang="en-US" dirty="0"/>
          </a:p>
          <a:p>
            <a:r>
              <a:rPr lang="en-US" dirty="0"/>
              <a:t>				}</a:t>
            </a:r>
          </a:p>
        </p:txBody>
      </p:sp>
    </p:spTree>
    <p:extLst>
      <p:ext uri="{BB962C8B-B14F-4D97-AF65-F5344CB8AC3E}">
        <p14:creationId xmlns:p14="http://schemas.microsoft.com/office/powerpoint/2010/main" val="2685721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08C806-5864-FFC9-7422-1F527B0723D7}"/>
              </a:ext>
            </a:extLst>
          </p:cNvPr>
          <p:cNvSpPr>
            <a:spLocks noGrp="1"/>
          </p:cNvSpPr>
          <p:nvPr>
            <p:ph type="dt" sz="half" idx="10"/>
          </p:nvPr>
        </p:nvSpPr>
        <p:spPr/>
        <p:txBody>
          <a:bodyPr/>
          <a:lstStyle/>
          <a:p>
            <a:fld id="{95C02374-E6CE-43E5-8981-70BB28395211}" type="datetime1">
              <a:rPr lang="en-US" smtClean="0"/>
              <a:t>7/13/2023</a:t>
            </a:fld>
            <a:endParaRPr lang="en-US"/>
          </a:p>
        </p:txBody>
      </p:sp>
      <p:sp>
        <p:nvSpPr>
          <p:cNvPr id="3" name="Footer Placeholder 2">
            <a:extLst>
              <a:ext uri="{FF2B5EF4-FFF2-40B4-BE49-F238E27FC236}">
                <a16:creationId xmlns:a16="http://schemas.microsoft.com/office/drawing/2014/main" id="{9E46BFB3-5C36-6523-C8A1-F2A6EF03FC0B}"/>
              </a:ext>
            </a:extLst>
          </p:cNvPr>
          <p:cNvSpPr>
            <a:spLocks noGrp="1"/>
          </p:cNvSpPr>
          <p:nvPr>
            <p:ph type="ftr" sz="quarter" idx="11"/>
          </p:nvPr>
        </p:nvSpPr>
        <p:spPr/>
        <p:txBody>
          <a:bodyPr/>
          <a:lstStyle/>
          <a:p>
            <a:r>
              <a:rPr lang="en-US"/>
              <a:t>great Job😊👍✌️</a:t>
            </a:r>
          </a:p>
        </p:txBody>
      </p:sp>
      <p:sp>
        <p:nvSpPr>
          <p:cNvPr id="4" name="Slide Number Placeholder 3">
            <a:extLst>
              <a:ext uri="{FF2B5EF4-FFF2-40B4-BE49-F238E27FC236}">
                <a16:creationId xmlns:a16="http://schemas.microsoft.com/office/drawing/2014/main" id="{2D8B1857-D202-B291-0F24-9A2D4D0CD322}"/>
              </a:ext>
            </a:extLst>
          </p:cNvPr>
          <p:cNvSpPr>
            <a:spLocks noGrp="1"/>
          </p:cNvSpPr>
          <p:nvPr>
            <p:ph type="sldNum" sz="quarter" idx="12"/>
          </p:nvPr>
        </p:nvSpPr>
        <p:spPr/>
        <p:txBody>
          <a:bodyPr/>
          <a:lstStyle/>
          <a:p>
            <a:fld id="{221A626B-F272-4024-9D7F-7E2ED33773C3}" type="slidenum">
              <a:rPr lang="en-US" smtClean="0"/>
              <a:t>14</a:t>
            </a:fld>
            <a:endParaRPr lang="en-US"/>
          </a:p>
        </p:txBody>
      </p:sp>
      <p:sp>
        <p:nvSpPr>
          <p:cNvPr id="5" name="TextBox 4">
            <a:extLst>
              <a:ext uri="{FF2B5EF4-FFF2-40B4-BE49-F238E27FC236}">
                <a16:creationId xmlns:a16="http://schemas.microsoft.com/office/drawing/2014/main" id="{F8505D1D-FB3F-A7AD-7137-B69BC20B0935}"/>
              </a:ext>
            </a:extLst>
          </p:cNvPr>
          <p:cNvSpPr txBox="1"/>
          <p:nvPr/>
        </p:nvSpPr>
        <p:spPr>
          <a:xfrm>
            <a:off x="2894029" y="377072"/>
            <a:ext cx="5618375" cy="923330"/>
          </a:xfrm>
          <a:prstGeom prst="rect">
            <a:avLst/>
          </a:prstGeom>
          <a:noFill/>
        </p:spPr>
        <p:txBody>
          <a:bodyPr wrap="square" rtlCol="0">
            <a:spAutoFit/>
          </a:bodyPr>
          <a:lstStyle/>
          <a:p>
            <a:pPr algn="ctr"/>
            <a:r>
              <a:rPr lang="en-US" sz="5400" dirty="0">
                <a:solidFill>
                  <a:srgbClr val="7030A0"/>
                </a:solidFill>
              </a:rPr>
              <a:t>BackEnd</a:t>
            </a:r>
            <a:r>
              <a:rPr lang="en-US" dirty="0">
                <a:solidFill>
                  <a:srgbClr val="7030A0"/>
                </a:solidFill>
              </a:rPr>
              <a:t> </a:t>
            </a:r>
          </a:p>
        </p:txBody>
      </p:sp>
      <p:sp>
        <p:nvSpPr>
          <p:cNvPr id="6" name="TextBox 5">
            <a:extLst>
              <a:ext uri="{FF2B5EF4-FFF2-40B4-BE49-F238E27FC236}">
                <a16:creationId xmlns:a16="http://schemas.microsoft.com/office/drawing/2014/main" id="{F224EC7B-8317-9900-36D0-D2DA3A09616F}"/>
              </a:ext>
            </a:extLst>
          </p:cNvPr>
          <p:cNvSpPr txBox="1"/>
          <p:nvPr/>
        </p:nvSpPr>
        <p:spPr>
          <a:xfrm>
            <a:off x="8814062" y="320511"/>
            <a:ext cx="3176833" cy="369332"/>
          </a:xfrm>
          <a:prstGeom prst="rect">
            <a:avLst/>
          </a:prstGeom>
          <a:noFill/>
        </p:spPr>
        <p:txBody>
          <a:bodyPr wrap="square" rtlCol="0">
            <a:spAutoFit/>
          </a:bodyPr>
          <a:lstStyle/>
          <a:p>
            <a:pPr algn="ctr"/>
            <a:r>
              <a:rPr lang="en-US" dirty="0"/>
              <a:t>24/06/2023</a:t>
            </a:r>
          </a:p>
        </p:txBody>
      </p:sp>
      <p:sp>
        <p:nvSpPr>
          <p:cNvPr id="7" name="TextBox 6">
            <a:extLst>
              <a:ext uri="{FF2B5EF4-FFF2-40B4-BE49-F238E27FC236}">
                <a16:creationId xmlns:a16="http://schemas.microsoft.com/office/drawing/2014/main" id="{C609C6B4-00F2-A30F-D11B-27547DB66D57}"/>
              </a:ext>
            </a:extLst>
          </p:cNvPr>
          <p:cNvSpPr txBox="1"/>
          <p:nvPr/>
        </p:nvSpPr>
        <p:spPr>
          <a:xfrm>
            <a:off x="2894029" y="1508289"/>
            <a:ext cx="6070862" cy="400110"/>
          </a:xfrm>
          <a:prstGeom prst="rect">
            <a:avLst/>
          </a:prstGeom>
          <a:noFill/>
        </p:spPr>
        <p:txBody>
          <a:bodyPr wrap="square" rtlCol="0">
            <a:spAutoFit/>
          </a:bodyPr>
          <a:lstStyle/>
          <a:p>
            <a:r>
              <a:rPr lang="en-US" sz="2000" dirty="0">
                <a:solidFill>
                  <a:schemeClr val="accent2">
                    <a:lumMod val="75000"/>
                  </a:schemeClr>
                </a:solidFill>
              </a:rPr>
              <a:t>Technology and Framework </a:t>
            </a:r>
            <a:r>
              <a:rPr lang="en-US" sz="2000" dirty="0"/>
              <a:t>: </a:t>
            </a:r>
            <a:r>
              <a:rPr lang="en-US" sz="2000" dirty="0">
                <a:solidFill>
                  <a:schemeClr val="accent2">
                    <a:lumMod val="50000"/>
                  </a:schemeClr>
                </a:solidFill>
              </a:rPr>
              <a:t>NodeJS and ExpressJS</a:t>
            </a:r>
          </a:p>
        </p:txBody>
      </p:sp>
    </p:spTree>
    <p:extLst>
      <p:ext uri="{BB962C8B-B14F-4D97-AF65-F5344CB8AC3E}">
        <p14:creationId xmlns:p14="http://schemas.microsoft.com/office/powerpoint/2010/main" val="3620139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4043AA-0D19-E35A-9720-EFBF57A0F046}"/>
              </a:ext>
            </a:extLst>
          </p:cNvPr>
          <p:cNvSpPr>
            <a:spLocks noGrp="1"/>
          </p:cNvSpPr>
          <p:nvPr>
            <p:ph type="dt" sz="half" idx="10"/>
          </p:nvPr>
        </p:nvSpPr>
        <p:spPr/>
        <p:txBody>
          <a:bodyPr/>
          <a:lstStyle/>
          <a:p>
            <a:fld id="{95C02374-E6CE-43E5-8981-70BB28395211}" type="datetime1">
              <a:rPr lang="en-US" smtClean="0"/>
              <a:t>7/13/2023</a:t>
            </a:fld>
            <a:endParaRPr lang="en-US"/>
          </a:p>
        </p:txBody>
      </p:sp>
      <p:sp>
        <p:nvSpPr>
          <p:cNvPr id="3" name="Footer Placeholder 2">
            <a:extLst>
              <a:ext uri="{FF2B5EF4-FFF2-40B4-BE49-F238E27FC236}">
                <a16:creationId xmlns:a16="http://schemas.microsoft.com/office/drawing/2014/main" id="{F7B50EC3-B6B6-97D9-653F-5537DC1E6DA6}"/>
              </a:ext>
            </a:extLst>
          </p:cNvPr>
          <p:cNvSpPr>
            <a:spLocks noGrp="1"/>
          </p:cNvSpPr>
          <p:nvPr>
            <p:ph type="ftr" sz="quarter" idx="11"/>
          </p:nvPr>
        </p:nvSpPr>
        <p:spPr/>
        <p:txBody>
          <a:bodyPr/>
          <a:lstStyle/>
          <a:p>
            <a:r>
              <a:rPr lang="en-US"/>
              <a:t>great Job😊👍✌️</a:t>
            </a:r>
          </a:p>
        </p:txBody>
      </p:sp>
      <p:sp>
        <p:nvSpPr>
          <p:cNvPr id="4" name="Slide Number Placeholder 3">
            <a:extLst>
              <a:ext uri="{FF2B5EF4-FFF2-40B4-BE49-F238E27FC236}">
                <a16:creationId xmlns:a16="http://schemas.microsoft.com/office/drawing/2014/main" id="{D577C8E8-0EA0-8643-D149-F6691E1601BC}"/>
              </a:ext>
            </a:extLst>
          </p:cNvPr>
          <p:cNvSpPr>
            <a:spLocks noGrp="1"/>
          </p:cNvSpPr>
          <p:nvPr>
            <p:ph type="sldNum" sz="quarter" idx="12"/>
          </p:nvPr>
        </p:nvSpPr>
        <p:spPr/>
        <p:txBody>
          <a:bodyPr/>
          <a:lstStyle/>
          <a:p>
            <a:fld id="{221A626B-F272-4024-9D7F-7E2ED33773C3}" type="slidenum">
              <a:rPr lang="en-US" smtClean="0"/>
              <a:t>15</a:t>
            </a:fld>
            <a:endParaRPr lang="en-US"/>
          </a:p>
        </p:txBody>
      </p:sp>
      <p:sp>
        <p:nvSpPr>
          <p:cNvPr id="5" name="TextBox 4">
            <a:extLst>
              <a:ext uri="{FF2B5EF4-FFF2-40B4-BE49-F238E27FC236}">
                <a16:creationId xmlns:a16="http://schemas.microsoft.com/office/drawing/2014/main" id="{89124551-1EAF-3733-93FC-B46982DF1FCF}"/>
              </a:ext>
            </a:extLst>
          </p:cNvPr>
          <p:cNvSpPr txBox="1"/>
          <p:nvPr/>
        </p:nvSpPr>
        <p:spPr>
          <a:xfrm>
            <a:off x="65988" y="0"/>
            <a:ext cx="12126012" cy="6801862"/>
          </a:xfrm>
          <a:prstGeom prst="rect">
            <a:avLst/>
          </a:prstGeom>
          <a:noFill/>
        </p:spPr>
        <p:txBody>
          <a:bodyPr wrap="square" rtlCol="0">
            <a:spAutoFit/>
          </a:bodyPr>
          <a:lstStyle/>
          <a:p>
            <a:pPr algn="l"/>
            <a:r>
              <a:rPr lang="en-US" sz="2000" b="0" i="0" dirty="0">
                <a:solidFill>
                  <a:srgbClr val="C00000"/>
                </a:solidFill>
                <a:effectLst/>
                <a:latin typeface="Söhne"/>
              </a:rPr>
              <a:t>When working on the backend development of your application, here are some key considerations to keep in mind:</a:t>
            </a:r>
          </a:p>
          <a:p>
            <a:pPr algn="l"/>
            <a:endParaRPr lang="en-US" sz="2000"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Security: Implement proper authentication and authorization mechanisms to ensure secure access to your APIs and sensitive data. Use techniques like encryption, secure hashing for passwords, and protection against common security vulnerabilities such as SQL injection and cross-site scripting (XSS).</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Validation and Sanitization: Validate and sanitize user input to prevent malicious or incorrect data from entering your system. Use validation libraries or frameworks to enforce data integrity and prevent common input vulnerabilities.</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Error Handling: Implement proper error handling mechanisms to handle exceptions, errors, and edge cases gracefully. Provide meaningful error messages to aid in troubleshooting and debugging.</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Performance: Optimize your backend code and database queries to ensure efficient and responsive performance. Implement caching mechanisms, use indexing in the database, and consider using load balancing or scaling techniques if your application demands it.</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Scalability: Design your backend architecture with scalability in mind. Ensure that your system can handle increased load and traffic by leveraging techniques such as horizontal scaling, vertical scaling, and implementing distributed systems if required.</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Documentation: Document your API endpoints, their purpose, input parameters, and response structures. This will make it easier for other developers to understand and integrate with your backend.</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Testing: Implement unit tests, integration tests, and end-to-end tests to ensure the reliability and correctness of your backend code. Automated testing will help catch bugs and issues early in the development process.</a:t>
            </a:r>
          </a:p>
        </p:txBody>
      </p:sp>
    </p:spTree>
    <p:extLst>
      <p:ext uri="{BB962C8B-B14F-4D97-AF65-F5344CB8AC3E}">
        <p14:creationId xmlns:p14="http://schemas.microsoft.com/office/powerpoint/2010/main" val="3319107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AF4190-0676-0D1D-5BBA-729C26163DA4}"/>
              </a:ext>
            </a:extLst>
          </p:cNvPr>
          <p:cNvSpPr>
            <a:spLocks noGrp="1"/>
          </p:cNvSpPr>
          <p:nvPr>
            <p:ph type="dt" sz="half" idx="10"/>
          </p:nvPr>
        </p:nvSpPr>
        <p:spPr/>
        <p:txBody>
          <a:bodyPr/>
          <a:lstStyle/>
          <a:p>
            <a:fld id="{95C02374-E6CE-43E5-8981-70BB28395211}" type="datetime1">
              <a:rPr lang="en-US" smtClean="0"/>
              <a:t>7/13/2023</a:t>
            </a:fld>
            <a:endParaRPr lang="en-US"/>
          </a:p>
        </p:txBody>
      </p:sp>
      <p:sp>
        <p:nvSpPr>
          <p:cNvPr id="3" name="Footer Placeholder 2">
            <a:extLst>
              <a:ext uri="{FF2B5EF4-FFF2-40B4-BE49-F238E27FC236}">
                <a16:creationId xmlns:a16="http://schemas.microsoft.com/office/drawing/2014/main" id="{72EBADAD-4880-D68B-12C7-318682B882B1}"/>
              </a:ext>
            </a:extLst>
          </p:cNvPr>
          <p:cNvSpPr>
            <a:spLocks noGrp="1"/>
          </p:cNvSpPr>
          <p:nvPr>
            <p:ph type="ftr" sz="quarter" idx="11"/>
          </p:nvPr>
        </p:nvSpPr>
        <p:spPr/>
        <p:txBody>
          <a:bodyPr/>
          <a:lstStyle/>
          <a:p>
            <a:r>
              <a:rPr lang="en-US"/>
              <a:t>great Job😊👍✌️</a:t>
            </a:r>
          </a:p>
        </p:txBody>
      </p:sp>
      <p:sp>
        <p:nvSpPr>
          <p:cNvPr id="4" name="Slide Number Placeholder 3">
            <a:extLst>
              <a:ext uri="{FF2B5EF4-FFF2-40B4-BE49-F238E27FC236}">
                <a16:creationId xmlns:a16="http://schemas.microsoft.com/office/drawing/2014/main" id="{28264B81-DE1C-A474-3408-127365B16D71}"/>
              </a:ext>
            </a:extLst>
          </p:cNvPr>
          <p:cNvSpPr>
            <a:spLocks noGrp="1"/>
          </p:cNvSpPr>
          <p:nvPr>
            <p:ph type="sldNum" sz="quarter" idx="12"/>
          </p:nvPr>
        </p:nvSpPr>
        <p:spPr/>
        <p:txBody>
          <a:bodyPr/>
          <a:lstStyle/>
          <a:p>
            <a:fld id="{221A626B-F272-4024-9D7F-7E2ED33773C3}" type="slidenum">
              <a:rPr lang="en-US" smtClean="0"/>
              <a:t>16</a:t>
            </a:fld>
            <a:endParaRPr lang="en-US"/>
          </a:p>
        </p:txBody>
      </p:sp>
      <p:sp>
        <p:nvSpPr>
          <p:cNvPr id="5" name="TextBox 4">
            <a:extLst>
              <a:ext uri="{FF2B5EF4-FFF2-40B4-BE49-F238E27FC236}">
                <a16:creationId xmlns:a16="http://schemas.microsoft.com/office/drawing/2014/main" id="{7D1FB6C3-6452-F791-4E1F-3CD5508DCC21}"/>
              </a:ext>
            </a:extLst>
          </p:cNvPr>
          <p:cNvSpPr txBox="1"/>
          <p:nvPr/>
        </p:nvSpPr>
        <p:spPr>
          <a:xfrm>
            <a:off x="0" y="0"/>
            <a:ext cx="12192000" cy="4247317"/>
          </a:xfrm>
          <a:prstGeom prst="rect">
            <a:avLst/>
          </a:prstGeom>
          <a:noFill/>
        </p:spPr>
        <p:txBody>
          <a:bodyPr wrap="square" rtlCol="0">
            <a:spAutoFit/>
          </a:bodyPr>
          <a:lstStyle/>
          <a:p>
            <a:pPr algn="l"/>
            <a:r>
              <a:rPr lang="en-US" b="0" i="0" dirty="0">
                <a:solidFill>
                  <a:srgbClr val="374151"/>
                </a:solidFill>
                <a:effectLst/>
                <a:latin typeface="Söhne"/>
              </a:rPr>
              <a:t>8. Logging and Monitoring: Implement logging and monitoring mechanisms to track system behavior, errors, and performance metrics. Use tools like logging frameworks and application performance monitoring (APM) solutions to gain insights into the health and performance of your backend system.</a:t>
            </a:r>
          </a:p>
          <a:p>
            <a:pPr algn="l">
              <a:buFont typeface="+mj-lt"/>
              <a:buAutoNum type="arabicPeriod"/>
            </a:pPr>
            <a:endParaRPr lang="en-US" b="0" i="0" dirty="0">
              <a:solidFill>
                <a:srgbClr val="374151"/>
              </a:solidFill>
              <a:effectLst/>
              <a:latin typeface="Söhne"/>
            </a:endParaRPr>
          </a:p>
          <a:p>
            <a:pPr algn="l"/>
            <a:r>
              <a:rPr lang="en-US" b="0" i="0" dirty="0">
                <a:solidFill>
                  <a:srgbClr val="374151"/>
                </a:solidFill>
                <a:effectLst/>
                <a:latin typeface="Söhne"/>
              </a:rPr>
              <a:t>9. Version Control: Use a version control system (such as Git) to manage your backend codebase. This allows you to track changes, collaborate with others, and easily revert to previous versions if needed.</a:t>
            </a:r>
          </a:p>
          <a:p>
            <a:pPr algn="l">
              <a:buFont typeface="+mj-lt"/>
              <a:buAutoNum type="arabicPeriod"/>
            </a:pPr>
            <a:endParaRPr lang="en-US" b="0" i="0" dirty="0">
              <a:solidFill>
                <a:srgbClr val="374151"/>
              </a:solidFill>
              <a:effectLst/>
              <a:latin typeface="Söhne"/>
            </a:endParaRPr>
          </a:p>
          <a:p>
            <a:pPr algn="l"/>
            <a:r>
              <a:rPr lang="en-US" b="0" i="0" dirty="0">
                <a:solidFill>
                  <a:srgbClr val="374151"/>
                </a:solidFill>
                <a:effectLst/>
                <a:latin typeface="Söhne"/>
              </a:rPr>
              <a:t>10. Best Practices and Design Patterns: Follow best practices and design patterns specific to your programming language and framework. These practices ensure maintainability, code readability, and consistency within your codebase.</a:t>
            </a:r>
          </a:p>
          <a:p>
            <a:pPr algn="l">
              <a:buFont typeface="+mj-lt"/>
              <a:buAutoNum type="arabicPeriod"/>
            </a:pPr>
            <a:endParaRPr lang="en-US" b="0" i="0" dirty="0">
              <a:solidFill>
                <a:srgbClr val="374151"/>
              </a:solidFill>
              <a:effectLst/>
              <a:latin typeface="Söhne"/>
            </a:endParaRPr>
          </a:p>
          <a:p>
            <a:pPr algn="l"/>
            <a:r>
              <a:rPr lang="en-US" b="0" i="0" dirty="0">
                <a:solidFill>
                  <a:srgbClr val="374151"/>
                </a:solidFill>
                <a:effectLst/>
                <a:latin typeface="Söhne"/>
              </a:rPr>
              <a:t>	</a:t>
            </a:r>
            <a:r>
              <a:rPr lang="en-US" b="0" i="0" dirty="0">
                <a:solidFill>
                  <a:srgbClr val="FF0000"/>
                </a:solidFill>
                <a:effectLst/>
                <a:latin typeface="Söhne"/>
              </a:rPr>
              <a:t>Remember to regularly update dependencies, apply security patches, and keep your backend codebase and server environment up to date to mitigate potential vulnerabilities.</a:t>
            </a:r>
          </a:p>
          <a:p>
            <a:pPr algn="l"/>
            <a:r>
              <a:rPr lang="en-US" b="0" i="0" dirty="0">
                <a:solidFill>
                  <a:srgbClr val="FF0000"/>
                </a:solidFill>
                <a:effectLst/>
                <a:latin typeface="Söhne"/>
              </a:rPr>
              <a:t>Overall, maintain a focus on security, performance, scalability, and maintainability while following industry best practices to develop a robust and reliable backend for your application.</a:t>
            </a:r>
          </a:p>
          <a:p>
            <a:endParaRPr lang="en-US" dirty="0"/>
          </a:p>
        </p:txBody>
      </p:sp>
    </p:spTree>
    <p:extLst>
      <p:ext uri="{BB962C8B-B14F-4D97-AF65-F5344CB8AC3E}">
        <p14:creationId xmlns:p14="http://schemas.microsoft.com/office/powerpoint/2010/main" val="2646150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AF5055-F1A2-054D-E236-AE683BC6E408}"/>
              </a:ext>
            </a:extLst>
          </p:cNvPr>
          <p:cNvSpPr>
            <a:spLocks noGrp="1"/>
          </p:cNvSpPr>
          <p:nvPr>
            <p:ph type="dt" sz="half" idx="10"/>
          </p:nvPr>
        </p:nvSpPr>
        <p:spPr/>
        <p:txBody>
          <a:bodyPr/>
          <a:lstStyle/>
          <a:p>
            <a:fld id="{95C02374-E6CE-43E5-8981-70BB28395211}" type="datetime1">
              <a:rPr lang="en-US" smtClean="0"/>
              <a:t>7/13/2023</a:t>
            </a:fld>
            <a:endParaRPr lang="en-US"/>
          </a:p>
        </p:txBody>
      </p:sp>
      <p:sp>
        <p:nvSpPr>
          <p:cNvPr id="3" name="Footer Placeholder 2">
            <a:extLst>
              <a:ext uri="{FF2B5EF4-FFF2-40B4-BE49-F238E27FC236}">
                <a16:creationId xmlns:a16="http://schemas.microsoft.com/office/drawing/2014/main" id="{88DDA788-92BC-44AD-31F6-75A75F85F01A}"/>
              </a:ext>
            </a:extLst>
          </p:cNvPr>
          <p:cNvSpPr>
            <a:spLocks noGrp="1"/>
          </p:cNvSpPr>
          <p:nvPr>
            <p:ph type="ftr" sz="quarter" idx="11"/>
          </p:nvPr>
        </p:nvSpPr>
        <p:spPr/>
        <p:txBody>
          <a:bodyPr/>
          <a:lstStyle/>
          <a:p>
            <a:r>
              <a:rPr lang="en-US"/>
              <a:t>great Job😊👍✌️</a:t>
            </a:r>
          </a:p>
        </p:txBody>
      </p:sp>
      <p:sp>
        <p:nvSpPr>
          <p:cNvPr id="4" name="Slide Number Placeholder 3">
            <a:extLst>
              <a:ext uri="{FF2B5EF4-FFF2-40B4-BE49-F238E27FC236}">
                <a16:creationId xmlns:a16="http://schemas.microsoft.com/office/drawing/2014/main" id="{4735FA19-0865-7999-F8A8-57046298E243}"/>
              </a:ext>
            </a:extLst>
          </p:cNvPr>
          <p:cNvSpPr>
            <a:spLocks noGrp="1"/>
          </p:cNvSpPr>
          <p:nvPr>
            <p:ph type="sldNum" sz="quarter" idx="12"/>
          </p:nvPr>
        </p:nvSpPr>
        <p:spPr/>
        <p:txBody>
          <a:bodyPr/>
          <a:lstStyle/>
          <a:p>
            <a:fld id="{221A626B-F272-4024-9D7F-7E2ED33773C3}" type="slidenum">
              <a:rPr lang="en-US" smtClean="0"/>
              <a:t>17</a:t>
            </a:fld>
            <a:endParaRPr lang="en-US"/>
          </a:p>
        </p:txBody>
      </p:sp>
      <p:sp>
        <p:nvSpPr>
          <p:cNvPr id="10" name="TextBox 9">
            <a:extLst>
              <a:ext uri="{FF2B5EF4-FFF2-40B4-BE49-F238E27FC236}">
                <a16:creationId xmlns:a16="http://schemas.microsoft.com/office/drawing/2014/main" id="{24E3DA8C-35E0-9401-38F6-D03C6120F58C}"/>
              </a:ext>
            </a:extLst>
          </p:cNvPr>
          <p:cNvSpPr txBox="1"/>
          <p:nvPr/>
        </p:nvSpPr>
        <p:spPr>
          <a:xfrm>
            <a:off x="0" y="0"/>
            <a:ext cx="12192000" cy="6309420"/>
          </a:xfrm>
          <a:prstGeom prst="rect">
            <a:avLst/>
          </a:prstGeom>
          <a:noFill/>
        </p:spPr>
        <p:txBody>
          <a:bodyPr wrap="square" rtlCol="0">
            <a:spAutoFit/>
          </a:bodyPr>
          <a:lstStyle/>
          <a:p>
            <a:r>
              <a:rPr lang="en-US" sz="2000" b="0" i="0" dirty="0">
                <a:solidFill>
                  <a:srgbClr val="FF0000"/>
                </a:solidFill>
                <a:effectLst/>
                <a:latin typeface="Söhne"/>
              </a:rPr>
              <a:t>In an Express backend project, there are several commonly used folder structures and files that can help organize your code effectively. Here's a suggested folder structure and the corresponding files you can have:</a:t>
            </a:r>
          </a:p>
          <a:p>
            <a:endParaRPr lang="en-US" b="0" i="0" dirty="0">
              <a:solidFill>
                <a:srgbClr val="374151"/>
              </a:solidFill>
              <a:effectLst/>
              <a:latin typeface="Söhne"/>
            </a:endParaRPr>
          </a:p>
          <a:p>
            <a:r>
              <a:rPr lang="en-US" sz="2000" b="1" i="0" dirty="0">
                <a:solidFill>
                  <a:srgbClr val="374151"/>
                </a:solidFill>
                <a:effectLst/>
                <a:latin typeface="Söhne"/>
              </a:rPr>
              <a:t>Root Directory:</a:t>
            </a:r>
          </a:p>
          <a:p>
            <a:endParaRPr lang="en-US" sz="2000" b="0" i="0" dirty="0">
              <a:solidFill>
                <a:srgbClr val="374151"/>
              </a:solidFill>
              <a:effectLst/>
              <a:latin typeface="Söhne"/>
            </a:endParaRPr>
          </a:p>
          <a:p>
            <a:r>
              <a:rPr lang="en-US" b="1" i="0" dirty="0">
                <a:solidFill>
                  <a:srgbClr val="374151"/>
                </a:solidFill>
                <a:effectLst/>
                <a:latin typeface="Söhne"/>
              </a:rPr>
              <a:t>app.js or server.js: </a:t>
            </a:r>
          </a:p>
          <a:p>
            <a:r>
              <a:rPr lang="en-US" dirty="0">
                <a:solidFill>
                  <a:srgbClr val="374151"/>
                </a:solidFill>
                <a:latin typeface="Söhne"/>
              </a:rPr>
              <a:t>	</a:t>
            </a:r>
            <a:r>
              <a:rPr lang="en-US" b="0" i="0" dirty="0">
                <a:solidFill>
                  <a:srgbClr val="374151"/>
                </a:solidFill>
                <a:effectLst/>
                <a:latin typeface="Söhne"/>
              </a:rPr>
              <a:t>The main entry point of your application where you configure and start the Express server.</a:t>
            </a:r>
          </a:p>
          <a:p>
            <a:r>
              <a:rPr lang="en-US" b="1" i="0" dirty="0" err="1">
                <a:solidFill>
                  <a:srgbClr val="374151"/>
                </a:solidFill>
                <a:effectLst/>
                <a:latin typeface="Söhne"/>
              </a:rPr>
              <a:t>package.json</a:t>
            </a:r>
            <a:r>
              <a:rPr lang="en-US" b="1" i="0" dirty="0">
                <a:solidFill>
                  <a:srgbClr val="374151"/>
                </a:solidFill>
                <a:effectLst/>
                <a:latin typeface="Söhne"/>
              </a:rPr>
              <a:t>: </a:t>
            </a:r>
            <a:r>
              <a:rPr lang="en-US" b="0" i="0" dirty="0">
                <a:solidFill>
                  <a:srgbClr val="374151"/>
                </a:solidFill>
                <a:effectLst/>
                <a:latin typeface="Söhne"/>
              </a:rPr>
              <a:t>File that holds your project dependencies and scripts.</a:t>
            </a:r>
          </a:p>
          <a:p>
            <a:r>
              <a:rPr lang="en-US" b="1" i="0" dirty="0">
                <a:solidFill>
                  <a:srgbClr val="374151"/>
                </a:solidFill>
                <a:effectLst/>
                <a:latin typeface="Söhne"/>
              </a:rPr>
              <a:t>README.md: </a:t>
            </a:r>
            <a:r>
              <a:rPr lang="en-US" b="0" i="0" dirty="0">
                <a:solidFill>
                  <a:srgbClr val="374151"/>
                </a:solidFill>
                <a:effectLst/>
                <a:latin typeface="Söhne"/>
              </a:rPr>
              <a:t>Documentation for your project.</a:t>
            </a:r>
          </a:p>
          <a:p>
            <a:endParaRPr lang="en-US" b="0" i="0" dirty="0">
              <a:solidFill>
                <a:srgbClr val="374151"/>
              </a:solidFill>
              <a:effectLst/>
              <a:latin typeface="Söhne"/>
            </a:endParaRPr>
          </a:p>
          <a:p>
            <a:r>
              <a:rPr lang="en-US" b="1" i="0" dirty="0">
                <a:solidFill>
                  <a:srgbClr val="374151"/>
                </a:solidFill>
                <a:effectLst/>
                <a:latin typeface="Söhne"/>
              </a:rPr>
              <a:t>Configuration:</a:t>
            </a:r>
          </a:p>
          <a:p>
            <a:r>
              <a:rPr lang="en-US" b="0" i="0" dirty="0">
                <a:solidFill>
                  <a:srgbClr val="374151"/>
                </a:solidFill>
                <a:effectLst/>
                <a:latin typeface="Söhne"/>
              </a:rPr>
              <a:t>	</a:t>
            </a:r>
            <a:r>
              <a:rPr lang="en-US" b="1" i="0" dirty="0">
                <a:solidFill>
                  <a:srgbClr val="374151"/>
                </a:solidFill>
                <a:effectLst/>
                <a:latin typeface="Söhne"/>
              </a:rPr>
              <a:t>config/: </a:t>
            </a:r>
            <a:r>
              <a:rPr lang="en-US" b="0" i="0" dirty="0">
                <a:solidFill>
                  <a:srgbClr val="374151"/>
                </a:solidFill>
                <a:effectLst/>
                <a:latin typeface="Söhne"/>
              </a:rPr>
              <a:t>Folder to store configuration files such as database configuration, environment variables, and application settings.</a:t>
            </a:r>
          </a:p>
          <a:p>
            <a:endParaRPr lang="en-US" b="0" i="0" dirty="0">
              <a:solidFill>
                <a:srgbClr val="374151"/>
              </a:solidFill>
              <a:effectLst/>
              <a:latin typeface="Söhne"/>
            </a:endParaRPr>
          </a:p>
          <a:p>
            <a:r>
              <a:rPr lang="en-US" b="1" i="0" dirty="0">
                <a:solidFill>
                  <a:srgbClr val="374151"/>
                </a:solidFill>
                <a:effectLst/>
                <a:latin typeface="Söhne"/>
              </a:rPr>
              <a:t>Routes:</a:t>
            </a:r>
          </a:p>
          <a:p>
            <a:r>
              <a:rPr lang="en-US" b="0" i="0" dirty="0">
                <a:solidFill>
                  <a:srgbClr val="374151"/>
                </a:solidFill>
                <a:effectLst/>
                <a:latin typeface="Söhne"/>
              </a:rPr>
              <a:t>	</a:t>
            </a:r>
            <a:r>
              <a:rPr lang="en-US" b="1" i="0" dirty="0">
                <a:solidFill>
                  <a:srgbClr val="374151"/>
                </a:solidFill>
                <a:effectLst/>
                <a:latin typeface="Söhne"/>
              </a:rPr>
              <a:t>Routes/: </a:t>
            </a:r>
            <a:r>
              <a:rPr lang="en-US" b="0" i="0" dirty="0">
                <a:solidFill>
                  <a:srgbClr val="374151"/>
                </a:solidFill>
                <a:effectLst/>
                <a:latin typeface="Söhne"/>
              </a:rPr>
              <a:t>Folder to define your API routes.</a:t>
            </a:r>
          </a:p>
          <a:p>
            <a:r>
              <a:rPr lang="en-US" b="0" i="0" dirty="0">
                <a:solidFill>
                  <a:srgbClr val="374151"/>
                </a:solidFill>
                <a:effectLst/>
                <a:latin typeface="Söhne"/>
              </a:rPr>
              <a:t>		</a:t>
            </a:r>
            <a:r>
              <a:rPr lang="en-US" b="1" i="0" dirty="0">
                <a:solidFill>
                  <a:srgbClr val="374151"/>
                </a:solidFill>
                <a:effectLst/>
                <a:latin typeface="Söhne"/>
              </a:rPr>
              <a:t>index.js: </a:t>
            </a:r>
            <a:r>
              <a:rPr lang="en-US" b="0" i="0" dirty="0">
                <a:solidFill>
                  <a:srgbClr val="374151"/>
                </a:solidFill>
                <a:effectLst/>
                <a:latin typeface="Söhne"/>
              </a:rPr>
              <a:t>Main file to import and configure all your routes.</a:t>
            </a:r>
          </a:p>
          <a:p>
            <a:r>
              <a:rPr lang="en-US" b="0" i="0" dirty="0">
                <a:solidFill>
                  <a:srgbClr val="374151"/>
                </a:solidFill>
                <a:effectLst/>
                <a:latin typeface="Söhne"/>
              </a:rPr>
              <a:t>		</a:t>
            </a:r>
            <a:r>
              <a:rPr lang="en-US" b="1" i="0" dirty="0">
                <a:solidFill>
                  <a:srgbClr val="374151"/>
                </a:solidFill>
                <a:effectLst/>
                <a:latin typeface="Söhne"/>
              </a:rPr>
              <a:t>&lt;resource&gt;.</a:t>
            </a:r>
            <a:r>
              <a:rPr lang="en-US" b="1" i="0" dirty="0" err="1">
                <a:solidFill>
                  <a:srgbClr val="374151"/>
                </a:solidFill>
                <a:effectLst/>
                <a:latin typeface="Söhne"/>
              </a:rPr>
              <a:t>js</a:t>
            </a:r>
            <a:r>
              <a:rPr lang="en-US" b="1" i="0" dirty="0">
                <a:solidFill>
                  <a:srgbClr val="374151"/>
                </a:solidFill>
                <a:effectLst/>
                <a:latin typeface="Söhne"/>
              </a:rPr>
              <a:t>: </a:t>
            </a:r>
            <a:r>
              <a:rPr lang="en-US" b="0" i="0" dirty="0">
                <a:solidFill>
                  <a:srgbClr val="374151"/>
                </a:solidFill>
                <a:effectLst/>
                <a:latin typeface="Söhne"/>
              </a:rPr>
              <a:t>Individual route files for different resources or entities.</a:t>
            </a:r>
          </a:p>
          <a:p>
            <a:endParaRPr lang="en-US" b="0" i="0" dirty="0">
              <a:solidFill>
                <a:srgbClr val="374151"/>
              </a:solidFill>
              <a:effectLst/>
              <a:latin typeface="Söhne"/>
            </a:endParaRPr>
          </a:p>
          <a:p>
            <a:r>
              <a:rPr lang="en-US" b="1" i="0" dirty="0">
                <a:solidFill>
                  <a:srgbClr val="374151"/>
                </a:solidFill>
                <a:effectLst/>
                <a:latin typeface="Söhne"/>
              </a:rPr>
              <a:t>Controllers:</a:t>
            </a:r>
          </a:p>
          <a:p>
            <a:r>
              <a:rPr lang="en-US" b="0" i="0" dirty="0">
                <a:solidFill>
                  <a:srgbClr val="374151"/>
                </a:solidFill>
                <a:effectLst/>
                <a:latin typeface="Söhne"/>
              </a:rPr>
              <a:t>	</a:t>
            </a:r>
            <a:r>
              <a:rPr lang="en-US" b="1" i="0" dirty="0">
                <a:solidFill>
                  <a:srgbClr val="374151"/>
                </a:solidFill>
                <a:effectLst/>
                <a:latin typeface="Söhne"/>
              </a:rPr>
              <a:t>controllers/: </a:t>
            </a:r>
            <a:r>
              <a:rPr lang="en-US" b="0" i="0" dirty="0">
                <a:solidFill>
                  <a:srgbClr val="374151"/>
                </a:solidFill>
                <a:effectLst/>
                <a:latin typeface="Söhne"/>
              </a:rPr>
              <a:t>Folder to define your route handlers and business logic.</a:t>
            </a:r>
          </a:p>
          <a:p>
            <a:r>
              <a:rPr lang="en-US" b="0" i="0" dirty="0">
                <a:solidFill>
                  <a:srgbClr val="374151"/>
                </a:solidFill>
                <a:effectLst/>
                <a:latin typeface="Söhne"/>
              </a:rPr>
              <a:t>		</a:t>
            </a:r>
            <a:r>
              <a:rPr lang="en-US" b="1" i="0" dirty="0">
                <a:solidFill>
                  <a:srgbClr val="374151"/>
                </a:solidFill>
                <a:effectLst/>
                <a:latin typeface="Söhne"/>
              </a:rPr>
              <a:t>&lt;resource&gt;.</a:t>
            </a:r>
            <a:r>
              <a:rPr lang="en-US" b="1" i="0" dirty="0" err="1">
                <a:solidFill>
                  <a:srgbClr val="374151"/>
                </a:solidFill>
                <a:effectLst/>
                <a:latin typeface="Söhne"/>
              </a:rPr>
              <a:t>js</a:t>
            </a:r>
            <a:r>
              <a:rPr lang="en-US" b="1" i="0" dirty="0">
                <a:solidFill>
                  <a:srgbClr val="374151"/>
                </a:solidFill>
                <a:effectLst/>
                <a:latin typeface="Söhne"/>
              </a:rPr>
              <a:t>: </a:t>
            </a:r>
            <a:r>
              <a:rPr lang="en-US" b="0" i="0" dirty="0">
                <a:solidFill>
                  <a:srgbClr val="374151"/>
                </a:solidFill>
                <a:effectLst/>
                <a:latin typeface="Söhne"/>
              </a:rPr>
              <a:t>Individual controller files corresponding to the routes defined in the routes folder.</a:t>
            </a:r>
          </a:p>
        </p:txBody>
      </p:sp>
    </p:spTree>
    <p:extLst>
      <p:ext uri="{BB962C8B-B14F-4D97-AF65-F5344CB8AC3E}">
        <p14:creationId xmlns:p14="http://schemas.microsoft.com/office/powerpoint/2010/main" val="22347141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408EFC4-C2DA-3C8E-6C06-1E8FAB52E7DC}"/>
              </a:ext>
            </a:extLst>
          </p:cNvPr>
          <p:cNvSpPr>
            <a:spLocks noGrp="1"/>
          </p:cNvSpPr>
          <p:nvPr>
            <p:ph type="dt" sz="half" idx="10"/>
          </p:nvPr>
        </p:nvSpPr>
        <p:spPr/>
        <p:txBody>
          <a:bodyPr/>
          <a:lstStyle/>
          <a:p>
            <a:fld id="{BA84F8D1-CF5A-4681-B0DC-948EF4DF3AEC}" type="datetime1">
              <a:rPr lang="en-US" smtClean="0"/>
              <a:t>7/13/2023</a:t>
            </a:fld>
            <a:endParaRPr lang="en-US"/>
          </a:p>
        </p:txBody>
      </p:sp>
      <p:sp>
        <p:nvSpPr>
          <p:cNvPr id="6" name="Footer Placeholder 5">
            <a:extLst>
              <a:ext uri="{FF2B5EF4-FFF2-40B4-BE49-F238E27FC236}">
                <a16:creationId xmlns:a16="http://schemas.microsoft.com/office/drawing/2014/main" id="{831A9963-DC07-AD71-9740-7F9715BE3440}"/>
              </a:ext>
            </a:extLst>
          </p:cNvPr>
          <p:cNvSpPr>
            <a:spLocks noGrp="1"/>
          </p:cNvSpPr>
          <p:nvPr>
            <p:ph type="ftr" sz="quarter" idx="11"/>
          </p:nvPr>
        </p:nvSpPr>
        <p:spPr>
          <a:xfrm>
            <a:off x="4038600" y="6488430"/>
            <a:ext cx="4114800" cy="365125"/>
          </a:xfrm>
        </p:spPr>
        <p:txBody>
          <a:bodyPr/>
          <a:lstStyle/>
          <a:p>
            <a:r>
              <a:rPr lang="en-US"/>
              <a:t>great Job😊👍✌️</a:t>
            </a:r>
          </a:p>
        </p:txBody>
      </p:sp>
      <p:sp>
        <p:nvSpPr>
          <p:cNvPr id="7" name="Slide Number Placeholder 6">
            <a:extLst>
              <a:ext uri="{FF2B5EF4-FFF2-40B4-BE49-F238E27FC236}">
                <a16:creationId xmlns:a16="http://schemas.microsoft.com/office/drawing/2014/main" id="{29BC224B-0CDA-5484-8221-B7102F03EBCD}"/>
              </a:ext>
            </a:extLst>
          </p:cNvPr>
          <p:cNvSpPr>
            <a:spLocks noGrp="1"/>
          </p:cNvSpPr>
          <p:nvPr>
            <p:ph type="sldNum" sz="quarter" idx="12"/>
          </p:nvPr>
        </p:nvSpPr>
        <p:spPr>
          <a:xfrm>
            <a:off x="8641080" y="6549390"/>
            <a:ext cx="2743200" cy="365125"/>
          </a:xfrm>
        </p:spPr>
        <p:txBody>
          <a:bodyPr/>
          <a:lstStyle/>
          <a:p>
            <a:fld id="{221A626B-F272-4024-9D7F-7E2ED33773C3}" type="slidenum">
              <a:rPr lang="en-US" smtClean="0"/>
              <a:t>18</a:t>
            </a:fld>
            <a:endParaRPr lang="en-US"/>
          </a:p>
        </p:txBody>
      </p:sp>
      <p:sp>
        <p:nvSpPr>
          <p:cNvPr id="8" name="TextBox 7">
            <a:extLst>
              <a:ext uri="{FF2B5EF4-FFF2-40B4-BE49-F238E27FC236}">
                <a16:creationId xmlns:a16="http://schemas.microsoft.com/office/drawing/2014/main" id="{6CC2CF5E-2726-2C91-9192-0D9F553D705B}"/>
              </a:ext>
            </a:extLst>
          </p:cNvPr>
          <p:cNvSpPr txBox="1"/>
          <p:nvPr/>
        </p:nvSpPr>
        <p:spPr>
          <a:xfrm>
            <a:off x="0" y="0"/>
            <a:ext cx="12192000" cy="6463308"/>
          </a:xfrm>
          <a:prstGeom prst="rect">
            <a:avLst/>
          </a:prstGeom>
          <a:noFill/>
        </p:spPr>
        <p:txBody>
          <a:bodyPr wrap="square" rtlCol="0">
            <a:spAutoFit/>
          </a:bodyPr>
          <a:lstStyle/>
          <a:p>
            <a:r>
              <a:rPr lang="en-US" b="1" i="0" dirty="0">
                <a:solidFill>
                  <a:srgbClr val="374151"/>
                </a:solidFill>
                <a:effectLst/>
                <a:latin typeface="Söhne"/>
              </a:rPr>
              <a:t>Models:</a:t>
            </a:r>
          </a:p>
          <a:p>
            <a:r>
              <a:rPr lang="en-US" dirty="0">
                <a:solidFill>
                  <a:srgbClr val="374151"/>
                </a:solidFill>
                <a:latin typeface="Söhne"/>
              </a:rPr>
              <a:t>	</a:t>
            </a:r>
            <a:r>
              <a:rPr lang="en-US" b="1" i="0" dirty="0">
                <a:solidFill>
                  <a:srgbClr val="374151"/>
                </a:solidFill>
                <a:effectLst/>
                <a:latin typeface="Söhne"/>
              </a:rPr>
              <a:t>models/: </a:t>
            </a:r>
            <a:r>
              <a:rPr lang="en-US" b="0" i="0" dirty="0">
                <a:solidFill>
                  <a:srgbClr val="374151"/>
                </a:solidFill>
                <a:effectLst/>
                <a:latin typeface="Söhne"/>
              </a:rPr>
              <a:t>Folder to define your data models and interact with the database.</a:t>
            </a:r>
          </a:p>
          <a:p>
            <a:r>
              <a:rPr lang="en-US" b="0" i="0" dirty="0">
                <a:solidFill>
                  <a:srgbClr val="374151"/>
                </a:solidFill>
                <a:effectLst/>
                <a:latin typeface="Söhne"/>
              </a:rPr>
              <a:t>		</a:t>
            </a:r>
            <a:r>
              <a:rPr lang="en-US" b="1" i="0" dirty="0">
                <a:solidFill>
                  <a:srgbClr val="374151"/>
                </a:solidFill>
                <a:effectLst/>
                <a:latin typeface="Söhne"/>
              </a:rPr>
              <a:t>&lt;resource&gt;.</a:t>
            </a:r>
            <a:r>
              <a:rPr lang="en-US" b="1" i="0" dirty="0" err="1">
                <a:solidFill>
                  <a:srgbClr val="374151"/>
                </a:solidFill>
                <a:effectLst/>
                <a:latin typeface="Söhne"/>
              </a:rPr>
              <a:t>js</a:t>
            </a:r>
            <a:r>
              <a:rPr lang="en-US" b="1" i="0" dirty="0">
                <a:solidFill>
                  <a:srgbClr val="374151"/>
                </a:solidFill>
                <a:effectLst/>
                <a:latin typeface="Söhne"/>
              </a:rPr>
              <a:t>: </a:t>
            </a:r>
            <a:r>
              <a:rPr lang="en-US" b="0" i="0" dirty="0">
                <a:solidFill>
                  <a:srgbClr val="374151"/>
                </a:solidFill>
                <a:effectLst/>
                <a:latin typeface="Söhne"/>
              </a:rPr>
              <a:t>Individual model files representing the entities in your application.</a:t>
            </a:r>
          </a:p>
          <a:p>
            <a:endParaRPr lang="en-US" b="0" i="0" dirty="0">
              <a:solidFill>
                <a:srgbClr val="374151"/>
              </a:solidFill>
              <a:effectLst/>
              <a:latin typeface="Söhne"/>
            </a:endParaRPr>
          </a:p>
          <a:p>
            <a:r>
              <a:rPr lang="en-US" b="1" dirty="0" err="1"/>
              <a:t>Middlewares</a:t>
            </a:r>
            <a:r>
              <a:rPr lang="en-US" b="1" dirty="0"/>
              <a:t>:</a:t>
            </a:r>
          </a:p>
          <a:p>
            <a:r>
              <a:rPr lang="en-US" dirty="0"/>
              <a:t>	</a:t>
            </a:r>
            <a:r>
              <a:rPr lang="en-US" b="1" dirty="0" err="1"/>
              <a:t>middlewares</a:t>
            </a:r>
            <a:r>
              <a:rPr lang="en-US" b="1" dirty="0"/>
              <a:t>/: </a:t>
            </a:r>
            <a:r>
              <a:rPr lang="en-US" dirty="0"/>
              <a:t>Folder to store custom middleware functions that modify the request or response objects.</a:t>
            </a:r>
          </a:p>
          <a:p>
            <a:r>
              <a:rPr lang="en-US" dirty="0"/>
              <a:t>		</a:t>
            </a:r>
            <a:r>
              <a:rPr lang="en-US" b="1" dirty="0"/>
              <a:t>auth.js: </a:t>
            </a:r>
            <a:r>
              <a:rPr lang="en-US" dirty="0"/>
              <a:t>Authentication middleware for verifying user credentials and protecting routes.</a:t>
            </a:r>
          </a:p>
          <a:p>
            <a:r>
              <a:rPr lang="en-US" dirty="0"/>
              <a:t>		</a:t>
            </a:r>
            <a:r>
              <a:rPr lang="en-US" b="1" dirty="0"/>
              <a:t>validation.js: </a:t>
            </a:r>
            <a:r>
              <a:rPr lang="en-US" dirty="0"/>
              <a:t>Middleware for validating user input and request payloads.</a:t>
            </a:r>
          </a:p>
          <a:p>
            <a:endParaRPr lang="en-US" dirty="0"/>
          </a:p>
          <a:p>
            <a:r>
              <a:rPr lang="en-US" b="1" dirty="0"/>
              <a:t>Services or Utilities:</a:t>
            </a:r>
          </a:p>
          <a:p>
            <a:r>
              <a:rPr lang="en-US" dirty="0"/>
              <a:t>	</a:t>
            </a:r>
            <a:r>
              <a:rPr lang="en-US" b="1" dirty="0"/>
              <a:t>services/ or utils/: </a:t>
            </a:r>
            <a:r>
              <a:rPr lang="en-US" dirty="0"/>
              <a:t>Folder to store utility functions or service modules used across your application.</a:t>
            </a:r>
          </a:p>
          <a:p>
            <a:r>
              <a:rPr lang="en-US" dirty="0"/>
              <a:t>		</a:t>
            </a:r>
            <a:r>
              <a:rPr lang="en-US" b="1" dirty="0"/>
              <a:t>database.js: </a:t>
            </a:r>
            <a:r>
              <a:rPr lang="en-US" dirty="0"/>
              <a:t>Database connection and query functions.</a:t>
            </a:r>
          </a:p>
          <a:p>
            <a:r>
              <a:rPr lang="en-US" dirty="0"/>
              <a:t>		</a:t>
            </a:r>
            <a:r>
              <a:rPr lang="en-US" b="1" dirty="0"/>
              <a:t>helpers.js: </a:t>
            </a:r>
            <a:r>
              <a:rPr lang="en-US" dirty="0"/>
              <a:t>General utility functions.</a:t>
            </a:r>
          </a:p>
          <a:p>
            <a:r>
              <a:rPr lang="en-US" dirty="0"/>
              <a:t>		</a:t>
            </a:r>
            <a:r>
              <a:rPr lang="en-US" b="1" dirty="0"/>
              <a:t>logger.js: </a:t>
            </a:r>
            <a:r>
              <a:rPr lang="en-US" dirty="0"/>
              <a:t>Logging functionality.</a:t>
            </a:r>
          </a:p>
          <a:p>
            <a:endParaRPr lang="en-US" dirty="0"/>
          </a:p>
          <a:p>
            <a:r>
              <a:rPr lang="en-US" b="1" dirty="0"/>
              <a:t>Views (if using server-side rendering):</a:t>
            </a:r>
          </a:p>
          <a:p>
            <a:r>
              <a:rPr lang="en-US" dirty="0"/>
              <a:t>	</a:t>
            </a:r>
            <a:r>
              <a:rPr lang="en-US" b="1" dirty="0"/>
              <a:t>views/: </a:t>
            </a:r>
            <a:r>
              <a:rPr lang="en-US" dirty="0"/>
              <a:t>Folder to store view templates if you are using a templating engine like EJS or Pug.</a:t>
            </a:r>
          </a:p>
          <a:p>
            <a:endParaRPr lang="en-US" b="1" dirty="0"/>
          </a:p>
          <a:p>
            <a:r>
              <a:rPr lang="en-US" b="1" dirty="0"/>
              <a:t>Public:</a:t>
            </a:r>
          </a:p>
          <a:p>
            <a:r>
              <a:rPr lang="en-US" dirty="0"/>
              <a:t>	</a:t>
            </a:r>
            <a:r>
              <a:rPr lang="en-US" b="1" dirty="0"/>
              <a:t>public/: </a:t>
            </a:r>
            <a:r>
              <a:rPr lang="en-US" dirty="0"/>
              <a:t>Folder to serve static assets such as CSS, JavaScript, images, etc.</a:t>
            </a:r>
          </a:p>
          <a:p>
            <a:endParaRPr lang="en-US" dirty="0"/>
          </a:p>
          <a:p>
            <a:r>
              <a:rPr lang="en-US" b="1" dirty="0"/>
              <a:t>Tests:</a:t>
            </a:r>
          </a:p>
          <a:p>
            <a:r>
              <a:rPr lang="en-US" dirty="0"/>
              <a:t>	</a:t>
            </a:r>
            <a:r>
              <a:rPr lang="en-US" b="1" dirty="0"/>
              <a:t>tests/: </a:t>
            </a:r>
            <a:r>
              <a:rPr lang="en-US" dirty="0"/>
              <a:t>Folder to write unit tests or integration tests for your backend code.</a:t>
            </a:r>
          </a:p>
        </p:txBody>
      </p:sp>
    </p:spTree>
    <p:extLst>
      <p:ext uri="{BB962C8B-B14F-4D97-AF65-F5344CB8AC3E}">
        <p14:creationId xmlns:p14="http://schemas.microsoft.com/office/powerpoint/2010/main" val="2192567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42F142-5683-2CBF-358E-53B8A6B16E88}"/>
              </a:ext>
            </a:extLst>
          </p:cNvPr>
          <p:cNvSpPr>
            <a:spLocks noGrp="1"/>
          </p:cNvSpPr>
          <p:nvPr>
            <p:ph type="dt" sz="half" idx="10"/>
          </p:nvPr>
        </p:nvSpPr>
        <p:spPr/>
        <p:txBody>
          <a:bodyPr/>
          <a:lstStyle/>
          <a:p>
            <a:fld id="{95C02374-E6CE-43E5-8981-70BB28395211}" type="datetime1">
              <a:rPr lang="en-US" smtClean="0"/>
              <a:t>7/13/2023</a:t>
            </a:fld>
            <a:endParaRPr lang="en-US"/>
          </a:p>
        </p:txBody>
      </p:sp>
      <p:sp>
        <p:nvSpPr>
          <p:cNvPr id="3" name="Footer Placeholder 2">
            <a:extLst>
              <a:ext uri="{FF2B5EF4-FFF2-40B4-BE49-F238E27FC236}">
                <a16:creationId xmlns:a16="http://schemas.microsoft.com/office/drawing/2014/main" id="{6C9163F4-2F5D-46EC-A6F2-1FAC30B590CD}"/>
              </a:ext>
            </a:extLst>
          </p:cNvPr>
          <p:cNvSpPr>
            <a:spLocks noGrp="1"/>
          </p:cNvSpPr>
          <p:nvPr>
            <p:ph type="ftr" sz="quarter" idx="11"/>
          </p:nvPr>
        </p:nvSpPr>
        <p:spPr/>
        <p:txBody>
          <a:bodyPr/>
          <a:lstStyle/>
          <a:p>
            <a:r>
              <a:rPr lang="en-US"/>
              <a:t>great Job😊👍✌️</a:t>
            </a:r>
          </a:p>
        </p:txBody>
      </p:sp>
      <p:sp>
        <p:nvSpPr>
          <p:cNvPr id="4" name="Slide Number Placeholder 3">
            <a:extLst>
              <a:ext uri="{FF2B5EF4-FFF2-40B4-BE49-F238E27FC236}">
                <a16:creationId xmlns:a16="http://schemas.microsoft.com/office/drawing/2014/main" id="{7CEDECD8-D942-D339-482C-1B9BBDF9DB2B}"/>
              </a:ext>
            </a:extLst>
          </p:cNvPr>
          <p:cNvSpPr>
            <a:spLocks noGrp="1"/>
          </p:cNvSpPr>
          <p:nvPr>
            <p:ph type="sldNum" sz="quarter" idx="12"/>
          </p:nvPr>
        </p:nvSpPr>
        <p:spPr/>
        <p:txBody>
          <a:bodyPr/>
          <a:lstStyle/>
          <a:p>
            <a:fld id="{221A626B-F272-4024-9D7F-7E2ED33773C3}" type="slidenum">
              <a:rPr lang="en-US" smtClean="0"/>
              <a:t>2</a:t>
            </a:fld>
            <a:endParaRPr lang="en-US"/>
          </a:p>
        </p:txBody>
      </p:sp>
      <p:sp>
        <p:nvSpPr>
          <p:cNvPr id="6" name="TextBox 5">
            <a:extLst>
              <a:ext uri="{FF2B5EF4-FFF2-40B4-BE49-F238E27FC236}">
                <a16:creationId xmlns:a16="http://schemas.microsoft.com/office/drawing/2014/main" id="{1A0BA7EC-F727-8C9E-EDE5-2152F7CD35B4}"/>
              </a:ext>
            </a:extLst>
          </p:cNvPr>
          <p:cNvSpPr txBox="1"/>
          <p:nvPr/>
        </p:nvSpPr>
        <p:spPr>
          <a:xfrm>
            <a:off x="0" y="0"/>
            <a:ext cx="12192000" cy="6063198"/>
          </a:xfrm>
          <a:prstGeom prst="rect">
            <a:avLst/>
          </a:prstGeom>
          <a:noFill/>
        </p:spPr>
        <p:txBody>
          <a:bodyPr wrap="square">
            <a:spAutoFit/>
          </a:bodyPr>
          <a:lstStyle/>
          <a:p>
            <a:pPr algn="l"/>
            <a:r>
              <a:rPr lang="en-US" sz="2800" b="0" i="0" dirty="0">
                <a:solidFill>
                  <a:srgbClr val="374151"/>
                </a:solidFill>
                <a:effectLst/>
                <a:latin typeface="Söhne"/>
              </a:rPr>
              <a:t>Problem Statement</a:t>
            </a:r>
            <a:r>
              <a:rPr lang="en-US" sz="2800" dirty="0">
                <a:solidFill>
                  <a:srgbClr val="374151"/>
                </a:solidFill>
                <a:latin typeface="Söhne"/>
              </a:rPr>
              <a:t>:</a:t>
            </a:r>
          </a:p>
          <a:p>
            <a:r>
              <a:rPr lang="en-US" dirty="0">
                <a:solidFill>
                  <a:srgbClr val="374151"/>
                </a:solidFill>
                <a:latin typeface="Söhne"/>
              </a:rPr>
              <a:t>	</a:t>
            </a:r>
            <a:r>
              <a:rPr lang="en-US" b="0" i="1" dirty="0">
                <a:solidFill>
                  <a:srgbClr val="374151"/>
                </a:solidFill>
                <a:effectLst/>
                <a:latin typeface="Söhne"/>
              </a:rPr>
              <a:t>You are the owner of a saree firm with multiple branches spread across different locations. As the business expands, it becomes challenging to monitor and manage sales, inventory, and other related data from each branch efficiently. To streamline operations and gain better insights, you decide to develop a centralized web application for managing your saree firm. The application should provide the following functionalities:</a:t>
            </a:r>
          </a:p>
          <a:p>
            <a:endParaRPr lang="en-US" dirty="0">
              <a:solidFill>
                <a:srgbClr val="374151"/>
              </a:solidFill>
              <a:latin typeface="Söhne"/>
            </a:endParaRPr>
          </a:p>
          <a:p>
            <a:pPr algn="l">
              <a:buFont typeface="+mj-lt"/>
              <a:buAutoNum type="arabicPeriod"/>
            </a:pPr>
            <a:r>
              <a:rPr lang="en-US" dirty="0">
                <a:solidFill>
                  <a:srgbClr val="374151"/>
                </a:solidFill>
                <a:latin typeface="Söhne"/>
              </a:rPr>
              <a:t> </a:t>
            </a:r>
            <a:r>
              <a:rPr lang="en-US" b="1" i="0" dirty="0">
                <a:solidFill>
                  <a:srgbClr val="374151"/>
                </a:solidFill>
                <a:effectLst/>
                <a:latin typeface="Söhne"/>
              </a:rPr>
              <a:t>Branch Management:</a:t>
            </a:r>
          </a:p>
          <a:p>
            <a:pPr marL="742950" lvl="1" indent="-285750" algn="l">
              <a:buFont typeface="+mj-lt"/>
              <a:buAutoNum type="arabicPeriod"/>
            </a:pPr>
            <a:r>
              <a:rPr lang="en-US" b="0" i="0" dirty="0">
                <a:solidFill>
                  <a:srgbClr val="374151"/>
                </a:solidFill>
                <a:effectLst/>
                <a:latin typeface="Söhne"/>
              </a:rPr>
              <a:t>Allow the addition, modification, and deletion of branch information, including branch name, address, contact details, and operating hours.</a:t>
            </a:r>
          </a:p>
          <a:p>
            <a:pPr marL="742950" lvl="1" indent="-285750" algn="l">
              <a:buFont typeface="+mj-lt"/>
              <a:buAutoNum type="arabicPeriod"/>
            </a:pPr>
            <a:r>
              <a:rPr lang="en-US" b="0" i="0" dirty="0">
                <a:solidFill>
                  <a:srgbClr val="374151"/>
                </a:solidFill>
                <a:effectLst/>
                <a:latin typeface="Söhne"/>
              </a:rPr>
              <a:t>Provide a user-friendly interface for managing and organizing branch data.</a:t>
            </a:r>
          </a:p>
          <a:p>
            <a:pPr algn="l">
              <a:buFont typeface="+mj-lt"/>
              <a:buAutoNum type="arabicPeriod"/>
            </a:pPr>
            <a:r>
              <a:rPr lang="en-US" b="0" i="0" dirty="0">
                <a:solidFill>
                  <a:srgbClr val="374151"/>
                </a:solidFill>
                <a:effectLst/>
                <a:latin typeface="Söhne"/>
              </a:rPr>
              <a:t> </a:t>
            </a:r>
            <a:r>
              <a:rPr lang="en-US" b="1" i="0" dirty="0">
                <a:solidFill>
                  <a:srgbClr val="374151"/>
                </a:solidFill>
                <a:effectLst/>
                <a:latin typeface="Söhne"/>
              </a:rPr>
              <a:t>Sales Management:</a:t>
            </a:r>
          </a:p>
          <a:p>
            <a:pPr marL="742950" lvl="1" indent="-285750" algn="l">
              <a:buFont typeface="+mj-lt"/>
              <a:buAutoNum type="arabicPeriod"/>
            </a:pPr>
            <a:r>
              <a:rPr lang="en-US" b="0" i="0" dirty="0">
                <a:solidFill>
                  <a:srgbClr val="374151"/>
                </a:solidFill>
                <a:effectLst/>
                <a:latin typeface="Söhne"/>
              </a:rPr>
              <a:t>Enable the recording and tracking of sales transactions from each branch.</a:t>
            </a:r>
          </a:p>
          <a:p>
            <a:pPr marL="742950" lvl="1" indent="-285750" algn="l">
              <a:buFont typeface="+mj-lt"/>
              <a:buAutoNum type="arabicPeriod"/>
            </a:pPr>
            <a:r>
              <a:rPr lang="en-US" b="0" i="0" dirty="0">
                <a:solidFill>
                  <a:srgbClr val="374151"/>
                </a:solidFill>
                <a:effectLst/>
                <a:latin typeface="Söhne"/>
              </a:rPr>
              <a:t>Capture details such as the branch ID, customer information, sale date, and the products purchased (including quantity and price).</a:t>
            </a:r>
          </a:p>
          <a:p>
            <a:pPr marL="742950" lvl="1" indent="-285750" algn="l">
              <a:buFont typeface="+mj-lt"/>
              <a:buAutoNum type="arabicPeriod"/>
            </a:pPr>
            <a:r>
              <a:rPr lang="en-US" b="0" i="0" dirty="0">
                <a:solidFill>
                  <a:srgbClr val="374151"/>
                </a:solidFill>
                <a:effectLst/>
                <a:latin typeface="Söhne"/>
              </a:rPr>
              <a:t>Calculate and store the total sale amount for each transaction.</a:t>
            </a:r>
          </a:p>
          <a:p>
            <a:pPr marL="742950" lvl="1" indent="-285750" algn="l">
              <a:buFont typeface="+mj-lt"/>
              <a:buAutoNum type="arabicPeriod"/>
            </a:pPr>
            <a:r>
              <a:rPr lang="en-US" b="0" i="0" dirty="0">
                <a:solidFill>
                  <a:srgbClr val="374151"/>
                </a:solidFill>
                <a:effectLst/>
                <a:latin typeface="Söhne"/>
              </a:rPr>
              <a:t>Provide an intuitive interface for viewing and analyzing sales data, including filtering and sorting options.</a:t>
            </a:r>
          </a:p>
          <a:p>
            <a:pPr algn="l">
              <a:buFont typeface="+mj-lt"/>
              <a:buAutoNum type="arabicPeriod"/>
            </a:pPr>
            <a:r>
              <a:rPr lang="en-US" b="1" i="0" dirty="0">
                <a:solidFill>
                  <a:srgbClr val="374151"/>
                </a:solidFill>
                <a:effectLst/>
                <a:latin typeface="Söhne"/>
              </a:rPr>
              <a:t> Inventory Management:</a:t>
            </a:r>
          </a:p>
          <a:p>
            <a:pPr marL="742950" lvl="1" indent="-285750" algn="l">
              <a:buFont typeface="+mj-lt"/>
              <a:buAutoNum type="arabicPeriod"/>
            </a:pPr>
            <a:r>
              <a:rPr lang="en-US" b="0" i="0" dirty="0">
                <a:solidFill>
                  <a:srgbClr val="374151"/>
                </a:solidFill>
                <a:effectLst/>
                <a:latin typeface="Söhne"/>
              </a:rPr>
              <a:t>Maintain an inventory of saree products for each branch.</a:t>
            </a:r>
          </a:p>
          <a:p>
            <a:pPr marL="742950" lvl="1" indent="-285750" algn="l">
              <a:buFont typeface="+mj-lt"/>
              <a:buAutoNum type="arabicPeriod"/>
            </a:pPr>
            <a:r>
              <a:rPr lang="en-US" b="0" i="0" dirty="0">
                <a:solidFill>
                  <a:srgbClr val="374151"/>
                </a:solidFill>
                <a:effectLst/>
                <a:latin typeface="Söhne"/>
              </a:rPr>
              <a:t>Store information about each product, including product name, description, price, fabric, design, color, and occasion.</a:t>
            </a:r>
          </a:p>
          <a:p>
            <a:pPr marL="742950" lvl="1" indent="-285750" algn="l">
              <a:buFont typeface="+mj-lt"/>
              <a:buAutoNum type="arabicPeriod"/>
            </a:pPr>
            <a:r>
              <a:rPr lang="en-US" b="0" i="0" dirty="0">
                <a:solidFill>
                  <a:srgbClr val="374151"/>
                </a:solidFill>
                <a:effectLst/>
                <a:latin typeface="Söhne"/>
              </a:rPr>
              <a:t>Keep track of the stock quantity of each product in each branch.</a:t>
            </a:r>
          </a:p>
          <a:p>
            <a:pPr marL="742950" lvl="1" indent="-285750" algn="l">
              <a:buFont typeface="+mj-lt"/>
              <a:buAutoNum type="arabicPeriod"/>
            </a:pPr>
            <a:r>
              <a:rPr lang="en-US" b="0" i="0" dirty="0">
                <a:solidFill>
                  <a:srgbClr val="374151"/>
                </a:solidFill>
                <a:effectLst/>
                <a:latin typeface="Söhne"/>
              </a:rPr>
              <a:t>Implement alerts for low stock levels and enable inventory updates.</a:t>
            </a:r>
          </a:p>
        </p:txBody>
      </p:sp>
    </p:spTree>
    <p:extLst>
      <p:ext uri="{BB962C8B-B14F-4D97-AF65-F5344CB8AC3E}">
        <p14:creationId xmlns:p14="http://schemas.microsoft.com/office/powerpoint/2010/main" val="1741448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186FD8-DED2-0149-AC50-A6561142B08F}"/>
              </a:ext>
            </a:extLst>
          </p:cNvPr>
          <p:cNvSpPr>
            <a:spLocks noGrp="1"/>
          </p:cNvSpPr>
          <p:nvPr>
            <p:ph type="dt" sz="half" idx="10"/>
          </p:nvPr>
        </p:nvSpPr>
        <p:spPr/>
        <p:txBody>
          <a:bodyPr/>
          <a:lstStyle/>
          <a:p>
            <a:fld id="{95C02374-E6CE-43E5-8981-70BB28395211}" type="datetime1">
              <a:rPr lang="en-US" smtClean="0"/>
              <a:t>7/13/2023</a:t>
            </a:fld>
            <a:endParaRPr lang="en-US"/>
          </a:p>
        </p:txBody>
      </p:sp>
      <p:sp>
        <p:nvSpPr>
          <p:cNvPr id="3" name="Footer Placeholder 2">
            <a:extLst>
              <a:ext uri="{FF2B5EF4-FFF2-40B4-BE49-F238E27FC236}">
                <a16:creationId xmlns:a16="http://schemas.microsoft.com/office/drawing/2014/main" id="{5EC6582F-D785-02BB-5FD0-4B116A17305B}"/>
              </a:ext>
            </a:extLst>
          </p:cNvPr>
          <p:cNvSpPr>
            <a:spLocks noGrp="1"/>
          </p:cNvSpPr>
          <p:nvPr>
            <p:ph type="ftr" sz="quarter" idx="11"/>
          </p:nvPr>
        </p:nvSpPr>
        <p:spPr/>
        <p:txBody>
          <a:bodyPr/>
          <a:lstStyle/>
          <a:p>
            <a:r>
              <a:rPr lang="en-US"/>
              <a:t>great Job😊👍✌️</a:t>
            </a:r>
          </a:p>
        </p:txBody>
      </p:sp>
      <p:sp>
        <p:nvSpPr>
          <p:cNvPr id="4" name="Slide Number Placeholder 3">
            <a:extLst>
              <a:ext uri="{FF2B5EF4-FFF2-40B4-BE49-F238E27FC236}">
                <a16:creationId xmlns:a16="http://schemas.microsoft.com/office/drawing/2014/main" id="{3B255F08-212C-151E-DA23-1CE6D3D0E747}"/>
              </a:ext>
            </a:extLst>
          </p:cNvPr>
          <p:cNvSpPr>
            <a:spLocks noGrp="1"/>
          </p:cNvSpPr>
          <p:nvPr>
            <p:ph type="sldNum" sz="quarter" idx="12"/>
          </p:nvPr>
        </p:nvSpPr>
        <p:spPr>
          <a:xfrm>
            <a:off x="8610600" y="6384630"/>
            <a:ext cx="2743200" cy="365125"/>
          </a:xfrm>
        </p:spPr>
        <p:txBody>
          <a:bodyPr/>
          <a:lstStyle/>
          <a:p>
            <a:fld id="{221A626B-F272-4024-9D7F-7E2ED33773C3}" type="slidenum">
              <a:rPr lang="en-US" smtClean="0"/>
              <a:t>3</a:t>
            </a:fld>
            <a:endParaRPr lang="en-US"/>
          </a:p>
        </p:txBody>
      </p:sp>
      <p:sp>
        <p:nvSpPr>
          <p:cNvPr id="6" name="TextBox 5">
            <a:extLst>
              <a:ext uri="{FF2B5EF4-FFF2-40B4-BE49-F238E27FC236}">
                <a16:creationId xmlns:a16="http://schemas.microsoft.com/office/drawing/2014/main" id="{A618EA89-2D3F-1176-D00C-CC188D390854}"/>
              </a:ext>
            </a:extLst>
          </p:cNvPr>
          <p:cNvSpPr txBox="1"/>
          <p:nvPr/>
        </p:nvSpPr>
        <p:spPr>
          <a:xfrm>
            <a:off x="313442" y="136525"/>
            <a:ext cx="11878558" cy="6740307"/>
          </a:xfrm>
          <a:prstGeom prst="rect">
            <a:avLst/>
          </a:prstGeom>
          <a:noFill/>
        </p:spPr>
        <p:txBody>
          <a:bodyPr wrap="square">
            <a:spAutoFit/>
          </a:bodyPr>
          <a:lstStyle/>
          <a:p>
            <a:pPr algn="l"/>
            <a:r>
              <a:rPr lang="en-US" b="0" i="0" dirty="0">
                <a:solidFill>
                  <a:srgbClr val="374151"/>
                </a:solidFill>
                <a:effectLst/>
                <a:latin typeface="Söhne"/>
              </a:rPr>
              <a:t>5. </a:t>
            </a:r>
            <a:r>
              <a:rPr lang="en-US" b="1" i="0" dirty="0">
                <a:solidFill>
                  <a:srgbClr val="374151"/>
                </a:solidFill>
                <a:effectLst/>
                <a:latin typeface="Söhne"/>
              </a:rPr>
              <a:t>Reporting and Analytics:</a:t>
            </a:r>
          </a:p>
          <a:p>
            <a:pPr marL="742950" lvl="1" indent="-285750" algn="l">
              <a:buFont typeface="+mj-lt"/>
              <a:buAutoNum type="arabicPeriod"/>
            </a:pPr>
            <a:r>
              <a:rPr lang="en-US" b="0" i="0" dirty="0">
                <a:solidFill>
                  <a:srgbClr val="374151"/>
                </a:solidFill>
                <a:effectLst/>
                <a:latin typeface="Söhne"/>
              </a:rPr>
              <a:t>Generate comprehensive reports and analytics to gain insights into sales performance, popular products, revenue trends, and inventory status across all branches.</a:t>
            </a:r>
          </a:p>
          <a:p>
            <a:pPr marL="742950" lvl="1" indent="-285750" algn="l">
              <a:buFont typeface="+mj-lt"/>
              <a:buAutoNum type="arabicPeriod"/>
            </a:pPr>
            <a:r>
              <a:rPr lang="en-US" b="0" i="0" dirty="0">
                <a:solidFill>
                  <a:srgbClr val="374151"/>
                </a:solidFill>
                <a:effectLst/>
                <a:latin typeface="Söhne"/>
              </a:rPr>
              <a:t>Provide visual representations of data through charts, graphs, and tables for better analysis and decision-making.</a:t>
            </a:r>
          </a:p>
          <a:p>
            <a:pPr marL="742950" lvl="1" indent="-285750" algn="l">
              <a:buFont typeface="+mj-lt"/>
              <a:buAutoNum type="arabicPeriod"/>
            </a:pPr>
            <a:r>
              <a:rPr lang="en-US" b="0" i="0" dirty="0">
                <a:solidFill>
                  <a:srgbClr val="374151"/>
                </a:solidFill>
                <a:effectLst/>
                <a:latin typeface="Söhne"/>
              </a:rPr>
              <a:t>Allow users to export reports in common formats such as PDF or Excel.</a:t>
            </a:r>
          </a:p>
          <a:p>
            <a:pPr algn="l"/>
            <a:r>
              <a:rPr lang="en-US" b="0" i="0" dirty="0">
                <a:solidFill>
                  <a:srgbClr val="374151"/>
                </a:solidFill>
                <a:effectLst/>
                <a:latin typeface="Söhne"/>
              </a:rPr>
              <a:t>6. </a:t>
            </a:r>
            <a:r>
              <a:rPr lang="en-US" b="1" i="0" dirty="0">
                <a:solidFill>
                  <a:srgbClr val="374151"/>
                </a:solidFill>
                <a:effectLst/>
                <a:latin typeface="Söhne"/>
              </a:rPr>
              <a:t>User Management:</a:t>
            </a:r>
          </a:p>
          <a:p>
            <a:pPr marL="742950" lvl="1" indent="-285750" algn="l">
              <a:buFont typeface="+mj-lt"/>
              <a:buAutoNum type="arabicPeriod"/>
            </a:pPr>
            <a:r>
              <a:rPr lang="en-US" b="0" i="0" dirty="0">
                <a:solidFill>
                  <a:srgbClr val="374151"/>
                </a:solidFill>
                <a:effectLst/>
                <a:latin typeface="Söhne"/>
              </a:rPr>
              <a:t>Implement user roles and permissions, such as an administrator role with full access and branch managers with limited access to their respective branch data.</a:t>
            </a:r>
          </a:p>
          <a:p>
            <a:pPr marL="742950" lvl="1" indent="-285750" algn="l">
              <a:buFont typeface="+mj-lt"/>
              <a:buAutoNum type="arabicPeriod"/>
            </a:pPr>
            <a:r>
              <a:rPr lang="en-US" b="0" i="0" dirty="0">
                <a:solidFill>
                  <a:srgbClr val="374151"/>
                </a:solidFill>
                <a:effectLst/>
                <a:latin typeface="Söhne"/>
              </a:rPr>
              <a:t>Enable user authentication and secure access to the application.</a:t>
            </a:r>
          </a:p>
          <a:p>
            <a:pPr algn="l"/>
            <a:r>
              <a:rPr lang="en-US" b="0" i="0" dirty="0">
                <a:solidFill>
                  <a:srgbClr val="374151"/>
                </a:solidFill>
                <a:effectLst/>
                <a:latin typeface="Söhne"/>
              </a:rPr>
              <a:t>7. </a:t>
            </a:r>
            <a:r>
              <a:rPr lang="en-US" b="1" i="0" dirty="0">
                <a:solidFill>
                  <a:srgbClr val="374151"/>
                </a:solidFill>
                <a:effectLst/>
                <a:latin typeface="Söhne"/>
              </a:rPr>
              <a:t>User Interface and Design:</a:t>
            </a:r>
          </a:p>
          <a:p>
            <a:pPr marL="742950" lvl="1" indent="-285750" algn="l">
              <a:buFont typeface="+mj-lt"/>
              <a:buAutoNum type="arabicPeriod"/>
            </a:pPr>
            <a:r>
              <a:rPr lang="en-US" b="0" i="0" dirty="0">
                <a:solidFill>
                  <a:srgbClr val="374151"/>
                </a:solidFill>
                <a:effectLst/>
                <a:latin typeface="Söhne"/>
              </a:rPr>
              <a:t>Develop a responsive and user-friendly interface for easy navigation and interaction.</a:t>
            </a:r>
          </a:p>
          <a:p>
            <a:pPr marL="742950" lvl="1" indent="-285750" algn="l">
              <a:buFont typeface="+mj-lt"/>
              <a:buAutoNum type="arabicPeriod"/>
            </a:pPr>
            <a:r>
              <a:rPr lang="en-US" b="0" i="0" dirty="0">
                <a:solidFill>
                  <a:srgbClr val="374151"/>
                </a:solidFill>
                <a:effectLst/>
                <a:latin typeface="Söhne"/>
              </a:rPr>
              <a:t>Ensure a consistent and visually appealing design that aligns with your saree firm's branding.</a:t>
            </a:r>
          </a:p>
          <a:p>
            <a:pPr algn="l"/>
            <a:r>
              <a:rPr lang="en-US" b="0" i="0" dirty="0">
                <a:solidFill>
                  <a:srgbClr val="374151"/>
                </a:solidFill>
                <a:effectLst/>
                <a:latin typeface="Söhne"/>
              </a:rPr>
              <a:t>8. </a:t>
            </a:r>
            <a:r>
              <a:rPr lang="en-US" b="1" i="0" dirty="0">
                <a:solidFill>
                  <a:srgbClr val="374151"/>
                </a:solidFill>
                <a:effectLst/>
                <a:latin typeface="Söhne"/>
              </a:rPr>
              <a:t>Data Security and Privacy:</a:t>
            </a:r>
          </a:p>
          <a:p>
            <a:pPr marL="742950" lvl="1" indent="-285750" algn="l">
              <a:buFont typeface="+mj-lt"/>
              <a:buAutoNum type="arabicPeriod"/>
            </a:pPr>
            <a:r>
              <a:rPr lang="en-US" b="0" i="0" dirty="0">
                <a:solidFill>
                  <a:srgbClr val="374151"/>
                </a:solidFill>
                <a:effectLst/>
                <a:latin typeface="Söhne"/>
              </a:rPr>
              <a:t>Implement appropriate security measures to protect the application and the stored data, including encryption, secure authentication, and authorization mechanisms.</a:t>
            </a:r>
          </a:p>
          <a:p>
            <a:pPr marL="742950" lvl="1" indent="-285750" algn="l">
              <a:buFont typeface="+mj-lt"/>
              <a:buAutoNum type="arabicPeriod"/>
            </a:pPr>
            <a:r>
              <a:rPr lang="en-US" b="0" i="0" dirty="0">
                <a:solidFill>
                  <a:srgbClr val="374151"/>
                </a:solidFill>
                <a:effectLst/>
                <a:latin typeface="Söhne"/>
              </a:rPr>
              <a:t>Comply with data privacy regulations and best practices to safeguard customer information.</a:t>
            </a:r>
          </a:p>
          <a:p>
            <a:pPr marL="742950" lvl="1" indent="-285750" algn="l">
              <a:buFont typeface="+mj-lt"/>
              <a:buAutoNum type="arabicPeriod"/>
            </a:pPr>
            <a:endParaRPr lang="en-US" b="0" i="0" dirty="0">
              <a:solidFill>
                <a:srgbClr val="374151"/>
              </a:solidFill>
              <a:effectLst/>
              <a:latin typeface="Söhne"/>
            </a:endParaRPr>
          </a:p>
          <a:p>
            <a:r>
              <a:rPr lang="en-US" b="1" i="1" dirty="0">
                <a:solidFill>
                  <a:schemeClr val="accent2">
                    <a:lumMod val="75000"/>
                  </a:schemeClr>
                </a:solidFill>
                <a:effectLst/>
                <a:latin typeface="Söhne"/>
              </a:rPr>
              <a:t>Your task is to design and develop a web application that fulfills the above requirements. You can choose the MEAN (MongoDB, Express.js, Angular, Node.js) stack or any other technology stack you are comfortable with. Ensure proper testing and documentation throughout the development process.</a:t>
            </a:r>
          </a:p>
          <a:p>
            <a:r>
              <a:rPr lang="en-US" b="1" i="1" dirty="0">
                <a:solidFill>
                  <a:schemeClr val="accent2">
                    <a:lumMod val="75000"/>
                  </a:schemeClr>
                </a:solidFill>
                <a:effectLst/>
                <a:latin typeface="Söhne"/>
              </a:rPr>
              <a:t>Note: This problem statement focuses on the overall application, including both the frontend and backend. You are responsible for designing the database schema, implementing the application's functionality, and creating an intuitive user interface to manage sales, inventory, and other aspects of your saree firm effectively.</a:t>
            </a:r>
          </a:p>
          <a:p>
            <a:endParaRPr lang="en-US" b="0" i="0" dirty="0">
              <a:solidFill>
                <a:srgbClr val="374151"/>
              </a:solidFill>
              <a:effectLst/>
              <a:latin typeface="Söhne"/>
            </a:endParaRPr>
          </a:p>
        </p:txBody>
      </p:sp>
    </p:spTree>
    <p:extLst>
      <p:ext uri="{BB962C8B-B14F-4D97-AF65-F5344CB8AC3E}">
        <p14:creationId xmlns:p14="http://schemas.microsoft.com/office/powerpoint/2010/main" val="1468573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004A46-2CD2-A0EE-6995-A2F3DA970793}"/>
              </a:ext>
            </a:extLst>
          </p:cNvPr>
          <p:cNvSpPr>
            <a:spLocks noGrp="1"/>
          </p:cNvSpPr>
          <p:nvPr>
            <p:ph type="dt" sz="half" idx="10"/>
          </p:nvPr>
        </p:nvSpPr>
        <p:spPr/>
        <p:txBody>
          <a:bodyPr/>
          <a:lstStyle/>
          <a:p>
            <a:fld id="{95C02374-E6CE-43E5-8981-70BB28395211}" type="datetime1">
              <a:rPr lang="en-US" smtClean="0"/>
              <a:t>7/13/2023</a:t>
            </a:fld>
            <a:endParaRPr lang="en-US"/>
          </a:p>
        </p:txBody>
      </p:sp>
      <p:sp>
        <p:nvSpPr>
          <p:cNvPr id="3" name="Footer Placeholder 2">
            <a:extLst>
              <a:ext uri="{FF2B5EF4-FFF2-40B4-BE49-F238E27FC236}">
                <a16:creationId xmlns:a16="http://schemas.microsoft.com/office/drawing/2014/main" id="{0415780F-693D-A106-89F7-6EBC10E9330E}"/>
              </a:ext>
            </a:extLst>
          </p:cNvPr>
          <p:cNvSpPr>
            <a:spLocks noGrp="1"/>
          </p:cNvSpPr>
          <p:nvPr>
            <p:ph type="ftr" sz="quarter" idx="11"/>
          </p:nvPr>
        </p:nvSpPr>
        <p:spPr/>
        <p:txBody>
          <a:bodyPr/>
          <a:lstStyle/>
          <a:p>
            <a:r>
              <a:rPr lang="en-US"/>
              <a:t>great Job😊👍✌️</a:t>
            </a:r>
          </a:p>
        </p:txBody>
      </p:sp>
      <p:sp>
        <p:nvSpPr>
          <p:cNvPr id="4" name="Slide Number Placeholder 3">
            <a:extLst>
              <a:ext uri="{FF2B5EF4-FFF2-40B4-BE49-F238E27FC236}">
                <a16:creationId xmlns:a16="http://schemas.microsoft.com/office/drawing/2014/main" id="{65A28723-9933-519A-1AC0-7D8F94A72B4C}"/>
              </a:ext>
            </a:extLst>
          </p:cNvPr>
          <p:cNvSpPr>
            <a:spLocks noGrp="1"/>
          </p:cNvSpPr>
          <p:nvPr>
            <p:ph type="sldNum" sz="quarter" idx="12"/>
          </p:nvPr>
        </p:nvSpPr>
        <p:spPr/>
        <p:txBody>
          <a:bodyPr/>
          <a:lstStyle/>
          <a:p>
            <a:fld id="{221A626B-F272-4024-9D7F-7E2ED33773C3}" type="slidenum">
              <a:rPr lang="en-US" smtClean="0"/>
              <a:t>4</a:t>
            </a:fld>
            <a:endParaRPr lang="en-US"/>
          </a:p>
        </p:txBody>
      </p:sp>
      <p:sp>
        <p:nvSpPr>
          <p:cNvPr id="5" name="TextBox 4">
            <a:extLst>
              <a:ext uri="{FF2B5EF4-FFF2-40B4-BE49-F238E27FC236}">
                <a16:creationId xmlns:a16="http://schemas.microsoft.com/office/drawing/2014/main" id="{DB8AB0DA-7177-E7BB-AB4F-1849FCA4D126}"/>
              </a:ext>
            </a:extLst>
          </p:cNvPr>
          <p:cNvSpPr txBox="1"/>
          <p:nvPr/>
        </p:nvSpPr>
        <p:spPr>
          <a:xfrm>
            <a:off x="0" y="0"/>
            <a:ext cx="12192000" cy="6740307"/>
          </a:xfrm>
          <a:prstGeom prst="rect">
            <a:avLst/>
          </a:prstGeom>
          <a:noFill/>
        </p:spPr>
        <p:txBody>
          <a:bodyPr wrap="square" rtlCol="0">
            <a:spAutoFit/>
          </a:bodyPr>
          <a:lstStyle/>
          <a:p>
            <a:pPr algn="l"/>
            <a:r>
              <a:rPr lang="en-US" b="0" i="0" dirty="0">
                <a:solidFill>
                  <a:srgbClr val="FF0000"/>
                </a:solidFill>
                <a:effectLst/>
                <a:latin typeface="Söhne"/>
              </a:rPr>
              <a:t>Based on the roles of the main owner (Saree Firm owner) and branch owners, here are some suggestions for what each role should be able to do and see in the application:</a:t>
            </a:r>
          </a:p>
          <a:p>
            <a:pPr algn="l"/>
            <a:r>
              <a:rPr lang="en-US" sz="2000" b="1" i="0" dirty="0">
                <a:solidFill>
                  <a:srgbClr val="374151"/>
                </a:solidFill>
                <a:effectLst/>
                <a:latin typeface="Söhne"/>
              </a:rPr>
              <a:t>Main Owner (Saree Firm owner):</a:t>
            </a:r>
          </a:p>
          <a:p>
            <a:pPr algn="l">
              <a:buFont typeface="Arial" panose="020B0604020202020204" pitchFamily="34" charset="0"/>
              <a:buChar char="•"/>
            </a:pPr>
            <a:r>
              <a:rPr lang="en-US" b="0" i="0" dirty="0">
                <a:solidFill>
                  <a:srgbClr val="374151"/>
                </a:solidFill>
                <a:effectLst/>
                <a:latin typeface="Söhne"/>
              </a:rPr>
              <a:t>Dashboard: Access to a comprehensive dashboard that provides an overview of the entire business, including sales, inventory, and branch performance.</a:t>
            </a:r>
          </a:p>
          <a:p>
            <a:pPr algn="l">
              <a:buFont typeface="Arial" panose="020B0604020202020204" pitchFamily="34" charset="0"/>
              <a:buChar char="•"/>
            </a:pPr>
            <a:r>
              <a:rPr lang="en-US" b="0" i="0" dirty="0">
                <a:solidFill>
                  <a:srgbClr val="374151"/>
                </a:solidFill>
                <a:effectLst/>
                <a:latin typeface="Söhne"/>
              </a:rPr>
              <a:t>Branch Management: Add, edit, and remove branches of the saree firm.</a:t>
            </a:r>
          </a:p>
          <a:p>
            <a:pPr algn="l">
              <a:buFont typeface="Arial" panose="020B0604020202020204" pitchFamily="34" charset="0"/>
              <a:buChar char="•"/>
            </a:pPr>
            <a:r>
              <a:rPr lang="en-US" b="0" i="0" dirty="0">
                <a:solidFill>
                  <a:srgbClr val="374151"/>
                </a:solidFill>
                <a:effectLst/>
                <a:latin typeface="Söhne"/>
              </a:rPr>
              <a:t>Inventory Management: View and manage the overall inventory of the saree firm, including adding new products, updating quantities, and removing products.</a:t>
            </a:r>
          </a:p>
          <a:p>
            <a:pPr algn="l">
              <a:buFont typeface="Arial" panose="020B0604020202020204" pitchFamily="34" charset="0"/>
              <a:buChar char="•"/>
            </a:pPr>
            <a:r>
              <a:rPr lang="en-US" b="0" i="0" dirty="0">
                <a:solidFill>
                  <a:srgbClr val="374151"/>
                </a:solidFill>
                <a:effectLst/>
                <a:latin typeface="Söhne"/>
              </a:rPr>
              <a:t>Sales Reports: Generate and view sales reports for all branches and products, including total sales, revenue, and other relevant metrics.</a:t>
            </a:r>
          </a:p>
          <a:p>
            <a:pPr algn="l">
              <a:buFont typeface="Arial" panose="020B0604020202020204" pitchFamily="34" charset="0"/>
              <a:buChar char="•"/>
            </a:pPr>
            <a:r>
              <a:rPr lang="en-US" b="0" i="0" dirty="0">
                <a:solidFill>
                  <a:srgbClr val="374151"/>
                </a:solidFill>
                <a:effectLst/>
                <a:latin typeface="Söhne"/>
              </a:rPr>
              <a:t>Analytics: Access detailed analytics and insights on sales trends, popular products, branch performance, etc.</a:t>
            </a:r>
          </a:p>
          <a:p>
            <a:pPr algn="l">
              <a:buFont typeface="Arial" panose="020B0604020202020204" pitchFamily="34" charset="0"/>
              <a:buChar char="•"/>
            </a:pPr>
            <a:r>
              <a:rPr lang="en-US" b="0" i="0" dirty="0">
                <a:solidFill>
                  <a:srgbClr val="374151"/>
                </a:solidFill>
                <a:effectLst/>
                <a:latin typeface="Söhne"/>
              </a:rPr>
              <a:t>User Management: Manage user accounts, including branch owners and employees, by adding, editing, or removing their access to the system.</a:t>
            </a:r>
          </a:p>
          <a:p>
            <a:pPr algn="l"/>
            <a:r>
              <a:rPr lang="en-US" sz="2000" b="1" i="0" dirty="0">
                <a:solidFill>
                  <a:srgbClr val="374151"/>
                </a:solidFill>
                <a:effectLst/>
                <a:latin typeface="Söhne"/>
              </a:rPr>
              <a:t>Branch Owner:</a:t>
            </a:r>
          </a:p>
          <a:p>
            <a:pPr algn="l">
              <a:buFont typeface="Arial" panose="020B0604020202020204" pitchFamily="34" charset="0"/>
              <a:buChar char="•"/>
            </a:pPr>
            <a:r>
              <a:rPr lang="en-US" b="0" i="0" dirty="0">
                <a:solidFill>
                  <a:srgbClr val="374151"/>
                </a:solidFill>
                <a:effectLst/>
                <a:latin typeface="Söhne"/>
              </a:rPr>
              <a:t>Dashboard: Access to a dashboard specific to their branch, providing an overview of branch-specific sales, inventory, and performance metrics.</a:t>
            </a:r>
          </a:p>
          <a:p>
            <a:pPr algn="l">
              <a:buFont typeface="Arial" panose="020B0604020202020204" pitchFamily="34" charset="0"/>
              <a:buChar char="•"/>
            </a:pPr>
            <a:r>
              <a:rPr lang="en-US" b="0" i="0" dirty="0">
                <a:solidFill>
                  <a:srgbClr val="374151"/>
                </a:solidFill>
                <a:effectLst/>
                <a:latin typeface="Söhne"/>
              </a:rPr>
              <a:t>Inventory Management: View and manage the inventory for their branch, including adding new products, updating quantities, and removing products.</a:t>
            </a:r>
          </a:p>
          <a:p>
            <a:pPr algn="l">
              <a:buFont typeface="Arial" panose="020B0604020202020204" pitchFamily="34" charset="0"/>
              <a:buChar char="•"/>
            </a:pPr>
            <a:r>
              <a:rPr lang="en-US" b="0" i="0" dirty="0">
                <a:solidFill>
                  <a:srgbClr val="374151"/>
                </a:solidFill>
                <a:effectLst/>
                <a:latin typeface="Söhne"/>
              </a:rPr>
              <a:t>Sales Reports: Generate and view sales reports specific to their branch, including total sales, revenue, and other relevant metrics.</a:t>
            </a:r>
          </a:p>
          <a:p>
            <a:pPr algn="l">
              <a:buFont typeface="Arial" panose="020B0604020202020204" pitchFamily="34" charset="0"/>
              <a:buChar char="•"/>
            </a:pPr>
            <a:r>
              <a:rPr lang="en-US" b="0" i="0" dirty="0">
                <a:solidFill>
                  <a:srgbClr val="374151"/>
                </a:solidFill>
                <a:effectLst/>
                <a:latin typeface="Söhne"/>
              </a:rPr>
              <a:t>Order Management: Process and manage orders received at their branch, update order status, and track fulfillment.</a:t>
            </a:r>
          </a:p>
          <a:p>
            <a:pPr algn="l">
              <a:buFont typeface="Arial" panose="020B0604020202020204" pitchFamily="34" charset="0"/>
              <a:buChar char="•"/>
            </a:pPr>
            <a:r>
              <a:rPr lang="en-US" b="0" i="0" dirty="0">
                <a:solidFill>
                  <a:srgbClr val="374151"/>
                </a:solidFill>
                <a:effectLst/>
                <a:latin typeface="Söhne"/>
              </a:rPr>
              <a:t>User Management: Manage user accounts for employees within their branch, including adding, editing, or removing their access to the system.</a:t>
            </a:r>
          </a:p>
          <a:p>
            <a:endParaRPr lang="en-US" dirty="0"/>
          </a:p>
        </p:txBody>
      </p:sp>
    </p:spTree>
    <p:extLst>
      <p:ext uri="{BB962C8B-B14F-4D97-AF65-F5344CB8AC3E}">
        <p14:creationId xmlns:p14="http://schemas.microsoft.com/office/powerpoint/2010/main" val="1150632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C41428-649F-FF2F-7158-50FE93BB31FF}"/>
              </a:ext>
            </a:extLst>
          </p:cNvPr>
          <p:cNvSpPr>
            <a:spLocks noGrp="1"/>
          </p:cNvSpPr>
          <p:nvPr>
            <p:ph type="dt" sz="half" idx="10"/>
          </p:nvPr>
        </p:nvSpPr>
        <p:spPr/>
        <p:txBody>
          <a:bodyPr/>
          <a:lstStyle/>
          <a:p>
            <a:fld id="{95C02374-E6CE-43E5-8981-70BB28395211}" type="datetime1">
              <a:rPr lang="en-US" smtClean="0"/>
              <a:t>7/13/2023</a:t>
            </a:fld>
            <a:endParaRPr lang="en-US"/>
          </a:p>
        </p:txBody>
      </p:sp>
      <p:sp>
        <p:nvSpPr>
          <p:cNvPr id="3" name="Footer Placeholder 2">
            <a:extLst>
              <a:ext uri="{FF2B5EF4-FFF2-40B4-BE49-F238E27FC236}">
                <a16:creationId xmlns:a16="http://schemas.microsoft.com/office/drawing/2014/main" id="{349AB2FE-948C-E62A-74F1-89599BD9C8E5}"/>
              </a:ext>
            </a:extLst>
          </p:cNvPr>
          <p:cNvSpPr>
            <a:spLocks noGrp="1"/>
          </p:cNvSpPr>
          <p:nvPr>
            <p:ph type="ftr" sz="quarter" idx="11"/>
          </p:nvPr>
        </p:nvSpPr>
        <p:spPr/>
        <p:txBody>
          <a:bodyPr/>
          <a:lstStyle/>
          <a:p>
            <a:r>
              <a:rPr lang="en-US"/>
              <a:t>great Job😊👍✌️</a:t>
            </a:r>
          </a:p>
        </p:txBody>
      </p:sp>
      <p:sp>
        <p:nvSpPr>
          <p:cNvPr id="4" name="Slide Number Placeholder 3">
            <a:extLst>
              <a:ext uri="{FF2B5EF4-FFF2-40B4-BE49-F238E27FC236}">
                <a16:creationId xmlns:a16="http://schemas.microsoft.com/office/drawing/2014/main" id="{34289888-79D2-495F-B029-DFF182B48E87}"/>
              </a:ext>
            </a:extLst>
          </p:cNvPr>
          <p:cNvSpPr>
            <a:spLocks noGrp="1"/>
          </p:cNvSpPr>
          <p:nvPr>
            <p:ph type="sldNum" sz="quarter" idx="12"/>
          </p:nvPr>
        </p:nvSpPr>
        <p:spPr/>
        <p:txBody>
          <a:bodyPr/>
          <a:lstStyle/>
          <a:p>
            <a:fld id="{221A626B-F272-4024-9D7F-7E2ED33773C3}" type="slidenum">
              <a:rPr lang="en-US" smtClean="0"/>
              <a:t>5</a:t>
            </a:fld>
            <a:endParaRPr lang="en-US"/>
          </a:p>
        </p:txBody>
      </p:sp>
      <p:sp>
        <p:nvSpPr>
          <p:cNvPr id="5" name="TextBox 4">
            <a:extLst>
              <a:ext uri="{FF2B5EF4-FFF2-40B4-BE49-F238E27FC236}">
                <a16:creationId xmlns:a16="http://schemas.microsoft.com/office/drawing/2014/main" id="{FB14B4BE-66B7-D708-05AE-20E4D81C8D47}"/>
              </a:ext>
            </a:extLst>
          </p:cNvPr>
          <p:cNvSpPr txBox="1"/>
          <p:nvPr/>
        </p:nvSpPr>
        <p:spPr>
          <a:xfrm>
            <a:off x="0" y="0"/>
            <a:ext cx="12192000" cy="6647974"/>
          </a:xfrm>
          <a:prstGeom prst="rect">
            <a:avLst/>
          </a:prstGeom>
          <a:noFill/>
        </p:spPr>
        <p:txBody>
          <a:bodyPr wrap="square" rtlCol="0">
            <a:spAutoFit/>
          </a:bodyPr>
          <a:lstStyle/>
          <a:p>
            <a:r>
              <a:rPr lang="en-US" dirty="0"/>
              <a:t>The points you mentioned cover the essential aspects of order management and generating sales analytics. Let's review each point:</a:t>
            </a:r>
          </a:p>
          <a:p>
            <a:endParaRPr lang="en-US" dirty="0"/>
          </a:p>
          <a:p>
            <a:r>
              <a:rPr lang="en-US" sz="2000" b="1" dirty="0"/>
              <a:t>First, check the required quantity available for every order:</a:t>
            </a:r>
          </a:p>
          <a:p>
            <a:r>
              <a:rPr lang="en-US" dirty="0"/>
              <a:t>This step ensures that there is sufficient quantity of the product available in the inventory before processing the order. It helps prevent overselling or accepting orders for out-of-stock items.</a:t>
            </a:r>
          </a:p>
          <a:p>
            <a:endParaRPr lang="en-US" dirty="0"/>
          </a:p>
          <a:p>
            <a:r>
              <a:rPr lang="en-US" sz="2000" b="1" dirty="0"/>
              <a:t>Update the product quantity in the inventory after submitting the order:</a:t>
            </a:r>
          </a:p>
          <a:p>
            <a:r>
              <a:rPr lang="en-US" dirty="0"/>
              <a:t>Once the order is successfully processed, the product quantity in the inventory should be updated to reflect the reduction in stock. This ensures accurate inventory management and prevents overselling of products.</a:t>
            </a:r>
          </a:p>
          <a:p>
            <a:endParaRPr lang="en-US" dirty="0"/>
          </a:p>
          <a:p>
            <a:r>
              <a:rPr lang="en-US" sz="2000" b="1" dirty="0"/>
              <a:t>Get sales report by </a:t>
            </a:r>
            <a:r>
              <a:rPr lang="en-US" sz="2000" b="1" dirty="0" err="1"/>
              <a:t>branchId</a:t>
            </a:r>
            <a:r>
              <a:rPr lang="en-US" sz="2000" b="1" dirty="0"/>
              <a:t>:</a:t>
            </a:r>
          </a:p>
          <a:p>
            <a:r>
              <a:rPr lang="en-US" dirty="0"/>
              <a:t>This allows you to retrieve sales data specifically for a particular branch. It helps you analyze the performance and sales metrics of each branch individually.</a:t>
            </a:r>
          </a:p>
          <a:p>
            <a:endParaRPr lang="en-US" sz="2000" b="1" dirty="0"/>
          </a:p>
          <a:p>
            <a:r>
              <a:rPr lang="en-US" sz="2000" b="1" dirty="0"/>
              <a:t>Get sales report by </a:t>
            </a:r>
            <a:r>
              <a:rPr lang="en-US" sz="2000" b="1" dirty="0" err="1"/>
              <a:t>productId</a:t>
            </a:r>
            <a:r>
              <a:rPr lang="en-US" sz="2000" b="1" dirty="0"/>
              <a:t>:</a:t>
            </a:r>
          </a:p>
          <a:p>
            <a:r>
              <a:rPr lang="en-US" dirty="0"/>
              <a:t>This enables you to retrieve sales data for a specific product across all branches. It helps you track the popularity and sales performance of individual products.</a:t>
            </a:r>
          </a:p>
          <a:p>
            <a:endParaRPr lang="en-US" dirty="0"/>
          </a:p>
          <a:p>
            <a:r>
              <a:rPr lang="en-US" sz="2000" b="1" dirty="0"/>
              <a:t>Get sales report by </a:t>
            </a:r>
            <a:r>
              <a:rPr lang="en-US" sz="2000" b="1" dirty="0" err="1"/>
              <a:t>productId</a:t>
            </a:r>
            <a:r>
              <a:rPr lang="en-US" sz="2000" b="1" dirty="0"/>
              <a:t> and color:</a:t>
            </a:r>
          </a:p>
          <a:p>
            <a:r>
              <a:rPr lang="en-US" dirty="0"/>
              <a:t>This allows you to retrieve sales data for a specific product and color combination across all branches. It helps you analyze the sales performance of different variants of a product.</a:t>
            </a:r>
          </a:p>
          <a:p>
            <a:endParaRPr lang="en-US" dirty="0"/>
          </a:p>
        </p:txBody>
      </p:sp>
    </p:spTree>
    <p:extLst>
      <p:ext uri="{BB962C8B-B14F-4D97-AF65-F5344CB8AC3E}">
        <p14:creationId xmlns:p14="http://schemas.microsoft.com/office/powerpoint/2010/main" val="1257870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8AC7C9-8C45-DA40-49EE-3CA80185D147}"/>
              </a:ext>
            </a:extLst>
          </p:cNvPr>
          <p:cNvSpPr>
            <a:spLocks noGrp="1"/>
          </p:cNvSpPr>
          <p:nvPr>
            <p:ph type="dt" sz="half" idx="10"/>
          </p:nvPr>
        </p:nvSpPr>
        <p:spPr/>
        <p:txBody>
          <a:bodyPr/>
          <a:lstStyle/>
          <a:p>
            <a:fld id="{95C02374-E6CE-43E5-8981-70BB28395211}" type="datetime1">
              <a:rPr lang="en-US" smtClean="0"/>
              <a:t>7/13/2023</a:t>
            </a:fld>
            <a:endParaRPr lang="en-US"/>
          </a:p>
        </p:txBody>
      </p:sp>
      <p:sp>
        <p:nvSpPr>
          <p:cNvPr id="3" name="Footer Placeholder 2">
            <a:extLst>
              <a:ext uri="{FF2B5EF4-FFF2-40B4-BE49-F238E27FC236}">
                <a16:creationId xmlns:a16="http://schemas.microsoft.com/office/drawing/2014/main" id="{A67EBD35-A92B-000A-40CF-58A17976371B}"/>
              </a:ext>
            </a:extLst>
          </p:cNvPr>
          <p:cNvSpPr>
            <a:spLocks noGrp="1"/>
          </p:cNvSpPr>
          <p:nvPr>
            <p:ph type="ftr" sz="quarter" idx="11"/>
          </p:nvPr>
        </p:nvSpPr>
        <p:spPr/>
        <p:txBody>
          <a:bodyPr/>
          <a:lstStyle/>
          <a:p>
            <a:r>
              <a:rPr lang="en-US"/>
              <a:t>great Job😊👍✌️</a:t>
            </a:r>
          </a:p>
        </p:txBody>
      </p:sp>
      <p:sp>
        <p:nvSpPr>
          <p:cNvPr id="4" name="Slide Number Placeholder 3">
            <a:extLst>
              <a:ext uri="{FF2B5EF4-FFF2-40B4-BE49-F238E27FC236}">
                <a16:creationId xmlns:a16="http://schemas.microsoft.com/office/drawing/2014/main" id="{BDA8C764-D8F1-462E-D5F9-CF3527AFF10F}"/>
              </a:ext>
            </a:extLst>
          </p:cNvPr>
          <p:cNvSpPr>
            <a:spLocks noGrp="1"/>
          </p:cNvSpPr>
          <p:nvPr>
            <p:ph type="sldNum" sz="quarter" idx="12"/>
          </p:nvPr>
        </p:nvSpPr>
        <p:spPr/>
        <p:txBody>
          <a:bodyPr/>
          <a:lstStyle/>
          <a:p>
            <a:fld id="{221A626B-F272-4024-9D7F-7E2ED33773C3}" type="slidenum">
              <a:rPr lang="en-US" smtClean="0"/>
              <a:t>6</a:t>
            </a:fld>
            <a:endParaRPr lang="en-US"/>
          </a:p>
        </p:txBody>
      </p:sp>
      <p:sp>
        <p:nvSpPr>
          <p:cNvPr id="5" name="TextBox 4">
            <a:extLst>
              <a:ext uri="{FF2B5EF4-FFF2-40B4-BE49-F238E27FC236}">
                <a16:creationId xmlns:a16="http://schemas.microsoft.com/office/drawing/2014/main" id="{6F243547-72B0-A5A5-F904-9EDAD466BC8E}"/>
              </a:ext>
            </a:extLst>
          </p:cNvPr>
          <p:cNvSpPr txBox="1"/>
          <p:nvPr/>
        </p:nvSpPr>
        <p:spPr>
          <a:xfrm>
            <a:off x="0" y="0"/>
            <a:ext cx="12192000" cy="3477875"/>
          </a:xfrm>
          <a:prstGeom prst="rect">
            <a:avLst/>
          </a:prstGeom>
          <a:noFill/>
        </p:spPr>
        <p:txBody>
          <a:bodyPr wrap="square" rtlCol="0">
            <a:spAutoFit/>
          </a:bodyPr>
          <a:lstStyle/>
          <a:p>
            <a:r>
              <a:rPr lang="en-US" sz="2000" b="1" dirty="0"/>
              <a:t>Get sales report for </a:t>
            </a:r>
            <a:r>
              <a:rPr lang="en-US" sz="2000" b="1" dirty="0" err="1"/>
              <a:t>branchId</a:t>
            </a:r>
            <a:r>
              <a:rPr lang="en-US" sz="2000" b="1" dirty="0"/>
              <a:t> and between two dates:</a:t>
            </a:r>
          </a:p>
          <a:p>
            <a:r>
              <a:rPr lang="en-US" dirty="0"/>
              <a:t>This provides the ability to retrieve sales data for a specific branch within a given date range. It helps you analyze the sales performance of a branch over a specific period.</a:t>
            </a:r>
          </a:p>
          <a:p>
            <a:endParaRPr lang="en-US" dirty="0"/>
          </a:p>
          <a:p>
            <a:r>
              <a:rPr lang="en-US" sz="2000" b="1" dirty="0"/>
              <a:t>Get sales report by </a:t>
            </a:r>
            <a:r>
              <a:rPr lang="en-US" sz="2000" b="1" dirty="0" err="1"/>
              <a:t>productId</a:t>
            </a:r>
            <a:r>
              <a:rPr lang="en-US" sz="2000" b="1" dirty="0"/>
              <a:t> and between two dates:</a:t>
            </a:r>
          </a:p>
          <a:p>
            <a:r>
              <a:rPr lang="en-US" dirty="0"/>
              <a:t>This enables you to retrieve sales data for a specific product within a given date range. It helps you track the sales trends and performance of a product over time.</a:t>
            </a:r>
          </a:p>
          <a:p>
            <a:endParaRPr lang="en-US" dirty="0"/>
          </a:p>
          <a:p>
            <a:r>
              <a:rPr lang="en-US" sz="2000" b="1" dirty="0"/>
              <a:t>Get sales report by </a:t>
            </a:r>
            <a:r>
              <a:rPr lang="en-US" sz="2000" b="1" dirty="0" err="1"/>
              <a:t>productId</a:t>
            </a:r>
            <a:r>
              <a:rPr lang="en-US" sz="2000" b="1" dirty="0"/>
              <a:t>, color, and between two dates:</a:t>
            </a:r>
          </a:p>
          <a:p>
            <a:r>
              <a:rPr lang="en-US" dirty="0"/>
              <a:t>This allows you to retrieve sales data for a specific product, color, and date range. It helps you analyze the sales performance of specific product variants over a specific period.</a:t>
            </a:r>
          </a:p>
          <a:p>
            <a:endParaRPr lang="en-US" dirty="0"/>
          </a:p>
        </p:txBody>
      </p:sp>
    </p:spTree>
    <p:extLst>
      <p:ext uri="{BB962C8B-B14F-4D97-AF65-F5344CB8AC3E}">
        <p14:creationId xmlns:p14="http://schemas.microsoft.com/office/powerpoint/2010/main" val="3967210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F948DE-0DDC-B74E-C9F2-52BB8BF08928}"/>
              </a:ext>
            </a:extLst>
          </p:cNvPr>
          <p:cNvSpPr>
            <a:spLocks noGrp="1"/>
          </p:cNvSpPr>
          <p:nvPr>
            <p:ph type="dt" sz="half" idx="10"/>
          </p:nvPr>
        </p:nvSpPr>
        <p:spPr/>
        <p:txBody>
          <a:bodyPr/>
          <a:lstStyle/>
          <a:p>
            <a:fld id="{95C02374-E6CE-43E5-8981-70BB28395211}" type="datetime1">
              <a:rPr lang="en-US" smtClean="0"/>
              <a:t>7/13/2023</a:t>
            </a:fld>
            <a:endParaRPr lang="en-US"/>
          </a:p>
        </p:txBody>
      </p:sp>
      <p:sp>
        <p:nvSpPr>
          <p:cNvPr id="3" name="Footer Placeholder 2">
            <a:extLst>
              <a:ext uri="{FF2B5EF4-FFF2-40B4-BE49-F238E27FC236}">
                <a16:creationId xmlns:a16="http://schemas.microsoft.com/office/drawing/2014/main" id="{C0FEDFA3-4ED5-DC33-7B30-6340C1E31333}"/>
              </a:ext>
            </a:extLst>
          </p:cNvPr>
          <p:cNvSpPr>
            <a:spLocks noGrp="1"/>
          </p:cNvSpPr>
          <p:nvPr>
            <p:ph type="ftr" sz="quarter" idx="11"/>
          </p:nvPr>
        </p:nvSpPr>
        <p:spPr/>
        <p:txBody>
          <a:bodyPr/>
          <a:lstStyle/>
          <a:p>
            <a:r>
              <a:rPr lang="en-US"/>
              <a:t>great Job😊👍✌️</a:t>
            </a:r>
          </a:p>
        </p:txBody>
      </p:sp>
      <p:sp>
        <p:nvSpPr>
          <p:cNvPr id="4" name="Slide Number Placeholder 3">
            <a:extLst>
              <a:ext uri="{FF2B5EF4-FFF2-40B4-BE49-F238E27FC236}">
                <a16:creationId xmlns:a16="http://schemas.microsoft.com/office/drawing/2014/main" id="{5C9E096A-C5BD-27AC-DB80-5A4B4EBEFBF3}"/>
              </a:ext>
            </a:extLst>
          </p:cNvPr>
          <p:cNvSpPr>
            <a:spLocks noGrp="1"/>
          </p:cNvSpPr>
          <p:nvPr>
            <p:ph type="sldNum" sz="quarter" idx="12"/>
          </p:nvPr>
        </p:nvSpPr>
        <p:spPr/>
        <p:txBody>
          <a:bodyPr/>
          <a:lstStyle/>
          <a:p>
            <a:fld id="{221A626B-F272-4024-9D7F-7E2ED33773C3}" type="slidenum">
              <a:rPr lang="en-US" smtClean="0"/>
              <a:t>7</a:t>
            </a:fld>
            <a:endParaRPr lang="en-US"/>
          </a:p>
        </p:txBody>
      </p:sp>
      <p:sp>
        <p:nvSpPr>
          <p:cNvPr id="6" name="TextBox 5">
            <a:extLst>
              <a:ext uri="{FF2B5EF4-FFF2-40B4-BE49-F238E27FC236}">
                <a16:creationId xmlns:a16="http://schemas.microsoft.com/office/drawing/2014/main" id="{02CF23DB-2FB7-C034-63B3-6BBC1F6C4CB7}"/>
              </a:ext>
            </a:extLst>
          </p:cNvPr>
          <p:cNvSpPr txBox="1"/>
          <p:nvPr/>
        </p:nvSpPr>
        <p:spPr>
          <a:xfrm>
            <a:off x="0" y="-52011"/>
            <a:ext cx="12192000" cy="6863417"/>
          </a:xfrm>
          <a:prstGeom prst="rect">
            <a:avLst/>
          </a:prstGeom>
          <a:noFill/>
        </p:spPr>
        <p:txBody>
          <a:bodyPr wrap="square" rtlCol="0">
            <a:spAutoFit/>
          </a:bodyPr>
          <a:lstStyle/>
          <a:p>
            <a:pPr algn="ctr"/>
            <a:r>
              <a:rPr lang="en-US" sz="2400" b="1" dirty="0"/>
              <a:t>First step is to create </a:t>
            </a:r>
            <a:r>
              <a:rPr lang="en-US" sz="2400" b="1" dirty="0" err="1"/>
              <a:t>mongoDB</a:t>
            </a:r>
            <a:r>
              <a:rPr lang="en-US" sz="2400" b="1" dirty="0"/>
              <a:t> database</a:t>
            </a:r>
          </a:p>
          <a:p>
            <a:pPr algn="ctr"/>
            <a:endParaRPr lang="en-US" dirty="0"/>
          </a:p>
          <a:p>
            <a:pPr algn="l"/>
            <a:r>
              <a:rPr lang="en-US" sz="2000" b="1" i="1" dirty="0">
                <a:solidFill>
                  <a:srgbClr val="374151"/>
                </a:solidFill>
                <a:effectLst/>
                <a:latin typeface="Söhne"/>
              </a:rPr>
              <a:t>Problem Statement:</a:t>
            </a:r>
          </a:p>
          <a:p>
            <a:pPr algn="l"/>
            <a:r>
              <a:rPr lang="en-US" b="0" i="0" dirty="0">
                <a:solidFill>
                  <a:srgbClr val="374151"/>
                </a:solidFill>
                <a:effectLst/>
                <a:latin typeface="Söhne"/>
              </a:rPr>
              <a:t>	You are tasked with developing a database system for a saree firm that has multiple branches. The firm needs to track sales and manage inventory across all branches in a centralized manner. Design and implement a database solution that fulfills the following requirements:</a:t>
            </a:r>
          </a:p>
          <a:p>
            <a:pPr algn="l"/>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 Branches: The database should store information about each branch, including a unique branch ID, branch name, address, contact details, and operating hours.</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 Products: The database should store information about the saree products offered by the firm. Each product should have a unique product ID, product name, description, price, and other relevant details. Additionally, track information about the product's fabric, design, color, and occasion.</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 Sales: The database should store sales data for each branch. This includes information about the customer, the date and time of the sale, the products purchased (including the quantity and price), and the total sale amount. Ensure that sales data is linked to the respective branch and product information.</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 Inventory: Track the inventory of sarees available at each branch. Store information such as the product ID, branch ID, current stock quantity, and any additional inventory details.</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 Reports: Implement the ability to generate reports that provide insights into sales performance, inventory status, and other relevant metrics across all branches. Develop queries and views to retrieve data for generating these reports efficiently.</a:t>
            </a:r>
          </a:p>
          <a:p>
            <a:endParaRPr lang="en-US" dirty="0"/>
          </a:p>
        </p:txBody>
      </p:sp>
    </p:spTree>
    <p:extLst>
      <p:ext uri="{BB962C8B-B14F-4D97-AF65-F5344CB8AC3E}">
        <p14:creationId xmlns:p14="http://schemas.microsoft.com/office/powerpoint/2010/main" val="3756283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EFAB1B-94C4-13EC-870A-A39D3B698631}"/>
              </a:ext>
            </a:extLst>
          </p:cNvPr>
          <p:cNvSpPr>
            <a:spLocks noGrp="1"/>
          </p:cNvSpPr>
          <p:nvPr>
            <p:ph type="dt" sz="half" idx="10"/>
          </p:nvPr>
        </p:nvSpPr>
        <p:spPr/>
        <p:txBody>
          <a:bodyPr/>
          <a:lstStyle/>
          <a:p>
            <a:fld id="{95C02374-E6CE-43E5-8981-70BB28395211}" type="datetime1">
              <a:rPr lang="en-US" smtClean="0"/>
              <a:t>7/13/2023</a:t>
            </a:fld>
            <a:endParaRPr lang="en-US"/>
          </a:p>
        </p:txBody>
      </p:sp>
      <p:sp>
        <p:nvSpPr>
          <p:cNvPr id="3" name="Footer Placeholder 2">
            <a:extLst>
              <a:ext uri="{FF2B5EF4-FFF2-40B4-BE49-F238E27FC236}">
                <a16:creationId xmlns:a16="http://schemas.microsoft.com/office/drawing/2014/main" id="{9DF9B6C5-E596-F7BC-AB17-3FAA15591014}"/>
              </a:ext>
            </a:extLst>
          </p:cNvPr>
          <p:cNvSpPr>
            <a:spLocks noGrp="1"/>
          </p:cNvSpPr>
          <p:nvPr>
            <p:ph type="ftr" sz="quarter" idx="11"/>
          </p:nvPr>
        </p:nvSpPr>
        <p:spPr/>
        <p:txBody>
          <a:bodyPr/>
          <a:lstStyle/>
          <a:p>
            <a:r>
              <a:rPr lang="en-US"/>
              <a:t>great Job😊👍✌️</a:t>
            </a:r>
          </a:p>
        </p:txBody>
      </p:sp>
      <p:sp>
        <p:nvSpPr>
          <p:cNvPr id="4" name="Slide Number Placeholder 3">
            <a:extLst>
              <a:ext uri="{FF2B5EF4-FFF2-40B4-BE49-F238E27FC236}">
                <a16:creationId xmlns:a16="http://schemas.microsoft.com/office/drawing/2014/main" id="{9D1C09C0-5BDF-1D08-B789-8513D2651ED8}"/>
              </a:ext>
            </a:extLst>
          </p:cNvPr>
          <p:cNvSpPr>
            <a:spLocks noGrp="1"/>
          </p:cNvSpPr>
          <p:nvPr>
            <p:ph type="sldNum" sz="quarter" idx="12"/>
          </p:nvPr>
        </p:nvSpPr>
        <p:spPr/>
        <p:txBody>
          <a:bodyPr/>
          <a:lstStyle/>
          <a:p>
            <a:fld id="{221A626B-F272-4024-9D7F-7E2ED33773C3}" type="slidenum">
              <a:rPr lang="en-US" smtClean="0"/>
              <a:t>8</a:t>
            </a:fld>
            <a:endParaRPr lang="en-US"/>
          </a:p>
        </p:txBody>
      </p:sp>
      <p:sp>
        <p:nvSpPr>
          <p:cNvPr id="6" name="TextBox 5">
            <a:extLst>
              <a:ext uri="{FF2B5EF4-FFF2-40B4-BE49-F238E27FC236}">
                <a16:creationId xmlns:a16="http://schemas.microsoft.com/office/drawing/2014/main" id="{A69766DE-D389-1690-C58A-538133785997}"/>
              </a:ext>
            </a:extLst>
          </p:cNvPr>
          <p:cNvSpPr txBox="1"/>
          <p:nvPr/>
        </p:nvSpPr>
        <p:spPr>
          <a:xfrm>
            <a:off x="0" y="0"/>
            <a:ext cx="12192000" cy="3416320"/>
          </a:xfrm>
          <a:prstGeom prst="rect">
            <a:avLst/>
          </a:prstGeom>
          <a:noFill/>
        </p:spPr>
        <p:txBody>
          <a:bodyPr wrap="square">
            <a:spAutoFit/>
          </a:bodyPr>
          <a:lstStyle/>
          <a:p>
            <a:pPr algn="l"/>
            <a:r>
              <a:rPr lang="en-US" b="0" i="0" dirty="0">
                <a:solidFill>
                  <a:srgbClr val="374151"/>
                </a:solidFill>
                <a:effectLst/>
                <a:latin typeface="Söhne"/>
              </a:rPr>
              <a:t>6. Data Integrity: Enforce data integrity by using appropriate constraints, such as primary keys, foreign keys, and unique constraints. Implement referential integrity to ensure that relationships between entities are maintained.</a:t>
            </a:r>
          </a:p>
          <a:p>
            <a:pPr algn="l">
              <a:buFont typeface="+mj-lt"/>
              <a:buAutoNum type="arabicPeriod"/>
            </a:pPr>
            <a:endParaRPr lang="en-US" b="0" i="0" dirty="0">
              <a:solidFill>
                <a:srgbClr val="374151"/>
              </a:solidFill>
              <a:effectLst/>
              <a:latin typeface="Söhne"/>
            </a:endParaRPr>
          </a:p>
          <a:p>
            <a:pPr algn="l"/>
            <a:r>
              <a:rPr lang="en-US" dirty="0">
                <a:solidFill>
                  <a:srgbClr val="374151"/>
                </a:solidFill>
                <a:latin typeface="Söhne"/>
              </a:rPr>
              <a:t>7. </a:t>
            </a:r>
            <a:r>
              <a:rPr lang="en-US" b="0" i="0" dirty="0">
                <a:solidFill>
                  <a:srgbClr val="374151"/>
                </a:solidFill>
                <a:effectLst/>
                <a:latin typeface="Söhne"/>
              </a:rPr>
              <a:t>Scalability and Performance: Design the database schema, indexes, and optimization techniques to ensure scalability and efficient retrieval of data as the firm expands and handles larger volumes of sales and inventory.</a:t>
            </a:r>
          </a:p>
          <a:p>
            <a:pPr algn="l"/>
            <a:endParaRPr lang="en-US" dirty="0">
              <a:solidFill>
                <a:srgbClr val="374151"/>
              </a:solidFill>
              <a:latin typeface="Söhne"/>
            </a:endParaRPr>
          </a:p>
          <a:p>
            <a:pPr algn="l"/>
            <a:r>
              <a:rPr lang="en-US" b="0" i="1" dirty="0">
                <a:solidFill>
                  <a:schemeClr val="accent2">
                    <a:lumMod val="75000"/>
                  </a:schemeClr>
                </a:solidFill>
                <a:effectLst/>
                <a:latin typeface="Söhne"/>
              </a:rPr>
              <a:t>Your task is to create a well-structured database schema, define the necessary tables and relationships, and implement the database using a suitable DBMS (e.g., MySQL or PostgreSQL). Test the database by inserting sample data and perform queries to validate the design and functionality.</a:t>
            </a:r>
          </a:p>
          <a:p>
            <a:pPr algn="l"/>
            <a:r>
              <a:rPr lang="en-US" b="0" i="1" dirty="0">
                <a:solidFill>
                  <a:schemeClr val="accent2">
                    <a:lumMod val="75000"/>
                  </a:schemeClr>
                </a:solidFill>
                <a:effectLst/>
                <a:latin typeface="Söhne"/>
              </a:rPr>
              <a:t>Note: Focus on the database design and implementation. You don't need to develop the entire website or the frontend/backend code for this problem.</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4253123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1B8AB-DC72-D045-5F49-971F439FF517}"/>
              </a:ext>
            </a:extLst>
          </p:cNvPr>
          <p:cNvSpPr>
            <a:spLocks noGrp="1"/>
          </p:cNvSpPr>
          <p:nvPr>
            <p:ph type="title"/>
          </p:nvPr>
        </p:nvSpPr>
        <p:spPr/>
        <p:txBody>
          <a:bodyPr/>
          <a:lstStyle/>
          <a:p>
            <a:pPr algn="ctr"/>
            <a:r>
              <a:rPr lang="en-US" b="1" dirty="0"/>
              <a:t>Propose Database schema</a:t>
            </a:r>
          </a:p>
        </p:txBody>
      </p:sp>
      <p:sp>
        <p:nvSpPr>
          <p:cNvPr id="3" name="Content Placeholder 2">
            <a:extLst>
              <a:ext uri="{FF2B5EF4-FFF2-40B4-BE49-F238E27FC236}">
                <a16:creationId xmlns:a16="http://schemas.microsoft.com/office/drawing/2014/main" id="{A9B63491-FBDD-2A8C-F598-2E4DE399BFB0}"/>
              </a:ext>
            </a:extLst>
          </p:cNvPr>
          <p:cNvSpPr>
            <a:spLocks noGrp="1"/>
          </p:cNvSpPr>
          <p:nvPr>
            <p:ph idx="1"/>
          </p:nvPr>
        </p:nvSpPr>
        <p:spPr>
          <a:xfrm>
            <a:off x="838200" y="1825625"/>
            <a:ext cx="2602583" cy="3585361"/>
          </a:xfrm>
          <a:ln>
            <a:noFill/>
          </a:ln>
        </p:spPr>
        <p:txBody>
          <a:bodyPr>
            <a:normAutofit/>
          </a:bodyPr>
          <a:lstStyle/>
          <a:p>
            <a:pPr marL="0" indent="0">
              <a:buNone/>
            </a:pPr>
            <a:r>
              <a:rPr lang="en-US" dirty="0"/>
              <a:t>   </a:t>
            </a:r>
            <a:r>
              <a:rPr lang="en-US" sz="2400" b="1" dirty="0"/>
              <a:t>branch</a:t>
            </a:r>
            <a:endParaRPr lang="en-US" dirty="0"/>
          </a:p>
          <a:p>
            <a:pPr marL="514350" indent="-514350">
              <a:buFont typeface="+mj-lt"/>
              <a:buAutoNum type="arabicPeriod"/>
            </a:pPr>
            <a:r>
              <a:rPr lang="en-US" sz="1800" dirty="0"/>
              <a:t>Branch_Id	</a:t>
            </a:r>
          </a:p>
          <a:p>
            <a:pPr marL="514350" indent="-514350">
              <a:buFont typeface="+mj-lt"/>
              <a:buAutoNum type="arabicPeriod"/>
            </a:pPr>
            <a:r>
              <a:rPr lang="en-US" sz="1800" dirty="0" err="1"/>
              <a:t>Branch_name</a:t>
            </a:r>
            <a:r>
              <a:rPr lang="en-US" sz="1800" dirty="0"/>
              <a:t>	</a:t>
            </a:r>
          </a:p>
          <a:p>
            <a:pPr marL="514350" indent="-514350">
              <a:buFont typeface="+mj-lt"/>
              <a:buAutoNum type="arabicPeriod"/>
            </a:pPr>
            <a:r>
              <a:rPr lang="en-US" sz="1800" dirty="0" err="1"/>
              <a:t>Owner_name</a:t>
            </a:r>
            <a:endParaRPr lang="en-US" sz="1800" dirty="0"/>
          </a:p>
          <a:p>
            <a:pPr marL="514350" indent="-514350">
              <a:buFont typeface="+mj-lt"/>
              <a:buAutoNum type="arabicPeriod"/>
            </a:pPr>
            <a:r>
              <a:rPr lang="en-US" sz="1800" dirty="0"/>
              <a:t>Contact</a:t>
            </a:r>
          </a:p>
          <a:p>
            <a:pPr marL="514350" indent="-514350">
              <a:buFont typeface="+mj-lt"/>
              <a:buAutoNum type="arabicPeriod"/>
            </a:pPr>
            <a:r>
              <a:rPr lang="en-US" sz="1800" dirty="0"/>
              <a:t>Address</a:t>
            </a:r>
          </a:p>
          <a:p>
            <a:pPr marL="514350" indent="-514350">
              <a:buFont typeface="+mj-lt"/>
              <a:buAutoNum type="arabicPeriod"/>
            </a:pPr>
            <a:r>
              <a:rPr lang="en-US" sz="1800" dirty="0"/>
              <a:t>Password</a:t>
            </a:r>
          </a:p>
        </p:txBody>
      </p:sp>
      <p:sp>
        <p:nvSpPr>
          <p:cNvPr id="4" name="Date Placeholder 3">
            <a:extLst>
              <a:ext uri="{FF2B5EF4-FFF2-40B4-BE49-F238E27FC236}">
                <a16:creationId xmlns:a16="http://schemas.microsoft.com/office/drawing/2014/main" id="{69AB38CE-BAB9-408A-1FD9-A4AFA822DED0}"/>
              </a:ext>
            </a:extLst>
          </p:cNvPr>
          <p:cNvSpPr>
            <a:spLocks noGrp="1"/>
          </p:cNvSpPr>
          <p:nvPr>
            <p:ph type="dt" sz="half" idx="10"/>
          </p:nvPr>
        </p:nvSpPr>
        <p:spPr/>
        <p:txBody>
          <a:bodyPr/>
          <a:lstStyle/>
          <a:p>
            <a:fld id="{B7CAF861-045E-41A7-81EB-604A87CF9254}" type="datetime1">
              <a:rPr lang="en-US" smtClean="0"/>
              <a:t>7/13/2023</a:t>
            </a:fld>
            <a:endParaRPr lang="en-US"/>
          </a:p>
        </p:txBody>
      </p:sp>
      <p:sp>
        <p:nvSpPr>
          <p:cNvPr id="5" name="Footer Placeholder 4">
            <a:extLst>
              <a:ext uri="{FF2B5EF4-FFF2-40B4-BE49-F238E27FC236}">
                <a16:creationId xmlns:a16="http://schemas.microsoft.com/office/drawing/2014/main" id="{672E5640-51CA-5045-9308-C17139CA630E}"/>
              </a:ext>
            </a:extLst>
          </p:cNvPr>
          <p:cNvSpPr>
            <a:spLocks noGrp="1"/>
          </p:cNvSpPr>
          <p:nvPr>
            <p:ph type="ftr" sz="quarter" idx="11"/>
          </p:nvPr>
        </p:nvSpPr>
        <p:spPr/>
        <p:txBody>
          <a:bodyPr/>
          <a:lstStyle/>
          <a:p>
            <a:r>
              <a:rPr lang="en-US" dirty="0"/>
              <a:t>great Job😊👍✌️</a:t>
            </a:r>
          </a:p>
        </p:txBody>
      </p:sp>
      <p:sp>
        <p:nvSpPr>
          <p:cNvPr id="6" name="Slide Number Placeholder 5">
            <a:extLst>
              <a:ext uri="{FF2B5EF4-FFF2-40B4-BE49-F238E27FC236}">
                <a16:creationId xmlns:a16="http://schemas.microsoft.com/office/drawing/2014/main" id="{8457E1A6-486F-E97F-5C9C-0E6E4E0FD454}"/>
              </a:ext>
            </a:extLst>
          </p:cNvPr>
          <p:cNvSpPr>
            <a:spLocks noGrp="1"/>
          </p:cNvSpPr>
          <p:nvPr>
            <p:ph type="sldNum" sz="quarter" idx="12"/>
          </p:nvPr>
        </p:nvSpPr>
        <p:spPr/>
        <p:txBody>
          <a:bodyPr/>
          <a:lstStyle/>
          <a:p>
            <a:fld id="{221A626B-F272-4024-9D7F-7E2ED33773C3}" type="slidenum">
              <a:rPr lang="en-US" smtClean="0"/>
              <a:t>9</a:t>
            </a:fld>
            <a:endParaRPr lang="en-US" dirty="0"/>
          </a:p>
        </p:txBody>
      </p:sp>
      <p:sp>
        <p:nvSpPr>
          <p:cNvPr id="7" name="Content Placeholder 2">
            <a:extLst>
              <a:ext uri="{FF2B5EF4-FFF2-40B4-BE49-F238E27FC236}">
                <a16:creationId xmlns:a16="http://schemas.microsoft.com/office/drawing/2014/main" id="{502E1004-16A5-52D3-795B-D00733CC4A60}"/>
              </a:ext>
            </a:extLst>
          </p:cNvPr>
          <p:cNvSpPr txBox="1">
            <a:spLocks/>
          </p:cNvSpPr>
          <p:nvPr/>
        </p:nvSpPr>
        <p:spPr>
          <a:xfrm>
            <a:off x="4837129" y="1825624"/>
            <a:ext cx="2517742" cy="4150970"/>
          </a:xfrm>
          <a:prstGeom prst="rect">
            <a:avLst/>
          </a:prstGeom>
          <a:ln>
            <a:noFill/>
          </a:ln>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   </a:t>
            </a:r>
            <a:r>
              <a:rPr lang="en-US" sz="4400" b="1" dirty="0"/>
              <a:t>Inventory</a:t>
            </a:r>
            <a:endParaRPr lang="en-US" dirty="0"/>
          </a:p>
          <a:p>
            <a:pPr marL="514350" indent="-514350">
              <a:buFont typeface="+mj-lt"/>
              <a:buAutoNum type="arabicPeriod"/>
            </a:pPr>
            <a:r>
              <a:rPr lang="en-US" sz="2900" dirty="0" err="1"/>
              <a:t>Branch_Id</a:t>
            </a:r>
            <a:r>
              <a:rPr lang="en-US" sz="2900" dirty="0"/>
              <a:t>	</a:t>
            </a:r>
          </a:p>
          <a:p>
            <a:pPr marL="514350" indent="-514350">
              <a:buFont typeface="+mj-lt"/>
              <a:buAutoNum type="arabicPeriod"/>
            </a:pPr>
            <a:r>
              <a:rPr lang="en-US" sz="2900" dirty="0" err="1"/>
              <a:t>Product_id</a:t>
            </a:r>
            <a:endParaRPr lang="en-US" sz="2900" dirty="0"/>
          </a:p>
          <a:p>
            <a:pPr marL="514350" indent="-514350">
              <a:buFont typeface="+mj-lt"/>
              <a:buAutoNum type="arabicPeriod"/>
            </a:pPr>
            <a:r>
              <a:rPr lang="en-US" sz="2900" dirty="0" err="1"/>
              <a:t>Product_name</a:t>
            </a:r>
            <a:endParaRPr lang="en-US" sz="2900" dirty="0"/>
          </a:p>
          <a:p>
            <a:pPr marL="514350" indent="-514350">
              <a:buFont typeface="+mj-lt"/>
              <a:buAutoNum type="arabicPeriod"/>
            </a:pPr>
            <a:r>
              <a:rPr lang="en-US" sz="2900" dirty="0"/>
              <a:t>description</a:t>
            </a:r>
          </a:p>
          <a:p>
            <a:pPr marL="514350" indent="-514350">
              <a:buFont typeface="+mj-lt"/>
              <a:buAutoNum type="arabicPeriod"/>
            </a:pPr>
            <a:r>
              <a:rPr lang="en-US" sz="2900" dirty="0"/>
              <a:t>fabric</a:t>
            </a:r>
          </a:p>
          <a:p>
            <a:pPr marL="514350" indent="-514350">
              <a:buFont typeface="+mj-lt"/>
              <a:buAutoNum type="arabicPeriod"/>
            </a:pPr>
            <a:r>
              <a:rPr lang="en-US" sz="2900" dirty="0"/>
              <a:t>Design</a:t>
            </a:r>
          </a:p>
          <a:p>
            <a:pPr marL="514350" indent="-514350">
              <a:buFont typeface="+mj-lt"/>
              <a:buAutoNum type="arabicPeriod"/>
            </a:pPr>
            <a:r>
              <a:rPr lang="en-US" sz="2900" dirty="0" err="1"/>
              <a:t>Colour</a:t>
            </a:r>
            <a:endParaRPr lang="en-US" sz="2900" dirty="0"/>
          </a:p>
          <a:p>
            <a:pPr marL="514350" indent="-514350">
              <a:buFont typeface="+mj-lt"/>
              <a:buAutoNum type="arabicPeriod"/>
            </a:pPr>
            <a:r>
              <a:rPr lang="en-US" sz="2900" dirty="0"/>
              <a:t>Price</a:t>
            </a:r>
          </a:p>
          <a:p>
            <a:pPr marL="514350" indent="-514350">
              <a:buFont typeface="+mj-lt"/>
              <a:buAutoNum type="arabicPeriod"/>
            </a:pPr>
            <a:r>
              <a:rPr lang="en-US" sz="2900" dirty="0" err="1"/>
              <a:t>Price_range</a:t>
            </a:r>
            <a:endParaRPr lang="en-US" sz="2900" dirty="0"/>
          </a:p>
          <a:p>
            <a:pPr marL="514350" indent="-514350">
              <a:buFont typeface="+mj-lt"/>
              <a:buAutoNum type="arabicPeriod"/>
            </a:pPr>
            <a:r>
              <a:rPr lang="en-US" sz="2900" dirty="0" err="1"/>
              <a:t>Quantity_available</a:t>
            </a:r>
            <a:endParaRPr lang="en-US" sz="2900" dirty="0"/>
          </a:p>
          <a:p>
            <a:pPr marL="514350" indent="-514350">
              <a:buFont typeface="+mj-lt"/>
              <a:buAutoNum type="arabicPeriod"/>
            </a:pPr>
            <a:r>
              <a:rPr lang="en-US" sz="2900" dirty="0" err="1"/>
              <a:t>Image_URL</a:t>
            </a:r>
            <a:endParaRPr lang="en-US" sz="2900" dirty="0"/>
          </a:p>
        </p:txBody>
      </p:sp>
      <p:sp>
        <p:nvSpPr>
          <p:cNvPr id="8" name="Content Placeholder 2">
            <a:extLst>
              <a:ext uri="{FF2B5EF4-FFF2-40B4-BE49-F238E27FC236}">
                <a16:creationId xmlns:a16="http://schemas.microsoft.com/office/drawing/2014/main" id="{B1EE10A0-A05B-D63F-8CEC-C50A4E1C3B67}"/>
              </a:ext>
            </a:extLst>
          </p:cNvPr>
          <p:cNvSpPr txBox="1">
            <a:spLocks/>
          </p:cNvSpPr>
          <p:nvPr/>
        </p:nvSpPr>
        <p:spPr>
          <a:xfrm>
            <a:off x="9118864" y="1825624"/>
            <a:ext cx="2743199" cy="4452628"/>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   </a:t>
            </a:r>
            <a:r>
              <a:rPr lang="en-US" sz="2400" b="1" dirty="0"/>
              <a:t>Sales</a:t>
            </a:r>
            <a:endParaRPr lang="en-US" dirty="0"/>
          </a:p>
          <a:p>
            <a:pPr marL="514350" indent="-514350">
              <a:buFont typeface="+mj-lt"/>
              <a:buAutoNum type="arabicPeriod"/>
            </a:pPr>
            <a:r>
              <a:rPr lang="en-US" sz="1800" dirty="0" err="1"/>
              <a:t>Sale_Id</a:t>
            </a:r>
            <a:endParaRPr lang="en-US" sz="1800" dirty="0"/>
          </a:p>
          <a:p>
            <a:pPr marL="514350" indent="-514350">
              <a:buFont typeface="+mj-lt"/>
              <a:buAutoNum type="arabicPeriod"/>
            </a:pPr>
            <a:r>
              <a:rPr lang="en-US" sz="1800" dirty="0" err="1"/>
              <a:t>Branch_Id</a:t>
            </a:r>
            <a:endParaRPr lang="en-US" sz="1800" dirty="0"/>
          </a:p>
          <a:p>
            <a:pPr marL="514350" indent="-514350">
              <a:buFont typeface="+mj-lt"/>
              <a:buAutoNum type="arabicPeriod"/>
            </a:pPr>
            <a:r>
              <a:rPr lang="en-US" sz="1800" dirty="0" err="1"/>
              <a:t>Product_id</a:t>
            </a:r>
            <a:r>
              <a:rPr lang="en-US" sz="1800" dirty="0"/>
              <a:t>	</a:t>
            </a:r>
          </a:p>
          <a:p>
            <a:pPr marL="514350" indent="-514350">
              <a:buFont typeface="+mj-lt"/>
              <a:buAutoNum type="arabicPeriod"/>
            </a:pPr>
            <a:r>
              <a:rPr lang="en-US" sz="1800" dirty="0" err="1"/>
              <a:t>Product_name</a:t>
            </a:r>
            <a:endParaRPr lang="en-US" sz="1800" dirty="0"/>
          </a:p>
          <a:p>
            <a:pPr marL="514350" indent="-514350">
              <a:buFont typeface="+mj-lt"/>
              <a:buAutoNum type="arabicPeriod"/>
            </a:pPr>
            <a:r>
              <a:rPr lang="en-US" sz="1800" dirty="0" err="1"/>
              <a:t>Customer_name</a:t>
            </a:r>
            <a:endParaRPr lang="en-US" sz="1800" dirty="0"/>
          </a:p>
          <a:p>
            <a:pPr marL="514350" indent="-514350">
              <a:buFont typeface="+mj-lt"/>
              <a:buAutoNum type="arabicPeriod"/>
            </a:pPr>
            <a:r>
              <a:rPr lang="en-US" sz="1800" dirty="0" err="1"/>
              <a:t>Purchase_date</a:t>
            </a:r>
            <a:endParaRPr lang="en-US" sz="1800" dirty="0"/>
          </a:p>
          <a:p>
            <a:pPr marL="514350" indent="-514350">
              <a:buFont typeface="+mj-lt"/>
              <a:buAutoNum type="arabicPeriod"/>
            </a:pPr>
            <a:r>
              <a:rPr lang="en-US" sz="1800" dirty="0" err="1"/>
              <a:t>Saled_date</a:t>
            </a:r>
            <a:endParaRPr lang="en-US" sz="1800" dirty="0"/>
          </a:p>
          <a:p>
            <a:pPr marL="514350" indent="-514350">
              <a:buFont typeface="+mj-lt"/>
              <a:buAutoNum type="arabicPeriod"/>
            </a:pPr>
            <a:r>
              <a:rPr lang="en-US" sz="1800" dirty="0"/>
              <a:t>Selling price</a:t>
            </a:r>
          </a:p>
          <a:p>
            <a:pPr marL="514350" indent="-514350">
              <a:buFont typeface="+mj-lt"/>
              <a:buAutoNum type="arabicPeriod"/>
            </a:pPr>
            <a:r>
              <a:rPr lang="en-US" sz="1800" dirty="0"/>
              <a:t>Quantity</a:t>
            </a:r>
          </a:p>
          <a:p>
            <a:pPr marL="514350" indent="-514350">
              <a:buFont typeface="+mj-lt"/>
              <a:buAutoNum type="arabicPeriod"/>
            </a:pPr>
            <a:r>
              <a:rPr lang="en-US" sz="1800" dirty="0" err="1"/>
              <a:t>Colour</a:t>
            </a:r>
            <a:endParaRPr lang="en-US" sz="1800" dirty="0"/>
          </a:p>
          <a:p>
            <a:pPr marL="514350" indent="-514350">
              <a:buFont typeface="+mj-lt"/>
              <a:buAutoNum type="arabicPeriod"/>
            </a:pPr>
            <a:r>
              <a:rPr lang="en-US" sz="1800" dirty="0" err="1"/>
              <a:t>Total_amount</a:t>
            </a:r>
            <a:endParaRPr lang="en-US" sz="1800" dirty="0"/>
          </a:p>
        </p:txBody>
      </p:sp>
    </p:spTree>
    <p:extLst>
      <p:ext uri="{BB962C8B-B14F-4D97-AF65-F5344CB8AC3E}">
        <p14:creationId xmlns:p14="http://schemas.microsoft.com/office/powerpoint/2010/main" val="34523794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2854</TotalTime>
  <Words>3039</Words>
  <Application>Microsoft Office PowerPoint</Application>
  <PresentationFormat>Widescreen</PresentationFormat>
  <Paragraphs>320</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Söhne</vt:lpstr>
      <vt:lpstr>Office Theme</vt:lpstr>
      <vt:lpstr>Saree Firm Management website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Propose Database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Saree Firm Management website</dc:title>
  <dc:creator>dhananjay shinde</dc:creator>
  <cp:lastModifiedBy>dhananjay shinde</cp:lastModifiedBy>
  <cp:revision>9</cp:revision>
  <dcterms:created xsi:type="dcterms:W3CDTF">2023-05-27T18:24:50Z</dcterms:created>
  <dcterms:modified xsi:type="dcterms:W3CDTF">2023-07-13T19:47:26Z</dcterms:modified>
</cp:coreProperties>
</file>