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handoutMasterIdLst>
    <p:handoutMasterId r:id="rId14"/>
  </p:handoutMasterIdLst>
  <p:sldIdLst>
    <p:sldId id="256" r:id="rId2"/>
    <p:sldId id="258" r:id="rId3"/>
    <p:sldId id="259" r:id="rId4"/>
    <p:sldId id="260" r:id="rId5"/>
    <p:sldId id="261" r:id="rId6"/>
    <p:sldId id="272" r:id="rId7"/>
    <p:sldId id="262" r:id="rId8"/>
    <p:sldId id="263" r:id="rId9"/>
    <p:sldId id="264" r:id="rId10"/>
    <p:sldId id="265" r:id="rId11"/>
    <p:sldId id="273"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D23FA5-3B5D-465E-8928-E24490487CF5}"/>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C543BC50-8997-4D30-AF06-5CC829E922C9}"/>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777D9AD6-0D3E-47E2-A045-CF4DE54207CF}" type="datetimeFigureOut">
              <a:rPr lang="en-US"/>
              <a:pPr>
                <a:defRPr/>
              </a:pPr>
              <a:t>5/3/2023</a:t>
            </a:fld>
            <a:endParaRPr lang="en-US"/>
          </a:p>
        </p:txBody>
      </p:sp>
      <p:sp>
        <p:nvSpPr>
          <p:cNvPr id="4" name="Footer Placeholder 3">
            <a:extLst>
              <a:ext uri="{FF2B5EF4-FFF2-40B4-BE49-F238E27FC236}">
                <a16:creationId xmlns:a16="http://schemas.microsoft.com/office/drawing/2014/main" id="{9DA9CB5F-EDFE-441C-943B-6B40DED5789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a:extLst>
              <a:ext uri="{FF2B5EF4-FFF2-40B4-BE49-F238E27FC236}">
                <a16:creationId xmlns:a16="http://schemas.microsoft.com/office/drawing/2014/main" id="{C8BF0661-FDC6-45AB-BEA4-3324B16C18AF}"/>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6359831F-1919-45E9-8BAC-91F6E69489CD}"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8DCBBA-0234-4CF6-8098-2C4B20F9916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93AEE359-55CC-404A-9780-4E399B37331E}"/>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9FD7D0C5-891C-4F55-B97E-741E62874CF6}" type="datetimeFigureOut">
              <a:rPr lang="en-US"/>
              <a:pPr>
                <a:defRPr/>
              </a:pPr>
              <a:t>5/3/2023</a:t>
            </a:fld>
            <a:endParaRPr lang="en-US"/>
          </a:p>
        </p:txBody>
      </p:sp>
      <p:sp>
        <p:nvSpPr>
          <p:cNvPr id="4" name="Slide Image Placeholder 3">
            <a:extLst>
              <a:ext uri="{FF2B5EF4-FFF2-40B4-BE49-F238E27FC236}">
                <a16:creationId xmlns:a16="http://schemas.microsoft.com/office/drawing/2014/main" id="{A39D3B5E-6409-4AAB-B2F0-4CE077694F9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BFF042F7-DF4D-442A-ACC5-EA792BE8098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EA615C9-3E5B-42A8-90F7-AA98E1668AF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E21D1EAA-1CB9-4C3B-9CCC-600794B548A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9C93DC49-157E-4528-9135-B66B59182D5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2CBA7563-2D4C-4EDD-853C-41155CD389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DB9C350B-A4C3-412F-86F1-9B44561487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a16="http://schemas.microsoft.com/office/drawing/2014/main" id="{10B22B12-681C-4DEC-8641-47EF862BA8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9384562-4A7F-4692-968B-7F74911F18A6}" type="slidenum">
              <a:rPr lang="en-US" altLang="en-US">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DB01225B-67B3-4121-BDD2-C906DC11883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a:extLst>
              <a:ext uri="{FF2B5EF4-FFF2-40B4-BE49-F238E27FC236}">
                <a16:creationId xmlns:a16="http://schemas.microsoft.com/office/drawing/2014/main" id="{A07926AB-8FA6-46FF-8010-5A67B59029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4580" name="Slide Number Placeholder 3">
            <a:extLst>
              <a:ext uri="{FF2B5EF4-FFF2-40B4-BE49-F238E27FC236}">
                <a16:creationId xmlns:a16="http://schemas.microsoft.com/office/drawing/2014/main" id="{7515A209-A771-4255-AF35-10661894CAB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3ED720B-2EFA-4FAF-9125-8519991E7628}" type="slidenum">
              <a:rPr lang="en-US" altLang="en-US">
                <a:latin typeface="Calibri" panose="020F0502020204030204" pitchFamily="34" charset="0"/>
              </a:rPr>
              <a:pPr/>
              <a:t>3</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7AE9964-B62F-4841-A312-146558C1B161}"/>
              </a:ext>
            </a:extLst>
          </p:cNvPr>
          <p:cNvSpPr>
            <a:spLocks noGrp="1"/>
          </p:cNvSpPr>
          <p:nvPr>
            <p:ph type="dt" sz="half" idx="10"/>
          </p:nvPr>
        </p:nvSpPr>
        <p:spPr/>
        <p:txBody>
          <a:bodyPr/>
          <a:lstStyle>
            <a:lvl1pPr>
              <a:defRPr/>
            </a:lvl1pPr>
          </a:lstStyle>
          <a:p>
            <a:pPr>
              <a:defRPr/>
            </a:pPr>
            <a:fld id="{D50E61C9-95FE-4C65-9EE9-3A3E7B7C698A}" type="datetime1">
              <a:rPr lang="en-US"/>
              <a:pPr>
                <a:defRPr/>
              </a:pPr>
              <a:t>5/3/2023</a:t>
            </a:fld>
            <a:endParaRPr lang="en-US"/>
          </a:p>
        </p:txBody>
      </p:sp>
      <p:sp>
        <p:nvSpPr>
          <p:cNvPr id="5" name="Footer Placeholder 4">
            <a:extLst>
              <a:ext uri="{FF2B5EF4-FFF2-40B4-BE49-F238E27FC236}">
                <a16:creationId xmlns:a16="http://schemas.microsoft.com/office/drawing/2014/main" id="{9F73D370-CAD1-4584-94D3-17C2F19AA77A}"/>
              </a:ext>
            </a:extLst>
          </p:cNvPr>
          <p:cNvSpPr>
            <a:spLocks noGrp="1"/>
          </p:cNvSpPr>
          <p:nvPr>
            <p:ph type="ftr" sz="quarter" idx="11"/>
          </p:nvPr>
        </p:nvSpPr>
        <p:spPr/>
        <p:txBody>
          <a:bodyPr/>
          <a:lstStyle>
            <a:lvl1pPr>
              <a:defRPr/>
            </a:lvl1pPr>
          </a:lstStyle>
          <a:p>
            <a:pPr>
              <a:defRPr/>
            </a:pPr>
            <a:r>
              <a:rPr lang="en-US"/>
              <a:t>Fourth International Conference on Ideas, Innovations, Impact in Science &amp; Technology 2021</a:t>
            </a:r>
          </a:p>
        </p:txBody>
      </p:sp>
      <p:sp>
        <p:nvSpPr>
          <p:cNvPr id="6" name="Slide Number Placeholder 5">
            <a:extLst>
              <a:ext uri="{FF2B5EF4-FFF2-40B4-BE49-F238E27FC236}">
                <a16:creationId xmlns:a16="http://schemas.microsoft.com/office/drawing/2014/main" id="{BD425B3D-2951-4EB1-84FE-17A5A3688CB9}"/>
              </a:ext>
            </a:extLst>
          </p:cNvPr>
          <p:cNvSpPr>
            <a:spLocks noGrp="1"/>
          </p:cNvSpPr>
          <p:nvPr>
            <p:ph type="sldNum" sz="quarter" idx="12"/>
          </p:nvPr>
        </p:nvSpPr>
        <p:spPr/>
        <p:txBody>
          <a:bodyPr/>
          <a:lstStyle>
            <a:lvl1pPr>
              <a:defRPr/>
            </a:lvl1pPr>
          </a:lstStyle>
          <a:p>
            <a:fld id="{C19D7C65-E614-470A-8968-37DBE5A1C87F}" type="slidenum">
              <a:rPr lang="en-US" altLang="en-US"/>
              <a:pPr/>
              <a:t>‹#›</a:t>
            </a:fld>
            <a:endParaRPr lang="en-US" altLang="en-US"/>
          </a:p>
        </p:txBody>
      </p:sp>
    </p:spTree>
    <p:extLst>
      <p:ext uri="{BB962C8B-B14F-4D97-AF65-F5344CB8AC3E}">
        <p14:creationId xmlns:p14="http://schemas.microsoft.com/office/powerpoint/2010/main" val="3786628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102F2-CF15-4CDE-9428-DDA35D904D80}"/>
              </a:ext>
            </a:extLst>
          </p:cNvPr>
          <p:cNvSpPr>
            <a:spLocks noGrp="1"/>
          </p:cNvSpPr>
          <p:nvPr>
            <p:ph type="dt" sz="half" idx="10"/>
          </p:nvPr>
        </p:nvSpPr>
        <p:spPr/>
        <p:txBody>
          <a:bodyPr/>
          <a:lstStyle>
            <a:lvl1pPr>
              <a:defRPr/>
            </a:lvl1pPr>
          </a:lstStyle>
          <a:p>
            <a:pPr>
              <a:defRPr/>
            </a:pPr>
            <a:fld id="{CEFA5C45-02FF-40DF-84FD-B1009A81A960}" type="datetime1">
              <a:rPr lang="en-US"/>
              <a:pPr>
                <a:defRPr/>
              </a:pPr>
              <a:t>5/3/2023</a:t>
            </a:fld>
            <a:endParaRPr lang="en-US"/>
          </a:p>
        </p:txBody>
      </p:sp>
      <p:sp>
        <p:nvSpPr>
          <p:cNvPr id="5" name="Footer Placeholder 4">
            <a:extLst>
              <a:ext uri="{FF2B5EF4-FFF2-40B4-BE49-F238E27FC236}">
                <a16:creationId xmlns:a16="http://schemas.microsoft.com/office/drawing/2014/main" id="{A792AC8C-874F-4BD2-92A6-695089778D9A}"/>
              </a:ext>
            </a:extLst>
          </p:cNvPr>
          <p:cNvSpPr>
            <a:spLocks noGrp="1"/>
          </p:cNvSpPr>
          <p:nvPr>
            <p:ph type="ftr" sz="quarter" idx="11"/>
          </p:nvPr>
        </p:nvSpPr>
        <p:spPr/>
        <p:txBody>
          <a:bodyPr/>
          <a:lstStyle>
            <a:lvl1pPr>
              <a:defRPr b="1">
                <a:solidFill>
                  <a:schemeClr val="tx2">
                    <a:lumMod val="50000"/>
                  </a:schemeClr>
                </a:solidFill>
              </a:defRPr>
            </a:lvl1pPr>
          </a:lstStyle>
          <a:p>
            <a:pPr>
              <a:defRPr/>
            </a:pPr>
            <a:r>
              <a:rPr lang="en-US"/>
              <a:t>Fourth International Conference on Ideas, Innovations, Impact in Science &amp; Technology 2021</a:t>
            </a:r>
            <a:endParaRPr lang="en-IN"/>
          </a:p>
        </p:txBody>
      </p:sp>
      <p:sp>
        <p:nvSpPr>
          <p:cNvPr id="6" name="Slide Number Placeholder 5">
            <a:extLst>
              <a:ext uri="{FF2B5EF4-FFF2-40B4-BE49-F238E27FC236}">
                <a16:creationId xmlns:a16="http://schemas.microsoft.com/office/drawing/2014/main" id="{1FC8B82F-73FD-4F75-AFAB-0646E25AD4CD}"/>
              </a:ext>
            </a:extLst>
          </p:cNvPr>
          <p:cNvSpPr>
            <a:spLocks noGrp="1"/>
          </p:cNvSpPr>
          <p:nvPr>
            <p:ph type="sldNum" sz="quarter" idx="12"/>
          </p:nvPr>
        </p:nvSpPr>
        <p:spPr/>
        <p:txBody>
          <a:bodyPr/>
          <a:lstStyle>
            <a:lvl1pPr>
              <a:defRPr/>
            </a:lvl1pPr>
          </a:lstStyle>
          <a:p>
            <a:fld id="{CD12D0BF-E983-4A3B-984E-930B113C7EA2}" type="slidenum">
              <a:rPr lang="en-US" altLang="en-US"/>
              <a:pPr/>
              <a:t>‹#›</a:t>
            </a:fld>
            <a:endParaRPr lang="en-US" altLang="en-US"/>
          </a:p>
        </p:txBody>
      </p:sp>
    </p:spTree>
    <p:extLst>
      <p:ext uri="{BB962C8B-B14F-4D97-AF65-F5344CB8AC3E}">
        <p14:creationId xmlns:p14="http://schemas.microsoft.com/office/powerpoint/2010/main" val="4093314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CF9F0-6954-446F-97EF-D5517DBABAC1}"/>
              </a:ext>
            </a:extLst>
          </p:cNvPr>
          <p:cNvSpPr>
            <a:spLocks noGrp="1"/>
          </p:cNvSpPr>
          <p:nvPr>
            <p:ph type="dt" sz="half" idx="10"/>
          </p:nvPr>
        </p:nvSpPr>
        <p:spPr/>
        <p:txBody>
          <a:bodyPr/>
          <a:lstStyle>
            <a:lvl1pPr>
              <a:defRPr/>
            </a:lvl1pPr>
          </a:lstStyle>
          <a:p>
            <a:pPr>
              <a:defRPr/>
            </a:pPr>
            <a:fld id="{8291EF46-65B6-4AB7-BCEB-1377E8606049}" type="datetime1">
              <a:rPr lang="en-US"/>
              <a:pPr>
                <a:defRPr/>
              </a:pPr>
              <a:t>5/3/2023</a:t>
            </a:fld>
            <a:endParaRPr lang="en-US"/>
          </a:p>
        </p:txBody>
      </p:sp>
      <p:sp>
        <p:nvSpPr>
          <p:cNvPr id="5" name="Footer Placeholder 4">
            <a:extLst>
              <a:ext uri="{FF2B5EF4-FFF2-40B4-BE49-F238E27FC236}">
                <a16:creationId xmlns:a16="http://schemas.microsoft.com/office/drawing/2014/main" id="{C97A237E-DD48-469E-B3ED-C390542F89A2}"/>
              </a:ext>
            </a:extLst>
          </p:cNvPr>
          <p:cNvSpPr>
            <a:spLocks noGrp="1"/>
          </p:cNvSpPr>
          <p:nvPr>
            <p:ph type="ftr" sz="quarter" idx="11"/>
          </p:nvPr>
        </p:nvSpPr>
        <p:spPr/>
        <p:txBody>
          <a:bodyPr/>
          <a:lstStyle>
            <a:lvl1pPr>
              <a:defRPr b="1">
                <a:solidFill>
                  <a:schemeClr val="tx2">
                    <a:lumMod val="50000"/>
                  </a:schemeClr>
                </a:solidFill>
              </a:defRPr>
            </a:lvl1pPr>
          </a:lstStyle>
          <a:p>
            <a:pPr>
              <a:defRPr/>
            </a:pPr>
            <a:r>
              <a:rPr lang="en-US"/>
              <a:t>Fourth International Conference on Ideas, Innovations, Impact in Science &amp; Technology 2021</a:t>
            </a:r>
            <a:endParaRPr lang="en-IN"/>
          </a:p>
        </p:txBody>
      </p:sp>
      <p:sp>
        <p:nvSpPr>
          <p:cNvPr id="6" name="Slide Number Placeholder 5">
            <a:extLst>
              <a:ext uri="{FF2B5EF4-FFF2-40B4-BE49-F238E27FC236}">
                <a16:creationId xmlns:a16="http://schemas.microsoft.com/office/drawing/2014/main" id="{A39F9895-A8A3-4A12-B9EE-508461916DCD}"/>
              </a:ext>
            </a:extLst>
          </p:cNvPr>
          <p:cNvSpPr>
            <a:spLocks noGrp="1"/>
          </p:cNvSpPr>
          <p:nvPr>
            <p:ph type="sldNum" sz="quarter" idx="12"/>
          </p:nvPr>
        </p:nvSpPr>
        <p:spPr/>
        <p:txBody>
          <a:bodyPr/>
          <a:lstStyle>
            <a:lvl1pPr>
              <a:defRPr/>
            </a:lvl1pPr>
          </a:lstStyle>
          <a:p>
            <a:fld id="{8E6DDE5C-3324-470E-8326-7203A6F1FF65}" type="slidenum">
              <a:rPr lang="en-US" altLang="en-US"/>
              <a:pPr/>
              <a:t>‹#›</a:t>
            </a:fld>
            <a:endParaRPr lang="en-US" altLang="en-US"/>
          </a:p>
        </p:txBody>
      </p:sp>
    </p:spTree>
    <p:extLst>
      <p:ext uri="{BB962C8B-B14F-4D97-AF65-F5344CB8AC3E}">
        <p14:creationId xmlns:p14="http://schemas.microsoft.com/office/powerpoint/2010/main" val="52885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51F1E8-2A64-476A-93E2-F4F5ACE07923}"/>
              </a:ext>
            </a:extLst>
          </p:cNvPr>
          <p:cNvSpPr>
            <a:spLocks noGrp="1"/>
          </p:cNvSpPr>
          <p:nvPr>
            <p:ph type="dt" sz="half" idx="10"/>
          </p:nvPr>
        </p:nvSpPr>
        <p:spPr/>
        <p:txBody>
          <a:bodyPr/>
          <a:lstStyle>
            <a:lvl1pPr>
              <a:defRPr/>
            </a:lvl1pPr>
          </a:lstStyle>
          <a:p>
            <a:pPr>
              <a:defRPr/>
            </a:pPr>
            <a:fld id="{509EAA0C-08ED-4F14-B5E1-B5A3CF03E0B4}" type="datetime1">
              <a:rPr lang="en-US"/>
              <a:pPr>
                <a:defRPr/>
              </a:pPr>
              <a:t>5/3/2023</a:t>
            </a:fld>
            <a:endParaRPr lang="en-US"/>
          </a:p>
        </p:txBody>
      </p:sp>
      <p:sp>
        <p:nvSpPr>
          <p:cNvPr id="5" name="Footer Placeholder 4">
            <a:extLst>
              <a:ext uri="{FF2B5EF4-FFF2-40B4-BE49-F238E27FC236}">
                <a16:creationId xmlns:a16="http://schemas.microsoft.com/office/drawing/2014/main" id="{8718E8FB-CA7D-4E64-9DEA-A70BB1256E8B}"/>
              </a:ext>
            </a:extLst>
          </p:cNvPr>
          <p:cNvSpPr>
            <a:spLocks noGrp="1"/>
          </p:cNvSpPr>
          <p:nvPr>
            <p:ph type="ftr" sz="quarter" idx="11"/>
          </p:nvPr>
        </p:nvSpPr>
        <p:spPr/>
        <p:txBody>
          <a:bodyPr/>
          <a:lstStyle>
            <a:lvl1pPr>
              <a:defRPr b="1">
                <a:solidFill>
                  <a:schemeClr val="tx2">
                    <a:lumMod val="50000"/>
                  </a:schemeClr>
                </a:solidFill>
              </a:defRPr>
            </a:lvl1pPr>
          </a:lstStyle>
          <a:p>
            <a:pPr>
              <a:defRPr/>
            </a:pPr>
            <a:r>
              <a:rPr lang="en-US"/>
              <a:t>Fourth International Conference on Ideas, Innovations, Impact in Science &amp; Technology 2021</a:t>
            </a:r>
            <a:endParaRPr lang="en-IN"/>
          </a:p>
        </p:txBody>
      </p:sp>
      <p:sp>
        <p:nvSpPr>
          <p:cNvPr id="6" name="Slide Number Placeholder 5">
            <a:extLst>
              <a:ext uri="{FF2B5EF4-FFF2-40B4-BE49-F238E27FC236}">
                <a16:creationId xmlns:a16="http://schemas.microsoft.com/office/drawing/2014/main" id="{524895CA-4306-407A-81EA-45BFBBA35F23}"/>
              </a:ext>
            </a:extLst>
          </p:cNvPr>
          <p:cNvSpPr>
            <a:spLocks noGrp="1"/>
          </p:cNvSpPr>
          <p:nvPr>
            <p:ph type="sldNum" sz="quarter" idx="12"/>
          </p:nvPr>
        </p:nvSpPr>
        <p:spPr/>
        <p:txBody>
          <a:bodyPr/>
          <a:lstStyle>
            <a:lvl1pPr>
              <a:defRPr/>
            </a:lvl1pPr>
          </a:lstStyle>
          <a:p>
            <a:fld id="{C5269681-8273-47EF-9B6E-426592FB39FC}" type="slidenum">
              <a:rPr lang="en-US" altLang="en-US"/>
              <a:pPr/>
              <a:t>‹#›</a:t>
            </a:fld>
            <a:endParaRPr lang="en-US" altLang="en-US"/>
          </a:p>
        </p:txBody>
      </p:sp>
    </p:spTree>
    <p:extLst>
      <p:ext uri="{BB962C8B-B14F-4D97-AF65-F5344CB8AC3E}">
        <p14:creationId xmlns:p14="http://schemas.microsoft.com/office/powerpoint/2010/main" val="108685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140A14-F84D-4206-B3D8-0570F784A20E}"/>
              </a:ext>
            </a:extLst>
          </p:cNvPr>
          <p:cNvSpPr>
            <a:spLocks noGrp="1"/>
          </p:cNvSpPr>
          <p:nvPr>
            <p:ph type="dt" sz="half" idx="10"/>
          </p:nvPr>
        </p:nvSpPr>
        <p:spPr/>
        <p:txBody>
          <a:bodyPr/>
          <a:lstStyle>
            <a:lvl1pPr>
              <a:defRPr/>
            </a:lvl1pPr>
          </a:lstStyle>
          <a:p>
            <a:pPr>
              <a:defRPr/>
            </a:pPr>
            <a:fld id="{53BB51A4-044B-4C21-9CDB-96E47D252AC5}" type="datetime1">
              <a:rPr lang="en-US"/>
              <a:pPr>
                <a:defRPr/>
              </a:pPr>
              <a:t>5/3/2023</a:t>
            </a:fld>
            <a:endParaRPr lang="en-US"/>
          </a:p>
        </p:txBody>
      </p:sp>
      <p:sp>
        <p:nvSpPr>
          <p:cNvPr id="5" name="Footer Placeholder 4">
            <a:extLst>
              <a:ext uri="{FF2B5EF4-FFF2-40B4-BE49-F238E27FC236}">
                <a16:creationId xmlns:a16="http://schemas.microsoft.com/office/drawing/2014/main" id="{3A94B3D5-2C2B-4254-AF57-5811927BCE1A}"/>
              </a:ext>
            </a:extLst>
          </p:cNvPr>
          <p:cNvSpPr>
            <a:spLocks noGrp="1"/>
          </p:cNvSpPr>
          <p:nvPr>
            <p:ph type="ftr" sz="quarter" idx="11"/>
          </p:nvPr>
        </p:nvSpPr>
        <p:spPr/>
        <p:txBody>
          <a:bodyPr/>
          <a:lstStyle>
            <a:lvl1pPr>
              <a:defRPr b="1">
                <a:solidFill>
                  <a:schemeClr val="tx2">
                    <a:lumMod val="50000"/>
                  </a:schemeClr>
                </a:solidFill>
              </a:defRPr>
            </a:lvl1pPr>
          </a:lstStyle>
          <a:p>
            <a:pPr>
              <a:defRPr/>
            </a:pPr>
            <a:r>
              <a:rPr lang="en-US"/>
              <a:t>Fourth International Conference on Ideas, Innovations, Impact in Science &amp; Technology 2021</a:t>
            </a:r>
            <a:endParaRPr lang="en-IN"/>
          </a:p>
        </p:txBody>
      </p:sp>
      <p:sp>
        <p:nvSpPr>
          <p:cNvPr id="6" name="Slide Number Placeholder 5">
            <a:extLst>
              <a:ext uri="{FF2B5EF4-FFF2-40B4-BE49-F238E27FC236}">
                <a16:creationId xmlns:a16="http://schemas.microsoft.com/office/drawing/2014/main" id="{01D45A4A-6B2C-4ACF-84CE-81163CC10E97}"/>
              </a:ext>
            </a:extLst>
          </p:cNvPr>
          <p:cNvSpPr>
            <a:spLocks noGrp="1"/>
          </p:cNvSpPr>
          <p:nvPr>
            <p:ph type="sldNum" sz="quarter" idx="12"/>
          </p:nvPr>
        </p:nvSpPr>
        <p:spPr/>
        <p:txBody>
          <a:bodyPr/>
          <a:lstStyle>
            <a:lvl1pPr>
              <a:defRPr/>
            </a:lvl1pPr>
          </a:lstStyle>
          <a:p>
            <a:fld id="{ADA0001E-A3C6-4FDC-977A-6D70B1D68140}" type="slidenum">
              <a:rPr lang="en-US" altLang="en-US"/>
              <a:pPr/>
              <a:t>‹#›</a:t>
            </a:fld>
            <a:endParaRPr lang="en-US" altLang="en-US"/>
          </a:p>
        </p:txBody>
      </p:sp>
    </p:spTree>
    <p:extLst>
      <p:ext uri="{BB962C8B-B14F-4D97-AF65-F5344CB8AC3E}">
        <p14:creationId xmlns:p14="http://schemas.microsoft.com/office/powerpoint/2010/main" val="272125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0A288D-EB1C-4F20-9685-270D9C1DEEEA}"/>
              </a:ext>
            </a:extLst>
          </p:cNvPr>
          <p:cNvSpPr>
            <a:spLocks noGrp="1"/>
          </p:cNvSpPr>
          <p:nvPr>
            <p:ph type="dt" sz="half" idx="10"/>
          </p:nvPr>
        </p:nvSpPr>
        <p:spPr/>
        <p:txBody>
          <a:bodyPr/>
          <a:lstStyle>
            <a:lvl1pPr>
              <a:defRPr/>
            </a:lvl1pPr>
          </a:lstStyle>
          <a:p>
            <a:pPr>
              <a:defRPr/>
            </a:pPr>
            <a:fld id="{AFC34CEF-2F2F-4E36-A729-4553C46B7EB5}" type="datetime1">
              <a:rPr lang="en-US"/>
              <a:pPr>
                <a:defRPr/>
              </a:pPr>
              <a:t>5/3/2023</a:t>
            </a:fld>
            <a:endParaRPr lang="en-US"/>
          </a:p>
        </p:txBody>
      </p:sp>
      <p:sp>
        <p:nvSpPr>
          <p:cNvPr id="6" name="Footer Placeholder 5">
            <a:extLst>
              <a:ext uri="{FF2B5EF4-FFF2-40B4-BE49-F238E27FC236}">
                <a16:creationId xmlns:a16="http://schemas.microsoft.com/office/drawing/2014/main" id="{2F3371BC-A711-4207-BCB6-640EE3634513}"/>
              </a:ext>
            </a:extLst>
          </p:cNvPr>
          <p:cNvSpPr>
            <a:spLocks noGrp="1"/>
          </p:cNvSpPr>
          <p:nvPr>
            <p:ph type="ftr" sz="quarter" idx="11"/>
          </p:nvPr>
        </p:nvSpPr>
        <p:spPr/>
        <p:txBody>
          <a:bodyPr/>
          <a:lstStyle>
            <a:lvl1pPr>
              <a:defRPr b="1">
                <a:solidFill>
                  <a:schemeClr val="tx2">
                    <a:lumMod val="50000"/>
                  </a:schemeClr>
                </a:solidFill>
              </a:defRPr>
            </a:lvl1pPr>
          </a:lstStyle>
          <a:p>
            <a:pPr>
              <a:defRPr/>
            </a:pPr>
            <a:r>
              <a:rPr lang="en-US"/>
              <a:t>Fourth International Conference on Ideas, Innovations, Impact in Science &amp; Technology 2021</a:t>
            </a:r>
            <a:endParaRPr lang="en-IN"/>
          </a:p>
        </p:txBody>
      </p:sp>
      <p:sp>
        <p:nvSpPr>
          <p:cNvPr id="7" name="Slide Number Placeholder 6">
            <a:extLst>
              <a:ext uri="{FF2B5EF4-FFF2-40B4-BE49-F238E27FC236}">
                <a16:creationId xmlns:a16="http://schemas.microsoft.com/office/drawing/2014/main" id="{F7E18E5D-5A4C-4770-B7E5-6FE8BCE9E9DE}"/>
              </a:ext>
            </a:extLst>
          </p:cNvPr>
          <p:cNvSpPr>
            <a:spLocks noGrp="1"/>
          </p:cNvSpPr>
          <p:nvPr>
            <p:ph type="sldNum" sz="quarter" idx="12"/>
          </p:nvPr>
        </p:nvSpPr>
        <p:spPr/>
        <p:txBody>
          <a:bodyPr/>
          <a:lstStyle>
            <a:lvl1pPr>
              <a:defRPr/>
            </a:lvl1pPr>
          </a:lstStyle>
          <a:p>
            <a:fld id="{D299E821-45C8-49CB-8526-21F92D83C31F}" type="slidenum">
              <a:rPr lang="en-US" altLang="en-US"/>
              <a:pPr/>
              <a:t>‹#›</a:t>
            </a:fld>
            <a:endParaRPr lang="en-US" altLang="en-US"/>
          </a:p>
        </p:txBody>
      </p:sp>
    </p:spTree>
    <p:extLst>
      <p:ext uri="{BB962C8B-B14F-4D97-AF65-F5344CB8AC3E}">
        <p14:creationId xmlns:p14="http://schemas.microsoft.com/office/powerpoint/2010/main" val="2830090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928E03-C811-40B7-B6E1-2C7A93CB25D7}"/>
              </a:ext>
            </a:extLst>
          </p:cNvPr>
          <p:cNvSpPr>
            <a:spLocks noGrp="1"/>
          </p:cNvSpPr>
          <p:nvPr>
            <p:ph type="dt" sz="half" idx="10"/>
          </p:nvPr>
        </p:nvSpPr>
        <p:spPr/>
        <p:txBody>
          <a:bodyPr/>
          <a:lstStyle>
            <a:lvl1pPr>
              <a:defRPr/>
            </a:lvl1pPr>
          </a:lstStyle>
          <a:p>
            <a:pPr>
              <a:defRPr/>
            </a:pPr>
            <a:fld id="{A1BDF2C9-B8C2-4A71-B296-006A14E06611}" type="datetime1">
              <a:rPr lang="en-US"/>
              <a:pPr>
                <a:defRPr/>
              </a:pPr>
              <a:t>5/3/2023</a:t>
            </a:fld>
            <a:endParaRPr lang="en-US"/>
          </a:p>
        </p:txBody>
      </p:sp>
      <p:sp>
        <p:nvSpPr>
          <p:cNvPr id="8" name="Footer Placeholder 7">
            <a:extLst>
              <a:ext uri="{FF2B5EF4-FFF2-40B4-BE49-F238E27FC236}">
                <a16:creationId xmlns:a16="http://schemas.microsoft.com/office/drawing/2014/main" id="{7571AD2C-0833-40F6-A8A3-C353A557EC1C}"/>
              </a:ext>
            </a:extLst>
          </p:cNvPr>
          <p:cNvSpPr>
            <a:spLocks noGrp="1"/>
          </p:cNvSpPr>
          <p:nvPr>
            <p:ph type="ftr" sz="quarter" idx="11"/>
          </p:nvPr>
        </p:nvSpPr>
        <p:spPr/>
        <p:txBody>
          <a:bodyPr/>
          <a:lstStyle>
            <a:lvl1pPr>
              <a:defRPr b="1">
                <a:solidFill>
                  <a:schemeClr val="tx2">
                    <a:lumMod val="50000"/>
                  </a:schemeClr>
                </a:solidFill>
              </a:defRPr>
            </a:lvl1pPr>
          </a:lstStyle>
          <a:p>
            <a:pPr>
              <a:defRPr/>
            </a:pPr>
            <a:r>
              <a:rPr lang="en-US"/>
              <a:t>Fourth International Conference on Ideas, Innovations, Impact in Science &amp; Technology 2021</a:t>
            </a:r>
            <a:endParaRPr lang="en-IN"/>
          </a:p>
        </p:txBody>
      </p:sp>
      <p:sp>
        <p:nvSpPr>
          <p:cNvPr id="9" name="Slide Number Placeholder 8">
            <a:extLst>
              <a:ext uri="{FF2B5EF4-FFF2-40B4-BE49-F238E27FC236}">
                <a16:creationId xmlns:a16="http://schemas.microsoft.com/office/drawing/2014/main" id="{8CBA6448-55D6-403A-B818-CC3070986964}"/>
              </a:ext>
            </a:extLst>
          </p:cNvPr>
          <p:cNvSpPr>
            <a:spLocks noGrp="1"/>
          </p:cNvSpPr>
          <p:nvPr>
            <p:ph type="sldNum" sz="quarter" idx="12"/>
          </p:nvPr>
        </p:nvSpPr>
        <p:spPr/>
        <p:txBody>
          <a:bodyPr/>
          <a:lstStyle>
            <a:lvl1pPr>
              <a:defRPr/>
            </a:lvl1pPr>
          </a:lstStyle>
          <a:p>
            <a:fld id="{619B5E6C-8E12-4B7D-BDF8-EF5B7DA4775B}" type="slidenum">
              <a:rPr lang="en-US" altLang="en-US"/>
              <a:pPr/>
              <a:t>‹#›</a:t>
            </a:fld>
            <a:endParaRPr lang="en-US" altLang="en-US"/>
          </a:p>
        </p:txBody>
      </p:sp>
    </p:spTree>
    <p:extLst>
      <p:ext uri="{BB962C8B-B14F-4D97-AF65-F5344CB8AC3E}">
        <p14:creationId xmlns:p14="http://schemas.microsoft.com/office/powerpoint/2010/main" val="243742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24E79A-9213-4471-AB6C-9928C344FFF6}"/>
              </a:ext>
            </a:extLst>
          </p:cNvPr>
          <p:cNvSpPr>
            <a:spLocks noGrp="1"/>
          </p:cNvSpPr>
          <p:nvPr>
            <p:ph type="dt" sz="half" idx="10"/>
          </p:nvPr>
        </p:nvSpPr>
        <p:spPr/>
        <p:txBody>
          <a:bodyPr/>
          <a:lstStyle>
            <a:lvl1pPr>
              <a:defRPr/>
            </a:lvl1pPr>
          </a:lstStyle>
          <a:p>
            <a:pPr>
              <a:defRPr/>
            </a:pPr>
            <a:fld id="{CA800B42-83A1-460A-B5EE-1F8C0E51B176}" type="datetime1">
              <a:rPr lang="en-US"/>
              <a:pPr>
                <a:defRPr/>
              </a:pPr>
              <a:t>5/3/2023</a:t>
            </a:fld>
            <a:endParaRPr lang="en-US"/>
          </a:p>
        </p:txBody>
      </p:sp>
      <p:sp>
        <p:nvSpPr>
          <p:cNvPr id="4" name="Footer Placeholder 3">
            <a:extLst>
              <a:ext uri="{FF2B5EF4-FFF2-40B4-BE49-F238E27FC236}">
                <a16:creationId xmlns:a16="http://schemas.microsoft.com/office/drawing/2014/main" id="{548A3A55-3E92-45E2-B537-07A66DA8CFFE}"/>
              </a:ext>
            </a:extLst>
          </p:cNvPr>
          <p:cNvSpPr>
            <a:spLocks noGrp="1"/>
          </p:cNvSpPr>
          <p:nvPr>
            <p:ph type="ftr" sz="quarter" idx="11"/>
          </p:nvPr>
        </p:nvSpPr>
        <p:spPr/>
        <p:txBody>
          <a:bodyPr/>
          <a:lstStyle>
            <a:lvl1pPr>
              <a:defRPr b="1">
                <a:solidFill>
                  <a:schemeClr val="tx2">
                    <a:lumMod val="50000"/>
                  </a:schemeClr>
                </a:solidFill>
              </a:defRPr>
            </a:lvl1pPr>
          </a:lstStyle>
          <a:p>
            <a:pPr>
              <a:defRPr/>
            </a:pPr>
            <a:r>
              <a:rPr lang="en-US"/>
              <a:t>Fourth International Conference on Ideas, Innovations, Impact in Science &amp; Technology 2021</a:t>
            </a:r>
            <a:endParaRPr lang="en-IN"/>
          </a:p>
        </p:txBody>
      </p:sp>
      <p:sp>
        <p:nvSpPr>
          <p:cNvPr id="5" name="Slide Number Placeholder 4">
            <a:extLst>
              <a:ext uri="{FF2B5EF4-FFF2-40B4-BE49-F238E27FC236}">
                <a16:creationId xmlns:a16="http://schemas.microsoft.com/office/drawing/2014/main" id="{39D104F1-FC3B-4087-9243-B6228DB824B9}"/>
              </a:ext>
            </a:extLst>
          </p:cNvPr>
          <p:cNvSpPr>
            <a:spLocks noGrp="1"/>
          </p:cNvSpPr>
          <p:nvPr>
            <p:ph type="sldNum" sz="quarter" idx="12"/>
          </p:nvPr>
        </p:nvSpPr>
        <p:spPr/>
        <p:txBody>
          <a:bodyPr/>
          <a:lstStyle>
            <a:lvl1pPr>
              <a:defRPr/>
            </a:lvl1pPr>
          </a:lstStyle>
          <a:p>
            <a:fld id="{FB700FEE-45A6-4DFE-97F7-99C598B53DE1}" type="slidenum">
              <a:rPr lang="en-US" altLang="en-US"/>
              <a:pPr/>
              <a:t>‹#›</a:t>
            </a:fld>
            <a:endParaRPr lang="en-US" altLang="en-US"/>
          </a:p>
        </p:txBody>
      </p:sp>
    </p:spTree>
    <p:extLst>
      <p:ext uri="{BB962C8B-B14F-4D97-AF65-F5344CB8AC3E}">
        <p14:creationId xmlns:p14="http://schemas.microsoft.com/office/powerpoint/2010/main" val="1143252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BDDCB7-F75E-47A8-B1FA-3BC8E6007066}"/>
              </a:ext>
            </a:extLst>
          </p:cNvPr>
          <p:cNvSpPr>
            <a:spLocks noGrp="1"/>
          </p:cNvSpPr>
          <p:nvPr>
            <p:ph type="dt" sz="half" idx="10"/>
          </p:nvPr>
        </p:nvSpPr>
        <p:spPr/>
        <p:txBody>
          <a:bodyPr/>
          <a:lstStyle>
            <a:lvl1pPr>
              <a:defRPr/>
            </a:lvl1pPr>
          </a:lstStyle>
          <a:p>
            <a:pPr>
              <a:defRPr/>
            </a:pPr>
            <a:fld id="{F45357E5-12C3-4234-88A9-C44D954AE874}" type="datetime1">
              <a:rPr lang="en-US"/>
              <a:pPr>
                <a:defRPr/>
              </a:pPr>
              <a:t>5/3/2023</a:t>
            </a:fld>
            <a:endParaRPr lang="en-US"/>
          </a:p>
        </p:txBody>
      </p:sp>
      <p:sp>
        <p:nvSpPr>
          <p:cNvPr id="3" name="Footer Placeholder 2">
            <a:extLst>
              <a:ext uri="{FF2B5EF4-FFF2-40B4-BE49-F238E27FC236}">
                <a16:creationId xmlns:a16="http://schemas.microsoft.com/office/drawing/2014/main" id="{4547298C-CBB1-45C2-9D0B-04897952E879}"/>
              </a:ext>
            </a:extLst>
          </p:cNvPr>
          <p:cNvSpPr>
            <a:spLocks noGrp="1"/>
          </p:cNvSpPr>
          <p:nvPr>
            <p:ph type="ftr" sz="quarter" idx="11"/>
          </p:nvPr>
        </p:nvSpPr>
        <p:spPr/>
        <p:txBody>
          <a:bodyPr/>
          <a:lstStyle>
            <a:lvl1pPr>
              <a:defRPr b="1">
                <a:solidFill>
                  <a:schemeClr val="tx2">
                    <a:lumMod val="50000"/>
                  </a:schemeClr>
                </a:solidFill>
              </a:defRPr>
            </a:lvl1pPr>
          </a:lstStyle>
          <a:p>
            <a:pPr>
              <a:defRPr/>
            </a:pPr>
            <a:r>
              <a:rPr lang="en-US"/>
              <a:t>Fourth International Conference on Ideas, Innovations, Impact in Science &amp; Technology 2021</a:t>
            </a:r>
            <a:endParaRPr lang="en-IN"/>
          </a:p>
        </p:txBody>
      </p:sp>
      <p:sp>
        <p:nvSpPr>
          <p:cNvPr id="4" name="Slide Number Placeholder 3">
            <a:extLst>
              <a:ext uri="{FF2B5EF4-FFF2-40B4-BE49-F238E27FC236}">
                <a16:creationId xmlns:a16="http://schemas.microsoft.com/office/drawing/2014/main" id="{434E8B5C-4591-469B-8DF0-1F03493655BE}"/>
              </a:ext>
            </a:extLst>
          </p:cNvPr>
          <p:cNvSpPr>
            <a:spLocks noGrp="1"/>
          </p:cNvSpPr>
          <p:nvPr>
            <p:ph type="sldNum" sz="quarter" idx="12"/>
          </p:nvPr>
        </p:nvSpPr>
        <p:spPr/>
        <p:txBody>
          <a:bodyPr/>
          <a:lstStyle>
            <a:lvl1pPr>
              <a:defRPr/>
            </a:lvl1pPr>
          </a:lstStyle>
          <a:p>
            <a:fld id="{571C3F96-11A5-4D3B-972E-4E47D2E6F2B5}" type="slidenum">
              <a:rPr lang="en-US" altLang="en-US"/>
              <a:pPr/>
              <a:t>‹#›</a:t>
            </a:fld>
            <a:endParaRPr lang="en-US" altLang="en-US"/>
          </a:p>
        </p:txBody>
      </p:sp>
    </p:spTree>
    <p:extLst>
      <p:ext uri="{BB962C8B-B14F-4D97-AF65-F5344CB8AC3E}">
        <p14:creationId xmlns:p14="http://schemas.microsoft.com/office/powerpoint/2010/main" val="83798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F8563721-EBC5-4784-BAF0-887296A860BB}"/>
              </a:ext>
            </a:extLst>
          </p:cNvPr>
          <p:cNvSpPr>
            <a:spLocks noGrp="1"/>
          </p:cNvSpPr>
          <p:nvPr>
            <p:ph type="dt" sz="half" idx="10"/>
          </p:nvPr>
        </p:nvSpPr>
        <p:spPr/>
        <p:txBody>
          <a:bodyPr/>
          <a:lstStyle>
            <a:lvl1pPr>
              <a:defRPr/>
            </a:lvl1pPr>
          </a:lstStyle>
          <a:p>
            <a:pPr>
              <a:defRPr/>
            </a:pPr>
            <a:fld id="{CDEA7452-DFDF-48B0-B82E-035B190494E7}" type="datetime1">
              <a:rPr lang="en-US"/>
              <a:pPr>
                <a:defRPr/>
              </a:pPr>
              <a:t>5/3/2023</a:t>
            </a:fld>
            <a:endParaRPr lang="en-US"/>
          </a:p>
        </p:txBody>
      </p:sp>
      <p:sp>
        <p:nvSpPr>
          <p:cNvPr id="6" name="Footer Placeholder 5">
            <a:extLst>
              <a:ext uri="{FF2B5EF4-FFF2-40B4-BE49-F238E27FC236}">
                <a16:creationId xmlns:a16="http://schemas.microsoft.com/office/drawing/2014/main" id="{CAD9D5D1-E298-4ACA-9643-E6614E3FC316}"/>
              </a:ext>
            </a:extLst>
          </p:cNvPr>
          <p:cNvSpPr>
            <a:spLocks noGrp="1"/>
          </p:cNvSpPr>
          <p:nvPr>
            <p:ph type="ftr" sz="quarter" idx="11"/>
          </p:nvPr>
        </p:nvSpPr>
        <p:spPr/>
        <p:txBody>
          <a:bodyPr/>
          <a:lstStyle>
            <a:lvl1pPr>
              <a:defRPr b="1">
                <a:solidFill>
                  <a:schemeClr val="tx2">
                    <a:lumMod val="50000"/>
                  </a:schemeClr>
                </a:solidFill>
              </a:defRPr>
            </a:lvl1pPr>
          </a:lstStyle>
          <a:p>
            <a:pPr>
              <a:defRPr/>
            </a:pPr>
            <a:r>
              <a:rPr lang="en-US"/>
              <a:t>Fourth International Conference on Ideas, Innovations, Impact in Science &amp; Technology 2021</a:t>
            </a:r>
            <a:endParaRPr lang="en-IN"/>
          </a:p>
        </p:txBody>
      </p:sp>
      <p:sp>
        <p:nvSpPr>
          <p:cNvPr id="7" name="Slide Number Placeholder 6">
            <a:extLst>
              <a:ext uri="{FF2B5EF4-FFF2-40B4-BE49-F238E27FC236}">
                <a16:creationId xmlns:a16="http://schemas.microsoft.com/office/drawing/2014/main" id="{3752E3EA-2345-4BB0-ADF1-9DC5B7BCCA09}"/>
              </a:ext>
            </a:extLst>
          </p:cNvPr>
          <p:cNvSpPr>
            <a:spLocks noGrp="1"/>
          </p:cNvSpPr>
          <p:nvPr>
            <p:ph type="sldNum" sz="quarter" idx="12"/>
          </p:nvPr>
        </p:nvSpPr>
        <p:spPr/>
        <p:txBody>
          <a:bodyPr/>
          <a:lstStyle>
            <a:lvl1pPr>
              <a:defRPr/>
            </a:lvl1pPr>
          </a:lstStyle>
          <a:p>
            <a:fld id="{2FE0FD8F-A9B0-4814-A41C-3E18E31345E3}" type="slidenum">
              <a:rPr lang="en-US" altLang="en-US"/>
              <a:pPr/>
              <a:t>‹#›</a:t>
            </a:fld>
            <a:endParaRPr lang="en-US" altLang="en-US"/>
          </a:p>
        </p:txBody>
      </p:sp>
    </p:spTree>
    <p:extLst>
      <p:ext uri="{BB962C8B-B14F-4D97-AF65-F5344CB8AC3E}">
        <p14:creationId xmlns:p14="http://schemas.microsoft.com/office/powerpoint/2010/main" val="1212698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08CBF7BE-6970-4039-81AF-20996515DFD3}"/>
              </a:ext>
            </a:extLst>
          </p:cNvPr>
          <p:cNvSpPr>
            <a:spLocks noGrp="1"/>
          </p:cNvSpPr>
          <p:nvPr>
            <p:ph type="dt" sz="half" idx="10"/>
          </p:nvPr>
        </p:nvSpPr>
        <p:spPr/>
        <p:txBody>
          <a:bodyPr/>
          <a:lstStyle>
            <a:lvl1pPr>
              <a:defRPr/>
            </a:lvl1pPr>
          </a:lstStyle>
          <a:p>
            <a:pPr>
              <a:defRPr/>
            </a:pPr>
            <a:fld id="{31977CB0-3E75-4CE5-AC0F-CBC42DE5FB71}" type="datetime1">
              <a:rPr lang="en-US"/>
              <a:pPr>
                <a:defRPr/>
              </a:pPr>
              <a:t>5/3/2023</a:t>
            </a:fld>
            <a:endParaRPr lang="en-US"/>
          </a:p>
        </p:txBody>
      </p:sp>
      <p:sp>
        <p:nvSpPr>
          <p:cNvPr id="6" name="Footer Placeholder 5">
            <a:extLst>
              <a:ext uri="{FF2B5EF4-FFF2-40B4-BE49-F238E27FC236}">
                <a16:creationId xmlns:a16="http://schemas.microsoft.com/office/drawing/2014/main" id="{307A96D2-11B0-4BE8-AA06-727A539003EA}"/>
              </a:ext>
            </a:extLst>
          </p:cNvPr>
          <p:cNvSpPr>
            <a:spLocks noGrp="1"/>
          </p:cNvSpPr>
          <p:nvPr>
            <p:ph type="ftr" sz="quarter" idx="11"/>
          </p:nvPr>
        </p:nvSpPr>
        <p:spPr/>
        <p:txBody>
          <a:bodyPr/>
          <a:lstStyle>
            <a:lvl1pPr>
              <a:defRPr b="1">
                <a:solidFill>
                  <a:schemeClr val="tx2">
                    <a:lumMod val="50000"/>
                  </a:schemeClr>
                </a:solidFill>
              </a:defRPr>
            </a:lvl1pPr>
          </a:lstStyle>
          <a:p>
            <a:pPr>
              <a:defRPr/>
            </a:pPr>
            <a:r>
              <a:rPr lang="en-US"/>
              <a:t>Fourth International Conference on Ideas, Innovations, Impact in Science &amp; Technology 2021</a:t>
            </a:r>
            <a:endParaRPr lang="en-IN"/>
          </a:p>
        </p:txBody>
      </p:sp>
      <p:sp>
        <p:nvSpPr>
          <p:cNvPr id="7" name="Slide Number Placeholder 6">
            <a:extLst>
              <a:ext uri="{FF2B5EF4-FFF2-40B4-BE49-F238E27FC236}">
                <a16:creationId xmlns:a16="http://schemas.microsoft.com/office/drawing/2014/main" id="{4816E468-C01A-441A-AFC8-5E862F64C257}"/>
              </a:ext>
            </a:extLst>
          </p:cNvPr>
          <p:cNvSpPr>
            <a:spLocks noGrp="1"/>
          </p:cNvSpPr>
          <p:nvPr>
            <p:ph type="sldNum" sz="quarter" idx="12"/>
          </p:nvPr>
        </p:nvSpPr>
        <p:spPr/>
        <p:txBody>
          <a:bodyPr/>
          <a:lstStyle>
            <a:lvl1pPr>
              <a:defRPr/>
            </a:lvl1pPr>
          </a:lstStyle>
          <a:p>
            <a:fld id="{2F83DB56-7893-403F-A76F-00CC3FABEB42}" type="slidenum">
              <a:rPr lang="en-US" altLang="en-US"/>
              <a:pPr/>
              <a:t>‹#›</a:t>
            </a:fld>
            <a:endParaRPr lang="en-US" altLang="en-US"/>
          </a:p>
        </p:txBody>
      </p:sp>
    </p:spTree>
    <p:extLst>
      <p:ext uri="{BB962C8B-B14F-4D97-AF65-F5344CB8AC3E}">
        <p14:creationId xmlns:p14="http://schemas.microsoft.com/office/powerpoint/2010/main" val="637578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F76AD58-8921-444C-A40E-A36680BDB41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7B379B8-B428-48AA-9D7E-FD2910F401E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9A650AB-3D1C-49F0-B37B-CF3F9D33B5A8}"/>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C1AABBD-4726-4D83-B84C-720E1D1601B8}" type="datetime1">
              <a:rPr lang="en-US"/>
              <a:pPr>
                <a:defRPr/>
              </a:pPr>
              <a:t>5/3/2023</a:t>
            </a:fld>
            <a:endParaRPr lang="en-US"/>
          </a:p>
        </p:txBody>
      </p:sp>
      <p:sp>
        <p:nvSpPr>
          <p:cNvPr id="5" name="Footer Placeholder 4">
            <a:extLst>
              <a:ext uri="{FF2B5EF4-FFF2-40B4-BE49-F238E27FC236}">
                <a16:creationId xmlns:a16="http://schemas.microsoft.com/office/drawing/2014/main" id="{8DE3E396-2579-4963-9608-63E3F6D4C4D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Fourth International Conference on Ideas, Innovations, Impact in Science &amp; Technology 2021</a:t>
            </a:r>
          </a:p>
        </p:txBody>
      </p:sp>
      <p:sp>
        <p:nvSpPr>
          <p:cNvPr id="6" name="Slide Number Placeholder 5">
            <a:extLst>
              <a:ext uri="{FF2B5EF4-FFF2-40B4-BE49-F238E27FC236}">
                <a16:creationId xmlns:a16="http://schemas.microsoft.com/office/drawing/2014/main" id="{1C6AE3CD-6810-4406-AB13-346695B3782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1D23ACD1-C399-40D3-9611-2A20E54BE27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hf sldNum="0"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5666FB0A-46AB-4424-9EAC-132938420DBF}"/>
              </a:ext>
            </a:extLst>
          </p:cNvPr>
          <p:cNvSpPr>
            <a:spLocks noChangeArrowheads="1"/>
          </p:cNvSpPr>
          <p:nvPr/>
        </p:nvSpPr>
        <p:spPr bwMode="auto">
          <a:xfrm>
            <a:off x="1076325" y="673100"/>
            <a:ext cx="7153275" cy="141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sz="2200" b="1" baseline="30000" dirty="0">
                <a:solidFill>
                  <a:srgbClr val="002060"/>
                </a:solidFill>
                <a:latin typeface="Times New Roman" panose="02020603050405020304" pitchFamily="18" charset="0"/>
              </a:rPr>
              <a:t>6th</a:t>
            </a:r>
            <a:r>
              <a:rPr lang="en-IN" altLang="en-US" sz="2200" b="1" dirty="0">
                <a:solidFill>
                  <a:srgbClr val="002060"/>
                </a:solidFill>
                <a:latin typeface="Times New Roman" panose="02020603050405020304" pitchFamily="18" charset="0"/>
              </a:rPr>
              <a:t> International Conference on</a:t>
            </a:r>
          </a:p>
          <a:p>
            <a:pPr algn="ctr" eaLnBrk="1" hangingPunct="1"/>
            <a:r>
              <a:rPr lang="en-US" altLang="en-US" sz="2400" b="1" dirty="0">
                <a:solidFill>
                  <a:srgbClr val="002060"/>
                </a:solidFill>
                <a:latin typeface="Times New Roman" panose="02020603050405020304" pitchFamily="18" charset="0"/>
              </a:rPr>
              <a:t>Ideas, Innovations, Impact in Science &amp; Technology</a:t>
            </a:r>
            <a:endParaRPr lang="en-IN" altLang="en-US" sz="2400" b="1" dirty="0">
              <a:solidFill>
                <a:srgbClr val="002060"/>
              </a:solidFill>
              <a:latin typeface="Times New Roman" panose="02020603050405020304" pitchFamily="18" charset="0"/>
            </a:endParaRPr>
          </a:p>
          <a:p>
            <a:pPr algn="ctr" eaLnBrk="1" hangingPunct="1"/>
            <a:r>
              <a:rPr lang="en-IN" altLang="en-US" sz="2400" b="1" dirty="0">
                <a:solidFill>
                  <a:srgbClr val="002060"/>
                </a:solidFill>
                <a:latin typeface="Times New Roman" panose="02020603050405020304" pitchFamily="18" charset="0"/>
              </a:rPr>
              <a:t>(ICIIST 2023)</a:t>
            </a:r>
          </a:p>
          <a:p>
            <a:pPr algn="ctr" eaLnBrk="1" hangingPunct="1"/>
            <a:r>
              <a:rPr lang="en-IN" altLang="en-US" sz="1600" b="1" dirty="0">
                <a:solidFill>
                  <a:srgbClr val="002060"/>
                </a:solidFill>
                <a:latin typeface="Times New Roman" panose="02020603050405020304" pitchFamily="18" charset="0"/>
              </a:rPr>
              <a:t> 3</a:t>
            </a:r>
            <a:r>
              <a:rPr lang="en-IN" altLang="en-US" sz="1600" b="1" baseline="30000" dirty="0">
                <a:solidFill>
                  <a:srgbClr val="002060"/>
                </a:solidFill>
                <a:latin typeface="Times New Roman" panose="02020603050405020304" pitchFamily="18" charset="0"/>
              </a:rPr>
              <a:t>rd</a:t>
            </a:r>
            <a:r>
              <a:rPr lang="en-IN" altLang="en-US" sz="1600" b="1" dirty="0">
                <a:solidFill>
                  <a:srgbClr val="002060"/>
                </a:solidFill>
                <a:latin typeface="Times New Roman" panose="02020603050405020304" pitchFamily="18" charset="0"/>
              </a:rPr>
              <a:t> and 4</a:t>
            </a:r>
            <a:r>
              <a:rPr lang="en-IN" altLang="en-US" sz="1600" b="1" baseline="30000" dirty="0">
                <a:solidFill>
                  <a:srgbClr val="002060"/>
                </a:solidFill>
                <a:latin typeface="Times New Roman" panose="02020603050405020304" pitchFamily="18" charset="0"/>
              </a:rPr>
              <a:t>th</a:t>
            </a:r>
            <a:r>
              <a:rPr lang="en-IN" altLang="en-US" sz="1600" b="1" dirty="0">
                <a:solidFill>
                  <a:srgbClr val="002060"/>
                </a:solidFill>
                <a:latin typeface="Times New Roman" panose="02020603050405020304" pitchFamily="18" charset="0"/>
              </a:rPr>
              <a:t>  May 2023</a:t>
            </a:r>
            <a:endParaRPr lang="en-IN" altLang="en-US" sz="1600" dirty="0">
              <a:solidFill>
                <a:srgbClr val="002060"/>
              </a:solidFill>
              <a:latin typeface="Calibri" panose="020F0502020204030204" pitchFamily="34" charset="0"/>
            </a:endParaRPr>
          </a:p>
        </p:txBody>
      </p:sp>
      <p:sp>
        <p:nvSpPr>
          <p:cNvPr id="12291" name="Title 1">
            <a:extLst>
              <a:ext uri="{FF2B5EF4-FFF2-40B4-BE49-F238E27FC236}">
                <a16:creationId xmlns:a16="http://schemas.microsoft.com/office/drawing/2014/main" id="{19C4A319-EDFD-41AB-BFF9-8C0A15495552}"/>
              </a:ext>
            </a:extLst>
          </p:cNvPr>
          <p:cNvSpPr txBox="1">
            <a:spLocks/>
          </p:cNvSpPr>
          <p:nvPr/>
        </p:nvSpPr>
        <p:spPr bwMode="auto">
          <a:xfrm>
            <a:off x="1143000" y="2918135"/>
            <a:ext cx="691515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sz="4000" b="1" dirty="0">
                <a:solidFill>
                  <a:srgbClr val="002060"/>
                </a:solidFill>
                <a:latin typeface="Times New Roman" panose="02020603050405020304" pitchFamily="18" charset="0"/>
                <a:cs typeface="Times New Roman" panose="02020603050405020304" pitchFamily="18" charset="0"/>
              </a:rPr>
              <a:t>Solar Based Peltier </a:t>
            </a:r>
            <a:r>
              <a:rPr lang="en-US" altLang="en-US" sz="4000" b="1" dirty="0">
                <a:solidFill>
                  <a:srgbClr val="002060"/>
                </a:solidFill>
                <a:latin typeface="Times New Roman" panose="02020603050405020304" pitchFamily="18" charset="0"/>
                <a:cs typeface="Times New Roman" panose="02020603050405020304" pitchFamily="18" charset="0"/>
              </a:rPr>
              <a:t>Refrigerator </a:t>
            </a:r>
          </a:p>
        </p:txBody>
      </p:sp>
      <p:sp>
        <p:nvSpPr>
          <p:cNvPr id="12292" name="TextBox 12">
            <a:extLst>
              <a:ext uri="{FF2B5EF4-FFF2-40B4-BE49-F238E27FC236}">
                <a16:creationId xmlns:a16="http://schemas.microsoft.com/office/drawing/2014/main" id="{B883C207-A72E-4DE4-A17C-4C161F0205B5}"/>
              </a:ext>
            </a:extLst>
          </p:cNvPr>
          <p:cNvSpPr txBox="1">
            <a:spLocks noChangeArrowheads="1"/>
          </p:cNvSpPr>
          <p:nvPr/>
        </p:nvSpPr>
        <p:spPr bwMode="auto">
          <a:xfrm>
            <a:off x="3857625" y="2297113"/>
            <a:ext cx="1870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latin typeface="Calibri" panose="020F0502020204030204" pitchFamily="34" charset="0"/>
              </a:rPr>
              <a:t>Paper ID #. ….......</a:t>
            </a:r>
            <a:endParaRPr lang="en-IN" altLang="en-US" b="1" dirty="0">
              <a:latin typeface="Calibri" panose="020F0502020204030204" pitchFamily="34" charset="0"/>
            </a:endParaRPr>
          </a:p>
        </p:txBody>
      </p:sp>
      <p:sp>
        <p:nvSpPr>
          <p:cNvPr id="12" name="Rectangle 11">
            <a:extLst>
              <a:ext uri="{FF2B5EF4-FFF2-40B4-BE49-F238E27FC236}">
                <a16:creationId xmlns:a16="http://schemas.microsoft.com/office/drawing/2014/main" id="{158AFD3B-4983-46A0-8DED-C024F7FAF0D7}"/>
              </a:ext>
            </a:extLst>
          </p:cNvPr>
          <p:cNvSpPr/>
          <p:nvPr/>
        </p:nvSpPr>
        <p:spPr>
          <a:xfrm>
            <a:off x="180975" y="184150"/>
            <a:ext cx="8810625" cy="6521450"/>
          </a:xfrm>
          <a:prstGeom prst="rect">
            <a:avLst/>
          </a:prstGeom>
          <a:noFill/>
          <a:ln w="57150" cmpd="thickThin">
            <a:prstDash val="solid"/>
          </a:ln>
        </p:spPr>
        <p:style>
          <a:lnRef idx="2">
            <a:schemeClr val="accent5"/>
          </a:lnRef>
          <a:fillRef idx="1">
            <a:schemeClr val="lt1"/>
          </a:fillRef>
          <a:effectRef idx="0">
            <a:schemeClr val="accent5"/>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7" name="TextBox 9">
            <a:extLst>
              <a:ext uri="{FF2B5EF4-FFF2-40B4-BE49-F238E27FC236}">
                <a16:creationId xmlns:a16="http://schemas.microsoft.com/office/drawing/2014/main" id="{13E99003-A9D9-463C-AEA4-A2C3D7FD5F3C}"/>
              </a:ext>
            </a:extLst>
          </p:cNvPr>
          <p:cNvSpPr txBox="1">
            <a:spLocks noChangeArrowheads="1"/>
          </p:cNvSpPr>
          <p:nvPr/>
        </p:nvSpPr>
        <p:spPr bwMode="auto">
          <a:xfrm>
            <a:off x="395536" y="4819650"/>
            <a:ext cx="8352928" cy="1323439"/>
          </a:xfrm>
          <a:prstGeom prst="rect">
            <a:avLst/>
          </a:prstGeom>
          <a:ln>
            <a:solidFill>
              <a:srgbClr val="003366"/>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defRPr/>
            </a:pPr>
            <a:r>
              <a:rPr lang="en-US" sz="2000" b="1" dirty="0">
                <a:solidFill>
                  <a:srgbClr val="003366"/>
                </a:solidFill>
                <a:latin typeface="Times New Roman" pitchFamily="18" charset="0"/>
                <a:cs typeface="Times New Roman" pitchFamily="18" charset="0"/>
              </a:rPr>
              <a:t>Dhananjay Shelke, Mayur Shelke, Tejas Kokane, Nishant Chougule</a:t>
            </a:r>
          </a:p>
          <a:p>
            <a:pPr algn="ctr">
              <a:defRPr/>
            </a:pPr>
            <a:r>
              <a:rPr lang="en-US" sz="2000" b="1" i="1" dirty="0">
                <a:solidFill>
                  <a:srgbClr val="003366"/>
                </a:solidFill>
                <a:latin typeface="Times New Roman" pitchFamily="18" charset="0"/>
                <a:cs typeface="Times New Roman" pitchFamily="18" charset="0"/>
              </a:rPr>
              <a:t>Department of Mechanical, SKNCOE, SPPU, Pune</a:t>
            </a:r>
          </a:p>
          <a:p>
            <a:pPr algn="ctr">
              <a:defRPr/>
            </a:pPr>
            <a:r>
              <a:rPr lang="en-US" sz="2000" b="1" i="1" dirty="0">
                <a:solidFill>
                  <a:srgbClr val="003366"/>
                </a:solidFill>
                <a:latin typeface="Times New Roman" pitchFamily="18" charset="0"/>
                <a:cs typeface="Times New Roman" pitchFamily="18" charset="0"/>
              </a:rPr>
              <a:t>dhananjayshelke.skncoe.mech@gmail.com</a:t>
            </a:r>
            <a:endParaRPr lang="en-US" sz="2000" i="1" dirty="0">
              <a:solidFill>
                <a:srgbClr val="003366"/>
              </a:solidFill>
              <a:latin typeface="Times New Roman" pitchFamily="18" charset="0"/>
              <a:cs typeface="Times New Roman" pitchFamily="18" charset="0"/>
            </a:endParaRPr>
          </a:p>
          <a:p>
            <a:pPr algn="ctr">
              <a:defRPr/>
            </a:pPr>
            <a:endParaRPr lang="en-US" sz="20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36EE0714-8DD2-4609-B836-F09C4CE6FD78}"/>
              </a:ext>
            </a:extLst>
          </p:cNvPr>
          <p:cNvSpPr>
            <a:spLocks noGrp="1"/>
          </p:cNvSpPr>
          <p:nvPr>
            <p:ph type="title"/>
          </p:nvPr>
        </p:nvSpPr>
        <p:spPr>
          <a:xfrm>
            <a:off x="607217" y="-6974"/>
            <a:ext cx="7929563" cy="1096962"/>
          </a:xfrm>
        </p:spPr>
        <p:txBody>
          <a:bodyPr/>
          <a:lstStyle/>
          <a:p>
            <a:pPr marL="514350" indent="-514350" eaLnBrk="1" hangingPunct="1"/>
            <a:r>
              <a:rPr lang="en-US" altLang="en-US" sz="4000" b="1" dirty="0">
                <a:solidFill>
                  <a:srgbClr val="002060"/>
                </a:solidFill>
                <a:latin typeface="Times New Roman" panose="02020603050405020304" pitchFamily="18" charset="0"/>
                <a:cs typeface="Times New Roman" panose="02020603050405020304" pitchFamily="18" charset="0"/>
              </a:rPr>
              <a:t>           References      </a:t>
            </a:r>
            <a:r>
              <a:rPr lang="en-US" altLang="en-US" dirty="0"/>
              <a:t>      </a:t>
            </a:r>
          </a:p>
        </p:txBody>
      </p:sp>
      <p:sp>
        <p:nvSpPr>
          <p:cNvPr id="21507" name="Content Placeholder 2">
            <a:extLst>
              <a:ext uri="{FF2B5EF4-FFF2-40B4-BE49-F238E27FC236}">
                <a16:creationId xmlns:a16="http://schemas.microsoft.com/office/drawing/2014/main" id="{BE6FCA48-4578-471A-904B-8F15CB51AEFE}"/>
              </a:ext>
            </a:extLst>
          </p:cNvPr>
          <p:cNvSpPr>
            <a:spLocks noGrp="1"/>
          </p:cNvSpPr>
          <p:nvPr>
            <p:ph idx="1"/>
          </p:nvPr>
        </p:nvSpPr>
        <p:spPr>
          <a:xfrm>
            <a:off x="278159" y="1131958"/>
            <a:ext cx="8587680" cy="5108701"/>
          </a:xfrm>
        </p:spPr>
        <p:txBody>
          <a:bodyPr/>
          <a:lstStyle/>
          <a:p>
            <a:pPr marL="0" marR="0" lvl="0" indent="0" algn="just">
              <a:lnSpc>
                <a:spcPct val="150000"/>
              </a:lnSpc>
              <a:spcBef>
                <a:spcPts val="0"/>
              </a:spcBef>
              <a:spcAft>
                <a:spcPts val="0"/>
              </a:spcAft>
              <a:buNone/>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1] International Journal of Engineering (IJE), Volume (5): Issue (1): 2011, Riffat SB. Xiaolima Thermo-electric: A Review of Present and Potential Applications. Applied Thermal Engg. 2003: 23: 913-35. </a:t>
            </a:r>
            <a:endParaRPr lang="en-IN" sz="18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endParaRPr>
          </a:p>
          <a:p>
            <a:pPr marL="0" marR="0" lvl="0" indent="0" algn="just">
              <a:lnSpc>
                <a:spcPct val="150000"/>
              </a:lnSpc>
              <a:spcBef>
                <a:spcPts val="0"/>
              </a:spcBef>
              <a:spcAft>
                <a:spcPts val="0"/>
              </a:spcAft>
              <a:buNone/>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2] Bansal PK, Martin A, Comparative Study of Vapour Compression, Thermoelectric and Absorption Refrigerator – Rs. Int J Energy Res 2000; 24 (2): 93- 107. </a:t>
            </a:r>
            <a:endParaRPr lang="en-IN" sz="18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endParaRPr>
          </a:p>
          <a:p>
            <a:pPr marL="0" marR="0" lvl="0" indent="0" algn="just">
              <a:lnSpc>
                <a:spcPct val="150000"/>
              </a:lnSpc>
              <a:spcBef>
                <a:spcPts val="0"/>
              </a:spcBef>
              <a:spcAft>
                <a:spcPts val="0"/>
              </a:spcAft>
              <a:buNone/>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3] En. Wikipedia.org/Thermo Electric Effect. </a:t>
            </a:r>
            <a:endParaRPr lang="en-IN" sz="18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endParaRPr>
          </a:p>
          <a:p>
            <a:pPr marL="0" marR="0" lvl="0" indent="0" algn="just">
              <a:lnSpc>
                <a:spcPct val="150000"/>
              </a:lnSpc>
              <a:spcBef>
                <a:spcPts val="0"/>
              </a:spcBef>
              <a:spcAft>
                <a:spcPts val="0"/>
              </a:spcAft>
              <a:buNone/>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4] Angrist, S.W., 1971. Direct Energy Conversion (Allyn and Bacon, Inc., Boston, MA,).</a:t>
            </a:r>
            <a:endParaRPr lang="en-IN" sz="18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endParaRPr>
          </a:p>
          <a:p>
            <a:pPr marL="0" marR="0" lvl="0" indent="0" algn="just">
              <a:lnSpc>
                <a:spcPct val="150000"/>
              </a:lnSpc>
              <a:spcBef>
                <a:spcPts val="0"/>
              </a:spcBef>
              <a:spcAft>
                <a:spcPts val="0"/>
              </a:spcAft>
              <a:buNone/>
            </a:pPr>
            <a:r>
              <a:rPr lang="en-US" sz="18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5] “Solar Refrigeration Using the Peltier Effect”, by J.C.Swart, School of Electrical Engineering at the Cape Technicon.</a:t>
            </a:r>
          </a:p>
          <a:p>
            <a:pPr marL="0" marR="0" lvl="0" indent="0" algn="just">
              <a:lnSpc>
                <a:spcPct val="150000"/>
              </a:lnSpc>
              <a:spcBef>
                <a:spcPts val="0"/>
              </a:spcBef>
              <a:spcAft>
                <a:spcPts val="0"/>
              </a:spcAft>
              <a:buNone/>
            </a:pPr>
            <a:r>
              <a:rPr lang="en-US" sz="1800" dirty="0">
                <a:solidFill>
                  <a:srgbClr val="002060"/>
                </a:solidFill>
                <a:effectLst/>
                <a:latin typeface="Times New Roman" panose="02020603050405020304" pitchFamily="18" charset="0"/>
                <a:ea typeface="ArialMT"/>
                <a:cs typeface="Times New Roman" panose="02020603050405020304" pitchFamily="18" charset="0"/>
              </a:rPr>
              <a:t>6] Madsen, David A. (2004). Print Reading for Engineering and Manufacturing Technology. Delmar</a:t>
            </a:r>
            <a:endParaRPr lang="en-IN" sz="1800" dirty="0">
              <a:solidFill>
                <a:srgbClr val="002060"/>
              </a:solidFill>
              <a:effectLst/>
              <a:latin typeface="Times New Roman" panose="02020603050405020304" pitchFamily="18" charset="0"/>
              <a:ea typeface="Calibri" panose="020F0502020204030204" pitchFamily="34" charset="0"/>
              <a:cs typeface="Mangal" panose="02040503050203030202" pitchFamily="18" charset="0"/>
            </a:endParaRPr>
          </a:p>
          <a:p>
            <a:pPr marL="0" indent="0" eaLnBrk="1" hangingPunct="1">
              <a:buFont typeface="Arial" panose="020B0604020202020204" pitchFamily="34" charset="0"/>
              <a:buNone/>
            </a:pPr>
            <a:endParaRPr lang="en-US" altLang="en-US" dirty="0"/>
          </a:p>
        </p:txBody>
      </p:sp>
      <p:sp>
        <p:nvSpPr>
          <p:cNvPr id="21509" name="TextBox 10">
            <a:extLst>
              <a:ext uri="{FF2B5EF4-FFF2-40B4-BE49-F238E27FC236}">
                <a16:creationId xmlns:a16="http://schemas.microsoft.com/office/drawing/2014/main" id="{1E33930E-1892-43FE-8B82-3AA5376BE501}"/>
              </a:ext>
            </a:extLst>
          </p:cNvPr>
          <p:cNvSpPr txBox="1">
            <a:spLocks noChangeArrowheads="1"/>
          </p:cNvSpPr>
          <p:nvPr/>
        </p:nvSpPr>
        <p:spPr bwMode="auto">
          <a:xfrm>
            <a:off x="8505825" y="95250"/>
            <a:ext cx="590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9</a:t>
            </a:r>
          </a:p>
        </p:txBody>
      </p:sp>
      <p:sp>
        <p:nvSpPr>
          <p:cNvPr id="2" name="Footer Placeholder 5">
            <a:extLst>
              <a:ext uri="{FF2B5EF4-FFF2-40B4-BE49-F238E27FC236}">
                <a16:creationId xmlns:a16="http://schemas.microsoft.com/office/drawing/2014/main" id="{B2FA82FE-DA37-64E4-1D6B-187359FB5EC0}"/>
              </a:ext>
            </a:extLst>
          </p:cNvPr>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pPr>
              <a:defRPr/>
            </a:pPr>
            <a:r>
              <a:rPr lang="en-US" dirty="0"/>
              <a:t>Sixth International Conference on Ideas, Innovations, Impact in Science &amp; Technology 2023</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81B59-A055-AA28-F51D-74732100055F}"/>
              </a:ext>
            </a:extLst>
          </p:cNvPr>
          <p:cNvSpPr>
            <a:spLocks noGrp="1"/>
          </p:cNvSpPr>
          <p:nvPr>
            <p:ph type="title"/>
          </p:nvPr>
        </p:nvSpPr>
        <p:spPr>
          <a:xfrm>
            <a:off x="457200" y="1844824"/>
            <a:ext cx="8229600" cy="2007096"/>
          </a:xfrm>
        </p:spPr>
        <p:txBody>
          <a:bodyPr/>
          <a:lstStyle/>
          <a:p>
            <a:r>
              <a:rPr lang="en-US" sz="5400" b="1" dirty="0">
                <a:solidFill>
                  <a:srgbClr val="002060"/>
                </a:solidFill>
                <a:latin typeface="Times New Roman" panose="02020603050405020304" pitchFamily="18" charset="0"/>
                <a:cs typeface="Times New Roman" panose="02020603050405020304" pitchFamily="18" charset="0"/>
              </a:rPr>
              <a:t>THANK YOU</a:t>
            </a:r>
            <a:endParaRPr lang="en-IN" sz="5400" b="1" dirty="0">
              <a:solidFill>
                <a:srgbClr val="002060"/>
              </a:solidFill>
              <a:latin typeface="Times New Roman" panose="02020603050405020304" pitchFamily="18" charset="0"/>
              <a:cs typeface="Times New Roman" panose="02020603050405020304" pitchFamily="18" charset="0"/>
            </a:endParaRPr>
          </a:p>
        </p:txBody>
      </p:sp>
      <p:sp>
        <p:nvSpPr>
          <p:cNvPr id="5" name="Footer Placeholder 5">
            <a:extLst>
              <a:ext uri="{FF2B5EF4-FFF2-40B4-BE49-F238E27FC236}">
                <a16:creationId xmlns:a16="http://schemas.microsoft.com/office/drawing/2014/main" id="{4EEF0944-9B29-BD9E-C8E4-C61BD4ED86EA}"/>
              </a:ext>
            </a:extLst>
          </p:cNvPr>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pPr>
              <a:defRPr/>
            </a:pPr>
            <a:r>
              <a:rPr lang="en-US" dirty="0"/>
              <a:t>Sixth International Conference on Ideas, Innovations, Impact in Science &amp; Technology 2023</a:t>
            </a:r>
            <a:endParaRPr lang="en-IN" dirty="0"/>
          </a:p>
        </p:txBody>
      </p:sp>
    </p:spTree>
    <p:extLst>
      <p:ext uri="{BB962C8B-B14F-4D97-AF65-F5344CB8AC3E}">
        <p14:creationId xmlns:p14="http://schemas.microsoft.com/office/powerpoint/2010/main" val="39484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a:extLst>
              <a:ext uri="{FF2B5EF4-FFF2-40B4-BE49-F238E27FC236}">
                <a16:creationId xmlns:a16="http://schemas.microsoft.com/office/drawing/2014/main" id="{B786055B-D40A-4E45-B287-1DBC65F96D87}"/>
              </a:ext>
            </a:extLst>
          </p:cNvPr>
          <p:cNvSpPr>
            <a:spLocks noGrp="1"/>
          </p:cNvSpPr>
          <p:nvPr>
            <p:ph idx="1"/>
          </p:nvPr>
        </p:nvSpPr>
        <p:spPr>
          <a:xfrm>
            <a:off x="842962" y="836712"/>
            <a:ext cx="8048625" cy="4861520"/>
          </a:xfrm>
        </p:spPr>
        <p:txBody>
          <a:bodyPr/>
          <a:lstStyle/>
          <a:p>
            <a:pPr eaLnBrk="1" hangingPunct="1">
              <a:spcBef>
                <a:spcPct val="0"/>
              </a:spcBef>
              <a:buFont typeface="Wingdings" panose="05000000000000000000" pitchFamily="2" charset="2"/>
              <a:buChar char="ü"/>
            </a:pPr>
            <a:r>
              <a:rPr lang="en-US" altLang="en-US" dirty="0">
                <a:solidFill>
                  <a:srgbClr val="002060"/>
                </a:solidFill>
                <a:latin typeface="Times New Roman" panose="02020603050405020304" pitchFamily="18" charset="0"/>
                <a:cs typeface="Times New Roman" panose="02020603050405020304" pitchFamily="18" charset="0"/>
              </a:rPr>
              <a:t>Introduction</a:t>
            </a:r>
          </a:p>
          <a:p>
            <a:pPr eaLnBrk="1" hangingPunct="1">
              <a:spcBef>
                <a:spcPct val="0"/>
              </a:spcBef>
              <a:buFont typeface="Wingdings" panose="05000000000000000000" pitchFamily="2" charset="2"/>
              <a:buChar char="ü"/>
            </a:pPr>
            <a:r>
              <a:rPr lang="en-US" altLang="en-US" dirty="0">
                <a:solidFill>
                  <a:srgbClr val="002060"/>
                </a:solidFill>
                <a:latin typeface="Times New Roman" panose="02020603050405020304" pitchFamily="18" charset="0"/>
                <a:cs typeface="Times New Roman" panose="02020603050405020304" pitchFamily="18" charset="0"/>
              </a:rPr>
              <a:t>Related Works</a:t>
            </a:r>
          </a:p>
          <a:p>
            <a:pPr eaLnBrk="1" hangingPunct="1">
              <a:spcBef>
                <a:spcPct val="0"/>
              </a:spcBef>
              <a:buFont typeface="Wingdings" panose="05000000000000000000" pitchFamily="2" charset="2"/>
              <a:buChar char="ü"/>
            </a:pPr>
            <a:r>
              <a:rPr lang="en-US" altLang="en-US" dirty="0">
                <a:solidFill>
                  <a:srgbClr val="002060"/>
                </a:solidFill>
                <a:latin typeface="Times New Roman" panose="02020603050405020304" pitchFamily="18" charset="0"/>
                <a:cs typeface="Times New Roman" panose="02020603050405020304" pitchFamily="18" charset="0"/>
              </a:rPr>
              <a:t>Problem Definition</a:t>
            </a:r>
          </a:p>
          <a:p>
            <a:pPr eaLnBrk="1" hangingPunct="1">
              <a:spcBef>
                <a:spcPct val="0"/>
              </a:spcBef>
              <a:buFont typeface="Wingdings" panose="05000000000000000000" pitchFamily="2" charset="2"/>
              <a:buChar char="ü"/>
            </a:pPr>
            <a:r>
              <a:rPr lang="en-US" altLang="en-US" dirty="0">
                <a:solidFill>
                  <a:srgbClr val="002060"/>
                </a:solidFill>
                <a:latin typeface="Times New Roman" panose="02020603050405020304" pitchFamily="18" charset="0"/>
                <a:cs typeface="Times New Roman" panose="02020603050405020304" pitchFamily="18" charset="0"/>
              </a:rPr>
              <a:t>Proposed  Methodology</a:t>
            </a:r>
          </a:p>
          <a:p>
            <a:pPr eaLnBrk="1" hangingPunct="1">
              <a:spcBef>
                <a:spcPct val="0"/>
              </a:spcBef>
              <a:buFont typeface="Wingdings" panose="05000000000000000000" pitchFamily="2" charset="2"/>
              <a:buChar char="ü"/>
            </a:pPr>
            <a:r>
              <a:rPr lang="en-US" altLang="en-US" dirty="0">
                <a:solidFill>
                  <a:srgbClr val="002060"/>
                </a:solidFill>
                <a:latin typeface="Times New Roman" panose="02020603050405020304" pitchFamily="18" charset="0"/>
                <a:cs typeface="Times New Roman" panose="02020603050405020304" pitchFamily="18" charset="0"/>
              </a:rPr>
              <a:t>Results &amp; Discussions </a:t>
            </a:r>
          </a:p>
          <a:p>
            <a:pPr eaLnBrk="1" hangingPunct="1">
              <a:spcBef>
                <a:spcPct val="0"/>
              </a:spcBef>
              <a:buFont typeface="Wingdings" panose="05000000000000000000" pitchFamily="2" charset="2"/>
              <a:buChar char="ü"/>
            </a:pPr>
            <a:r>
              <a:rPr lang="en-US" altLang="en-US" dirty="0">
                <a:solidFill>
                  <a:srgbClr val="002060"/>
                </a:solidFill>
                <a:latin typeface="Times New Roman" panose="02020603050405020304" pitchFamily="18" charset="0"/>
                <a:cs typeface="Times New Roman" panose="02020603050405020304" pitchFamily="18" charset="0"/>
              </a:rPr>
              <a:t>Conclusion</a:t>
            </a:r>
          </a:p>
          <a:p>
            <a:pPr eaLnBrk="1" hangingPunct="1">
              <a:spcBef>
                <a:spcPct val="0"/>
              </a:spcBef>
              <a:buFont typeface="Wingdings" panose="05000000000000000000" pitchFamily="2" charset="2"/>
              <a:buChar char="ü"/>
            </a:pPr>
            <a:r>
              <a:rPr lang="en-US" altLang="en-US" dirty="0">
                <a:solidFill>
                  <a:srgbClr val="002060"/>
                </a:solidFill>
                <a:latin typeface="Times New Roman" panose="02020603050405020304" pitchFamily="18" charset="0"/>
                <a:cs typeface="Times New Roman" panose="02020603050405020304" pitchFamily="18" charset="0"/>
              </a:rPr>
              <a:t>Future Scope</a:t>
            </a:r>
          </a:p>
          <a:p>
            <a:pPr eaLnBrk="1" hangingPunct="1">
              <a:spcBef>
                <a:spcPct val="0"/>
              </a:spcBef>
              <a:buFont typeface="Wingdings" panose="05000000000000000000" pitchFamily="2" charset="2"/>
              <a:buChar char="ü"/>
            </a:pPr>
            <a:r>
              <a:rPr lang="en-US" altLang="en-US" dirty="0">
                <a:solidFill>
                  <a:srgbClr val="002060"/>
                </a:solidFill>
                <a:latin typeface="Times New Roman" panose="02020603050405020304" pitchFamily="18" charset="0"/>
                <a:cs typeface="Times New Roman" panose="02020603050405020304" pitchFamily="18" charset="0"/>
              </a:rPr>
              <a:t>References  </a:t>
            </a:r>
            <a:r>
              <a:rPr lang="en-US" altLang="en-US" dirty="0">
                <a:solidFill>
                  <a:srgbClr val="002060"/>
                </a:solidFill>
              </a:rPr>
              <a:t>          </a:t>
            </a:r>
          </a:p>
          <a:p>
            <a:pPr eaLnBrk="1" hangingPunct="1"/>
            <a:endParaRPr lang="en-US" altLang="en-US" dirty="0">
              <a:solidFill>
                <a:srgbClr val="002060"/>
              </a:solidFill>
            </a:endParaRPr>
          </a:p>
        </p:txBody>
      </p:sp>
      <p:sp>
        <p:nvSpPr>
          <p:cNvPr id="8" name="Footer Placeholder 5">
            <a:extLst>
              <a:ext uri="{FF2B5EF4-FFF2-40B4-BE49-F238E27FC236}">
                <a16:creationId xmlns:a16="http://schemas.microsoft.com/office/drawing/2014/main" id="{A0651F41-82A1-46C6-90EB-90C025E9102F}"/>
              </a:ext>
            </a:extLst>
          </p:cNvPr>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pPr>
              <a:defRPr/>
            </a:pPr>
            <a:r>
              <a:rPr lang="en-US" dirty="0"/>
              <a:t>Sixth International Conference on Ideas, Innovations, Impact in Science &amp; Technology 2023</a:t>
            </a:r>
            <a:endParaRPr lang="en-IN" dirty="0"/>
          </a:p>
        </p:txBody>
      </p:sp>
      <p:sp>
        <p:nvSpPr>
          <p:cNvPr id="13317" name="TextBox 10">
            <a:extLst>
              <a:ext uri="{FF2B5EF4-FFF2-40B4-BE49-F238E27FC236}">
                <a16:creationId xmlns:a16="http://schemas.microsoft.com/office/drawing/2014/main" id="{300921B1-AC9D-49FE-96C6-CB5EDC509E23}"/>
              </a:ext>
            </a:extLst>
          </p:cNvPr>
          <p:cNvSpPr txBox="1">
            <a:spLocks noChangeArrowheads="1"/>
          </p:cNvSpPr>
          <p:nvPr/>
        </p:nvSpPr>
        <p:spPr bwMode="auto">
          <a:xfrm>
            <a:off x="8686800" y="95250"/>
            <a:ext cx="409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CD73C-CA84-4C15-A903-1EFAFC39ADA1}"/>
              </a:ext>
            </a:extLst>
          </p:cNvPr>
          <p:cNvSpPr>
            <a:spLocks noGrp="1"/>
          </p:cNvSpPr>
          <p:nvPr>
            <p:ph type="title"/>
          </p:nvPr>
        </p:nvSpPr>
        <p:spPr>
          <a:xfrm>
            <a:off x="457200" y="465138"/>
            <a:ext cx="8229600" cy="677862"/>
          </a:xfrm>
        </p:spPr>
        <p:txBody>
          <a:bodyPr rtlCol="0">
            <a:normAutofit fontScale="90000"/>
          </a:bodyPr>
          <a:lstStyle/>
          <a:p>
            <a:pPr eaLnBrk="1" fontAlgn="auto" hangingPunct="1">
              <a:spcAft>
                <a:spcPts val="0"/>
              </a:spcAft>
              <a:defRPr/>
            </a:pPr>
            <a:r>
              <a:rPr lang="en-US" sz="4000" b="1" dirty="0">
                <a:solidFill>
                  <a:srgbClr val="002060"/>
                </a:solidFill>
                <a:latin typeface="Times New Roman" pitchFamily="18" charset="0"/>
                <a:cs typeface="Times New Roman" pitchFamily="18" charset="0"/>
              </a:rPr>
              <a:t>Introduction</a:t>
            </a:r>
          </a:p>
        </p:txBody>
      </p:sp>
      <p:sp>
        <p:nvSpPr>
          <p:cNvPr id="3" name="Content Placeholder 2">
            <a:extLst>
              <a:ext uri="{FF2B5EF4-FFF2-40B4-BE49-F238E27FC236}">
                <a16:creationId xmlns:a16="http://schemas.microsoft.com/office/drawing/2014/main" id="{1841A25D-1CDA-4D39-8451-BB22FBB23234}"/>
              </a:ext>
            </a:extLst>
          </p:cNvPr>
          <p:cNvSpPr>
            <a:spLocks noGrp="1"/>
          </p:cNvSpPr>
          <p:nvPr>
            <p:ph idx="1"/>
          </p:nvPr>
        </p:nvSpPr>
        <p:spPr>
          <a:xfrm>
            <a:off x="-180529" y="1412776"/>
            <a:ext cx="9143999" cy="4508400"/>
          </a:xfrm>
        </p:spPr>
        <p:txBody>
          <a:bodyPr rtlCol="0">
            <a:normAutofit/>
          </a:bodyPr>
          <a:lstStyle/>
          <a:p>
            <a:pPr marL="971550" algn="just">
              <a:lnSpc>
                <a:spcPct val="115000"/>
              </a:lnSpc>
              <a:tabLst>
                <a:tab pos="800100" algn="l"/>
                <a:tab pos="914400" algn="l"/>
              </a:tabLst>
            </a:pPr>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 fridge, a freezer, a solar-powered wonder child called the Peltier Refrigerator . </a:t>
            </a:r>
          </a:p>
          <a:p>
            <a:pPr marL="971550" algn="just">
              <a:lnSpc>
                <a:spcPct val="115000"/>
              </a:lnSpc>
              <a:tabLst>
                <a:tab pos="800100" algn="l"/>
                <a:tab pos="914400" algn="l"/>
              </a:tabLst>
            </a:pPr>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Peltier Refrigerator  is a portable, self-sustaining, solar-powered, collapsible refrigerator and freezer that can go anywhere.</a:t>
            </a:r>
          </a:p>
          <a:p>
            <a:pPr marL="971550" algn="just">
              <a:lnSpc>
                <a:spcPct val="115000"/>
              </a:lnSpc>
              <a:tabLst>
                <a:tab pos="800100" algn="l"/>
                <a:tab pos="914400" algn="l"/>
              </a:tabLst>
            </a:pPr>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A developed model of commercial thermoelectric refrigerators with finned heat exchanger is established. </a:t>
            </a:r>
          </a:p>
          <a:p>
            <a:pPr marL="971550" algn="just">
              <a:lnSpc>
                <a:spcPct val="115000"/>
              </a:lnSpc>
              <a:tabLst>
                <a:tab pos="800100" algn="l"/>
                <a:tab pos="914400" algn="l"/>
              </a:tabLst>
            </a:pPr>
            <a:r>
              <a:rPr lang="en-US"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rPr>
              <a:t>The TEC cooler will utilize the power from the PV (photo-voltaic) panels to charge the battery and  use a power from battery to maintain the temperature in the cooler box. </a:t>
            </a:r>
            <a:endParaRPr lang="en-IN" sz="2000" dirty="0">
              <a:solidFill>
                <a:srgbClr val="00206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eaLnBrk="1" fontAlgn="auto" hangingPunct="1">
              <a:spcAft>
                <a:spcPts val="0"/>
              </a:spcAft>
              <a:defRPr/>
            </a:pPr>
            <a:endParaRPr lang="en-US" dirty="0"/>
          </a:p>
        </p:txBody>
      </p:sp>
      <p:sp>
        <p:nvSpPr>
          <p:cNvPr id="14341" name="TextBox 10">
            <a:extLst>
              <a:ext uri="{FF2B5EF4-FFF2-40B4-BE49-F238E27FC236}">
                <a16:creationId xmlns:a16="http://schemas.microsoft.com/office/drawing/2014/main" id="{A553FBFA-6DCA-426B-BE87-5A1B6004BDA8}"/>
              </a:ext>
            </a:extLst>
          </p:cNvPr>
          <p:cNvSpPr txBox="1">
            <a:spLocks noChangeArrowheads="1"/>
          </p:cNvSpPr>
          <p:nvPr/>
        </p:nvSpPr>
        <p:spPr bwMode="auto">
          <a:xfrm>
            <a:off x="8686800" y="95250"/>
            <a:ext cx="409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2</a:t>
            </a:r>
          </a:p>
        </p:txBody>
      </p:sp>
      <p:sp>
        <p:nvSpPr>
          <p:cNvPr id="4" name="Footer Placeholder 5">
            <a:extLst>
              <a:ext uri="{FF2B5EF4-FFF2-40B4-BE49-F238E27FC236}">
                <a16:creationId xmlns:a16="http://schemas.microsoft.com/office/drawing/2014/main" id="{7E8DD82B-6AD1-4B93-658E-53E1AEB11C8A}"/>
              </a:ext>
            </a:extLst>
          </p:cNvPr>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pPr>
              <a:defRPr/>
            </a:pPr>
            <a:r>
              <a:rPr lang="en-US" dirty="0"/>
              <a:t>Sixth International Conference on Ideas, Innovations, Impact in Science &amp; Technology 2023</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7FC1C2A-719E-4DF8-8DCE-2B23538E3D3C}"/>
              </a:ext>
            </a:extLst>
          </p:cNvPr>
          <p:cNvSpPr>
            <a:spLocks noGrp="1"/>
          </p:cNvSpPr>
          <p:nvPr>
            <p:ph type="title"/>
          </p:nvPr>
        </p:nvSpPr>
        <p:spPr>
          <a:xfrm>
            <a:off x="452589" y="-56691"/>
            <a:ext cx="8229600" cy="1143000"/>
          </a:xfrm>
        </p:spPr>
        <p:txBody>
          <a:bodyPr/>
          <a:lstStyle/>
          <a:p>
            <a:pPr marL="514350" indent="-514350" eaLnBrk="1" hangingPunct="1"/>
            <a:r>
              <a:rPr lang="en-US" altLang="en-US" sz="4000" b="1" dirty="0">
                <a:solidFill>
                  <a:srgbClr val="002060"/>
                </a:solidFill>
                <a:latin typeface="Times New Roman" panose="02020603050405020304" pitchFamily="18" charset="0"/>
                <a:cs typeface="Times New Roman" panose="02020603050405020304" pitchFamily="18" charset="0"/>
              </a:rPr>
              <a:t>Related Works</a:t>
            </a:r>
          </a:p>
        </p:txBody>
      </p:sp>
      <p:sp>
        <p:nvSpPr>
          <p:cNvPr id="3" name="Content Placeholder 2">
            <a:extLst>
              <a:ext uri="{FF2B5EF4-FFF2-40B4-BE49-F238E27FC236}">
                <a16:creationId xmlns:a16="http://schemas.microsoft.com/office/drawing/2014/main" id="{4DEE29AC-C37B-4351-B803-C02B36530D60}"/>
              </a:ext>
            </a:extLst>
          </p:cNvPr>
          <p:cNvSpPr>
            <a:spLocks noGrp="1"/>
          </p:cNvSpPr>
          <p:nvPr>
            <p:ph idx="1"/>
          </p:nvPr>
        </p:nvSpPr>
        <p:spPr>
          <a:xfrm>
            <a:off x="457200" y="836712"/>
            <a:ext cx="7924800" cy="4824536"/>
          </a:xfrm>
        </p:spPr>
        <p:txBody>
          <a:bodyPr rtlCol="0">
            <a:normAutofit/>
          </a:bodyPr>
          <a:lstStyle/>
          <a:p>
            <a:pPr marL="0" indent="0" eaLnBrk="1" fontAlgn="auto" hangingPunct="1">
              <a:spcAft>
                <a:spcPts val="0"/>
              </a:spcAft>
              <a:buFont typeface="Arial" panose="020B0604020202020204" pitchFamily="34" charset="0"/>
              <a:buNone/>
              <a:defRPr/>
            </a:pPr>
            <a:r>
              <a:rPr lang="en-US" sz="2000" dirty="0"/>
              <a:t>  </a:t>
            </a:r>
          </a:p>
          <a:p>
            <a:pPr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Peltier Devices (TEC1-12706) generates cooling effect on inner side and heat is distributed on outer side. </a:t>
            </a:r>
          </a:p>
          <a:p>
            <a:pPr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On the hot side of the Peltier device, heat sink along with cooling fan on both sides works to dissipate the heat from the peltier unit. </a:t>
            </a:r>
          </a:p>
          <a:p>
            <a:pPr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The peltier module is arranged in proper insulation box and heat sink for get sufficient cooling effect. The cooling effect is created by the Peltier module is automatically sensed by Temperature sensor placed near the cooling side of the peltier device, and then the cooling rate along with humidity is digitally shown on the screen of Digital-meter. </a:t>
            </a:r>
          </a:p>
          <a:p>
            <a:pPr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The battery of 12V DC 17 Ah is used to supply power to cooling fans and peltier device. To turn OFF the refrigerator, the switch can be turned off, which stops the refrigerator. </a:t>
            </a:r>
          </a:p>
        </p:txBody>
      </p:sp>
      <p:sp>
        <p:nvSpPr>
          <p:cNvPr id="6" name="Content Placeholder 2">
            <a:extLst>
              <a:ext uri="{FF2B5EF4-FFF2-40B4-BE49-F238E27FC236}">
                <a16:creationId xmlns:a16="http://schemas.microsoft.com/office/drawing/2014/main" id="{F6640465-4521-487A-99ED-6518579CE927}"/>
              </a:ext>
            </a:extLst>
          </p:cNvPr>
          <p:cNvSpPr txBox="1">
            <a:spLocks/>
          </p:cNvSpPr>
          <p:nvPr/>
        </p:nvSpPr>
        <p:spPr>
          <a:xfrm>
            <a:off x="457200" y="1417638"/>
            <a:ext cx="8229600" cy="445963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spcAft>
                <a:spcPts val="0"/>
              </a:spcAft>
              <a:buNone/>
              <a:defRPr/>
            </a:pPr>
            <a:endParaRPr lang="en-US" dirty="0"/>
          </a:p>
        </p:txBody>
      </p:sp>
      <p:sp>
        <p:nvSpPr>
          <p:cNvPr id="15366" name="TextBox 10">
            <a:extLst>
              <a:ext uri="{FF2B5EF4-FFF2-40B4-BE49-F238E27FC236}">
                <a16:creationId xmlns:a16="http://schemas.microsoft.com/office/drawing/2014/main" id="{33D36268-D77D-48A2-A501-AD3B67C4576F}"/>
              </a:ext>
            </a:extLst>
          </p:cNvPr>
          <p:cNvSpPr txBox="1">
            <a:spLocks noChangeArrowheads="1"/>
          </p:cNvSpPr>
          <p:nvPr/>
        </p:nvSpPr>
        <p:spPr bwMode="auto">
          <a:xfrm>
            <a:off x="8686800" y="95250"/>
            <a:ext cx="409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3</a:t>
            </a:r>
          </a:p>
        </p:txBody>
      </p:sp>
      <p:sp>
        <p:nvSpPr>
          <p:cNvPr id="2" name="Footer Placeholder 5">
            <a:extLst>
              <a:ext uri="{FF2B5EF4-FFF2-40B4-BE49-F238E27FC236}">
                <a16:creationId xmlns:a16="http://schemas.microsoft.com/office/drawing/2014/main" id="{BBDA0641-7FA2-4CB4-0FC1-1FF55E3731BD}"/>
              </a:ext>
            </a:extLst>
          </p:cNvPr>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pPr>
              <a:defRPr/>
            </a:pPr>
            <a:r>
              <a:rPr lang="en-US" dirty="0"/>
              <a:t>Sixth International Conference on Ideas, Innovations, Impact in Science &amp; Technology 2023</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D6325DE4-A50C-4B7A-B969-69122D469AFE}"/>
              </a:ext>
            </a:extLst>
          </p:cNvPr>
          <p:cNvSpPr>
            <a:spLocks noGrp="1"/>
          </p:cNvSpPr>
          <p:nvPr>
            <p:ph type="title"/>
          </p:nvPr>
        </p:nvSpPr>
        <p:spPr>
          <a:xfrm>
            <a:off x="642938" y="428625"/>
            <a:ext cx="8001000" cy="1035050"/>
          </a:xfrm>
        </p:spPr>
        <p:txBody>
          <a:bodyPr/>
          <a:lstStyle/>
          <a:p>
            <a:pPr marL="514350" indent="-514350" eaLnBrk="1" hangingPunct="1"/>
            <a:r>
              <a:rPr lang="en-US" altLang="en-US" sz="4000" b="1" dirty="0">
                <a:solidFill>
                  <a:srgbClr val="002060"/>
                </a:solidFill>
                <a:latin typeface="Times New Roman" panose="02020603050405020304" pitchFamily="18" charset="0"/>
                <a:cs typeface="Times New Roman" panose="02020603050405020304" pitchFamily="18" charset="0"/>
              </a:rPr>
              <a:t>Problem Definition</a:t>
            </a:r>
          </a:p>
        </p:txBody>
      </p:sp>
      <p:sp>
        <p:nvSpPr>
          <p:cNvPr id="3" name="Content Placeholder 2">
            <a:extLst>
              <a:ext uri="{FF2B5EF4-FFF2-40B4-BE49-F238E27FC236}">
                <a16:creationId xmlns:a16="http://schemas.microsoft.com/office/drawing/2014/main" id="{0388EDEF-8D5D-4DD4-8089-9AAEACE45546}"/>
              </a:ext>
            </a:extLst>
          </p:cNvPr>
          <p:cNvSpPr>
            <a:spLocks noGrp="1"/>
          </p:cNvSpPr>
          <p:nvPr>
            <p:ph idx="1"/>
          </p:nvPr>
        </p:nvSpPr>
        <p:spPr>
          <a:xfrm>
            <a:off x="528638" y="1561356"/>
            <a:ext cx="8229600" cy="3735288"/>
          </a:xfrm>
        </p:spPr>
        <p:txBody>
          <a:bodyPr rtlCol="0">
            <a:noAutofit/>
          </a:bodyPr>
          <a:lstStyle/>
          <a:p>
            <a:pPr marL="514350" indent="-514350" algn="just"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In the recent years, we have many problem such as energy crises and environment degradation due to the increasing CO2 emission and ozone layer depletion has become the primarily concern to both developed and developing countries.</a:t>
            </a:r>
          </a:p>
          <a:p>
            <a:pPr marL="514350" indent="-514350" algn="just"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Our paper utilizes the solar energy for its operation. Solar refrigeration using thermoelectric module is going to be one of the most cost effective, clean and environment friendly system.</a:t>
            </a:r>
          </a:p>
          <a:p>
            <a:pPr marL="514350" indent="-514350" algn="just"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This paper does not need any kind of refrigerant and mechanical device like compressor, prime mover, </a:t>
            </a:r>
            <a:r>
              <a:rPr lang="en-US" sz="2000" dirty="0" err="1">
                <a:solidFill>
                  <a:srgbClr val="002060"/>
                </a:solidFill>
                <a:latin typeface="Times New Roman" panose="02020603050405020304" pitchFamily="18" charset="0"/>
                <a:cs typeface="Times New Roman" panose="02020603050405020304" pitchFamily="18" charset="0"/>
              </a:rPr>
              <a:t>etc</a:t>
            </a:r>
            <a:r>
              <a:rPr lang="en-US" sz="2000" dirty="0">
                <a:solidFill>
                  <a:srgbClr val="002060"/>
                </a:solidFill>
                <a:latin typeface="Times New Roman" panose="02020603050405020304" pitchFamily="18" charset="0"/>
                <a:cs typeface="Times New Roman" panose="02020603050405020304" pitchFamily="18" charset="0"/>
              </a:rPr>
              <a:t> for its operation.</a:t>
            </a:r>
          </a:p>
          <a:p>
            <a:pPr marL="514350" indent="-514350" algn="just"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The main purpose of this project is to provide refrigeration to the remote areas where power supply is not possible. </a:t>
            </a:r>
          </a:p>
        </p:txBody>
      </p:sp>
      <p:sp>
        <p:nvSpPr>
          <p:cNvPr id="16389" name="TextBox 10">
            <a:extLst>
              <a:ext uri="{FF2B5EF4-FFF2-40B4-BE49-F238E27FC236}">
                <a16:creationId xmlns:a16="http://schemas.microsoft.com/office/drawing/2014/main" id="{0C24F826-7E0A-4B57-AF57-3AE1235E313F}"/>
              </a:ext>
            </a:extLst>
          </p:cNvPr>
          <p:cNvSpPr txBox="1">
            <a:spLocks noChangeArrowheads="1"/>
          </p:cNvSpPr>
          <p:nvPr/>
        </p:nvSpPr>
        <p:spPr bwMode="auto">
          <a:xfrm>
            <a:off x="8686800" y="95250"/>
            <a:ext cx="409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4</a:t>
            </a:r>
          </a:p>
        </p:txBody>
      </p:sp>
      <p:sp>
        <p:nvSpPr>
          <p:cNvPr id="2" name="Footer Placeholder 5">
            <a:extLst>
              <a:ext uri="{FF2B5EF4-FFF2-40B4-BE49-F238E27FC236}">
                <a16:creationId xmlns:a16="http://schemas.microsoft.com/office/drawing/2014/main" id="{2FEFCB89-88B2-A180-A937-C757598D0E10}"/>
              </a:ext>
            </a:extLst>
          </p:cNvPr>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pPr>
              <a:defRPr/>
            </a:pPr>
            <a:r>
              <a:rPr lang="en-US" dirty="0"/>
              <a:t>Sixth International Conference on Ideas, Innovations, Impact in Science &amp; Technology 2023</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363FFF80-C069-49B8-882B-44D545E2AD3F}"/>
              </a:ext>
            </a:extLst>
          </p:cNvPr>
          <p:cNvSpPr>
            <a:spLocks noGrp="1"/>
          </p:cNvSpPr>
          <p:nvPr>
            <p:ph type="title"/>
          </p:nvPr>
        </p:nvSpPr>
        <p:spPr>
          <a:xfrm>
            <a:off x="457200" y="-53194"/>
            <a:ext cx="8229600" cy="914400"/>
          </a:xfrm>
        </p:spPr>
        <p:txBody>
          <a:bodyPr/>
          <a:lstStyle/>
          <a:p>
            <a:pPr marL="514350" indent="-514350" eaLnBrk="1" hangingPunct="1"/>
            <a:r>
              <a:rPr lang="en-US" altLang="en-US" sz="4000" b="1" dirty="0">
                <a:solidFill>
                  <a:srgbClr val="002060"/>
                </a:solidFill>
                <a:latin typeface="Times New Roman" panose="02020603050405020304" pitchFamily="18" charset="0"/>
                <a:cs typeface="Times New Roman" panose="02020603050405020304" pitchFamily="18" charset="0"/>
              </a:rPr>
              <a:t>Proposed  Methodology</a:t>
            </a:r>
          </a:p>
        </p:txBody>
      </p:sp>
      <p:sp>
        <p:nvSpPr>
          <p:cNvPr id="3" name="Content Placeholder 2">
            <a:extLst>
              <a:ext uri="{FF2B5EF4-FFF2-40B4-BE49-F238E27FC236}">
                <a16:creationId xmlns:a16="http://schemas.microsoft.com/office/drawing/2014/main" id="{6A9A2443-BAE1-48C0-98DF-23139928F0A4}"/>
              </a:ext>
            </a:extLst>
          </p:cNvPr>
          <p:cNvSpPr>
            <a:spLocks noGrp="1"/>
          </p:cNvSpPr>
          <p:nvPr>
            <p:ph idx="1"/>
          </p:nvPr>
        </p:nvSpPr>
        <p:spPr>
          <a:xfrm>
            <a:off x="-396552" y="815826"/>
            <a:ext cx="9275820" cy="5637510"/>
          </a:xfrm>
        </p:spPr>
        <p:txBody>
          <a:bodyPr rtlCol="0">
            <a:normAutofit fontScale="77500" lnSpcReduction="20000"/>
          </a:bodyPr>
          <a:lstStyle/>
          <a:p>
            <a:pPr marL="914400" indent="-285750" algn="just">
              <a:lnSpc>
                <a:spcPct val="200000"/>
              </a:lnSpc>
              <a:buFont typeface="Arial" panose="020B0604020202020204" pitchFamily="34" charset="0"/>
              <a:buChar char="•"/>
              <a:tabLst>
                <a:tab pos="800100" algn="l"/>
                <a:tab pos="914400" algn="l"/>
              </a:tabLst>
            </a:pPr>
            <a:r>
              <a:rPr lang="en-IN" sz="26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3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A typical thermoelectric module is composed of two ceramic substrates that serve as a foundation and electrical insulation for P-type and N-type Bismuth Telluride dice that are connected electrically in series and thermally in parallel between the ceramics. </a:t>
            </a:r>
          </a:p>
          <a:p>
            <a:pPr marL="914400" indent="-285750" algn="just">
              <a:lnSpc>
                <a:spcPct val="200000"/>
              </a:lnSpc>
              <a:buFont typeface="Arial" panose="020B0604020202020204" pitchFamily="34" charset="0"/>
              <a:buChar char="•"/>
              <a:tabLst>
                <a:tab pos="800100" algn="l"/>
                <a:tab pos="914400" algn="l"/>
              </a:tabLst>
            </a:pPr>
            <a:r>
              <a:rPr lang="en-IN" sz="23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The current treats the P-type material as a hot junction needing to be cooled and the N-type as a cold junction needing to be heated.</a:t>
            </a:r>
          </a:p>
          <a:p>
            <a:pPr marL="914400" indent="-285750" algn="just">
              <a:lnSpc>
                <a:spcPct val="200000"/>
              </a:lnSpc>
              <a:buFont typeface="Arial" panose="020B0604020202020204" pitchFamily="34" charset="0"/>
              <a:buChar char="•"/>
              <a:tabLst>
                <a:tab pos="800100" algn="l"/>
                <a:tab pos="914400" algn="l"/>
              </a:tabLst>
            </a:pPr>
            <a:r>
              <a:rPr lang="en-IN" sz="23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Since the material is at the same temperature, the result is that the hot side becomes hotter while the cold side becomes colder.</a:t>
            </a:r>
            <a:endParaRPr lang="en-IN" sz="2300" dirty="0">
              <a:solidFill>
                <a:srgbClr val="002060"/>
              </a:solidFill>
              <a:latin typeface="Times New Roman" panose="02020603050405020304" pitchFamily="18" charset="0"/>
              <a:ea typeface="Calibri" panose="020F0502020204030204" pitchFamily="34" charset="0"/>
              <a:cs typeface="Times New Roman" panose="02020603050405020304" pitchFamily="18" charset="0"/>
            </a:endParaRPr>
          </a:p>
          <a:p>
            <a:pPr marL="914400" indent="-285750" algn="just">
              <a:lnSpc>
                <a:spcPct val="200000"/>
              </a:lnSpc>
              <a:tabLst>
                <a:tab pos="800100" algn="l"/>
                <a:tab pos="914400" algn="l"/>
              </a:tabLst>
            </a:pPr>
            <a:r>
              <a:rPr lang="en-IN" sz="23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The direction of the current will determine if a particular die cools down or heat up. In short, reversing the polarity will switch the hot and cold sides.</a:t>
            </a:r>
            <a:endParaRPr lang="en-US" sz="2300"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628650" indent="0">
              <a:lnSpc>
                <a:spcPct val="200000"/>
              </a:lnSpc>
              <a:buNone/>
              <a:tabLst>
                <a:tab pos="800100" algn="l"/>
                <a:tab pos="914400" algn="l"/>
              </a:tabLst>
            </a:pPr>
            <a:endParaRPr lang="en-US" sz="2400" dirty="0">
              <a:solidFill>
                <a:srgbClr val="002060"/>
              </a:solidFill>
              <a:latin typeface="Times New Roman" pitchFamily="18" charset="0"/>
              <a:cs typeface="Times New Roman" pitchFamily="18" charset="0"/>
            </a:endParaRPr>
          </a:p>
        </p:txBody>
      </p:sp>
      <p:sp>
        <p:nvSpPr>
          <p:cNvPr id="17413" name="TextBox 6">
            <a:extLst>
              <a:ext uri="{FF2B5EF4-FFF2-40B4-BE49-F238E27FC236}">
                <a16:creationId xmlns:a16="http://schemas.microsoft.com/office/drawing/2014/main" id="{4F58D536-1912-4430-A846-8012B0376C3D}"/>
              </a:ext>
            </a:extLst>
          </p:cNvPr>
          <p:cNvSpPr txBox="1">
            <a:spLocks noChangeArrowheads="1"/>
          </p:cNvSpPr>
          <p:nvPr/>
        </p:nvSpPr>
        <p:spPr bwMode="auto">
          <a:xfrm>
            <a:off x="8686800" y="95250"/>
            <a:ext cx="409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5</a:t>
            </a:r>
          </a:p>
        </p:txBody>
      </p:sp>
      <p:sp>
        <p:nvSpPr>
          <p:cNvPr id="2" name="Footer Placeholder 5">
            <a:extLst>
              <a:ext uri="{FF2B5EF4-FFF2-40B4-BE49-F238E27FC236}">
                <a16:creationId xmlns:a16="http://schemas.microsoft.com/office/drawing/2014/main" id="{86613576-9D48-369F-5D11-700C022163CD}"/>
              </a:ext>
            </a:extLst>
          </p:cNvPr>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pPr>
              <a:defRPr/>
            </a:pPr>
            <a:r>
              <a:rPr lang="en-US" dirty="0"/>
              <a:t>Sixth International Conference on Ideas, Innovations, Impact in Science &amp; Technology 2023</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E7CE4FF-AA63-480F-BEBB-62440D944F4D}"/>
              </a:ext>
            </a:extLst>
          </p:cNvPr>
          <p:cNvSpPr>
            <a:spLocks noGrp="1"/>
          </p:cNvSpPr>
          <p:nvPr>
            <p:ph type="title"/>
          </p:nvPr>
        </p:nvSpPr>
        <p:spPr/>
        <p:txBody>
          <a:bodyPr/>
          <a:lstStyle/>
          <a:p>
            <a:pPr marL="514350" indent="-514350" eaLnBrk="1" hangingPunct="1"/>
            <a:r>
              <a:rPr lang="en-US" altLang="en-US" sz="4000" b="1">
                <a:solidFill>
                  <a:srgbClr val="002060"/>
                </a:solidFill>
                <a:latin typeface="Times New Roman" panose="02020603050405020304" pitchFamily="18" charset="0"/>
                <a:cs typeface="Times New Roman" panose="02020603050405020304" pitchFamily="18" charset="0"/>
              </a:rPr>
              <a:t>Results</a:t>
            </a:r>
          </a:p>
        </p:txBody>
      </p:sp>
      <p:sp>
        <p:nvSpPr>
          <p:cNvPr id="3" name="Content Placeholder 2">
            <a:extLst>
              <a:ext uri="{FF2B5EF4-FFF2-40B4-BE49-F238E27FC236}">
                <a16:creationId xmlns:a16="http://schemas.microsoft.com/office/drawing/2014/main" id="{8500355E-297E-44CC-B49E-4102F08DAF15}"/>
              </a:ext>
            </a:extLst>
          </p:cNvPr>
          <p:cNvSpPr>
            <a:spLocks noGrp="1"/>
          </p:cNvSpPr>
          <p:nvPr>
            <p:ph idx="1"/>
          </p:nvPr>
        </p:nvSpPr>
        <p:spPr>
          <a:xfrm>
            <a:off x="449082" y="1427012"/>
            <a:ext cx="8229600" cy="4372948"/>
          </a:xfrm>
        </p:spPr>
        <p:txBody>
          <a:bodyPr rtlCol="0">
            <a:normAutofit/>
          </a:bodyPr>
          <a:lstStyle/>
          <a:p>
            <a:pPr marL="514350" indent="-514350" algn="just"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With the help of this TECs refrigeration system we can get the refrigerating effect without help of compressor. </a:t>
            </a:r>
          </a:p>
          <a:p>
            <a:pPr marL="514350" indent="-514350" algn="just"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By comparing with conventional vapor compression cycle, for the same output the TE refrigerator requires less input.</a:t>
            </a:r>
          </a:p>
          <a:p>
            <a:pPr marL="514350" indent="-514350" algn="just"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The temperature was varied from [9℃ to 64℃], between the cold and hot side of the model. </a:t>
            </a:r>
          </a:p>
          <a:p>
            <a:pPr marL="514350" indent="-514350" algn="just"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The temperature distribution of fin is been observed in which the temperature is decreased from 36ºC to 9ºC .</a:t>
            </a:r>
          </a:p>
        </p:txBody>
      </p:sp>
      <p:sp>
        <p:nvSpPr>
          <p:cNvPr id="18437" name="TextBox 10">
            <a:extLst>
              <a:ext uri="{FF2B5EF4-FFF2-40B4-BE49-F238E27FC236}">
                <a16:creationId xmlns:a16="http://schemas.microsoft.com/office/drawing/2014/main" id="{86374EFF-6B44-4DE1-824F-523C78D1BA44}"/>
              </a:ext>
            </a:extLst>
          </p:cNvPr>
          <p:cNvSpPr txBox="1">
            <a:spLocks noChangeArrowheads="1"/>
          </p:cNvSpPr>
          <p:nvPr/>
        </p:nvSpPr>
        <p:spPr bwMode="auto">
          <a:xfrm>
            <a:off x="8686800" y="95250"/>
            <a:ext cx="409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6</a:t>
            </a:r>
          </a:p>
        </p:txBody>
      </p:sp>
      <p:sp>
        <p:nvSpPr>
          <p:cNvPr id="2" name="Footer Placeholder 5">
            <a:extLst>
              <a:ext uri="{FF2B5EF4-FFF2-40B4-BE49-F238E27FC236}">
                <a16:creationId xmlns:a16="http://schemas.microsoft.com/office/drawing/2014/main" id="{FD441E64-BCBE-5925-ECDD-EAA18BC1EB46}"/>
              </a:ext>
            </a:extLst>
          </p:cNvPr>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pPr>
              <a:defRPr/>
            </a:pPr>
            <a:r>
              <a:rPr lang="en-US" dirty="0"/>
              <a:t>Sixth International Conference on Ideas, Innovations, Impact in Science &amp; Technology 2023</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C3937FC0-B805-4783-AC98-DA5F931D7AE1}"/>
              </a:ext>
            </a:extLst>
          </p:cNvPr>
          <p:cNvSpPr>
            <a:spLocks noGrp="1"/>
          </p:cNvSpPr>
          <p:nvPr>
            <p:ph type="title"/>
          </p:nvPr>
        </p:nvSpPr>
        <p:spPr/>
        <p:txBody>
          <a:bodyPr/>
          <a:lstStyle/>
          <a:p>
            <a:pPr marL="514350" indent="-514350" eaLnBrk="1" hangingPunct="1"/>
            <a:r>
              <a:rPr lang="en-US" altLang="en-US" sz="4000" b="1" dirty="0">
                <a:solidFill>
                  <a:srgbClr val="00206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18F0DC1-C2BE-4101-8822-5CCA36BADF51}"/>
              </a:ext>
            </a:extLst>
          </p:cNvPr>
          <p:cNvSpPr>
            <a:spLocks noGrp="1"/>
          </p:cNvSpPr>
          <p:nvPr>
            <p:ph idx="1"/>
          </p:nvPr>
        </p:nvSpPr>
        <p:spPr>
          <a:xfrm>
            <a:off x="457200" y="1417638"/>
            <a:ext cx="8229600" cy="4747592"/>
          </a:xfrm>
        </p:spPr>
        <p:txBody>
          <a:bodyPr rtlCol="0">
            <a:normAutofit/>
          </a:bodyPr>
          <a:lstStyle/>
          <a:p>
            <a:pPr marL="514350" indent="-514350"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The lowest temperature reached to 10.6°C for the cooling while the highest temperature was obtained at 64°C for heating. </a:t>
            </a:r>
          </a:p>
          <a:p>
            <a:pPr marL="514350" indent="-514350"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Using solar based refrigerator as an alternative of using compressor operated refrigerator has many benefits such as saving the environment, cost, and health.</a:t>
            </a:r>
          </a:p>
          <a:p>
            <a:pPr marL="514350" indent="-514350"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Solar thermoelectric refrigerator is the need to protect the environment as it uses both solar and electrical energy. </a:t>
            </a:r>
          </a:p>
          <a:p>
            <a:pPr marL="514350" indent="-514350"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It is the boon for the people residing in high temperature zones. </a:t>
            </a:r>
          </a:p>
          <a:p>
            <a:pPr marL="514350" indent="-514350" eaLnBrk="1" fontAlgn="auto" hangingPunct="1">
              <a:spcAft>
                <a:spcPts val="0"/>
              </a:spcAft>
              <a:defRPr/>
            </a:pPr>
            <a:r>
              <a:rPr lang="en-US" sz="2000" dirty="0">
                <a:solidFill>
                  <a:srgbClr val="002060"/>
                </a:solidFill>
                <a:latin typeface="Times New Roman" panose="02020603050405020304" pitchFamily="18" charset="0"/>
                <a:cs typeface="Times New Roman" panose="02020603050405020304" pitchFamily="18" charset="0"/>
              </a:rPr>
              <a:t>Though it has low COP and high cost but the solution to this problem is the advancement of new techniques, materials, better design, better heat transfer rate which will greatly improve the COP. </a:t>
            </a:r>
          </a:p>
        </p:txBody>
      </p:sp>
      <p:sp>
        <p:nvSpPr>
          <p:cNvPr id="19461" name="TextBox 10">
            <a:extLst>
              <a:ext uri="{FF2B5EF4-FFF2-40B4-BE49-F238E27FC236}">
                <a16:creationId xmlns:a16="http://schemas.microsoft.com/office/drawing/2014/main" id="{0F998362-2C0A-4095-B695-4AC95B78E616}"/>
              </a:ext>
            </a:extLst>
          </p:cNvPr>
          <p:cNvSpPr txBox="1">
            <a:spLocks noChangeArrowheads="1"/>
          </p:cNvSpPr>
          <p:nvPr/>
        </p:nvSpPr>
        <p:spPr bwMode="auto">
          <a:xfrm>
            <a:off x="8686800" y="95250"/>
            <a:ext cx="409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7</a:t>
            </a:r>
          </a:p>
        </p:txBody>
      </p:sp>
      <p:sp>
        <p:nvSpPr>
          <p:cNvPr id="2" name="Footer Placeholder 5">
            <a:extLst>
              <a:ext uri="{FF2B5EF4-FFF2-40B4-BE49-F238E27FC236}">
                <a16:creationId xmlns:a16="http://schemas.microsoft.com/office/drawing/2014/main" id="{1ECF661A-8004-F95C-1DF2-752C679BB369}"/>
              </a:ext>
            </a:extLst>
          </p:cNvPr>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pPr>
              <a:defRPr/>
            </a:pPr>
            <a:r>
              <a:rPr lang="en-US" dirty="0"/>
              <a:t>Sixth International Conference on Ideas, Innovations, Impact in Science &amp; Technology 2023</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B288721-D581-4728-9337-3D08C14C3FB1}"/>
              </a:ext>
            </a:extLst>
          </p:cNvPr>
          <p:cNvSpPr>
            <a:spLocks noGrp="1"/>
          </p:cNvSpPr>
          <p:nvPr>
            <p:ph type="title"/>
          </p:nvPr>
        </p:nvSpPr>
        <p:spPr>
          <a:xfrm>
            <a:off x="374848" y="13034"/>
            <a:ext cx="8229600" cy="1143000"/>
          </a:xfrm>
        </p:spPr>
        <p:txBody>
          <a:bodyPr/>
          <a:lstStyle/>
          <a:p>
            <a:pPr marL="514350" indent="-514350" eaLnBrk="1" hangingPunct="1"/>
            <a:r>
              <a:rPr lang="en-US" altLang="en-US" sz="4000" b="1" dirty="0">
                <a:solidFill>
                  <a:srgbClr val="002060"/>
                </a:solidFill>
                <a:latin typeface="Times New Roman" panose="02020603050405020304" pitchFamily="18" charset="0"/>
                <a:cs typeface="Times New Roman" panose="02020603050405020304" pitchFamily="18" charset="0"/>
              </a:rPr>
              <a:t>Future Scope</a:t>
            </a:r>
          </a:p>
        </p:txBody>
      </p:sp>
      <p:sp>
        <p:nvSpPr>
          <p:cNvPr id="20483" name="Content Placeholder 2">
            <a:extLst>
              <a:ext uri="{FF2B5EF4-FFF2-40B4-BE49-F238E27FC236}">
                <a16:creationId xmlns:a16="http://schemas.microsoft.com/office/drawing/2014/main" id="{4780AAA0-9060-43B0-A469-FA6114656D2D}"/>
              </a:ext>
            </a:extLst>
          </p:cNvPr>
          <p:cNvSpPr>
            <a:spLocks noGrp="1"/>
          </p:cNvSpPr>
          <p:nvPr>
            <p:ph idx="1"/>
          </p:nvPr>
        </p:nvSpPr>
        <p:spPr>
          <a:xfrm>
            <a:off x="539552" y="1301030"/>
            <a:ext cx="8229600" cy="4968552"/>
          </a:xfrm>
        </p:spPr>
        <p:txBody>
          <a:bodyPr/>
          <a:lstStyle/>
          <a:p>
            <a:pPr algn="just" eaLnBrk="1" hangingPunct="1">
              <a:buFont typeface="Wingdings" panose="05000000000000000000" pitchFamily="2" charset="2"/>
              <a:buChar char="Ø"/>
            </a:pPr>
            <a:r>
              <a:rPr lang="en-US" sz="2000" dirty="0">
                <a:solidFill>
                  <a:srgbClr val="002060"/>
                </a:solidFill>
                <a:latin typeface="Times New Roman" panose="02020603050405020304" pitchFamily="18" charset="0"/>
                <a:cs typeface="Times New Roman" panose="02020603050405020304" pitchFamily="18" charset="0"/>
              </a:rPr>
              <a:t>Though refrigerator is working successfully to its full capacity, still there are many changes and improvements to be made so that it is more user-friendly and cultivated in nature. Some changes are as follows: </a:t>
            </a:r>
          </a:p>
          <a:p>
            <a:pPr marL="0" indent="0" algn="just" eaLnBrk="1" hangingPunct="1">
              <a:buNone/>
            </a:pPr>
            <a:endParaRPr lang="en-US" sz="2000" dirty="0">
              <a:solidFill>
                <a:srgbClr val="002060"/>
              </a:solidFill>
              <a:latin typeface="Times New Roman" panose="02020603050405020304" pitchFamily="18" charset="0"/>
              <a:cs typeface="Times New Roman" panose="02020603050405020304" pitchFamily="18" charset="0"/>
            </a:endParaRPr>
          </a:p>
          <a:p>
            <a:pPr algn="just" eaLnBrk="1" hangingPunct="1"/>
            <a:r>
              <a:rPr lang="en-US" sz="2000" dirty="0">
                <a:solidFill>
                  <a:srgbClr val="002060"/>
                </a:solidFill>
                <a:latin typeface="Times New Roman" panose="02020603050405020304" pitchFamily="18" charset="0"/>
                <a:cs typeface="Times New Roman" panose="02020603050405020304" pitchFamily="18" charset="0"/>
              </a:rPr>
              <a:t>By increasing the number of Peltier modules and keeping the size of refrigerator unchanged and decrease the temperature inside the box. </a:t>
            </a:r>
          </a:p>
          <a:p>
            <a:pPr algn="just" eaLnBrk="1" hangingPunct="1"/>
            <a:r>
              <a:rPr lang="en-US" sz="2000" dirty="0">
                <a:solidFill>
                  <a:srgbClr val="002060"/>
                </a:solidFill>
                <a:latin typeface="Times New Roman" panose="02020603050405020304" pitchFamily="18" charset="0"/>
                <a:cs typeface="Times New Roman" panose="02020603050405020304" pitchFamily="18" charset="0"/>
              </a:rPr>
              <a:t>similar process can be used for heating purpose also , if we add the heating side of the refrigerator chamber inside system. </a:t>
            </a:r>
          </a:p>
          <a:p>
            <a:pPr algn="just" eaLnBrk="1" hangingPunct="1"/>
            <a:r>
              <a:rPr lang="en-US" sz="2000" dirty="0">
                <a:solidFill>
                  <a:srgbClr val="002060"/>
                </a:solidFill>
                <a:latin typeface="Times New Roman" panose="02020603050405020304" pitchFamily="18" charset="0"/>
                <a:cs typeface="Times New Roman" panose="02020603050405020304" pitchFamily="18" charset="0"/>
              </a:rPr>
              <a:t>by increasing the volume of refrigerator the capacity can be varied </a:t>
            </a:r>
          </a:p>
          <a:p>
            <a:pPr algn="just" eaLnBrk="1" hangingPunct="1"/>
            <a:r>
              <a:rPr lang="en-US" sz="2000" dirty="0">
                <a:solidFill>
                  <a:srgbClr val="002060"/>
                </a:solidFill>
                <a:latin typeface="Times New Roman" panose="02020603050405020304" pitchFamily="18" charset="0"/>
                <a:cs typeface="Times New Roman" panose="02020603050405020304" pitchFamily="18" charset="0"/>
              </a:rPr>
              <a:t>efficiency can be increased by choosing better insulation material. </a:t>
            </a:r>
          </a:p>
          <a:p>
            <a:pPr algn="just" eaLnBrk="1" hangingPunct="1"/>
            <a:r>
              <a:rPr lang="en-US" sz="2000" dirty="0">
                <a:solidFill>
                  <a:srgbClr val="002060"/>
                </a:solidFill>
                <a:latin typeface="Times New Roman" panose="02020603050405020304" pitchFamily="18" charset="0"/>
                <a:cs typeface="Times New Roman" panose="02020603050405020304" pitchFamily="18" charset="0"/>
              </a:rPr>
              <a:t>The use of this refrigerator can also implement in Four Wheeler by installing it at the time of manufacturing of vehicle</a:t>
            </a:r>
            <a:endParaRPr lang="en-US" altLang="en-US" sz="2000" b="1" dirty="0">
              <a:solidFill>
                <a:srgbClr val="002060"/>
              </a:solidFill>
              <a:latin typeface="Times New Roman" panose="02020603050405020304" pitchFamily="18" charset="0"/>
              <a:cs typeface="Times New Roman" panose="02020603050405020304" pitchFamily="18" charset="0"/>
            </a:endParaRPr>
          </a:p>
        </p:txBody>
      </p:sp>
      <p:sp>
        <p:nvSpPr>
          <p:cNvPr id="20485" name="TextBox 10">
            <a:extLst>
              <a:ext uri="{FF2B5EF4-FFF2-40B4-BE49-F238E27FC236}">
                <a16:creationId xmlns:a16="http://schemas.microsoft.com/office/drawing/2014/main" id="{45631ACE-0823-4CA9-8B93-DDDBC6DA8421}"/>
              </a:ext>
            </a:extLst>
          </p:cNvPr>
          <p:cNvSpPr txBox="1">
            <a:spLocks noChangeArrowheads="1"/>
          </p:cNvSpPr>
          <p:nvPr/>
        </p:nvSpPr>
        <p:spPr bwMode="auto">
          <a:xfrm>
            <a:off x="8686800" y="95250"/>
            <a:ext cx="409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a:latin typeface="Calibri" panose="020F0502020204030204" pitchFamily="34" charset="0"/>
              </a:rPr>
              <a:t>8</a:t>
            </a:r>
          </a:p>
        </p:txBody>
      </p:sp>
      <p:sp>
        <p:nvSpPr>
          <p:cNvPr id="2" name="Footer Placeholder 5">
            <a:extLst>
              <a:ext uri="{FF2B5EF4-FFF2-40B4-BE49-F238E27FC236}">
                <a16:creationId xmlns:a16="http://schemas.microsoft.com/office/drawing/2014/main" id="{1F98E3C6-63DA-5638-D559-AAFA8CB2B0AE}"/>
              </a:ext>
            </a:extLst>
          </p:cNvPr>
          <p:cNvSpPr>
            <a:spLocks noGrp="1"/>
          </p:cNvSpPr>
          <p:nvPr>
            <p:ph type="ftr" sz="quarter" idx="11"/>
          </p:nvPr>
        </p:nvSpPr>
        <p:spPr>
          <a:xfrm>
            <a:off x="0" y="6324600"/>
            <a:ext cx="9144000" cy="533400"/>
          </a:xfrm>
          <a:ln>
            <a:noFill/>
          </a:ln>
        </p:spPr>
        <p:style>
          <a:lnRef idx="1">
            <a:schemeClr val="accent5"/>
          </a:lnRef>
          <a:fillRef idx="2">
            <a:schemeClr val="accent5"/>
          </a:fillRef>
          <a:effectRef idx="1">
            <a:schemeClr val="accent5"/>
          </a:effectRef>
          <a:fontRef idx="minor">
            <a:schemeClr val="dk1"/>
          </a:fontRef>
        </p:style>
        <p:txBody>
          <a:bodyPr/>
          <a:lstStyle/>
          <a:p>
            <a:pPr>
              <a:defRPr/>
            </a:pPr>
            <a:r>
              <a:rPr lang="en-US" dirty="0"/>
              <a:t>Sixth International Conference on Ideas, Innovations, Impact in Science &amp; Technology 2023</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673</TotalTime>
  <Words>1183</Words>
  <Application>Microsoft Office PowerPoint</Application>
  <PresentationFormat>On-screen Show (4:3)</PresentationFormat>
  <Paragraphs>86</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PowerPoint Presentation</vt:lpstr>
      <vt:lpstr>PowerPoint Presentation</vt:lpstr>
      <vt:lpstr>Introduction</vt:lpstr>
      <vt:lpstr>Related Works</vt:lpstr>
      <vt:lpstr>Problem Definition</vt:lpstr>
      <vt:lpstr>Proposed  Methodology</vt:lpstr>
      <vt:lpstr>Results</vt:lpstr>
      <vt:lpstr>Conclusion</vt:lpstr>
      <vt:lpstr>Future Scope</vt:lpstr>
      <vt:lpstr>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 Title</dc:title>
  <dc:creator>Debanjan Konar</dc:creator>
  <cp:lastModifiedBy>Dhananjay Shelke</cp:lastModifiedBy>
  <cp:revision>101</cp:revision>
  <dcterms:created xsi:type="dcterms:W3CDTF">2015-11-18T04:42:35Z</dcterms:created>
  <dcterms:modified xsi:type="dcterms:W3CDTF">2023-05-03T05:40:29Z</dcterms:modified>
</cp:coreProperties>
</file>