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11" r:id="rId1"/>
  </p:sldMasterIdLst>
  <p:sldIdLst>
    <p:sldId id="256" r:id="rId2"/>
    <p:sldId id="257" r:id="rId3"/>
    <p:sldId id="258" r:id="rId4"/>
    <p:sldId id="259" r:id="rId5"/>
    <p:sldId id="260" r:id="rId6"/>
    <p:sldId id="261" r:id="rId7"/>
    <p:sldId id="274" r:id="rId8"/>
    <p:sldId id="262" r:id="rId9"/>
    <p:sldId id="268" r:id="rId10"/>
    <p:sldId id="269" r:id="rId11"/>
    <p:sldId id="270" r:id="rId12"/>
    <p:sldId id="271" r:id="rId13"/>
    <p:sldId id="272" r:id="rId14"/>
    <p:sldId id="273" r:id="rId15"/>
    <p:sldId id="276" r:id="rId16"/>
    <p:sldId id="277" r:id="rId17"/>
    <p:sldId id="278" r:id="rId18"/>
    <p:sldId id="265" r:id="rId19"/>
    <p:sldId id="26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8ED325-481F-480D-9140-6D6D4FEAD0A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28222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ED325-481F-480D-9140-6D6D4FEAD0A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8925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ED325-481F-480D-9140-6D6D4FEAD0A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34CAA3-385F-4745-9D93-4E747F7F52E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7156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8ED325-481F-480D-9140-6D6D4FEAD0A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408389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8ED325-481F-480D-9140-6D6D4FEAD0A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34CAA3-385F-4745-9D93-4E747F7F52E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6830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8ED325-481F-480D-9140-6D6D4FEAD0A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130269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ED325-481F-480D-9140-6D6D4FEAD0A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636807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ED325-481F-480D-9140-6D6D4FEAD0A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359245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ED325-481F-480D-9140-6D6D4FEAD0A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352460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ED325-481F-480D-9140-6D6D4FEAD0AA}"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78542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8ED325-481F-480D-9140-6D6D4FEAD0A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95831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8ED325-481F-480D-9140-6D6D4FEAD0AA}"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05264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8ED325-481F-480D-9140-6D6D4FEAD0AA}"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58679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ED325-481F-480D-9140-6D6D4FEAD0AA}"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88887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ED325-481F-480D-9140-6D6D4FEAD0A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134704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8ED325-481F-480D-9140-6D6D4FEAD0AA}"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34CAA3-385F-4745-9D93-4E747F7F52EA}" type="slidenum">
              <a:rPr lang="en-IN" smtClean="0"/>
              <a:t>‹#›</a:t>
            </a:fld>
            <a:endParaRPr lang="en-IN"/>
          </a:p>
        </p:txBody>
      </p:sp>
    </p:spTree>
    <p:extLst>
      <p:ext uri="{BB962C8B-B14F-4D97-AF65-F5344CB8AC3E}">
        <p14:creationId xmlns:p14="http://schemas.microsoft.com/office/powerpoint/2010/main" val="221788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8ED325-481F-480D-9140-6D6D4FEAD0AA}" type="datetimeFigureOut">
              <a:rPr lang="en-IN" smtClean="0"/>
              <a:t>21-11-2022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34CAA3-385F-4745-9D93-4E747F7F52EA}" type="slidenum">
              <a:rPr lang="en-IN" smtClean="0"/>
              <a:t>‹#›</a:t>
            </a:fld>
            <a:endParaRPr lang="en-IN"/>
          </a:p>
        </p:txBody>
      </p:sp>
    </p:spTree>
    <p:extLst>
      <p:ext uri="{BB962C8B-B14F-4D97-AF65-F5344CB8AC3E}">
        <p14:creationId xmlns:p14="http://schemas.microsoft.com/office/powerpoint/2010/main" val="1506400533"/>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4CBD-8057-42A1-AC90-D33388E70A75}"/>
              </a:ext>
            </a:extLst>
          </p:cNvPr>
          <p:cNvSpPr>
            <a:spLocks noGrp="1"/>
          </p:cNvSpPr>
          <p:nvPr>
            <p:ph type="ctrTitle"/>
          </p:nvPr>
        </p:nvSpPr>
        <p:spPr>
          <a:xfrm>
            <a:off x="3210560" y="1061829"/>
            <a:ext cx="7069527" cy="1259633"/>
          </a:xfrm>
          <a:solidFill>
            <a:schemeClr val="bg2">
              <a:lumMod val="60000"/>
              <a:lumOff val="40000"/>
            </a:schemeClr>
          </a:solidFill>
          <a:effectLst>
            <a:glow rad="139700">
              <a:schemeClr val="accent1">
                <a:satMod val="175000"/>
                <a:alpha val="40000"/>
              </a:schemeClr>
            </a:glow>
            <a:outerShdw blurRad="50800" dist="38100" dir="16200000" rotWithShape="0">
              <a:prstClr val="black">
                <a:alpha val="40000"/>
              </a:prstClr>
            </a:outerShdw>
          </a:effectLst>
          <a:scene3d>
            <a:camera prst="orthographicFront"/>
            <a:lightRig rig="threePt" dir="t"/>
          </a:scene3d>
          <a:sp3d>
            <a:bevelT w="152400" h="50800" prst="softRound"/>
          </a:sp3d>
        </p:spPr>
        <p:txBody>
          <a:bodyPr>
            <a:normAutofit fontScale="90000"/>
          </a:bodyPr>
          <a:lstStyle/>
          <a:p>
            <a:r>
              <a:rPr lang="en-IN" sz="6600" b="1" dirty="0">
                <a:latin typeface="Britannic Bold" panose="020B0903060703020204" pitchFamily="34" charset="0"/>
              </a:rPr>
              <a:t>Peltier R</a:t>
            </a:r>
            <a:r>
              <a:rPr lang="en-US" sz="6600" b="1" dirty="0">
                <a:latin typeface="Britannic Bold" panose="020B0903060703020204" pitchFamily="34" charset="0"/>
              </a:rPr>
              <a:t>efrigerator </a:t>
            </a:r>
            <a:endParaRPr lang="en-IN" sz="6600" b="1" dirty="0">
              <a:latin typeface="Britannic Bold" panose="020B0903060703020204" pitchFamily="34" charset="0"/>
            </a:endParaRPr>
          </a:p>
        </p:txBody>
      </p:sp>
      <p:sp>
        <p:nvSpPr>
          <p:cNvPr id="4" name="TextBox 3">
            <a:extLst>
              <a:ext uri="{FF2B5EF4-FFF2-40B4-BE49-F238E27FC236}">
                <a16:creationId xmlns:a16="http://schemas.microsoft.com/office/drawing/2014/main" id="{1AFD2263-149D-CF41-A7AC-86F2CD4DD7C5}"/>
              </a:ext>
            </a:extLst>
          </p:cNvPr>
          <p:cNvSpPr txBox="1"/>
          <p:nvPr/>
        </p:nvSpPr>
        <p:spPr>
          <a:xfrm>
            <a:off x="1249680" y="3884557"/>
            <a:ext cx="3921761" cy="3327386"/>
          </a:xfrm>
          <a:prstGeom prst="rect">
            <a:avLst/>
          </a:prstGeom>
          <a:noFill/>
        </p:spPr>
        <p:txBody>
          <a:bodyPr wrap="square">
            <a:spAutoFit/>
          </a:bodyPr>
          <a:lstStyle/>
          <a:p>
            <a:pPr marL="628650" indent="114300" algn="just">
              <a:lnSpc>
                <a:spcPct val="115000"/>
              </a:lnSpc>
              <a:tabLst>
                <a:tab pos="800100" algn="l"/>
                <a:tab pos="914400" algn="l"/>
              </a:tabLst>
            </a:pPr>
            <a:r>
              <a:rPr lang="en-US" sz="2000" u="sng" dirty="0">
                <a:effectLst/>
                <a:latin typeface="Times New Roman" panose="02020603050405020304" pitchFamily="18" charset="0"/>
                <a:ea typeface="Times New Roman" panose="02020603050405020304" pitchFamily="18" charset="0"/>
              </a:rPr>
              <a:t>PROJECT GROUP-54</a:t>
            </a:r>
          </a:p>
          <a:p>
            <a:pPr marL="628650" indent="114300" algn="just">
              <a:lnSpc>
                <a:spcPct val="115000"/>
              </a:lnSpc>
              <a:tabLst>
                <a:tab pos="800100" algn="l"/>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1.Chougule Nishant Dilip</a:t>
            </a:r>
          </a:p>
          <a:p>
            <a:pPr marL="628650" indent="114300" algn="just">
              <a:lnSpc>
                <a:spcPct val="115000"/>
              </a:lnSpc>
              <a:tabLst>
                <a:tab pos="800100" algn="l"/>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2.Shelke Dhananjay Vilas</a:t>
            </a:r>
          </a:p>
          <a:p>
            <a:pPr marL="628650" indent="114300" algn="just">
              <a:lnSpc>
                <a:spcPct val="115000"/>
              </a:lnSpc>
              <a:tabLst>
                <a:tab pos="800100" algn="l"/>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3.Shelke Mayur Eknath </a:t>
            </a:r>
          </a:p>
          <a:p>
            <a:pPr marL="628650" indent="114300" algn="just">
              <a:lnSpc>
                <a:spcPct val="115000"/>
              </a:lnSpc>
              <a:tabLst>
                <a:tab pos="800100" algn="l"/>
                <a:tab pos="9144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4.</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Kokane Tejas Vikas</a:t>
            </a:r>
          </a:p>
          <a:p>
            <a:pPr marL="628650" indent="114300" algn="just">
              <a:lnSpc>
                <a:spcPct val="115000"/>
              </a:lnSpc>
              <a:tabLst>
                <a:tab pos="800100" algn="l"/>
                <a:tab pos="914400" algn="l"/>
              </a:tabLst>
            </a:pPr>
            <a:endParaRPr lang="en-US" sz="2000" dirty="0">
              <a:latin typeface="Times New Roman" panose="02020603050405020304" pitchFamily="18" charset="0"/>
              <a:ea typeface="Times New Roman" panose="02020603050405020304" pitchFamily="18" charset="0"/>
            </a:endParaRPr>
          </a:p>
          <a:p>
            <a:pPr marL="342900" marR="0" indent="-400050" algn="ctr">
              <a:lnSpc>
                <a:spcPct val="107000"/>
              </a:lnSpc>
              <a:spcBef>
                <a:spcPts val="0"/>
              </a:spcBef>
              <a:spcAft>
                <a:spcPts val="800"/>
              </a:spcAft>
            </a:pPr>
            <a:endParaRPr lang="en-US" sz="2000" dirty="0">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US" sz="2000" dirty="0">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IN"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248F53E-398E-07E2-A136-262783183C90}"/>
              </a:ext>
            </a:extLst>
          </p:cNvPr>
          <p:cNvSpPr txBox="1"/>
          <p:nvPr/>
        </p:nvSpPr>
        <p:spPr>
          <a:xfrm>
            <a:off x="7020561" y="3884557"/>
            <a:ext cx="4378043" cy="1911614"/>
          </a:xfrm>
          <a:prstGeom prst="rect">
            <a:avLst/>
          </a:prstGeom>
          <a:noFill/>
        </p:spPr>
        <p:txBody>
          <a:bodyPr wrap="square">
            <a:spAutoFit/>
          </a:bodyPr>
          <a:lstStyle/>
          <a:p>
            <a:pPr marL="628650" indent="114300" algn="just">
              <a:lnSpc>
                <a:spcPct val="115000"/>
              </a:lnSpc>
              <a:tabLst>
                <a:tab pos="800100" algn="l"/>
                <a:tab pos="914400" algn="l"/>
              </a:tabLst>
            </a:pPr>
            <a:r>
              <a:rPr lang="en-US" sz="2000" u="sng" dirty="0">
                <a:latin typeface="Times New Roman" panose="02020603050405020304" pitchFamily="18" charset="0"/>
                <a:ea typeface="Times New Roman" panose="02020603050405020304" pitchFamily="18" charset="0"/>
              </a:rPr>
              <a:t>UNDER THE GUIDANCE  OF</a:t>
            </a:r>
            <a:endParaRPr lang="en-US" sz="2000" dirty="0">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r>
              <a:rPr lang="en-US" sz="2000" dirty="0">
                <a:latin typeface="Times New Roman" panose="02020603050405020304" pitchFamily="18" charset="0"/>
                <a:ea typeface="Times New Roman" panose="02020603050405020304" pitchFamily="18" charset="0"/>
              </a:rPr>
              <a:t>         Prof. R. R. Yenare</a:t>
            </a:r>
            <a:endParaRPr lang="en-US" sz="2400" dirty="0">
              <a:latin typeface="Times New Roman" panose="02020603050405020304" pitchFamily="18" charset="0"/>
              <a:ea typeface="Times New Roman" panose="02020603050405020304" pitchFamily="18" charset="0"/>
            </a:endParaRPr>
          </a:p>
          <a:p>
            <a:pPr marL="342900" marR="0" indent="-400050" algn="ctr">
              <a:lnSpc>
                <a:spcPct val="107000"/>
              </a:lnSpc>
              <a:spcBef>
                <a:spcPts val="0"/>
              </a:spcBef>
              <a:spcAft>
                <a:spcPts val="800"/>
              </a:spcAft>
            </a:pPr>
            <a:endParaRPr lang="en-US" sz="2000" dirty="0">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US" sz="2000" dirty="0">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091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9" y="472168"/>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3095B6B5-8666-4823-8B41-B0EF3448EB2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3276" y="1447800"/>
            <a:ext cx="5743574" cy="3605530"/>
          </a:xfrm>
          <a:prstGeom prst="rect">
            <a:avLst/>
          </a:prstGeom>
          <a:noFill/>
          <a:ln>
            <a:noFill/>
          </a:ln>
          <a:effectLst>
            <a:softEdge rad="533400"/>
          </a:effectLst>
        </p:spPr>
      </p:pic>
      <p:sp>
        <p:nvSpPr>
          <p:cNvPr id="6" name="TextBox 5">
            <a:extLst>
              <a:ext uri="{FF2B5EF4-FFF2-40B4-BE49-F238E27FC236}">
                <a16:creationId xmlns:a16="http://schemas.microsoft.com/office/drawing/2014/main" id="{C9BEE107-F84D-453B-B099-6331A971257F}"/>
              </a:ext>
            </a:extLst>
          </p:cNvPr>
          <p:cNvSpPr txBox="1"/>
          <p:nvPr/>
        </p:nvSpPr>
        <p:spPr>
          <a:xfrm>
            <a:off x="2693987" y="5311259"/>
            <a:ext cx="6100762"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Heat Sink</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37250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Design </a:t>
            </a:r>
          </a:p>
        </p:txBody>
      </p:sp>
      <p:sp>
        <p:nvSpPr>
          <p:cNvPr id="4" name="Rectangle 2">
            <a:extLst>
              <a:ext uri="{FF2B5EF4-FFF2-40B4-BE49-F238E27FC236}">
                <a16:creationId xmlns:a16="http://schemas.microsoft.com/office/drawing/2014/main" id="{484CB597-948F-4030-81A1-BBF477F47B7B}"/>
              </a:ext>
            </a:extLst>
          </p:cNvPr>
          <p:cNvSpPr>
            <a:spLocks noChangeArrowheads="1"/>
          </p:cNvSpPr>
          <p:nvPr/>
        </p:nvSpPr>
        <p:spPr bwMode="auto">
          <a:xfrm>
            <a:off x="3276600" y="1657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47">
            <a:extLst>
              <a:ext uri="{FF2B5EF4-FFF2-40B4-BE49-F238E27FC236}">
                <a16:creationId xmlns:a16="http://schemas.microsoft.com/office/drawing/2014/main" id="{437E4AA3-6D49-4DAF-AC5F-3DF03B7B3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225" y="1409478"/>
            <a:ext cx="5326626" cy="3408056"/>
          </a:xfrm>
          <a:prstGeom prst="rect">
            <a:avLst/>
          </a:prstGeom>
          <a:noFill/>
          <a:effectLst>
            <a:glow>
              <a:schemeClr val="accent1">
                <a:alpha val="95000"/>
              </a:schemeClr>
            </a:glow>
            <a:softEdge rad="6350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F4DEE1-3100-4A32-9593-91B8512AAAE9}"/>
              </a:ext>
            </a:extLst>
          </p:cNvPr>
          <p:cNvSpPr txBox="1"/>
          <p:nvPr/>
        </p:nvSpPr>
        <p:spPr>
          <a:xfrm>
            <a:off x="1552576" y="5015984"/>
            <a:ext cx="7733070"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Temperature Sensor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48735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939256" y="409560"/>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AB31FC92-700F-41E3-86AC-80C0562D819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7950" y="1428749"/>
            <a:ext cx="6724650" cy="3629025"/>
          </a:xfrm>
          <a:prstGeom prst="rect">
            <a:avLst/>
          </a:prstGeom>
          <a:noFill/>
          <a:ln>
            <a:noFill/>
          </a:ln>
          <a:effectLst>
            <a:softEdge rad="495300"/>
          </a:effectLst>
        </p:spPr>
      </p:pic>
      <p:sp>
        <p:nvSpPr>
          <p:cNvPr id="6" name="TextBox 5">
            <a:extLst>
              <a:ext uri="{FF2B5EF4-FFF2-40B4-BE49-F238E27FC236}">
                <a16:creationId xmlns:a16="http://schemas.microsoft.com/office/drawing/2014/main" id="{BD895A6E-9FD4-480F-AE52-EF436F812FBF}"/>
              </a:ext>
            </a:extLst>
          </p:cNvPr>
          <p:cNvSpPr txBox="1"/>
          <p:nvPr/>
        </p:nvSpPr>
        <p:spPr>
          <a:xfrm>
            <a:off x="2774156" y="5402818"/>
            <a:ext cx="6100762"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Battery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72827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ABA71E22-EA4A-404F-A13D-B5112649B7F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7974" y="1144190"/>
            <a:ext cx="6697241" cy="4027885"/>
          </a:xfrm>
          <a:prstGeom prst="rect">
            <a:avLst/>
          </a:prstGeom>
          <a:noFill/>
          <a:ln>
            <a:noFill/>
          </a:ln>
          <a:effectLst>
            <a:softEdge rad="635000"/>
          </a:effectLst>
        </p:spPr>
      </p:pic>
      <p:sp>
        <p:nvSpPr>
          <p:cNvPr id="6" name="TextBox 5">
            <a:extLst>
              <a:ext uri="{FF2B5EF4-FFF2-40B4-BE49-F238E27FC236}">
                <a16:creationId xmlns:a16="http://schemas.microsoft.com/office/drawing/2014/main" id="{E04DA1EC-26CB-4BF2-8A39-2E6D8E6D07F0}"/>
              </a:ext>
            </a:extLst>
          </p:cNvPr>
          <p:cNvSpPr txBox="1"/>
          <p:nvPr/>
        </p:nvSpPr>
        <p:spPr>
          <a:xfrm>
            <a:off x="2847974" y="5172075"/>
            <a:ext cx="610076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Isometric view</a:t>
            </a:r>
            <a:endParaRPr lang="en-IN" dirty="0"/>
          </a:p>
        </p:txBody>
      </p:sp>
    </p:spTree>
    <p:extLst>
      <p:ext uri="{BB962C8B-B14F-4D97-AF65-F5344CB8AC3E}">
        <p14:creationId xmlns:p14="http://schemas.microsoft.com/office/powerpoint/2010/main" val="37375039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28443420-2CBB-4C20-86D6-B6EA2B2EF0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5581" y="1323975"/>
            <a:ext cx="6330156" cy="3886200"/>
          </a:xfrm>
          <a:prstGeom prst="rect">
            <a:avLst/>
          </a:prstGeom>
          <a:noFill/>
          <a:ln>
            <a:noFill/>
          </a:ln>
          <a:effectLst>
            <a:softEdge rad="558800"/>
          </a:effectLst>
        </p:spPr>
      </p:pic>
      <p:sp>
        <p:nvSpPr>
          <p:cNvPr id="6" name="TextBox 5">
            <a:extLst>
              <a:ext uri="{FF2B5EF4-FFF2-40B4-BE49-F238E27FC236}">
                <a16:creationId xmlns:a16="http://schemas.microsoft.com/office/drawing/2014/main" id="{8555AB1F-0CAD-4688-9BB7-829DD77ECC07}"/>
              </a:ext>
            </a:extLst>
          </p:cNvPr>
          <p:cNvSpPr txBox="1"/>
          <p:nvPr/>
        </p:nvSpPr>
        <p:spPr>
          <a:xfrm>
            <a:off x="3609975" y="5419725"/>
            <a:ext cx="4019550"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Assembly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590098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BF07-047A-BD62-CBF1-2506B5A4B953}"/>
              </a:ext>
            </a:extLst>
          </p:cNvPr>
          <p:cNvSpPr>
            <a:spLocks noGrp="1"/>
          </p:cNvSpPr>
          <p:nvPr>
            <p:ph type="title"/>
          </p:nvPr>
        </p:nvSpPr>
        <p:spPr>
          <a:xfrm>
            <a:off x="1640156" y="461550"/>
            <a:ext cx="8911687" cy="1280890"/>
          </a:xfrm>
        </p:spPr>
        <p:txBody>
          <a:bodyPr/>
          <a:lstStyle/>
          <a:p>
            <a:pPr algn="ctr"/>
            <a:r>
              <a:rPr lang="en-IN" b="1" dirty="0">
                <a:solidFill>
                  <a:schemeClr val="tx1"/>
                </a:solidFill>
                <a:latin typeface="Britannic Bold" panose="020B0903060703020204" pitchFamily="34" charset="0"/>
              </a:rPr>
              <a:t>Advantages</a:t>
            </a:r>
            <a:br>
              <a:rPr lang="en-IN" b="1" dirty="0">
                <a:solidFill>
                  <a:schemeClr val="tx1"/>
                </a:solidFill>
              </a:rPr>
            </a:br>
            <a:endParaRPr lang="en-IN" dirty="0"/>
          </a:p>
        </p:txBody>
      </p:sp>
      <p:sp>
        <p:nvSpPr>
          <p:cNvPr id="3" name="Content Placeholder 2">
            <a:extLst>
              <a:ext uri="{FF2B5EF4-FFF2-40B4-BE49-F238E27FC236}">
                <a16:creationId xmlns:a16="http://schemas.microsoft.com/office/drawing/2014/main" id="{C6BECCEA-3B34-8B44-FA3A-F395CD569C91}"/>
              </a:ext>
            </a:extLst>
          </p:cNvPr>
          <p:cNvSpPr>
            <a:spLocks noGrp="1"/>
          </p:cNvSpPr>
          <p:nvPr>
            <p:ph idx="1"/>
          </p:nvPr>
        </p:nvSpPr>
        <p:spPr>
          <a:xfrm>
            <a:off x="1941243" y="1859280"/>
            <a:ext cx="8915400" cy="3777622"/>
          </a:xfrm>
        </p:spPr>
        <p:txBody>
          <a:bodyPr/>
          <a:lstStyle/>
          <a:p>
            <a:pPr marL="342900" marR="0" lvl="0" indent="-342900" algn="just">
              <a:lnSpc>
                <a:spcPct val="107000"/>
              </a:lnSpc>
              <a:spcBef>
                <a:spcPts val="0"/>
              </a:spcBef>
              <a:spcAft>
                <a:spcPts val="800"/>
              </a:spcAft>
              <a:tabLst>
                <a:tab pos="457200" algn="l"/>
                <a:tab pos="800100" algn="l"/>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Light weight and compact for very small heat loads.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No CFC gases or refrigerant are used for cooling.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No moving parts, eliminating vibration, noise, and problems of wear.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Very low-cost device for cooling in small appliances.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Solar operation makes it more economical and environment friendly</a:t>
            </a:r>
          </a:p>
          <a:p>
            <a:pPr marL="0" marR="0" lvl="0" indent="0" algn="just">
              <a:lnSpc>
                <a:spcPct val="107000"/>
              </a:lnSpc>
              <a:spcBef>
                <a:spcPts val="0"/>
              </a:spcBef>
              <a:spcAft>
                <a:spcPts val="800"/>
              </a:spcAft>
              <a:buNone/>
              <a:tabLst>
                <a:tab pos="457200" algn="l"/>
                <a:tab pos="800100" algn="l"/>
                <a:tab pos="914400" algn="l"/>
              </a:tabLs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405428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048B-C1DB-C979-C528-BF35EB85DAEE}"/>
              </a:ext>
            </a:extLst>
          </p:cNvPr>
          <p:cNvSpPr>
            <a:spLocks noGrp="1"/>
          </p:cNvSpPr>
          <p:nvPr>
            <p:ph type="title"/>
          </p:nvPr>
        </p:nvSpPr>
        <p:spPr>
          <a:xfrm>
            <a:off x="1640156" y="613950"/>
            <a:ext cx="8911687" cy="1280890"/>
          </a:xfrm>
        </p:spPr>
        <p:txBody>
          <a:bodyPr/>
          <a:lstStyle/>
          <a:p>
            <a:pPr algn="ctr"/>
            <a:r>
              <a:rPr lang="en-IN" b="1" dirty="0">
                <a:solidFill>
                  <a:schemeClr val="tx1"/>
                </a:solidFill>
                <a:latin typeface="Britannic Bold" panose="020B0903060703020204" pitchFamily="34" charset="0"/>
              </a:rPr>
              <a:t>Disadvantages</a:t>
            </a:r>
            <a:endParaRPr lang="en-IN" dirty="0"/>
          </a:p>
        </p:txBody>
      </p:sp>
      <p:sp>
        <p:nvSpPr>
          <p:cNvPr id="3" name="Content Placeholder 2">
            <a:extLst>
              <a:ext uri="{FF2B5EF4-FFF2-40B4-BE49-F238E27FC236}">
                <a16:creationId xmlns:a16="http://schemas.microsoft.com/office/drawing/2014/main" id="{968A21D8-D9FE-96C5-7578-6CFCFBC9A93E}"/>
              </a:ext>
            </a:extLst>
          </p:cNvPr>
          <p:cNvSpPr>
            <a:spLocks noGrp="1"/>
          </p:cNvSpPr>
          <p:nvPr>
            <p:ph idx="1"/>
          </p:nvPr>
        </p:nvSpPr>
        <p:spPr>
          <a:xfrm>
            <a:off x="2030412" y="1889760"/>
            <a:ext cx="8915400" cy="3777622"/>
          </a:xfrm>
        </p:spPr>
        <p:txBody>
          <a:bodyPr/>
          <a:lstStyle/>
          <a:p>
            <a:pPr marL="342900" marR="0" lvl="0" indent="-342900" algn="just">
              <a:lnSpc>
                <a:spcPct val="107000"/>
              </a:lnSpc>
              <a:spcBef>
                <a:spcPts val="0"/>
              </a:spcBef>
              <a:spcAft>
                <a:spcPts val="800"/>
              </a:spcAft>
              <a:tabLst>
                <a:tab pos="457200" algn="l"/>
                <a:tab pos="800100" algn="l"/>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Limited to very small refrigeration loads due to size compaction.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 suitable for higher refrigeration use due to poor efficiency.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Thermo-electric modules become very heavy and bulky as the refrigeration capacity increases.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tabLst>
                <a:tab pos="457200" algn="l"/>
                <a:tab pos="800100" algn="l"/>
                <a:tab pos="9144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technology is normally used only to cool small surfaces (for example a processor in a computer) since there have been complications when making the system bigger.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263475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D0DC-C2F7-42A1-A0B4-1800B3B82FBC}"/>
              </a:ext>
            </a:extLst>
          </p:cNvPr>
          <p:cNvSpPr>
            <a:spLocks noGrp="1"/>
          </p:cNvSpPr>
          <p:nvPr>
            <p:ph type="title"/>
          </p:nvPr>
        </p:nvSpPr>
        <p:spPr>
          <a:xfrm>
            <a:off x="1640156" y="532670"/>
            <a:ext cx="8911687" cy="1280890"/>
          </a:xfrm>
        </p:spPr>
        <p:txBody>
          <a:bodyPr/>
          <a:lstStyle/>
          <a:p>
            <a:pPr algn="ctr"/>
            <a:r>
              <a:rPr lang="en-IN" b="1" dirty="0">
                <a:solidFill>
                  <a:schemeClr val="tx1"/>
                </a:solidFill>
                <a:latin typeface="Britannic Bold" panose="020B0903060703020204" pitchFamily="34" charset="0"/>
              </a:rPr>
              <a:t>Applications</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A68A5C9C-6572-9C60-7AA9-C89DDF8019F6}"/>
              </a:ext>
            </a:extLst>
          </p:cNvPr>
          <p:cNvSpPr>
            <a:spLocks noGrp="1"/>
          </p:cNvSpPr>
          <p:nvPr>
            <p:ph idx="1"/>
          </p:nvPr>
        </p:nvSpPr>
        <p:spPr>
          <a:xfrm>
            <a:off x="1837372" y="1813560"/>
            <a:ext cx="8915400" cy="3777622"/>
          </a:xfrm>
        </p:spPr>
        <p:txBody>
          <a:bodyPr/>
          <a:lstStyle/>
          <a:p>
            <a:r>
              <a:rPr lang="en-IN" sz="1800" dirty="0">
                <a:effectLst/>
                <a:latin typeface="Times New Roman" panose="02020603050405020304" pitchFamily="18" charset="0"/>
                <a:ea typeface="Calibri" panose="020F0502020204030204" pitchFamily="34" charset="0"/>
              </a:rPr>
              <a:t>Medicine — Cooling containers for storage and transportation of tissue, blood,                 liquids, etc.</a:t>
            </a:r>
          </a:p>
          <a:p>
            <a:r>
              <a:rPr lang="en-IN" dirty="0">
                <a:latin typeface="Times New Roman" panose="02020603050405020304" pitchFamily="18" charset="0"/>
                <a:ea typeface="Calibri" panose="020F0502020204030204" pitchFamily="34" charset="0"/>
              </a:rPr>
              <a:t>Fruits and flower storage.</a:t>
            </a:r>
            <a:endParaRPr lang="en-IN" sz="1800" dirty="0">
              <a:effectLst/>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Consumer Goods — portable picnic boxes, drinking water and beverage coolers, cooling boxes and cabinets for stores and cafes, massage equipment.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584491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Conclusion</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1027112" y="1203453"/>
            <a:ext cx="9583738" cy="5228167"/>
          </a:xfrm>
        </p:spPr>
        <p:txBody>
          <a:bodyPr>
            <a:normAutofit/>
          </a:bodyPr>
          <a:lstStyle/>
          <a:p>
            <a:pPr marL="628650" indent="0" algn="just">
              <a:lnSpc>
                <a:spcPct val="150000"/>
              </a:lnSpc>
              <a:buNone/>
              <a:tabLst>
                <a:tab pos="800100" algn="l"/>
                <a:tab pos="914400" algn="l"/>
              </a:tabLst>
            </a:pPr>
            <a:r>
              <a:rPr lang="en-US" sz="1800" dirty="0">
                <a:latin typeface="Times New Roman" panose="02020603050405020304" pitchFamily="18" charset="0"/>
              </a:rPr>
              <a:t>The main objective of the project is to achieve the long-term cooling in case of power failure for refrigerator.</a:t>
            </a:r>
            <a:r>
              <a:rPr lang="en-US" sz="1800" dirty="0">
                <a:latin typeface="Calibri" panose="020F0502020204030204" pitchFamily="34" charset="0"/>
              </a:rPr>
              <a:t> </a:t>
            </a:r>
            <a:r>
              <a:rPr lang="en-US" sz="1800" dirty="0">
                <a:latin typeface="Times New Roman" panose="02020603050405020304" pitchFamily="18" charset="0"/>
              </a:rPr>
              <a:t>The present design can be used  for maintaining a particular temperature. This is completely eco-friendly project multipurpose and portable. The coefficient of performance of this refrigerator is much smaller than that of a conventional compressor type refrigerator when the required cooling capacity is high. There are several different types of cooling devices available to remove the heat from industrial enclosures, but as the technology advances, thermoelectric cooling is emerging as a truly viable method that can be advantageous in the handling of certain small-to-medium applications.</a:t>
            </a:r>
            <a:endParaRPr lang="en-IN" dirty="0"/>
          </a:p>
        </p:txBody>
      </p:sp>
    </p:spTree>
    <p:extLst>
      <p:ext uri="{BB962C8B-B14F-4D97-AF65-F5344CB8AC3E}">
        <p14:creationId xmlns:p14="http://schemas.microsoft.com/office/powerpoint/2010/main" val="244700689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078924" y="193114"/>
            <a:ext cx="5770562" cy="846667"/>
          </a:xfrm>
        </p:spPr>
        <p:txBody>
          <a:bodyPr>
            <a:normAutofit/>
          </a:bodyPr>
          <a:lstStyle/>
          <a:p>
            <a:pPr algn="ctr"/>
            <a:r>
              <a:rPr lang="en-IN" u="sng" dirty="0">
                <a:latin typeface="Britannic Bold" panose="020B0903060703020204" pitchFamily="34" charset="0"/>
              </a:rPr>
              <a:t>References</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695519" y="1154166"/>
            <a:ext cx="10968912" cy="5679925"/>
          </a:xfrm>
        </p:spPr>
        <p:txBody>
          <a:bodyPr>
            <a:normAutofit fontScale="62500" lnSpcReduction="20000"/>
          </a:bodyPr>
          <a:lstStyle/>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[1] Angamuthu. K, A. D. (2020). Design and Manufacturing of Thermoelectric Mini Portable Refrigerator using Autodesk Fusion 360 with Additive Manufacturing. IJRTE, 7.</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[2] Awasti, M., &amp; Mali, K. (2012). Design and Development of Thermoelectric Refrigerator. International Journal of Mechanical Engineering and Robotics Research(Volume No. 3), 11.</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[3] Chetan Jangonda, K. P. (2016). Review of various Applications of Thermoelectric Module. IJIRSET, 8.</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[4] D. SUMAN, P. H. (2020). DESIGN AND FABRICATION OF THERMOELECTRIC REFRIGERATOR USING PELTIER MODULE. JETIR, 7(3), 5.</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[5] Elavarasan E, S. S. (2018). Design and Fabrication of Mini Refrigerator with Thermoelectric Cooling. IJERT, 4.</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[6] Gagan Bansal, Y. j. (2021). Solar Based polio-drop box system with Peltier effect technology: A review. ELsevier, 6.</a:t>
            </a:r>
            <a:endParaRPr lang="en-IN" sz="29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50000"/>
              </a:lnSpc>
              <a:tabLst>
                <a:tab pos="800100" algn="l"/>
                <a:tab pos="914400" algn="l"/>
              </a:tabLst>
            </a:pPr>
            <a:r>
              <a:rPr lang="en-US" sz="2900" dirty="0">
                <a:solidFill>
                  <a:schemeClr val="tx1"/>
                </a:solidFill>
                <a:effectLst/>
                <a:latin typeface="Times New Roman" panose="02020603050405020304" pitchFamily="18" charset="0"/>
                <a:ea typeface="Times New Roman" panose="02020603050405020304" pitchFamily="18" charset="0"/>
              </a:rPr>
              <a:t>[7] Jatin Patel, M. P. (2016). Improvement in the COP of Thermoelectric Cooler. IJSTR, 4.</a:t>
            </a:r>
            <a:endParaRPr lang="en-IN" sz="2900" dirty="0">
              <a:solidFill>
                <a:schemeClr val="tx1"/>
              </a:solidFill>
              <a:effectLst/>
              <a:latin typeface="Times New Roman" panose="02020603050405020304" pitchFamily="18" charset="0"/>
              <a:ea typeface="Times New Roman" panose="02020603050405020304" pitchFamily="18" charset="0"/>
            </a:endParaRPr>
          </a:p>
          <a:p>
            <a:endParaRPr lang="en-IN" dirty="0">
              <a:solidFill>
                <a:schemeClr val="tx1"/>
              </a:solidFill>
            </a:endParaRPr>
          </a:p>
        </p:txBody>
      </p:sp>
    </p:spTree>
    <p:extLst>
      <p:ext uri="{BB962C8B-B14F-4D97-AF65-F5344CB8AC3E}">
        <p14:creationId xmlns:p14="http://schemas.microsoft.com/office/powerpoint/2010/main" val="22722839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647950" y="267758"/>
            <a:ext cx="5770562" cy="846667"/>
          </a:xfrm>
        </p:spPr>
        <p:txBody>
          <a:bodyPr/>
          <a:lstStyle/>
          <a:p>
            <a:pPr algn="ctr"/>
            <a:r>
              <a:rPr lang="en-IN" u="sng" dirty="0">
                <a:latin typeface="Britannic Bold" panose="020B0903060703020204" pitchFamily="34" charset="0"/>
              </a:rPr>
              <a:t>Content </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2223711" y="1362075"/>
            <a:ext cx="7529059" cy="5228167"/>
          </a:xfrm>
        </p:spPr>
        <p:txBody>
          <a:bodyPr/>
          <a:lstStyle/>
          <a:p>
            <a:pPr>
              <a:buFont typeface="Wingdings" panose="05000000000000000000" pitchFamily="2" charset="2"/>
              <a:buChar char="v"/>
            </a:pPr>
            <a:r>
              <a:rPr lang="en-IN" b="1" dirty="0">
                <a:solidFill>
                  <a:schemeClr val="tx1"/>
                </a:solidFill>
              </a:rPr>
              <a:t>Introduction</a:t>
            </a:r>
          </a:p>
          <a:p>
            <a:pPr>
              <a:buFont typeface="Wingdings" panose="05000000000000000000" pitchFamily="2" charset="2"/>
              <a:buChar char="v"/>
            </a:pPr>
            <a:r>
              <a:rPr lang="en-IN" b="1" dirty="0">
                <a:solidFill>
                  <a:schemeClr val="tx1"/>
                </a:solidFill>
              </a:rPr>
              <a:t>Problem definition </a:t>
            </a:r>
          </a:p>
          <a:p>
            <a:pPr>
              <a:buFont typeface="Wingdings" panose="05000000000000000000" pitchFamily="2" charset="2"/>
              <a:buChar char="v"/>
            </a:pPr>
            <a:r>
              <a:rPr lang="en-IN" b="1" dirty="0">
                <a:solidFill>
                  <a:schemeClr val="tx1"/>
                </a:solidFill>
              </a:rPr>
              <a:t>Objectives</a:t>
            </a:r>
          </a:p>
          <a:p>
            <a:pPr>
              <a:buFont typeface="Wingdings" panose="05000000000000000000" pitchFamily="2" charset="2"/>
              <a:buChar char="v"/>
            </a:pPr>
            <a:r>
              <a:rPr lang="en-IN" b="1" dirty="0">
                <a:solidFill>
                  <a:schemeClr val="tx1"/>
                </a:solidFill>
              </a:rPr>
              <a:t>Literature review </a:t>
            </a:r>
          </a:p>
          <a:p>
            <a:pPr>
              <a:buFont typeface="Wingdings" panose="05000000000000000000" pitchFamily="2" charset="2"/>
              <a:buChar char="v"/>
            </a:pPr>
            <a:r>
              <a:rPr lang="en-IN" b="1" dirty="0">
                <a:solidFill>
                  <a:schemeClr val="tx1"/>
                </a:solidFill>
              </a:rPr>
              <a:t>Design </a:t>
            </a:r>
          </a:p>
          <a:p>
            <a:pPr>
              <a:buFont typeface="Wingdings" panose="05000000000000000000" pitchFamily="2" charset="2"/>
              <a:buChar char="v"/>
            </a:pPr>
            <a:r>
              <a:rPr lang="en-IN" b="1" dirty="0">
                <a:solidFill>
                  <a:schemeClr val="tx1"/>
                </a:solidFill>
              </a:rPr>
              <a:t>Advantages</a:t>
            </a:r>
          </a:p>
          <a:p>
            <a:pPr>
              <a:buFont typeface="Wingdings" panose="05000000000000000000" pitchFamily="2" charset="2"/>
              <a:buChar char="v"/>
            </a:pPr>
            <a:r>
              <a:rPr lang="en-IN" b="1" dirty="0">
                <a:solidFill>
                  <a:schemeClr val="tx1"/>
                </a:solidFill>
              </a:rPr>
              <a:t>Disadvantages</a:t>
            </a:r>
          </a:p>
          <a:p>
            <a:pPr>
              <a:buFont typeface="Wingdings" panose="05000000000000000000" pitchFamily="2" charset="2"/>
              <a:buChar char="v"/>
            </a:pPr>
            <a:r>
              <a:rPr lang="en-IN" b="1" dirty="0">
                <a:solidFill>
                  <a:schemeClr val="tx1"/>
                </a:solidFill>
              </a:rPr>
              <a:t>Applications </a:t>
            </a:r>
          </a:p>
          <a:p>
            <a:pPr>
              <a:buFont typeface="Wingdings" panose="05000000000000000000" pitchFamily="2" charset="2"/>
              <a:buChar char="v"/>
            </a:pPr>
            <a:r>
              <a:rPr lang="en-IN" b="1" dirty="0">
                <a:solidFill>
                  <a:schemeClr val="tx1"/>
                </a:solidFill>
              </a:rPr>
              <a:t>Scope </a:t>
            </a:r>
          </a:p>
          <a:p>
            <a:pPr>
              <a:buFont typeface="Wingdings" panose="05000000000000000000" pitchFamily="2" charset="2"/>
              <a:buChar char="v"/>
            </a:pPr>
            <a:r>
              <a:rPr lang="en-IN" b="1" dirty="0">
                <a:solidFill>
                  <a:schemeClr val="tx1"/>
                </a:solidFill>
              </a:rPr>
              <a:t>Conclusion</a:t>
            </a:r>
          </a:p>
          <a:p>
            <a:pPr marL="0" indent="0">
              <a:buNone/>
            </a:pPr>
            <a:endParaRPr lang="en-IN" dirty="0">
              <a:solidFill>
                <a:schemeClr val="tx1"/>
              </a:solidFill>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6710104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BA71F-C913-4251-8EEE-51C5C57B5C51}"/>
              </a:ext>
            </a:extLst>
          </p:cNvPr>
          <p:cNvSpPr>
            <a:spLocks noGrp="1"/>
          </p:cNvSpPr>
          <p:nvPr>
            <p:ph type="title"/>
          </p:nvPr>
        </p:nvSpPr>
        <p:spPr>
          <a:xfrm>
            <a:off x="3125787" y="2388023"/>
            <a:ext cx="4941253" cy="1188298"/>
          </a:xfrm>
          <a:solidFill>
            <a:schemeClr val="bg2">
              <a:lumMod val="20000"/>
              <a:lumOff val="80000"/>
            </a:schemeClr>
          </a:solidFill>
          <a:effectLst>
            <a:glow rad="139700">
              <a:schemeClr val="accent1">
                <a:satMod val="175000"/>
                <a:alpha val="40000"/>
              </a:schemeClr>
            </a:glow>
          </a:effectLst>
          <a:scene3d>
            <a:camera prst="orthographicFront"/>
            <a:lightRig rig="threePt" dir="t"/>
          </a:scene3d>
          <a:sp3d>
            <a:bevelT w="101600" prst="riblet"/>
          </a:sp3d>
        </p:spPr>
        <p:txBody>
          <a:bodyPr>
            <a:normAutofit/>
          </a:bodyPr>
          <a:lstStyle/>
          <a:p>
            <a:pPr algn="ctr"/>
            <a:r>
              <a:rPr lang="en-IN" sz="5400" b="1" dirty="0">
                <a:latin typeface="Britannic Bold" panose="020B0903060703020204" pitchFamily="34" charset="0"/>
              </a:rPr>
              <a:t>Thank you</a:t>
            </a:r>
          </a:p>
        </p:txBody>
      </p:sp>
    </p:spTree>
    <p:extLst>
      <p:ext uri="{BB962C8B-B14F-4D97-AF65-F5344CB8AC3E}">
        <p14:creationId xmlns:p14="http://schemas.microsoft.com/office/powerpoint/2010/main" val="1476840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009900" y="267758"/>
            <a:ext cx="5770562" cy="846667"/>
          </a:xfrm>
        </p:spPr>
        <p:txBody>
          <a:bodyPr/>
          <a:lstStyle/>
          <a:p>
            <a:pPr algn="ctr"/>
            <a:r>
              <a:rPr lang="en-IN" u="sng" dirty="0">
                <a:latin typeface="Britannic Bold" panose="020B0903060703020204" pitchFamily="34" charset="0"/>
              </a:rPr>
              <a:t>Introduction  </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569912" y="1362075"/>
            <a:ext cx="10650538" cy="5228167"/>
          </a:xfrm>
        </p:spPr>
        <p:txBody>
          <a:bodyPr>
            <a:normAutofit/>
          </a:bodyPr>
          <a:lstStyle/>
          <a:p>
            <a:pPr marL="628650" indent="114300" algn="just">
              <a:lnSpc>
                <a:spcPct val="115000"/>
              </a:lnSpc>
              <a:tabLst>
                <a:tab pos="800100" algn="l"/>
                <a:tab pos="914400" algn="l"/>
              </a:tabLst>
            </a:pPr>
            <a:r>
              <a:rPr lang="en-US" dirty="0">
                <a:solidFill>
                  <a:schemeClr val="tx1"/>
                </a:solidFill>
                <a:effectLst/>
                <a:latin typeface="Times New Roman" panose="02020603050405020304" pitchFamily="18" charset="0"/>
                <a:ea typeface="Times New Roman" panose="02020603050405020304" pitchFamily="18" charset="0"/>
              </a:rPr>
              <a:t>There are many products currently in the market that have the ability to preserve ice, including mini and electric portable refrigerators and freezers. But these options are either not truly portable or cannot consistently maintain the desired temperature. Coolers use ice that melts. Portable refrigerators and freezers are limited to an AC/DC power source that is bulky and difficult to move from place to place, thereby limiting where it's transportability.</a:t>
            </a:r>
            <a:endParaRPr lang="en-IN"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r>
              <a:rPr lang="en-US" dirty="0">
                <a:solidFill>
                  <a:schemeClr val="tx1"/>
                </a:solidFill>
                <a:effectLst/>
                <a:latin typeface="Times New Roman" panose="02020603050405020304" pitchFamily="18" charset="0"/>
                <a:ea typeface="Times New Roman" panose="02020603050405020304" pitchFamily="18" charset="0"/>
              </a:rPr>
              <a:t>The Peltier Refrigerator is our solution to an array of problems relating to the lack of portable refrigeration. The applications of how and where this product can be used are endless.</a:t>
            </a:r>
            <a:endParaRPr lang="en-IN"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r>
              <a:rPr lang="en-US" dirty="0">
                <a:solidFill>
                  <a:schemeClr val="tx1"/>
                </a:solidFill>
                <a:effectLst/>
                <a:latin typeface="Times New Roman" panose="02020603050405020304" pitchFamily="18" charset="0"/>
                <a:ea typeface="Times New Roman" panose="02020603050405020304" pitchFamily="18" charset="0"/>
              </a:rPr>
              <a:t>The Peltier Refrigerator is a portable, self-sustaining, solar-powered, collapsible refrigerator and freezer that can go anywhere.</a:t>
            </a:r>
          </a:p>
          <a:p>
            <a:pPr marL="628650" indent="114300" algn="just">
              <a:lnSpc>
                <a:spcPct val="115000"/>
              </a:lnSpc>
              <a:tabLst>
                <a:tab pos="800100" algn="l"/>
                <a:tab pos="914400" algn="l"/>
              </a:tabLst>
            </a:pPr>
            <a:r>
              <a:rPr lang="en-US" dirty="0">
                <a:solidFill>
                  <a:schemeClr val="tx1"/>
                </a:solidFill>
                <a:effectLst/>
                <a:latin typeface="Times New Roman" panose="02020603050405020304" pitchFamily="18" charset="0"/>
                <a:ea typeface="Times New Roman" panose="02020603050405020304" pitchFamily="18" charset="0"/>
              </a:rPr>
              <a:t>You can charge the Peltier Refrigerator before you go out and if the sun goes down or you run out of sunlight, the battery will kick in and continue cooling your food/beverages/dead body until the sun is back, and better yet you can leave it outside all year long as it is weather proof.</a:t>
            </a:r>
            <a:endParaRPr lang="en-IN"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9279620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9" y="344650"/>
            <a:ext cx="5770562" cy="846667"/>
          </a:xfrm>
        </p:spPr>
        <p:txBody>
          <a:bodyPr>
            <a:normAutofit/>
          </a:bodyPr>
          <a:lstStyle/>
          <a:p>
            <a:pPr algn="ctr"/>
            <a:r>
              <a:rPr lang="en-IN" u="sng" dirty="0">
                <a:latin typeface="Britannic Bold" panose="020B0903060703020204" pitchFamily="34" charset="0"/>
              </a:rPr>
              <a:t>Problem Definition  </a:t>
            </a:r>
          </a:p>
        </p:txBody>
      </p:sp>
      <p:sp>
        <p:nvSpPr>
          <p:cNvPr id="5" name="TextBox 4">
            <a:extLst>
              <a:ext uri="{FF2B5EF4-FFF2-40B4-BE49-F238E27FC236}">
                <a16:creationId xmlns:a16="http://schemas.microsoft.com/office/drawing/2014/main" id="{3A7AAC99-F6E5-47CB-933A-B03FE1E74047}"/>
              </a:ext>
            </a:extLst>
          </p:cNvPr>
          <p:cNvSpPr txBox="1"/>
          <p:nvPr/>
        </p:nvSpPr>
        <p:spPr>
          <a:xfrm>
            <a:off x="1005665" y="1539940"/>
            <a:ext cx="10180670" cy="2296654"/>
          </a:xfrm>
          <a:prstGeom prst="rect">
            <a:avLst/>
          </a:prstGeom>
          <a:noFill/>
        </p:spPr>
        <p:txBody>
          <a:bodyPr wrap="square">
            <a:spAutoFit/>
          </a:bodyPr>
          <a:lstStyle/>
          <a:p>
            <a:pPr marL="628650" indent="114300" algn="just">
              <a:lnSpc>
                <a:spcPct val="115000"/>
              </a:lnSpc>
              <a:tabLst>
                <a:tab pos="800100" algn="l"/>
                <a:tab pos="914400" algn="l"/>
              </a:tabLst>
            </a:pPr>
            <a:r>
              <a:rPr lang="en-US" dirty="0">
                <a:effectLst/>
                <a:latin typeface="Times New Roman" panose="02020603050405020304" pitchFamily="18" charset="0"/>
                <a:ea typeface="Times New Roman" panose="02020603050405020304" pitchFamily="18" charset="0"/>
              </a:rPr>
              <a:t>The Peltier Refrigerator liberates the convenience of industrial refrigeration from the limitations of your home. It runs off of detachable solar panels which simultaneously charge the builtin lithium-ion battery. On one complete charge, the Peltier Refrigerator can last a full night.</a:t>
            </a:r>
            <a:endParaRPr lang="en-IN" dirty="0">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r>
              <a:rPr lang="en-US" dirty="0">
                <a:effectLst/>
                <a:latin typeface="Times New Roman" panose="02020603050405020304" pitchFamily="18" charset="0"/>
                <a:ea typeface="Times New Roman" panose="02020603050405020304" pitchFamily="18" charset="0"/>
              </a:rPr>
              <a:t>We want to have access to a fully functional refrigerator wherever and whenever, whether you're camping, tailgating, caught in a natural disaster or without power for days. The Peltier Refrigerator is equipped to perform like an industrial-strength refrigerator while being portable and accommodating, making it perfect for the outdoorsman, the frugal minded and the utilitarian.</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19605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1660286" y="616661"/>
            <a:ext cx="8911687" cy="1280890"/>
          </a:xfrm>
        </p:spPr>
        <p:txBody>
          <a:bodyPr/>
          <a:lstStyle/>
          <a:p>
            <a:pPr algn="ctr"/>
            <a:r>
              <a:rPr lang="en-IN" u="sng" dirty="0">
                <a:latin typeface="Britannic Bold" panose="020B0903060703020204" pitchFamily="34" charset="0"/>
              </a:rPr>
              <a:t>Objectives </a:t>
            </a:r>
          </a:p>
        </p:txBody>
      </p:sp>
      <p:sp>
        <p:nvSpPr>
          <p:cNvPr id="3" name="Content Placeholder 2">
            <a:extLst>
              <a:ext uri="{FF2B5EF4-FFF2-40B4-BE49-F238E27FC236}">
                <a16:creationId xmlns:a16="http://schemas.microsoft.com/office/drawing/2014/main" id="{0F428F48-F2C9-A118-FE9B-0FDE91594D4A}"/>
              </a:ext>
            </a:extLst>
          </p:cNvPr>
          <p:cNvSpPr>
            <a:spLocks noGrp="1"/>
          </p:cNvSpPr>
          <p:nvPr>
            <p:ph idx="1"/>
          </p:nvPr>
        </p:nvSpPr>
        <p:spPr>
          <a:xfrm>
            <a:off x="2084664" y="1688615"/>
            <a:ext cx="8915400" cy="3777622"/>
          </a:xfrm>
        </p:spPr>
        <p:txBody>
          <a:bodyPr/>
          <a:lstStyle/>
          <a:p>
            <a:r>
              <a:rPr lang="en-US" sz="1800" dirty="0">
                <a:effectLst/>
                <a:latin typeface="Times New Roman" panose="02020603050405020304" pitchFamily="18" charset="0"/>
                <a:ea typeface="Times New Roman" panose="02020603050405020304" pitchFamily="18" charset="0"/>
              </a:rPr>
              <a:t>There are so many refrigerators available in market but they have their own limitations due to which they are they are not beneficial for special purposes. </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Our main objective in this project is to develop a low-cost portable solar powered refrigerator for special and small needs. </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design should be simple and the size must be compact to carry. </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should be light weight in nature and does not require any external power source for operation other than solar.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111324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9" y="314411"/>
            <a:ext cx="5770562" cy="846667"/>
          </a:xfrm>
        </p:spPr>
        <p:txBody>
          <a:bodyPr>
            <a:normAutofit/>
          </a:bodyPr>
          <a:lstStyle/>
          <a:p>
            <a:pPr algn="ctr"/>
            <a:r>
              <a:rPr lang="en-IN" u="sng" dirty="0">
                <a:latin typeface="Britannic Bold" panose="020B0903060703020204" pitchFamily="34" charset="0"/>
              </a:rPr>
              <a:t>Literature review </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1194901" y="1477931"/>
            <a:ext cx="9991725" cy="4419600"/>
          </a:xfrm>
        </p:spPr>
        <p:txBody>
          <a:bodyPr>
            <a:normAutofit/>
          </a:bodyPr>
          <a:lstStyle/>
          <a:p>
            <a:pPr algn="just"/>
            <a:r>
              <a:rPr lang="en-US" i="1" dirty="0">
                <a:solidFill>
                  <a:schemeClr val="tx1"/>
                </a:solidFill>
                <a:effectLst/>
                <a:latin typeface="Times New Roman" panose="02020603050405020304" pitchFamily="18" charset="0"/>
                <a:ea typeface="Times New Roman" panose="02020603050405020304" pitchFamily="18" charset="0"/>
              </a:rPr>
              <a:t>Awasti, M., &amp; Mali, K. (2012).</a:t>
            </a:r>
            <a:r>
              <a:rPr lang="en-US" dirty="0">
                <a:solidFill>
                  <a:schemeClr val="tx1"/>
                </a:solidFill>
                <a:effectLst/>
                <a:latin typeface="Times New Roman" panose="02020603050405020304" pitchFamily="18" charset="0"/>
                <a:ea typeface="Times New Roman" panose="02020603050405020304" pitchFamily="18" charset="0"/>
              </a:rPr>
              <a:t> Design and Development of Thermoelectric Refrigerator. International Journal of Mechanical Engineering and Robotics Research(Volume No. 3). The retention time achieved was 52 min with the designed module in this project. To achieve a higher retention time, another alternative was incorporated. This consists of the additional heater on a heat sink.</a:t>
            </a:r>
            <a:r>
              <a:rPr lang="en-IN" dirty="0">
                <a:latin typeface="Times New Roman" panose="02020603050405020304" pitchFamily="18" charset="0"/>
                <a:ea typeface="Times New Roman" panose="02020603050405020304" pitchFamily="18" charset="0"/>
              </a:rPr>
              <a:t> </a:t>
            </a:r>
          </a:p>
          <a:p>
            <a:pPr algn="just"/>
            <a:r>
              <a:rPr lang="en-US" i="1" dirty="0">
                <a:solidFill>
                  <a:schemeClr val="tx1"/>
                </a:solidFill>
                <a:effectLst/>
                <a:latin typeface="Times New Roman" panose="02020603050405020304" pitchFamily="18" charset="0"/>
                <a:ea typeface="Times New Roman" panose="02020603050405020304" pitchFamily="18" charset="0"/>
              </a:rPr>
              <a:t>Chetan Jangonda, K. P. (2016).</a:t>
            </a:r>
            <a:r>
              <a:rPr lang="en-US" dirty="0">
                <a:solidFill>
                  <a:schemeClr val="tx1"/>
                </a:solidFill>
                <a:effectLst/>
                <a:latin typeface="Times New Roman" panose="02020603050405020304" pitchFamily="18" charset="0"/>
                <a:ea typeface="Times New Roman" panose="02020603050405020304" pitchFamily="18" charset="0"/>
              </a:rPr>
              <a:t> Review of various Applications of Thermoelectric Module. Thermoelectric cooling added a new dimension to cooling. It has a major impact on a conventional cooling system. It is compact in size, no frictional elements are present, no coolant is required and the weight of the system is low.</a:t>
            </a:r>
          </a:p>
          <a:p>
            <a:pPr algn="just"/>
            <a:r>
              <a:rPr lang="en-US" i="1" dirty="0">
                <a:solidFill>
                  <a:schemeClr val="tx1"/>
                </a:solidFill>
                <a:effectLst/>
                <a:latin typeface="Times New Roman" panose="02020603050405020304" pitchFamily="18" charset="0"/>
                <a:ea typeface="Times New Roman" panose="02020603050405020304" pitchFamily="18" charset="0"/>
              </a:rPr>
              <a:t>D. Suman, p. H. (2020). Design and fabrication of thermoelectric refrigerator using </a:t>
            </a:r>
            <a:r>
              <a:rPr lang="en-US" i="1" dirty="0" err="1">
                <a:solidFill>
                  <a:schemeClr val="tx1"/>
                </a:solidFill>
                <a:effectLst/>
                <a:latin typeface="Times New Roman" panose="02020603050405020304" pitchFamily="18" charset="0"/>
                <a:ea typeface="Times New Roman" panose="02020603050405020304" pitchFamily="18" charset="0"/>
              </a:rPr>
              <a:t>peltier</a:t>
            </a:r>
            <a:r>
              <a:rPr lang="en-US" i="1" dirty="0">
                <a:solidFill>
                  <a:schemeClr val="tx1"/>
                </a:solidFill>
                <a:effectLst/>
                <a:latin typeface="Times New Roman" panose="02020603050405020304" pitchFamily="18" charset="0"/>
                <a:ea typeface="Times New Roman" panose="02020603050405020304" pitchFamily="18" charset="0"/>
              </a:rPr>
              <a:t> module</a:t>
            </a:r>
            <a:r>
              <a:rPr lang="en-US" dirty="0">
                <a:solidFill>
                  <a:schemeClr val="tx1"/>
                </a:solidFill>
                <a:effectLst/>
                <a:latin typeface="Times New Roman" panose="02020603050405020304" pitchFamily="18" charset="0"/>
                <a:ea typeface="Times New Roman" panose="02020603050405020304" pitchFamily="18" charset="0"/>
              </a:rPr>
              <a:t>. The efficiency and life of the Peltier refrigerator are maximized by using these water pockets and the temperature was controllable by changing the input voltage and current so we can maintain the things at the required temperature. Finally, it has been recorded the minimum temperature i.e., 2°c.</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791799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8" y="267758"/>
            <a:ext cx="5770562" cy="846667"/>
          </a:xfrm>
        </p:spPr>
        <p:txBody>
          <a:bodyPr>
            <a:normAutofit/>
          </a:bodyPr>
          <a:lstStyle/>
          <a:p>
            <a:pPr algn="ctr"/>
            <a:r>
              <a:rPr lang="en-IN" u="sng" dirty="0">
                <a:latin typeface="Britannic Bold" panose="020B0903060703020204" pitchFamily="34" charset="0"/>
              </a:rPr>
              <a:t>Literature review </a:t>
            </a:r>
          </a:p>
        </p:txBody>
      </p:sp>
      <p:sp>
        <p:nvSpPr>
          <p:cNvPr id="3" name="Content Placeholder 2">
            <a:extLst>
              <a:ext uri="{FF2B5EF4-FFF2-40B4-BE49-F238E27FC236}">
                <a16:creationId xmlns:a16="http://schemas.microsoft.com/office/drawing/2014/main" id="{16DD6957-30C0-4DFA-B09C-49FA652FB6E1}"/>
              </a:ext>
            </a:extLst>
          </p:cNvPr>
          <p:cNvSpPr>
            <a:spLocks noGrp="1"/>
          </p:cNvSpPr>
          <p:nvPr>
            <p:ph idx="1"/>
          </p:nvPr>
        </p:nvSpPr>
        <p:spPr>
          <a:xfrm>
            <a:off x="1308893" y="1399397"/>
            <a:ext cx="9574213" cy="5228167"/>
          </a:xfrm>
        </p:spPr>
        <p:txBody>
          <a:bodyPr>
            <a:normAutofit/>
          </a:bodyPr>
          <a:lstStyle/>
          <a:p>
            <a:pPr algn="just"/>
            <a:r>
              <a:rPr lang="en-US" sz="1800" i="1" dirty="0">
                <a:solidFill>
                  <a:schemeClr val="tx1"/>
                </a:solidFill>
                <a:effectLst/>
                <a:latin typeface="Times New Roman" panose="02020603050405020304" pitchFamily="18" charset="0"/>
                <a:ea typeface="Times New Roman" panose="02020603050405020304" pitchFamily="18" charset="0"/>
              </a:rPr>
              <a:t>Jatin Patel, M. P. (2016). Improvement in the COP of Thermoelectric Cooler</a:t>
            </a:r>
            <a:r>
              <a:rPr lang="en-US" sz="1800" dirty="0">
                <a:solidFill>
                  <a:schemeClr val="tx1"/>
                </a:solidFill>
                <a:effectLst/>
                <a:latin typeface="Times New Roman" panose="02020603050405020304" pitchFamily="18" charset="0"/>
                <a:ea typeface="Times New Roman" panose="02020603050405020304" pitchFamily="18" charset="0"/>
              </a:rPr>
              <a:t>. This study experimentally investigates the performance of the single-stage and multistage TEC air-cooling module. It is quite easy to achieve a significant temperature difference in the single-stage TE module, but, the COP of the single-stage module is very less for domestic use. In the multistage TE module, It is possible to get the required COP as well as better thermal performance.</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r>
              <a:rPr lang="en-US" sz="1800" i="1" dirty="0" err="1">
                <a:solidFill>
                  <a:schemeClr val="tx1"/>
                </a:solidFill>
                <a:effectLst/>
                <a:latin typeface="Times New Roman" panose="02020603050405020304" pitchFamily="18" charset="0"/>
                <a:ea typeface="Times New Roman" panose="02020603050405020304" pitchFamily="18" charset="0"/>
              </a:rPr>
              <a:t>Kshitij</a:t>
            </a:r>
            <a:r>
              <a:rPr lang="en-US" sz="1800" i="1" dirty="0">
                <a:solidFill>
                  <a:schemeClr val="tx1"/>
                </a:solidFill>
                <a:effectLst/>
                <a:latin typeface="Times New Roman" panose="02020603050405020304" pitchFamily="18" charset="0"/>
                <a:ea typeface="Times New Roman" panose="02020603050405020304" pitchFamily="18" charset="0"/>
              </a:rPr>
              <a:t> </a:t>
            </a:r>
            <a:r>
              <a:rPr lang="en-US" sz="1800" i="1" dirty="0" err="1">
                <a:solidFill>
                  <a:schemeClr val="tx1"/>
                </a:solidFill>
                <a:effectLst/>
                <a:latin typeface="Times New Roman" panose="02020603050405020304" pitchFamily="18" charset="0"/>
                <a:ea typeface="Times New Roman" panose="02020603050405020304" pitchFamily="18" charset="0"/>
              </a:rPr>
              <a:t>Rokde.Mitali</a:t>
            </a:r>
            <a:r>
              <a:rPr lang="en-US" sz="1800" i="1" dirty="0">
                <a:solidFill>
                  <a:schemeClr val="tx1"/>
                </a:solidFill>
                <a:effectLst/>
                <a:latin typeface="Times New Roman" panose="02020603050405020304" pitchFamily="18" charset="0"/>
                <a:ea typeface="Times New Roman" panose="02020603050405020304" pitchFamily="18" charset="0"/>
              </a:rPr>
              <a:t> </a:t>
            </a:r>
            <a:r>
              <a:rPr lang="en-US" sz="1800" i="1" dirty="0" err="1">
                <a:solidFill>
                  <a:schemeClr val="tx1"/>
                </a:solidFill>
                <a:effectLst/>
                <a:latin typeface="Times New Roman" panose="02020603050405020304" pitchFamily="18" charset="0"/>
                <a:ea typeface="Times New Roman" panose="02020603050405020304" pitchFamily="18" charset="0"/>
              </a:rPr>
              <a:t>Patle</a:t>
            </a:r>
            <a:r>
              <a:rPr lang="en-US" sz="1800" i="1" dirty="0">
                <a:solidFill>
                  <a:schemeClr val="tx1"/>
                </a:solidFill>
                <a:effectLst/>
                <a:latin typeface="Times New Roman" panose="02020603050405020304" pitchFamily="18" charset="0"/>
                <a:ea typeface="Times New Roman" panose="02020603050405020304" pitchFamily="18" charset="0"/>
              </a:rPr>
              <a:t>, T. k. (2017). Peltier Based Eco-Friendly Smart Refrigerator for Rural Areas.</a:t>
            </a:r>
            <a:r>
              <a:rPr lang="en-US" sz="1800" dirty="0">
                <a:solidFill>
                  <a:schemeClr val="tx1"/>
                </a:solidFill>
                <a:effectLst/>
                <a:latin typeface="Times New Roman" panose="02020603050405020304" pitchFamily="18" charset="0"/>
                <a:ea typeface="Times New Roman" panose="02020603050405020304" pitchFamily="18" charset="0"/>
              </a:rPr>
              <a:t> The efficiency of the refrigerator can be increased by increasing the number of Peltier plate modules which will eventually help in decreasing the temperature in less time. The number of Peltier plate modules used can be calculated using the heat transfer formula. </a:t>
            </a:r>
            <a:endParaRPr lang="en-IN" sz="1800" dirty="0">
              <a:solidFill>
                <a:schemeClr val="tx1"/>
              </a:solidFill>
              <a:latin typeface="Times New Roman" panose="02020603050405020304" pitchFamily="18" charset="0"/>
              <a:ea typeface="Times New Roman" panose="02020603050405020304" pitchFamily="18" charset="0"/>
            </a:endParaRPr>
          </a:p>
          <a:p>
            <a:pPr algn="just"/>
            <a:r>
              <a:rPr lang="en-US" sz="1800" i="1" dirty="0" err="1">
                <a:solidFill>
                  <a:schemeClr val="tx1"/>
                </a:solidFill>
                <a:effectLst/>
                <a:latin typeface="Times New Roman" panose="02020603050405020304" pitchFamily="18" charset="0"/>
                <a:ea typeface="Times New Roman" panose="02020603050405020304" pitchFamily="18" charset="0"/>
              </a:rPr>
              <a:t>V.rajangam</a:t>
            </a:r>
            <a:r>
              <a:rPr lang="en-US" sz="1800" i="1" dirty="0">
                <a:solidFill>
                  <a:schemeClr val="tx1"/>
                </a:solidFill>
                <a:effectLst/>
                <a:latin typeface="Times New Roman" panose="02020603050405020304" pitchFamily="18" charset="0"/>
                <a:ea typeface="Times New Roman" panose="02020603050405020304" pitchFamily="18" charset="0"/>
              </a:rPr>
              <a:t>, m. (2015). Design and </a:t>
            </a:r>
            <a:r>
              <a:rPr lang="en-US" sz="1800" i="1" dirty="0" err="1">
                <a:solidFill>
                  <a:schemeClr val="tx1"/>
                </a:solidFill>
                <a:effectLst/>
                <a:latin typeface="Times New Roman" panose="02020603050405020304" pitchFamily="18" charset="0"/>
                <a:ea typeface="Times New Roman" panose="02020603050405020304" pitchFamily="18" charset="0"/>
              </a:rPr>
              <a:t>cfd</a:t>
            </a:r>
            <a:r>
              <a:rPr lang="en-US" sz="1800" i="1" dirty="0">
                <a:solidFill>
                  <a:schemeClr val="tx1"/>
                </a:solidFill>
                <a:effectLst/>
                <a:latin typeface="Times New Roman" panose="02020603050405020304" pitchFamily="18" charset="0"/>
                <a:ea typeface="Times New Roman" panose="02020603050405020304" pitchFamily="18" charset="0"/>
              </a:rPr>
              <a:t> analysis of thermoelectric cooling system.</a:t>
            </a:r>
            <a:r>
              <a:rPr lang="en-US" sz="1800" dirty="0">
                <a:solidFill>
                  <a:schemeClr val="tx1"/>
                </a:solidFill>
                <a:effectLst/>
                <a:latin typeface="Times New Roman" panose="02020603050405020304" pitchFamily="18" charset="0"/>
                <a:ea typeface="Times New Roman" panose="02020603050405020304" pitchFamily="18" charset="0"/>
              </a:rPr>
              <a:t> The design parameters involved a thermoelectric cooling system. Experimental work is carried out to obtain a temperature up to 5 degrees Celsius. An attempt was made in validating the experimental work with the CFD analysis by giving sufficient boundary conditions. Further, this work could be enhanced with different thermoelectric materials to attain high performance.</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146047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2978150" y="464092"/>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5E328B8F-2646-4AB3-B77D-C92127058F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8049" y="1476375"/>
            <a:ext cx="5667375" cy="3237865"/>
          </a:xfrm>
          <a:prstGeom prst="rect">
            <a:avLst/>
          </a:prstGeom>
          <a:noFill/>
          <a:ln>
            <a:noFill/>
          </a:ln>
          <a:effectLst>
            <a:softEdge rad="469900"/>
          </a:effectLst>
        </p:spPr>
      </p:pic>
      <p:sp>
        <p:nvSpPr>
          <p:cNvPr id="6" name="TextBox 5">
            <a:extLst>
              <a:ext uri="{FF2B5EF4-FFF2-40B4-BE49-F238E27FC236}">
                <a16:creationId xmlns:a16="http://schemas.microsoft.com/office/drawing/2014/main" id="{5D3FBFB1-DB20-446E-A6CF-3F4734331B51}"/>
              </a:ext>
            </a:extLst>
          </p:cNvPr>
          <p:cNvSpPr txBox="1"/>
          <p:nvPr/>
        </p:nvSpPr>
        <p:spPr>
          <a:xfrm>
            <a:off x="2647950" y="5177909"/>
            <a:ext cx="6100762" cy="369332"/>
          </a:xfrm>
          <a:prstGeom prst="rect">
            <a:avLst/>
          </a:prstGeom>
          <a:noFill/>
        </p:spPr>
        <p:txBody>
          <a:bodyPr wrap="square">
            <a:spAutoFit/>
          </a:bodyPr>
          <a:lstStyle/>
          <a:p>
            <a:pPr marL="628650" indent="114300" algn="ctr">
              <a:spcAft>
                <a:spcPts val="1000"/>
              </a:spcAft>
              <a:tabLst>
                <a:tab pos="800100" algn="l"/>
                <a:tab pos="914400" algn="l"/>
              </a:tabLst>
            </a:pPr>
            <a:r>
              <a:rPr lang="en-US" sz="1800" dirty="0">
                <a:effectLst/>
                <a:latin typeface="Times New Roman" panose="02020603050405020304" pitchFamily="18" charset="0"/>
                <a:ea typeface="Times New Roman" panose="02020603050405020304" pitchFamily="18" charset="0"/>
              </a:rPr>
              <a:t>Peltier Module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22121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6D58-34BA-485D-A25A-AE0730ECAB99}"/>
              </a:ext>
            </a:extLst>
          </p:cNvPr>
          <p:cNvSpPr>
            <a:spLocks noGrp="1"/>
          </p:cNvSpPr>
          <p:nvPr>
            <p:ph type="title"/>
          </p:nvPr>
        </p:nvSpPr>
        <p:spPr>
          <a:xfrm>
            <a:off x="3210719" y="435517"/>
            <a:ext cx="5770562" cy="846667"/>
          </a:xfrm>
        </p:spPr>
        <p:txBody>
          <a:bodyPr/>
          <a:lstStyle/>
          <a:p>
            <a:pPr algn="ctr"/>
            <a:r>
              <a:rPr lang="en-IN" u="sng" dirty="0">
                <a:latin typeface="Britannic Bold" panose="020B0903060703020204" pitchFamily="34" charset="0"/>
              </a:rPr>
              <a:t>Design </a:t>
            </a:r>
          </a:p>
        </p:txBody>
      </p:sp>
      <p:pic>
        <p:nvPicPr>
          <p:cNvPr id="4" name="Picture 3">
            <a:extLst>
              <a:ext uri="{FF2B5EF4-FFF2-40B4-BE49-F238E27FC236}">
                <a16:creationId xmlns:a16="http://schemas.microsoft.com/office/drawing/2014/main" id="{F99EE5E2-1662-4888-A2AE-C2A2AABA0C0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0425" y="1961567"/>
            <a:ext cx="5581650" cy="3025259"/>
          </a:xfrm>
          <a:prstGeom prst="rect">
            <a:avLst/>
          </a:prstGeom>
          <a:noFill/>
          <a:ln>
            <a:noFill/>
          </a:ln>
          <a:effectLst>
            <a:softEdge rad="304800"/>
          </a:effectLst>
        </p:spPr>
      </p:pic>
      <p:sp>
        <p:nvSpPr>
          <p:cNvPr id="6" name="TextBox 5">
            <a:extLst>
              <a:ext uri="{FF2B5EF4-FFF2-40B4-BE49-F238E27FC236}">
                <a16:creationId xmlns:a16="http://schemas.microsoft.com/office/drawing/2014/main" id="{A3056C59-8B64-4B05-B194-122F8617EECE}"/>
              </a:ext>
            </a:extLst>
          </p:cNvPr>
          <p:cNvSpPr txBox="1"/>
          <p:nvPr/>
        </p:nvSpPr>
        <p:spPr>
          <a:xfrm>
            <a:off x="4602956" y="5206484"/>
            <a:ext cx="610076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Drafting of Peltier module</a:t>
            </a:r>
            <a:endParaRPr lang="en-IN" dirty="0"/>
          </a:p>
        </p:txBody>
      </p:sp>
    </p:spTree>
    <p:extLst>
      <p:ext uri="{BB962C8B-B14F-4D97-AF65-F5344CB8AC3E}">
        <p14:creationId xmlns:p14="http://schemas.microsoft.com/office/powerpoint/2010/main" val="2230316591"/>
      </p:ext>
    </p:extLst>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232</TotalTime>
  <Words>1391</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Britannic Bold</vt:lpstr>
      <vt:lpstr>Calibri</vt:lpstr>
      <vt:lpstr>Century Gothic</vt:lpstr>
      <vt:lpstr>Times New Roman</vt:lpstr>
      <vt:lpstr>Wingdings</vt:lpstr>
      <vt:lpstr>Wingdings 3</vt:lpstr>
      <vt:lpstr>Wisp</vt:lpstr>
      <vt:lpstr>Peltier Refrigerator </vt:lpstr>
      <vt:lpstr>Content </vt:lpstr>
      <vt:lpstr>Introduction  </vt:lpstr>
      <vt:lpstr>Problem Definition  </vt:lpstr>
      <vt:lpstr>Objectives </vt:lpstr>
      <vt:lpstr>Literature review </vt:lpstr>
      <vt:lpstr>Literature review </vt:lpstr>
      <vt:lpstr>Design </vt:lpstr>
      <vt:lpstr>Design </vt:lpstr>
      <vt:lpstr>Design </vt:lpstr>
      <vt:lpstr>Design </vt:lpstr>
      <vt:lpstr>Design </vt:lpstr>
      <vt:lpstr>Design </vt:lpstr>
      <vt:lpstr>Design </vt:lpstr>
      <vt:lpstr>Advantages </vt:lpstr>
      <vt:lpstr>Disadvantages</vt:lpstr>
      <vt:lpstr>Applications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Solanke</dc:creator>
  <cp:lastModifiedBy>Dhananjay Shelke</cp:lastModifiedBy>
  <cp:revision>42</cp:revision>
  <dcterms:created xsi:type="dcterms:W3CDTF">2022-11-19T05:33:41Z</dcterms:created>
  <dcterms:modified xsi:type="dcterms:W3CDTF">2022-11-21T06:37:01Z</dcterms:modified>
</cp:coreProperties>
</file>