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80" r:id="rId11"/>
    <p:sldId id="266" r:id="rId12"/>
    <p:sldId id="267" r:id="rId13"/>
    <p:sldId id="268" r:id="rId14"/>
    <p:sldId id="269" r:id="rId15"/>
    <p:sldId id="270" r:id="rId16"/>
    <p:sldId id="271" r:id="rId17"/>
    <p:sldId id="272" r:id="rId18"/>
    <p:sldId id="273" r:id="rId19"/>
    <p:sldId id="277" r:id="rId20"/>
    <p:sldId id="278" r:id="rId21"/>
    <p:sldId id="279"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17400-D093-4FBD-BEA9-8741FC025829}"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172409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17400-D093-4FBD-BEA9-8741FC025829}"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12471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17400-D093-4FBD-BEA9-8741FC025829}"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06182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17400-D093-4FBD-BEA9-8741FC025829}"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82256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17400-D093-4FBD-BEA9-8741FC025829}"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36922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17400-D093-4FBD-BEA9-8741FC025829}"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18344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17400-D093-4FBD-BEA9-8741FC025829}"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96940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17400-D093-4FBD-BEA9-8741FC025829}"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253066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17400-D093-4FBD-BEA9-8741FC025829}"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185185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17400-D093-4FBD-BEA9-8741FC025829}"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51088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17400-D093-4FBD-BEA9-8741FC025829}"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29052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17400-D093-4FBD-BEA9-8741FC025829}" type="datetimeFigureOut">
              <a:rPr lang="en-IN" smtClean="0"/>
              <a:t>13-12-2023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E607E-059B-4BD3-ADB3-67DE0E3BD35A}" type="slidenum">
              <a:rPr lang="en-IN" smtClean="0"/>
              <a:t>‹#›</a:t>
            </a:fld>
            <a:endParaRPr lang="en-IN"/>
          </a:p>
        </p:txBody>
      </p:sp>
    </p:spTree>
    <p:extLst>
      <p:ext uri="{BB962C8B-B14F-4D97-AF65-F5344CB8AC3E}">
        <p14:creationId xmlns:p14="http://schemas.microsoft.com/office/powerpoint/2010/main" val="3167689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9E3B3FC-4A5B-9ABB-C4CF-D5EFF91EDF6D}"/>
              </a:ext>
            </a:extLst>
          </p:cNvPr>
          <p:cNvSpPr>
            <a:spLocks noGrp="1"/>
          </p:cNvSpPr>
          <p:nvPr>
            <p:ph type="subTitle" idx="1"/>
          </p:nvPr>
        </p:nvSpPr>
        <p:spPr>
          <a:xfrm>
            <a:off x="317241" y="307911"/>
            <a:ext cx="11644604" cy="6204856"/>
          </a:xfrm>
        </p:spPr>
        <p:txBody>
          <a:bodyPr>
            <a:normAutofit fontScale="92500" lnSpcReduction="20000"/>
          </a:bodyPr>
          <a:lstStyle/>
          <a:p>
            <a:r>
              <a:rPr lang="en-IN" sz="2800" b="1" dirty="0">
                <a:latin typeface="Times New Roman" panose="02020603050405020304" pitchFamily="18" charset="0"/>
                <a:cs typeface="Times New Roman" panose="02020603050405020304" pitchFamily="18" charset="0"/>
              </a:rPr>
              <a:t>        </a:t>
            </a:r>
            <a:r>
              <a:rPr lang="en-IN" sz="2800" b="1" u="sng" dirty="0">
                <a:latin typeface="Times New Roman" panose="02020603050405020304" pitchFamily="18" charset="0"/>
                <a:cs typeface="Times New Roman" panose="02020603050405020304" pitchFamily="18" charset="0"/>
              </a:rPr>
              <a:t>SMT KASHIBAI NAVALE COLLEGE OF ENGINEERING</a:t>
            </a:r>
          </a:p>
          <a:p>
            <a:endParaRPr lang="en-IN" sz="2800" b="1" u="sng" dirty="0">
              <a:solidFill>
                <a:schemeClr val="accent1">
                  <a:lumMod val="75000"/>
                </a:schemeClr>
              </a:solidFill>
              <a:latin typeface="Times New Roman" panose="02020603050405020304" pitchFamily="18" charset="0"/>
              <a:cs typeface="Times New Roman" panose="02020603050405020304" pitchFamily="18" charset="0"/>
            </a:endParaRPr>
          </a:p>
          <a:p>
            <a:r>
              <a:rPr lang="en-IN" sz="2800" b="1" u="sng">
                <a:solidFill>
                  <a:schemeClr val="accent1">
                    <a:lumMod val="75000"/>
                  </a:schemeClr>
                </a:solidFill>
                <a:latin typeface="Times New Roman" panose="02020603050405020304" pitchFamily="18" charset="0"/>
                <a:cs typeface="Times New Roman" panose="02020603050405020304" pitchFamily="18" charset="0"/>
              </a:rPr>
              <a:t>PROJECT REVIEW </a:t>
            </a:r>
            <a:r>
              <a:rPr lang="en-IN" sz="2800" b="1" u="sng" dirty="0">
                <a:solidFill>
                  <a:schemeClr val="accent1">
                    <a:lumMod val="75000"/>
                  </a:schemeClr>
                </a:solidFill>
                <a:latin typeface="Times New Roman" panose="02020603050405020304" pitchFamily="18" charset="0"/>
                <a:cs typeface="Times New Roman" panose="02020603050405020304" pitchFamily="18" charset="0"/>
              </a:rPr>
              <a:t>2</a:t>
            </a:r>
          </a:p>
          <a:p>
            <a:r>
              <a:rPr lang="en-IN" sz="2800" b="1" dirty="0">
                <a:latin typeface="Times New Roman" panose="02020603050405020304" pitchFamily="18" charset="0"/>
                <a:cs typeface="Times New Roman" panose="02020603050405020304" pitchFamily="18" charset="0"/>
              </a:rPr>
              <a:t> </a:t>
            </a:r>
          </a:p>
          <a:p>
            <a:pPr>
              <a:lnSpc>
                <a:spcPct val="160000"/>
              </a:lnSpc>
            </a:pPr>
            <a:r>
              <a:rPr lang="en-IN" sz="2800" dirty="0">
                <a:latin typeface="Times New Roman" panose="02020603050405020304" pitchFamily="18" charset="0"/>
                <a:cs typeface="Times New Roman" panose="02020603050405020304" pitchFamily="18" charset="0"/>
              </a:rPr>
              <a:t>TOPIC NAME </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DESIGN AND DEVELOPMENT OF SOLAR BASED PELTIER REFRIGERATION SYSTEM</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NAME OF STUDENT                                                         PROJECT GUIDE </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SHELKE DHANANJAY -B190361193                                      PROF. -  R.R.YENARE</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SHELKE MAYUR          - B190361194</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CHOUGULE NISHANT- B190360884</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KOKANE TEJAS           - B190361237</a:t>
            </a:r>
          </a:p>
        </p:txBody>
      </p:sp>
      <p:pic>
        <p:nvPicPr>
          <p:cNvPr id="2" name="Picture 1" descr="Image result for stes logo">
            <a:extLst>
              <a:ext uri="{FF2B5EF4-FFF2-40B4-BE49-F238E27FC236}">
                <a16:creationId xmlns:a16="http://schemas.microsoft.com/office/drawing/2014/main" id="{91F814B2-B5B6-22CD-1D3B-B1BE963A1A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636" y="121299"/>
            <a:ext cx="1884784" cy="1173754"/>
          </a:xfrm>
          <a:prstGeom prst="rect">
            <a:avLst/>
          </a:prstGeom>
          <a:noFill/>
          <a:ln>
            <a:noFill/>
          </a:ln>
        </p:spPr>
      </p:pic>
    </p:spTree>
    <p:extLst>
      <p:ext uri="{BB962C8B-B14F-4D97-AF65-F5344CB8AC3E}">
        <p14:creationId xmlns:p14="http://schemas.microsoft.com/office/powerpoint/2010/main" val="30768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209CA-D1DE-DE71-BEE7-1F352178111F}"/>
              </a:ext>
            </a:extLst>
          </p:cNvPr>
          <p:cNvSpPr>
            <a:spLocks noGrp="1"/>
          </p:cNvSpPr>
          <p:nvPr>
            <p:ph idx="1"/>
          </p:nvPr>
        </p:nvSpPr>
        <p:spPr>
          <a:xfrm>
            <a:off x="912845" y="696621"/>
            <a:ext cx="10515600" cy="5526897"/>
          </a:xfrm>
        </p:spPr>
        <p:txBody>
          <a:bodyPr>
            <a:normAutofit/>
          </a:bodyPr>
          <a:lstStyle/>
          <a:p>
            <a:r>
              <a:rPr lang="en-US" sz="2000" i="1" dirty="0">
                <a:latin typeface="Times New Roman" panose="02020603050405020304" pitchFamily="18" charset="0"/>
                <a:cs typeface="Times New Roman" panose="02020603050405020304" pitchFamily="18" charset="0"/>
              </a:rPr>
              <a:t>Awasti, M., &amp; Mali, K</a:t>
            </a:r>
            <a:r>
              <a:rPr lang="en-US" sz="2000" dirty="0">
                <a:latin typeface="Times New Roman" panose="02020603050405020304" pitchFamily="18" charset="0"/>
                <a:cs typeface="Times New Roman" panose="02020603050405020304" pitchFamily="18" charset="0"/>
              </a:rPr>
              <a:t>. (2012). Design and Development of Thermoelectric Refrigerator. International Journal of Mechanical Engineering and Robotics Research (Volume No. 3). The retention time achieved was 52 min with the designed module in this project. To achieve a higher retention time, another alternative was incorporated. This consists of the additional heater on a heat sink. </a:t>
            </a:r>
          </a:p>
          <a:p>
            <a:r>
              <a:rPr lang="en-US" sz="2000" i="1" dirty="0">
                <a:latin typeface="Times New Roman" panose="02020603050405020304" pitchFamily="18" charset="0"/>
                <a:cs typeface="Times New Roman" panose="02020603050405020304" pitchFamily="18" charset="0"/>
              </a:rPr>
              <a:t>Chetan Jangonda, K. P. </a:t>
            </a:r>
            <a:r>
              <a:rPr lang="en-US" sz="2000" dirty="0">
                <a:latin typeface="Times New Roman" panose="02020603050405020304" pitchFamily="18" charset="0"/>
                <a:cs typeface="Times New Roman" panose="02020603050405020304" pitchFamily="18" charset="0"/>
              </a:rPr>
              <a:t>(2016). Review of various Applications of Thermoelectric Module. Thermoelectric cooling added a new dimension to cooling. It has a major impact on a conventional cooling system. It is compact in size, no frictional elements are present, no coolant is required and the weight of the system is low. D. </a:t>
            </a:r>
          </a:p>
          <a:p>
            <a:r>
              <a:rPr lang="en-US" sz="2000" i="1" dirty="0">
                <a:latin typeface="Times New Roman" panose="02020603050405020304" pitchFamily="18" charset="0"/>
                <a:cs typeface="Times New Roman" panose="02020603050405020304" pitchFamily="18" charset="0"/>
              </a:rPr>
              <a:t>Suman, p. H.</a:t>
            </a:r>
            <a:r>
              <a:rPr lang="en-US" sz="2000" dirty="0">
                <a:latin typeface="Times New Roman" panose="02020603050405020304" pitchFamily="18" charset="0"/>
                <a:cs typeface="Times New Roman" panose="02020603050405020304" pitchFamily="18" charset="0"/>
              </a:rPr>
              <a:t> (2020). Design and fabrication of thermoelectric refrigerator using peltier module. The efficiency and life of the Peltier refrigerator are maximized by using these water pockets and the temperature was controllable by changing the input voltage and current so we can maintain the things at the required temperature. Finally, it has been recorded the minimum temperature i.e., 2°c.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9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2AC0-C1A7-7882-232C-86F57B109C6B}"/>
              </a:ext>
            </a:extLst>
          </p:cNvPr>
          <p:cNvSpPr>
            <a:spLocks noGrp="1"/>
          </p:cNvSpPr>
          <p:nvPr>
            <p:ph type="title"/>
          </p:nvPr>
        </p:nvSpPr>
        <p:spPr>
          <a:xfrm>
            <a:off x="838200" y="171606"/>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a:t>
            </a:r>
            <a:br>
              <a:rPr lang="en-IN" sz="4400" u="sng" dirty="0">
                <a:latin typeface="Times New Roman" panose="02020603050405020304" pitchFamily="18" charset="0"/>
                <a:cs typeface="Times New Roman" panose="02020603050405020304" pitchFamily="18" charset="0"/>
              </a:rPr>
            </a:br>
            <a:endParaRPr lang="en-IN" u="sng" dirty="0"/>
          </a:p>
        </p:txBody>
      </p:sp>
      <p:pic>
        <p:nvPicPr>
          <p:cNvPr id="4" name="Picture 3">
            <a:extLst>
              <a:ext uri="{FF2B5EF4-FFF2-40B4-BE49-F238E27FC236}">
                <a16:creationId xmlns:a16="http://schemas.microsoft.com/office/drawing/2014/main" id="{6B0076FB-84AA-9994-A90F-6A3B511EFE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677" y="1208315"/>
            <a:ext cx="5070471" cy="370252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D101349-96A7-A063-18C1-62BC4ED3F296}"/>
              </a:ext>
            </a:extLst>
          </p:cNvPr>
          <p:cNvPicPr/>
          <p:nvPr/>
        </p:nvPicPr>
        <p:blipFill rotWithShape="1">
          <a:blip r:embed="rId3">
            <a:extLst>
              <a:ext uri="{28A0092B-C50C-407E-A947-70E740481C1C}">
                <a14:useLocalDpi xmlns:a14="http://schemas.microsoft.com/office/drawing/2010/main" val="0"/>
              </a:ext>
            </a:extLst>
          </a:blip>
          <a:srcRect l="14409" r="28299"/>
          <a:stretch/>
        </p:blipFill>
        <p:spPr bwMode="auto">
          <a:xfrm>
            <a:off x="6803090" y="1208315"/>
            <a:ext cx="4664233" cy="371885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825C4257-1F85-096D-1106-187EB33217F7}"/>
              </a:ext>
            </a:extLst>
          </p:cNvPr>
          <p:cNvSpPr txBox="1">
            <a:spLocks/>
          </p:cNvSpPr>
          <p:nvPr/>
        </p:nvSpPr>
        <p:spPr>
          <a:xfrm>
            <a:off x="545481" y="5238814"/>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PELTIER MODULE</a:t>
            </a:r>
            <a:endParaRPr lang="en-IN"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7AE2360D-6910-430C-A553-E023DE01EF3E}"/>
              </a:ext>
            </a:extLst>
          </p:cNvPr>
          <p:cNvSpPr txBox="1">
            <a:spLocks/>
          </p:cNvSpPr>
          <p:nvPr/>
        </p:nvSpPr>
        <p:spPr>
          <a:xfrm>
            <a:off x="6217660" y="5270750"/>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BATTERY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7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356908-C7DB-DBF6-0C45-2DB21059F46E}"/>
              </a:ext>
            </a:extLst>
          </p:cNvPr>
          <p:cNvSpPr>
            <a:spLocks noGrp="1"/>
          </p:cNvSpPr>
          <p:nvPr>
            <p:ph type="title"/>
          </p:nvPr>
        </p:nvSpPr>
        <p:spPr>
          <a:xfrm>
            <a:off x="838200" y="260851"/>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a:t>
            </a:r>
            <a:br>
              <a:rPr lang="en-IN" sz="4400" dirty="0">
                <a:latin typeface="Times New Roman" panose="02020603050405020304" pitchFamily="18"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9F88B6B5-CFF7-F4B1-2F29-F26D24FD97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8498" y="1343818"/>
            <a:ext cx="4023049" cy="323460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01D85A0-5534-7E2B-866A-4937F5F3723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453" y="1343818"/>
            <a:ext cx="4023049" cy="3234609"/>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68CACD35-AC50-AE35-B6CE-AC84CCE83760}"/>
              </a:ext>
            </a:extLst>
          </p:cNvPr>
          <p:cNvSpPr txBox="1">
            <a:spLocks/>
          </p:cNvSpPr>
          <p:nvPr/>
        </p:nvSpPr>
        <p:spPr>
          <a:xfrm>
            <a:off x="496078" y="5238767"/>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HEAT SINK</a:t>
            </a:r>
            <a:endParaRPr lang="en-IN" sz="20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D8FB7582-CE74-C828-A9B1-66196B76737D}"/>
              </a:ext>
            </a:extLst>
          </p:cNvPr>
          <p:cNvSpPr txBox="1">
            <a:spLocks/>
          </p:cNvSpPr>
          <p:nvPr/>
        </p:nvSpPr>
        <p:spPr>
          <a:xfrm>
            <a:off x="5924939" y="5238767"/>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TEMPERATURE SENSOR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09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936748-9269-2B92-DDCE-DB59C97C08E1}"/>
              </a:ext>
            </a:extLst>
          </p:cNvPr>
          <p:cNvSpPr>
            <a:spLocks noGrp="1"/>
          </p:cNvSpPr>
          <p:nvPr>
            <p:ph type="title"/>
          </p:nvPr>
        </p:nvSpPr>
        <p:spPr>
          <a:xfrm>
            <a:off x="838200" y="234497"/>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a:t>
            </a:r>
            <a:br>
              <a:rPr lang="en-IN" sz="4400" u="sng" dirty="0">
                <a:latin typeface="Times New Roman" panose="02020603050405020304" pitchFamily="18" charset="0"/>
                <a:cs typeface="Times New Roman" panose="02020603050405020304" pitchFamily="18" charset="0"/>
              </a:rPr>
            </a:br>
            <a:endParaRPr lang="en-IN" u="sng" dirty="0"/>
          </a:p>
        </p:txBody>
      </p:sp>
      <p:pic>
        <p:nvPicPr>
          <p:cNvPr id="5" name="Picture 4">
            <a:extLst>
              <a:ext uri="{FF2B5EF4-FFF2-40B4-BE49-F238E27FC236}">
                <a16:creationId xmlns:a16="http://schemas.microsoft.com/office/drawing/2014/main" id="{FF6F4514-FEA0-1B9C-B8AF-6C4853CBF9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046568"/>
            <a:ext cx="6172200" cy="417697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A260212-C6F2-A919-A834-B08078D88D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65796" y="1046568"/>
            <a:ext cx="5378554" cy="4176972"/>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CE5973BF-E013-9E4B-5012-0CF3A035AAED}"/>
              </a:ext>
            </a:extLst>
          </p:cNvPr>
          <p:cNvSpPr txBox="1">
            <a:spLocks/>
          </p:cNvSpPr>
          <p:nvPr/>
        </p:nvSpPr>
        <p:spPr>
          <a:xfrm>
            <a:off x="533400" y="5409892"/>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DRAFTING</a:t>
            </a:r>
            <a:endParaRPr lang="en-IN" sz="20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18BE7937-5C49-24EA-7FBC-5E0B847CDDC8}"/>
              </a:ext>
            </a:extLst>
          </p:cNvPr>
          <p:cNvSpPr txBox="1">
            <a:spLocks/>
          </p:cNvSpPr>
          <p:nvPr/>
        </p:nvSpPr>
        <p:spPr>
          <a:xfrm>
            <a:off x="6096000" y="5409892"/>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ISOMETRIC VIEW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44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A5267-6C1D-CDE6-89DD-4EAC5CEAEB10}"/>
              </a:ext>
            </a:extLst>
          </p:cNvPr>
          <p:cNvSpPr>
            <a:spLocks noGrp="1"/>
          </p:cNvSpPr>
          <p:nvPr>
            <p:ph type="title"/>
          </p:nvPr>
        </p:nvSpPr>
        <p:spPr>
          <a:xfrm>
            <a:off x="838200" y="51736"/>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a:t>
            </a:r>
            <a:br>
              <a:rPr lang="en-IN" sz="4400" u="sng" dirty="0">
                <a:latin typeface="Times New Roman" panose="02020603050405020304" pitchFamily="18" charset="0"/>
                <a:cs typeface="Times New Roman" panose="02020603050405020304" pitchFamily="18" charset="0"/>
              </a:rPr>
            </a:br>
            <a:endParaRPr lang="en-IN" u="sng" dirty="0"/>
          </a:p>
        </p:txBody>
      </p:sp>
      <p:pic>
        <p:nvPicPr>
          <p:cNvPr id="5" name="Picture 4">
            <a:extLst>
              <a:ext uri="{FF2B5EF4-FFF2-40B4-BE49-F238E27FC236}">
                <a16:creationId xmlns:a16="http://schemas.microsoft.com/office/drawing/2014/main" id="{3577FAFB-5F76-2A8E-4B1A-184C00E7D9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1974" y="1031758"/>
            <a:ext cx="6521379" cy="4607042"/>
          </a:xfrm>
          <a:prstGeom prst="rect">
            <a:avLst/>
          </a:prstGeom>
          <a:ln>
            <a:noFill/>
          </a:ln>
          <a:effectLst>
            <a:outerShdw blurRad="292100" dist="139700" dir="2700000" algn="tl" rotWithShape="0">
              <a:srgbClr val="333333">
                <a:alpha val="65000"/>
              </a:srgbClr>
            </a:outerShdw>
          </a:effectLst>
        </p:spPr>
      </p:pic>
      <p:sp>
        <p:nvSpPr>
          <p:cNvPr id="6" name="Title 1">
            <a:extLst>
              <a:ext uri="{FF2B5EF4-FFF2-40B4-BE49-F238E27FC236}">
                <a16:creationId xmlns:a16="http://schemas.microsoft.com/office/drawing/2014/main" id="{66119D16-0BD5-D592-10DC-B64315A0540E}"/>
              </a:ext>
            </a:extLst>
          </p:cNvPr>
          <p:cNvSpPr txBox="1">
            <a:spLocks/>
          </p:cNvSpPr>
          <p:nvPr/>
        </p:nvSpPr>
        <p:spPr>
          <a:xfrm>
            <a:off x="3708014" y="6017577"/>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FINAL ASSEMBLY</a:t>
            </a:r>
            <a:endParaRPr lang="en-IN" sz="2000" dirty="0">
              <a:latin typeface="Times New Roman" panose="02020603050405020304" pitchFamily="18" charset="0"/>
              <a:cs typeface="Times New Roman" panose="02020603050405020304" pitchFamily="18" charset="0"/>
            </a:endParaRPr>
          </a:p>
        </p:txBody>
      </p:sp>
      <p:pic>
        <p:nvPicPr>
          <p:cNvPr id="3" name="Picture 2" descr="A white box with solar panels on top&#10;&#10;Description automatically generated with low confidence">
            <a:extLst>
              <a:ext uri="{FF2B5EF4-FFF2-40B4-BE49-F238E27FC236}">
                <a16:creationId xmlns:a16="http://schemas.microsoft.com/office/drawing/2014/main" id="{501F89F6-C023-85F0-4C9B-1911486A9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31758"/>
            <a:ext cx="5257800" cy="46070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935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093565-EC4C-19DB-1528-D759A22F48B8}"/>
              </a:ext>
            </a:extLst>
          </p:cNvPr>
          <p:cNvSpPr>
            <a:spLocks noGrp="1"/>
          </p:cNvSpPr>
          <p:nvPr>
            <p:ph type="title"/>
          </p:nvPr>
        </p:nvSpPr>
        <p:spPr>
          <a:xfrm>
            <a:off x="688910" y="122529"/>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 CALCULATIONS</a:t>
            </a:r>
            <a:br>
              <a:rPr lang="en-IN" sz="4400" u="sng" dirty="0">
                <a:latin typeface="Times New Roman" panose="02020603050405020304" pitchFamily="18" charset="0"/>
                <a:cs typeface="Times New Roman" panose="02020603050405020304" pitchFamily="18" charset="0"/>
              </a:rPr>
            </a:br>
            <a:endParaRPr lang="en-IN" u="sng" dirty="0"/>
          </a:p>
        </p:txBody>
      </p:sp>
      <p:sp>
        <p:nvSpPr>
          <p:cNvPr id="5" name="Content Placeholder 3">
            <a:extLst>
              <a:ext uri="{FF2B5EF4-FFF2-40B4-BE49-F238E27FC236}">
                <a16:creationId xmlns:a16="http://schemas.microsoft.com/office/drawing/2014/main" id="{9AF6CC5F-8627-1D59-04E4-A8D8C48ACFFD}"/>
              </a:ext>
            </a:extLst>
          </p:cNvPr>
          <p:cNvSpPr>
            <a:spLocks noGrp="1"/>
          </p:cNvSpPr>
          <p:nvPr>
            <p:ph idx="1"/>
          </p:nvPr>
        </p:nvSpPr>
        <p:spPr>
          <a:xfrm>
            <a:off x="533996" y="1105413"/>
            <a:ext cx="11124007" cy="5363530"/>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 In this we calculate two types of load Heat absorbing load in the cabin and Heat rejection load through the outside Heat sink fan.</a:t>
            </a:r>
          </a:p>
          <a:p>
            <a:r>
              <a:rPr lang="en-US" sz="2000" dirty="0">
                <a:solidFill>
                  <a:schemeClr val="tx1"/>
                </a:solidFill>
                <a:latin typeface="Times New Roman" panose="02020603050405020304" pitchFamily="18" charset="0"/>
                <a:cs typeface="Times New Roman" panose="02020603050405020304" pitchFamily="18" charset="0"/>
              </a:rPr>
              <a:t>Volume = 450×150×275 = 18562500 millimeters3 = 18 Liter</a:t>
            </a:r>
          </a:p>
          <a:p>
            <a:r>
              <a:rPr lang="en-US" sz="2000" dirty="0">
                <a:solidFill>
                  <a:schemeClr val="tx1"/>
                </a:solidFill>
                <a:latin typeface="Times New Roman" panose="02020603050405020304" pitchFamily="18" charset="0"/>
                <a:cs typeface="Times New Roman" panose="02020603050405020304" pitchFamily="18" charset="0"/>
              </a:rPr>
              <a:t> First, we have  to calculate how much amount of power is required to absorb the heat of an 18-liter size of volume box at 35°coutside Temperature. So, there is a heat-absorbing load formula Q = m*Cp*(Th- Tc). so, we have  to calculate Mass.</a:t>
            </a:r>
          </a:p>
          <a:p>
            <a:r>
              <a:rPr lang="en-US" sz="2000" dirty="0">
                <a:solidFill>
                  <a:schemeClr val="tx1"/>
                </a:solidFill>
                <a:latin typeface="Times New Roman" panose="02020603050405020304" pitchFamily="18" charset="0"/>
                <a:cs typeface="Times New Roman" panose="02020603050405020304" pitchFamily="18" charset="0"/>
              </a:rPr>
              <a:t>The amount of heat gained or lost by a sample (q) can be calculated using the equation q = mcΔT, where m is the mass of the sample, c is the specific heat, and ΔT is the temperature change</a:t>
            </a:r>
          </a:p>
          <a:p>
            <a:r>
              <a:rPr lang="en-US" sz="2000" dirty="0">
                <a:solidFill>
                  <a:schemeClr val="tx1"/>
                </a:solidFill>
                <a:latin typeface="Times New Roman" panose="02020603050405020304" pitchFamily="18" charset="0"/>
                <a:cs typeface="Times New Roman" panose="02020603050405020304" pitchFamily="18" charset="0"/>
              </a:rPr>
              <a:t>Mass = Density * volume = 1000*0.018 = 18 kg</a:t>
            </a:r>
          </a:p>
          <a:p>
            <a:r>
              <a:rPr lang="en-US" sz="2000" dirty="0">
                <a:solidFill>
                  <a:schemeClr val="tx1"/>
                </a:solidFill>
                <a:latin typeface="Times New Roman" panose="02020603050405020304" pitchFamily="18" charset="0"/>
                <a:cs typeface="Times New Roman" panose="02020603050405020304" pitchFamily="18" charset="0"/>
              </a:rPr>
              <a:t>Q = m*Cp*(Tamb -Tc) = 18 x 4.186 (35 -15) = 1506.96 kJ = 418 watt-hr or for 5 hr 418/5 = 83.6 watt</a:t>
            </a:r>
          </a:p>
          <a:p>
            <a:r>
              <a:rPr lang="en-US" sz="2000" dirty="0">
                <a:solidFill>
                  <a:schemeClr val="tx1"/>
                </a:solidFill>
                <a:latin typeface="Times New Roman" panose="02020603050405020304" pitchFamily="18" charset="0"/>
                <a:cs typeface="Times New Roman" panose="02020603050405020304" pitchFamily="18" charset="0"/>
              </a:rPr>
              <a:t>  So, we required a total 83-watt heat-absorbing load in an 18 cubic meter volume box to reach 11°c in 83 watts we select 2 Peltier each Peltier would take 40 watts of load to cool up to 11°c.</a:t>
            </a:r>
          </a:p>
        </p:txBody>
      </p:sp>
    </p:spTree>
    <p:extLst>
      <p:ext uri="{BB962C8B-B14F-4D97-AF65-F5344CB8AC3E}">
        <p14:creationId xmlns:p14="http://schemas.microsoft.com/office/powerpoint/2010/main" val="380113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A74C-DE3D-E2B9-90C7-2624A09DA024}"/>
              </a:ext>
            </a:extLst>
          </p:cNvPr>
          <p:cNvSpPr>
            <a:spLocks noGrp="1"/>
          </p:cNvSpPr>
          <p:nvPr>
            <p:ph type="title"/>
          </p:nvPr>
        </p:nvSpPr>
        <p:spPr>
          <a:xfrm>
            <a:off x="991377" y="94539"/>
            <a:ext cx="10209245" cy="903838"/>
          </a:xfrm>
        </p:spPr>
        <p:txBody>
          <a:bodyPr>
            <a:normAutofit/>
          </a:bodyPr>
          <a:lstStyle/>
          <a:p>
            <a:pPr algn="ctr"/>
            <a:r>
              <a:rPr lang="en-US" sz="2800" b="1" dirty="0">
                <a:latin typeface="Times New Roman" panose="02020603050405020304" pitchFamily="18" charset="0"/>
                <a:cs typeface="Times New Roman" panose="02020603050405020304" pitchFamily="18" charset="0"/>
              </a:rPr>
              <a:t>BILL OF MATERIAL</a:t>
            </a:r>
            <a:endParaRPr lang="en-IN" sz="28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3A22F9C-4915-1DFE-35CA-E1CBF30ADC51}"/>
              </a:ext>
            </a:extLst>
          </p:cNvPr>
          <p:cNvGraphicFramePr>
            <a:graphicFrameLocks noGrp="1"/>
          </p:cNvGraphicFramePr>
          <p:nvPr>
            <p:extLst>
              <p:ext uri="{D42A27DB-BD31-4B8C-83A1-F6EECF244321}">
                <p14:modId xmlns:p14="http://schemas.microsoft.com/office/powerpoint/2010/main" val="70751494"/>
              </p:ext>
            </p:extLst>
          </p:nvPr>
        </p:nvGraphicFramePr>
        <p:xfrm>
          <a:off x="811763" y="1284166"/>
          <a:ext cx="11128557" cy="5185200"/>
        </p:xfrm>
        <a:graphic>
          <a:graphicData uri="http://schemas.openxmlformats.org/drawingml/2006/table">
            <a:tbl>
              <a:tblPr firstRow="1" bandRow="1">
                <a:tableStyleId>{5940675A-B579-460E-94D1-54222C63F5DA}</a:tableStyleId>
              </a:tblPr>
              <a:tblGrid>
                <a:gridCol w="1595535">
                  <a:extLst>
                    <a:ext uri="{9D8B030D-6E8A-4147-A177-3AD203B41FA5}">
                      <a16:colId xmlns:a16="http://schemas.microsoft.com/office/drawing/2014/main" val="1227864674"/>
                    </a:ext>
                  </a:extLst>
                </a:gridCol>
                <a:gridCol w="2666689">
                  <a:extLst>
                    <a:ext uri="{9D8B030D-6E8A-4147-A177-3AD203B41FA5}">
                      <a16:colId xmlns:a16="http://schemas.microsoft.com/office/drawing/2014/main" val="2458870204"/>
                    </a:ext>
                  </a:extLst>
                </a:gridCol>
                <a:gridCol w="2938145">
                  <a:extLst>
                    <a:ext uri="{9D8B030D-6E8A-4147-A177-3AD203B41FA5}">
                      <a16:colId xmlns:a16="http://schemas.microsoft.com/office/drawing/2014/main" val="1806671876"/>
                    </a:ext>
                  </a:extLst>
                </a:gridCol>
                <a:gridCol w="1797076">
                  <a:extLst>
                    <a:ext uri="{9D8B030D-6E8A-4147-A177-3AD203B41FA5}">
                      <a16:colId xmlns:a16="http://schemas.microsoft.com/office/drawing/2014/main" val="2753782821"/>
                    </a:ext>
                  </a:extLst>
                </a:gridCol>
                <a:gridCol w="2131112">
                  <a:extLst>
                    <a:ext uri="{9D8B030D-6E8A-4147-A177-3AD203B41FA5}">
                      <a16:colId xmlns:a16="http://schemas.microsoft.com/office/drawing/2014/main" val="4088542918"/>
                    </a:ext>
                  </a:extLst>
                </a:gridCol>
              </a:tblGrid>
              <a:tr h="684593">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SR.NO.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NAME OF THE COMPONENT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MATERIAL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QTY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940934"/>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BODY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ACRALYC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2500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817390"/>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MAGNET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NDFEB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900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9938614"/>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PELTIER MODULE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SI BE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8036428"/>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SOLAR PANNEL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POLY CRYSTALLINE 6 WATT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841830"/>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TEMPERATURE INDICATOR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STD TEMP -5 TO 70 DEGREE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6498823"/>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BATTERY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  12 V DC</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0513249"/>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HEAT PIPE COOLING MODULE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3500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9521880"/>
                  </a:ext>
                </a:extLst>
              </a:tr>
            </a:tbl>
          </a:graphicData>
        </a:graphic>
      </p:graphicFrame>
    </p:spTree>
    <p:extLst>
      <p:ext uri="{BB962C8B-B14F-4D97-AF65-F5344CB8AC3E}">
        <p14:creationId xmlns:p14="http://schemas.microsoft.com/office/powerpoint/2010/main" val="551308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D9DDC8-AC16-0206-0BD8-13AC59BBA773}"/>
              </a:ext>
            </a:extLst>
          </p:cNvPr>
          <p:cNvSpPr txBox="1">
            <a:spLocks/>
          </p:cNvSpPr>
          <p:nvPr/>
        </p:nvSpPr>
        <p:spPr>
          <a:xfrm>
            <a:off x="991377" y="94539"/>
            <a:ext cx="10209245" cy="9038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BILL OF MATERIAL</a:t>
            </a:r>
            <a:endParaRPr lang="en-IN" sz="2800" b="1" dirty="0">
              <a:latin typeface="Times New Roman" panose="02020603050405020304" pitchFamily="18" charset="0"/>
              <a:cs typeface="Times New Roman" panose="02020603050405020304" pitchFamily="18" charset="0"/>
            </a:endParaRPr>
          </a:p>
        </p:txBody>
      </p:sp>
      <p:graphicFrame>
        <p:nvGraphicFramePr>
          <p:cNvPr id="5" name="Table 3">
            <a:extLst>
              <a:ext uri="{FF2B5EF4-FFF2-40B4-BE49-F238E27FC236}">
                <a16:creationId xmlns:a16="http://schemas.microsoft.com/office/drawing/2014/main" id="{1C5BCCBB-1FD8-CEC5-0F00-0B3C4A7F4DED}"/>
              </a:ext>
            </a:extLst>
          </p:cNvPr>
          <p:cNvGraphicFramePr>
            <a:graphicFrameLocks noGrp="1"/>
          </p:cNvGraphicFramePr>
          <p:nvPr>
            <p:extLst>
              <p:ext uri="{D42A27DB-BD31-4B8C-83A1-F6EECF244321}">
                <p14:modId xmlns:p14="http://schemas.microsoft.com/office/powerpoint/2010/main" val="1374290085"/>
              </p:ext>
            </p:extLst>
          </p:nvPr>
        </p:nvGraphicFramePr>
        <p:xfrm>
          <a:off x="694352" y="998377"/>
          <a:ext cx="10506270" cy="5591763"/>
        </p:xfrm>
        <a:graphic>
          <a:graphicData uri="http://schemas.openxmlformats.org/drawingml/2006/table">
            <a:tbl>
              <a:tblPr firstRow="1" bandRow="1">
                <a:tableStyleId>{5940675A-B579-460E-94D1-54222C63F5DA}</a:tableStyleId>
              </a:tblPr>
              <a:tblGrid>
                <a:gridCol w="1793753">
                  <a:extLst>
                    <a:ext uri="{9D8B030D-6E8A-4147-A177-3AD203B41FA5}">
                      <a16:colId xmlns:a16="http://schemas.microsoft.com/office/drawing/2014/main" val="1227864674"/>
                    </a:ext>
                  </a:extLst>
                </a:gridCol>
                <a:gridCol w="2408755">
                  <a:extLst>
                    <a:ext uri="{9D8B030D-6E8A-4147-A177-3AD203B41FA5}">
                      <a16:colId xmlns:a16="http://schemas.microsoft.com/office/drawing/2014/main" val="2458870204"/>
                    </a:ext>
                  </a:extLst>
                </a:gridCol>
                <a:gridCol w="2101254">
                  <a:extLst>
                    <a:ext uri="{9D8B030D-6E8A-4147-A177-3AD203B41FA5}">
                      <a16:colId xmlns:a16="http://schemas.microsoft.com/office/drawing/2014/main" val="1806671876"/>
                    </a:ext>
                  </a:extLst>
                </a:gridCol>
                <a:gridCol w="2101254">
                  <a:extLst>
                    <a:ext uri="{9D8B030D-6E8A-4147-A177-3AD203B41FA5}">
                      <a16:colId xmlns:a16="http://schemas.microsoft.com/office/drawing/2014/main" val="2753782821"/>
                    </a:ext>
                  </a:extLst>
                </a:gridCol>
                <a:gridCol w="2101254">
                  <a:extLst>
                    <a:ext uri="{9D8B030D-6E8A-4147-A177-3AD203B41FA5}">
                      <a16:colId xmlns:a16="http://schemas.microsoft.com/office/drawing/2014/main" val="4088542918"/>
                    </a:ext>
                  </a:extLst>
                </a:gridCol>
              </a:tblGrid>
              <a:tr h="59642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CHARGING SOCKET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940934"/>
                  </a:ext>
                </a:extLst>
              </a:tr>
              <a:tr h="624417">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SWITCH</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101022"/>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NUT BOLT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817390"/>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HEAT SINK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310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9938614"/>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BATTERY CHARGER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350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8036428"/>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WIRES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CU</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 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841830"/>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ADHESIVE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6498823"/>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SOLAR CHARGER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750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0513249"/>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12345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9521880"/>
                  </a:ext>
                </a:extLst>
              </a:tr>
            </a:tbl>
          </a:graphicData>
        </a:graphic>
      </p:graphicFrame>
    </p:spTree>
    <p:extLst>
      <p:ext uri="{BB962C8B-B14F-4D97-AF65-F5344CB8AC3E}">
        <p14:creationId xmlns:p14="http://schemas.microsoft.com/office/powerpoint/2010/main" val="63855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8ECF-2469-4C8D-5156-1B2BB60DB46D}"/>
              </a:ext>
            </a:extLst>
          </p:cNvPr>
          <p:cNvSpPr>
            <a:spLocks noGrp="1"/>
          </p:cNvSpPr>
          <p:nvPr>
            <p:ph type="title"/>
          </p:nvPr>
        </p:nvSpPr>
        <p:spPr>
          <a:xfrm>
            <a:off x="912846" y="66546"/>
            <a:ext cx="10515600" cy="987814"/>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RESULTS AND DISCUSSION</a:t>
            </a:r>
            <a:endParaRPr lang="en-IN" sz="2800" dirty="0"/>
          </a:p>
        </p:txBody>
      </p:sp>
      <p:graphicFrame>
        <p:nvGraphicFramePr>
          <p:cNvPr id="4" name="Table 3">
            <a:extLst>
              <a:ext uri="{FF2B5EF4-FFF2-40B4-BE49-F238E27FC236}">
                <a16:creationId xmlns:a16="http://schemas.microsoft.com/office/drawing/2014/main" id="{D0E65817-F635-9EF1-6E50-2A28DE4833F0}"/>
              </a:ext>
            </a:extLst>
          </p:cNvPr>
          <p:cNvGraphicFramePr>
            <a:graphicFrameLocks noGrp="1"/>
          </p:cNvGraphicFramePr>
          <p:nvPr>
            <p:extLst>
              <p:ext uri="{D42A27DB-BD31-4B8C-83A1-F6EECF244321}">
                <p14:modId xmlns:p14="http://schemas.microsoft.com/office/powerpoint/2010/main" val="3613989189"/>
              </p:ext>
            </p:extLst>
          </p:nvPr>
        </p:nvGraphicFramePr>
        <p:xfrm>
          <a:off x="1153885" y="954474"/>
          <a:ext cx="10125269" cy="5764476"/>
        </p:xfrm>
        <a:graphic>
          <a:graphicData uri="http://schemas.openxmlformats.org/drawingml/2006/table">
            <a:tbl>
              <a:tblPr firstRow="1" firstCol="1" bandRow="1"/>
              <a:tblGrid>
                <a:gridCol w="1847283">
                  <a:extLst>
                    <a:ext uri="{9D8B030D-6E8A-4147-A177-3AD203B41FA5}">
                      <a16:colId xmlns:a16="http://schemas.microsoft.com/office/drawing/2014/main" val="2476209320"/>
                    </a:ext>
                  </a:extLst>
                </a:gridCol>
                <a:gridCol w="4441876">
                  <a:extLst>
                    <a:ext uri="{9D8B030D-6E8A-4147-A177-3AD203B41FA5}">
                      <a16:colId xmlns:a16="http://schemas.microsoft.com/office/drawing/2014/main" val="315930274"/>
                    </a:ext>
                  </a:extLst>
                </a:gridCol>
                <a:gridCol w="3836110">
                  <a:extLst>
                    <a:ext uri="{9D8B030D-6E8A-4147-A177-3AD203B41FA5}">
                      <a16:colId xmlns:a16="http://schemas.microsoft.com/office/drawing/2014/main" val="4073399433"/>
                    </a:ext>
                  </a:extLst>
                </a:gridCol>
              </a:tblGrid>
              <a:tr h="265052">
                <a:tc>
                  <a:txBody>
                    <a:bodyPr/>
                    <a:lstStyle/>
                    <a:p>
                      <a:pPr algn="ctr">
                        <a:lnSpc>
                          <a:spcPct val="150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Sr No.</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 (min)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80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Cold temperature (</a:t>
                      </a:r>
                      <a:r>
                        <a:rPr lang="en-US"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238469"/>
                  </a:ext>
                </a:extLst>
              </a:tr>
              <a:tr h="457200">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879434"/>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24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163187"/>
                  </a:ext>
                </a:extLst>
              </a:tr>
              <a:tr h="424048">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24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191804"/>
                  </a:ext>
                </a:extLst>
              </a:tr>
              <a:tr h="0">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2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9732932"/>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412851"/>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20297"/>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702145"/>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100682"/>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652217"/>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694996"/>
                  </a:ext>
                </a:extLst>
              </a:tr>
            </a:tbl>
          </a:graphicData>
        </a:graphic>
      </p:graphicFrame>
    </p:spTree>
    <p:extLst>
      <p:ext uri="{BB962C8B-B14F-4D97-AF65-F5344CB8AC3E}">
        <p14:creationId xmlns:p14="http://schemas.microsoft.com/office/powerpoint/2010/main" val="3719539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A487-2F60-DBA3-D85B-9B9A062BE83C}"/>
              </a:ext>
            </a:extLst>
          </p:cNvPr>
          <p:cNvSpPr>
            <a:spLocks noGrp="1"/>
          </p:cNvSpPr>
          <p:nvPr>
            <p:ph type="title"/>
          </p:nvPr>
        </p:nvSpPr>
        <p:spPr>
          <a:xfrm>
            <a:off x="838200" y="365125"/>
            <a:ext cx="10515600" cy="698565"/>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ADVANTAGES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DB9FEF-B55F-1679-2A98-4989ED6E90A3}"/>
              </a:ext>
            </a:extLst>
          </p:cNvPr>
          <p:cNvSpPr>
            <a:spLocks noGrp="1"/>
          </p:cNvSpPr>
          <p:nvPr>
            <p:ph idx="1"/>
          </p:nvPr>
        </p:nvSpPr>
        <p:spPr>
          <a:xfrm>
            <a:off x="838200" y="1253331"/>
            <a:ext cx="10515600" cy="4351338"/>
          </a:xfrm>
        </p:spPr>
        <p:txBody>
          <a:bodyPr>
            <a:normAutofit fontScale="92500" lnSpcReduction="10000"/>
          </a:bodyPr>
          <a:lstStyle/>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Light weight and compact for very small heat loads.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No CFC gases or refrigerant are used for cooling.</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No moving parts, eliminating vibration, noise, and problems of wear.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Operates in any orientation.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Not affected by gravity or vibration.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Very low-cost device for cooling in small appliances.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Precision temperature control capability.</a:t>
            </a:r>
            <a:endParaRPr lang="en-IN" sz="22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 can be used in drought affected areas.</a:t>
            </a:r>
            <a:endParaRPr lang="en-IN" sz="22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Solar operation makes it more economical and environment friendly.</a:t>
            </a:r>
            <a:endParaRPr lang="en-IN" sz="2200"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92401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1E717D5-BF57-32D7-D181-F2A96E489BAC}"/>
              </a:ext>
            </a:extLst>
          </p:cNvPr>
          <p:cNvSpPr>
            <a:spLocks noGrp="1"/>
          </p:cNvSpPr>
          <p:nvPr>
            <p:ph idx="1"/>
          </p:nvPr>
        </p:nvSpPr>
        <p:spPr>
          <a:xfrm>
            <a:off x="1119673" y="379380"/>
            <a:ext cx="10776858" cy="5825477"/>
          </a:xfrm>
        </p:spPr>
        <p:txBody>
          <a:bodyPr>
            <a:normAutofit fontScale="92500" lnSpcReduction="20000"/>
          </a:bodyPr>
          <a:lstStyle/>
          <a:p>
            <a:pPr marL="0" indent="0" algn="ctr">
              <a:buNone/>
            </a:pPr>
            <a:r>
              <a:rPr lang="en-IN" b="1" u="sng" dirty="0">
                <a:latin typeface="Times New Roman" panose="02020603050405020304" pitchFamily="18" charset="0"/>
                <a:cs typeface="Times New Roman" panose="02020603050405020304" pitchFamily="18" charset="0"/>
              </a:rPr>
              <a:t>CONTENTS  </a:t>
            </a:r>
            <a:r>
              <a:rPr lang="en-IN" b="1" dirty="0">
                <a:latin typeface="Times New Roman" panose="02020603050405020304" pitchFamily="18" charset="0"/>
                <a:cs typeface="Times New Roman" panose="02020603050405020304" pitchFamily="18" charset="0"/>
              </a:rPr>
              <a:t> </a:t>
            </a:r>
          </a:p>
          <a:p>
            <a:pPr marL="0" indent="0">
              <a:buNone/>
            </a:pPr>
            <a:endParaRPr lang="en-IN" b="1" u="sng"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SCOPE</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LITRATURE SURVEY </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DESIGN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DESIGN CALCULATIONS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RESULT AND DISCUSSION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ADVANTAGES AND DISADVANTAGES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APPLICATION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CONCLUSION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REFRENCES</a:t>
            </a:r>
          </a:p>
        </p:txBody>
      </p:sp>
    </p:spTree>
    <p:extLst>
      <p:ext uri="{BB962C8B-B14F-4D97-AF65-F5344CB8AC3E}">
        <p14:creationId xmlns:p14="http://schemas.microsoft.com/office/powerpoint/2010/main" val="134703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xEl>
                                              <p:pRg st="2" end="2"/>
                                            </p:txEl>
                                          </p:spTgt>
                                        </p:tgtEl>
                                      </p:cBhvr>
                                    </p:animEffect>
                                    <p:animScale>
                                      <p:cBhvr>
                                        <p:cTn id="12" dur="250" autoRev="1" fill="hold"/>
                                        <p:tgtEl>
                                          <p:spTgt spid="4">
                                            <p:txEl>
                                              <p:pRg st="2" end="2"/>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4">
                                            <p:txEl>
                                              <p:pRg st="3" end="3"/>
                                            </p:txEl>
                                          </p:spTgt>
                                        </p:tgtEl>
                                      </p:cBhvr>
                                    </p:animEffect>
                                    <p:animScale>
                                      <p:cBhvr>
                                        <p:cTn id="17" dur="250" autoRev="1" fill="hold"/>
                                        <p:tgtEl>
                                          <p:spTgt spid="4">
                                            <p:txEl>
                                              <p:pRg st="3" end="3"/>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4">
                                            <p:txEl>
                                              <p:pRg st="4" end="4"/>
                                            </p:txEl>
                                          </p:spTgt>
                                        </p:tgtEl>
                                      </p:cBhvr>
                                    </p:animEffect>
                                    <p:animScale>
                                      <p:cBhvr>
                                        <p:cTn id="22" dur="250" autoRev="1" fill="hold"/>
                                        <p:tgtEl>
                                          <p:spTgt spid="4">
                                            <p:txEl>
                                              <p:pRg st="4" end="4"/>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4">
                                            <p:txEl>
                                              <p:pRg st="5" end="5"/>
                                            </p:txEl>
                                          </p:spTgt>
                                        </p:tgtEl>
                                      </p:cBhvr>
                                    </p:animEffect>
                                    <p:animScale>
                                      <p:cBhvr>
                                        <p:cTn id="27" dur="250" autoRev="1" fill="hold"/>
                                        <p:tgtEl>
                                          <p:spTgt spid="4">
                                            <p:txEl>
                                              <p:pRg st="5" end="5"/>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4">
                                            <p:txEl>
                                              <p:pRg st="6" end="6"/>
                                            </p:txEl>
                                          </p:spTgt>
                                        </p:tgtEl>
                                      </p:cBhvr>
                                    </p:animEffect>
                                    <p:animScale>
                                      <p:cBhvr>
                                        <p:cTn id="32" dur="250" autoRev="1" fill="hold"/>
                                        <p:tgtEl>
                                          <p:spTgt spid="4">
                                            <p:txEl>
                                              <p:pRg st="6" end="6"/>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4">
                                            <p:txEl>
                                              <p:pRg st="7" end="7"/>
                                            </p:txEl>
                                          </p:spTgt>
                                        </p:tgtEl>
                                      </p:cBhvr>
                                    </p:animEffect>
                                    <p:animScale>
                                      <p:cBhvr>
                                        <p:cTn id="37" dur="250" autoRev="1" fill="hold"/>
                                        <p:tgtEl>
                                          <p:spTgt spid="4">
                                            <p:txEl>
                                              <p:pRg st="7" end="7"/>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grpId="0" nodeType="clickEffect">
                                  <p:stCondLst>
                                    <p:cond delay="0"/>
                                  </p:stCondLst>
                                  <p:childTnLst>
                                    <p:animEffect transition="out" filter="fade">
                                      <p:cBhvr>
                                        <p:cTn id="41" dur="500" tmFilter="0, 0; .2, .5; .8, .5; 1, 0"/>
                                        <p:tgtEl>
                                          <p:spTgt spid="4">
                                            <p:txEl>
                                              <p:pRg st="8" end="8"/>
                                            </p:txEl>
                                          </p:spTgt>
                                        </p:tgtEl>
                                      </p:cBhvr>
                                    </p:animEffect>
                                    <p:animScale>
                                      <p:cBhvr>
                                        <p:cTn id="42" dur="250" autoRev="1" fill="hold"/>
                                        <p:tgtEl>
                                          <p:spTgt spid="4">
                                            <p:txEl>
                                              <p:pRg st="8" end="8"/>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grpId="0" nodeType="clickEffect">
                                  <p:stCondLst>
                                    <p:cond delay="0"/>
                                  </p:stCondLst>
                                  <p:childTnLst>
                                    <p:animEffect transition="out" filter="fade">
                                      <p:cBhvr>
                                        <p:cTn id="46" dur="500" tmFilter="0, 0; .2, .5; .8, .5; 1, 0"/>
                                        <p:tgtEl>
                                          <p:spTgt spid="4">
                                            <p:txEl>
                                              <p:pRg st="9" end="9"/>
                                            </p:txEl>
                                          </p:spTgt>
                                        </p:tgtEl>
                                      </p:cBhvr>
                                    </p:animEffect>
                                    <p:animScale>
                                      <p:cBhvr>
                                        <p:cTn id="47" dur="250" autoRev="1" fill="hold"/>
                                        <p:tgtEl>
                                          <p:spTgt spid="4">
                                            <p:txEl>
                                              <p:pRg st="9" end="9"/>
                                            </p:txEl>
                                          </p:spTgt>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4">
                                            <p:txEl>
                                              <p:pRg st="10" end="10"/>
                                            </p:txEl>
                                          </p:spTgt>
                                        </p:tgtEl>
                                      </p:cBhvr>
                                    </p:animEffect>
                                    <p:animScale>
                                      <p:cBhvr>
                                        <p:cTn id="52" dur="250" autoRev="1" fill="hold"/>
                                        <p:tgtEl>
                                          <p:spTgt spid="4">
                                            <p:txEl>
                                              <p:pRg st="10" end="10"/>
                                            </p:txEl>
                                          </p:spTgt>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grpId="0" nodeType="clickEffect">
                                  <p:stCondLst>
                                    <p:cond delay="0"/>
                                  </p:stCondLst>
                                  <p:childTnLst>
                                    <p:animEffect transition="out" filter="fade">
                                      <p:cBhvr>
                                        <p:cTn id="56" dur="500" tmFilter="0, 0; .2, .5; .8, .5; 1, 0"/>
                                        <p:tgtEl>
                                          <p:spTgt spid="4">
                                            <p:txEl>
                                              <p:pRg st="11" end="11"/>
                                            </p:txEl>
                                          </p:spTgt>
                                        </p:tgtEl>
                                      </p:cBhvr>
                                    </p:animEffect>
                                    <p:animScale>
                                      <p:cBhvr>
                                        <p:cTn id="57" dur="250" autoRev="1" fill="hold"/>
                                        <p:tgtEl>
                                          <p:spTgt spid="4">
                                            <p:txEl>
                                              <p:pRg st="11" end="11"/>
                                            </p:txEl>
                                          </p:spTgt>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0" nodeType="clickEffect">
                                  <p:stCondLst>
                                    <p:cond delay="0"/>
                                  </p:stCondLst>
                                  <p:childTnLst>
                                    <p:animEffect transition="out" filter="fade">
                                      <p:cBhvr>
                                        <p:cTn id="61" dur="500" tmFilter="0, 0; .2, .5; .8, .5; 1, 0"/>
                                        <p:tgtEl>
                                          <p:spTgt spid="4">
                                            <p:txEl>
                                              <p:pRg st="12" end="12"/>
                                            </p:txEl>
                                          </p:spTgt>
                                        </p:tgtEl>
                                      </p:cBhvr>
                                    </p:animEffect>
                                    <p:animScale>
                                      <p:cBhvr>
                                        <p:cTn id="62" dur="250" autoRev="1" fill="hold"/>
                                        <p:tgtEl>
                                          <p:spTgt spid="4">
                                            <p:txEl>
                                              <p:pRg st="12" end="12"/>
                                            </p:txEl>
                                          </p:spTgt>
                                        </p:tgtEl>
                                      </p:cBhvr>
                                      <p:by x="105000" y="105000"/>
                                    </p:animScale>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4">
                                            <p:txEl>
                                              <p:pRg st="13" end="13"/>
                                            </p:txEl>
                                          </p:spTgt>
                                        </p:tgtEl>
                                      </p:cBhvr>
                                    </p:animEffect>
                                    <p:animScale>
                                      <p:cBhvr>
                                        <p:cTn id="67" dur="250" autoRev="1" fill="hold"/>
                                        <p:tgtEl>
                                          <p:spTgt spid="4">
                                            <p:txEl>
                                              <p:pRg st="13" end="13"/>
                                            </p:txEl>
                                          </p:spTgt>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26" presetClass="emph" presetSubtype="0" fill="hold" grpId="0" nodeType="clickEffect">
                                  <p:stCondLst>
                                    <p:cond delay="0"/>
                                  </p:stCondLst>
                                  <p:childTnLst>
                                    <p:animEffect transition="out" filter="fade">
                                      <p:cBhvr>
                                        <p:cTn id="71" dur="500" tmFilter="0, 0; .2, .5; .8, .5; 1, 0"/>
                                        <p:tgtEl>
                                          <p:spTgt spid="4">
                                            <p:txEl>
                                              <p:pRg st="14" end="14"/>
                                            </p:txEl>
                                          </p:spTgt>
                                        </p:tgtEl>
                                      </p:cBhvr>
                                    </p:animEffect>
                                    <p:animScale>
                                      <p:cBhvr>
                                        <p:cTn id="72" dur="250" autoRev="1" fill="hold"/>
                                        <p:tgtEl>
                                          <p:spTgt spid="4">
                                            <p:txEl>
                                              <p:pRg st="14" end="1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47A6AD-8F21-AAD0-0311-16EAF49EB4CD}"/>
              </a:ext>
            </a:extLst>
          </p:cNvPr>
          <p:cNvSpPr>
            <a:spLocks noGrp="1"/>
          </p:cNvSpPr>
          <p:nvPr>
            <p:ph type="title"/>
          </p:nvPr>
        </p:nvSpPr>
        <p:spPr>
          <a:xfrm>
            <a:off x="838200" y="281150"/>
            <a:ext cx="10515600" cy="1155765"/>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DISADVANTAGES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22073-307F-5E88-0AF0-058F72921564}"/>
              </a:ext>
            </a:extLst>
          </p:cNvPr>
          <p:cNvSpPr>
            <a:spLocks noGrp="1"/>
          </p:cNvSpPr>
          <p:nvPr>
            <p:ph idx="1"/>
          </p:nvPr>
        </p:nvSpPr>
        <p:spPr>
          <a:xfrm>
            <a:off x="838200" y="1436915"/>
            <a:ext cx="10515600" cy="4351338"/>
          </a:xfrm>
        </p:spPr>
        <p:txBody>
          <a:bodyPr/>
          <a:lstStyle/>
          <a:p>
            <a:pPr marL="342900" marR="0" lvl="0" indent="-342900" algn="just">
              <a:lnSpc>
                <a:spcPct val="150000"/>
              </a:lnSpc>
              <a:spcBef>
                <a:spcPts val="0"/>
              </a:spcBef>
              <a:spcAft>
                <a:spcPts val="450"/>
              </a:spcAft>
              <a:tabLst>
                <a:tab pos="457200" algn="l"/>
              </a:tabLst>
            </a:pPr>
            <a:r>
              <a:rPr lang="en-US" sz="2000" dirty="0">
                <a:effectLst/>
                <a:latin typeface="Times New Roman" panose="02020603050405020304" pitchFamily="18" charset="0"/>
                <a:ea typeface="Times New Roman" panose="02020603050405020304" pitchFamily="18" charset="0"/>
              </a:rPr>
              <a:t>Limited to very small refrigeration loads due to size compaction. </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000" dirty="0">
                <a:effectLst/>
                <a:latin typeface="Times New Roman" panose="02020603050405020304" pitchFamily="18" charset="0"/>
                <a:ea typeface="Times New Roman" panose="02020603050405020304" pitchFamily="18" charset="0"/>
              </a:rPr>
              <a:t>Not suitable for higher refrigeration use due to poor efficiency. </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000" dirty="0">
                <a:effectLst/>
                <a:latin typeface="Times New Roman" panose="02020603050405020304" pitchFamily="18" charset="0"/>
                <a:ea typeface="Times New Roman" panose="02020603050405020304" pitchFamily="18" charset="0"/>
              </a:rPr>
              <a:t>Thermo-electric modules become very heavy and bulky as the refrigeration capacity increases. </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1000"/>
              </a:spcAft>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technology is normally used only to cool small surfaces (for example a processor in a computer) since there have been complications when making the system bigger.</a:t>
            </a:r>
            <a:endParaRPr lang="en-IN" sz="2000"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11411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F2D196-5D3B-266D-2E8B-043016CE95C0}"/>
              </a:ext>
            </a:extLst>
          </p:cNvPr>
          <p:cNvSpPr>
            <a:spLocks noGrp="1"/>
          </p:cNvSpPr>
          <p:nvPr>
            <p:ph type="title"/>
          </p:nvPr>
        </p:nvSpPr>
        <p:spPr>
          <a:xfrm>
            <a:off x="820315" y="-102119"/>
            <a:ext cx="10515600" cy="1025136"/>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APPLICATIONS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C67A36-81F4-149C-7143-62A2085BB068}"/>
              </a:ext>
            </a:extLst>
          </p:cNvPr>
          <p:cNvSpPr>
            <a:spLocks noGrp="1"/>
          </p:cNvSpPr>
          <p:nvPr>
            <p:ph idx="1"/>
          </p:nvPr>
        </p:nvSpPr>
        <p:spPr>
          <a:xfrm>
            <a:off x="820315" y="923017"/>
            <a:ext cx="11215398" cy="4506233"/>
          </a:xfrm>
        </p:spPr>
        <p:txBody>
          <a:bodyPr>
            <a:normAutofit/>
          </a:bodyPr>
          <a:lstStyle/>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Medical field and ambulance- Pharmaceutical industry.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In Military, rural area, etc.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Dairy (milk) industry.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5. Scientific and research Laboratory.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Restaurant and hotel.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Vegetable, fish, fruit, beverage storage. Etc.</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7000"/>
              </a:lnSpc>
              <a:spcBef>
                <a:spcPts val="0"/>
              </a:spcBef>
              <a:spcAft>
                <a:spcPts val="800"/>
              </a:spcAft>
              <a:buNone/>
            </a:pPr>
            <a:r>
              <a:rPr lang="en-US" sz="2900" dirty="0">
                <a:effectLst/>
                <a:latin typeface="Times New Roman" panose="02020603050405020304" pitchFamily="18" charset="0"/>
                <a:ea typeface="Calibri" panose="020F0502020204030204" pitchFamily="34" charset="0"/>
                <a:cs typeface="Mangal" panose="02040503050203030202" pitchFamily="18" charset="0"/>
              </a:rPr>
              <a:t> </a:t>
            </a:r>
            <a:endParaRPr lang="en-IN" sz="2900"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00347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6091-CA3B-701A-B732-E939E27029F7}"/>
              </a:ext>
            </a:extLst>
          </p:cNvPr>
          <p:cNvSpPr>
            <a:spLocks noGrp="1"/>
          </p:cNvSpPr>
          <p:nvPr>
            <p:ph type="title"/>
          </p:nvPr>
        </p:nvSpPr>
        <p:spPr>
          <a:xfrm>
            <a:off x="838200" y="223934"/>
            <a:ext cx="10515600" cy="802432"/>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CONCLUSION</a:t>
            </a:r>
            <a:endParaRPr lang="en-IN" sz="2800"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788A43B-71A3-C7C2-7E0F-A8A4E27C76DE}"/>
              </a:ext>
            </a:extLst>
          </p:cNvPr>
          <p:cNvSpPr txBox="1">
            <a:spLocks noGrp="1"/>
          </p:cNvSpPr>
          <p:nvPr>
            <p:ph idx="1"/>
          </p:nvPr>
        </p:nvSpPr>
        <p:spPr>
          <a:xfrm>
            <a:off x="479166" y="1026366"/>
            <a:ext cx="11478208" cy="5115311"/>
          </a:xfrm>
          <a:prstGeom prst="rect">
            <a:avLst/>
          </a:prstGeom>
          <a:noFill/>
        </p:spPr>
        <p:txBody>
          <a:bodyPr wrap="square">
            <a:spAutoFit/>
          </a:bodyPr>
          <a:lstStyle/>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lowest temperature reached to 10.5°C for the cooling while the highest temperature was obtained at 65°C for heating. </a:t>
            </a:r>
          </a:p>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solar based refrigerator as an alternative of using compressor operated refrigerator has many benefits such as saving the environment, cost, and health. </a:t>
            </a:r>
          </a:p>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thermoelectric effect devices used as heat pumps, coolers, thermal energy sensors. </a:t>
            </a:r>
          </a:p>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major challenge faced in Thermoelectric cooling is the lower coefficient of performance, exclusively in large capacity systems. </a:t>
            </a:r>
          </a:p>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Study different thermoelectric materials are essential to enhance the thermoelectric cooler coefficient of performance.</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981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D340-87D4-0D69-B10A-A974A8321A71}"/>
              </a:ext>
            </a:extLst>
          </p:cNvPr>
          <p:cNvSpPr>
            <a:spLocks noGrp="1"/>
          </p:cNvSpPr>
          <p:nvPr>
            <p:ph type="title"/>
          </p:nvPr>
        </p:nvSpPr>
        <p:spPr>
          <a:xfrm>
            <a:off x="838200" y="262489"/>
            <a:ext cx="10515600" cy="511953"/>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REFERENCE</a:t>
            </a:r>
            <a:endParaRPr lang="en-IN" sz="2800"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653329F-51F9-7E61-6E9F-40E62AD1CA7C}"/>
              </a:ext>
            </a:extLst>
          </p:cNvPr>
          <p:cNvSpPr txBox="1">
            <a:spLocks noGrp="1"/>
          </p:cNvSpPr>
          <p:nvPr>
            <p:ph idx="1"/>
          </p:nvPr>
        </p:nvSpPr>
        <p:spPr>
          <a:xfrm>
            <a:off x="543508" y="774442"/>
            <a:ext cx="11328918" cy="6620274"/>
          </a:xfrm>
          <a:prstGeom prst="rect">
            <a:avLst/>
          </a:prstGeom>
          <a:noFill/>
        </p:spPr>
        <p:txBody>
          <a:bodyPr wrap="square">
            <a:spAutoFit/>
          </a:bodyPr>
          <a:lstStyle/>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[1] Rao, R. V., &amp; Patel, V. (2013). “Multi-objective optimization of two stage thermoelectric cooler using a modified teaching–learning-based optimization algorithm.” Engineering Applications of Artificial Intelligence, 26(1), 430-445.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[2] Rawat, M. K., Chattopadhyay, H., &amp; Neogi, S. (2013). “A review on developments of thermoelectric refrigeration and air conditioning systems: a novel potential green refrigeration and air conditioning technology.” International Journal of Emerging Technology and Advanced Engineering, 3(3), 362-367.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[3] Lee, H. (2013). “Optimal design of thermoelectric devices with dimensional analysis.” Applied energy, 106, 79-88.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[4] Pérez–Aparicio, J. L., Palma, R., &amp; Taylor, R. L. (2012). “Finite element analysis and material sensitivity of Peltier thermoelectric cells coolers.” International Journal of Heat and Mass Transfer, 55(4), 1363-1374.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[5] Du, C. Y., &amp; Wen, C. D. (2011). “Experimental investigation and numerical analysis for one-stage thermoelectric cooler considering Thomson effect.” International Journal of Heat and Mass Transfer, 54(23-24), 4875-4884.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[6] Riffat, S. B., &amp; Ma, X. (2003). “Thermoelectrics: a review of present and potential applications.” Applied thermal engineering, 23(8), 913-935.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[7] Xi, H., Luo, L., &amp; Fraisse, G. (2007). “Development and applications of solar-based thermoelectric technologies.” Renewable and Sustainable Energy Reviews, 11(5), 923-936.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[8] Bansal PK, Martin A, “Comparative Study of Vapour Compression, Thermoelectric and Absorption Refrigerator” – Rs. Int J Energy Res 2000; 24 (2): 93- 107.</a:t>
            </a:r>
          </a:p>
          <a:p>
            <a:pPr marL="0" indent="0" algn="just">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9492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89AD-A798-D5AF-2EFB-63F399228258}"/>
              </a:ext>
            </a:extLst>
          </p:cNvPr>
          <p:cNvSpPr>
            <a:spLocks noGrp="1"/>
          </p:cNvSpPr>
          <p:nvPr>
            <p:ph type="title"/>
          </p:nvPr>
        </p:nvSpPr>
        <p:spPr>
          <a:xfrm>
            <a:off x="838200" y="2766218"/>
            <a:ext cx="10515600" cy="1325563"/>
          </a:xfrm>
        </p:spPr>
        <p:txBody>
          <a:bodyPr>
            <a:normAutofit/>
          </a:bodyPr>
          <a:lstStyle/>
          <a:p>
            <a:pPr algn="ctr"/>
            <a:r>
              <a:rPr lang="en-US"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43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B7C5DD0-9D3F-DE03-20AA-9B361B4F0F5B}"/>
              </a:ext>
            </a:extLst>
          </p:cNvPr>
          <p:cNvSpPr>
            <a:spLocks noGrp="1"/>
          </p:cNvSpPr>
          <p:nvPr>
            <p:ph idx="1"/>
          </p:nvPr>
        </p:nvSpPr>
        <p:spPr>
          <a:xfrm>
            <a:off x="406659" y="139959"/>
            <a:ext cx="11378682" cy="6718041"/>
          </a:xfrm>
        </p:spPr>
        <p:txBody>
          <a:bodyPr>
            <a:normAutofit/>
          </a:bodyPr>
          <a:lstStyle/>
          <a:p>
            <a:pPr marL="0" indent="0" algn="ctr">
              <a:lnSpc>
                <a:spcPct val="150000"/>
              </a:lnSpc>
              <a:spcAft>
                <a:spcPts val="800"/>
              </a:spcAft>
              <a:buNone/>
            </a:pPr>
            <a:r>
              <a:rPr lang="en-IN" b="1" u="sng" dirty="0">
                <a:latin typeface="Times New Roman" panose="02020603050405020304" pitchFamily="18" charset="0"/>
                <a:cs typeface="Times New Roman" panose="02020603050405020304" pitchFamily="18" charset="0"/>
              </a:rPr>
              <a:t>ABSTRACT</a:t>
            </a:r>
          </a:p>
          <a:p>
            <a:pPr algn="just">
              <a:lnSpc>
                <a:spcPct val="150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Peltier Refrigerator is a mobile refrigerator that is powered using solar panels, fully collapsible to haul around anywhere, and completely weather resistant. </a:t>
            </a:r>
          </a:p>
          <a:p>
            <a:pPr algn="just">
              <a:lnSpc>
                <a:spcPct val="150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Perfect for picnics at the park to keep your food fresh, keeping your brew skies chilled while listening to crunchy tunes at a music festival, or maybe you just can't go 10 minutes without eating a cheeseburger, so you haul around an entire refrigerator to fulfill your appetite so that your meat doesn't go bad.</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You can charge the Peltier Refrigerator before you go out and if the sun goes down or you run out of sunlight, the battery will kick in and continue cooling your food/beverages until the sun is back, and better yet you can leave it outside all year long as it is weatherproof.</a:t>
            </a:r>
            <a:endParaRPr lang="en-US" sz="20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702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1B6481A-E2B7-9471-6D50-97AA96437B1D}"/>
              </a:ext>
            </a:extLst>
          </p:cNvPr>
          <p:cNvSpPr>
            <a:spLocks noGrp="1"/>
          </p:cNvSpPr>
          <p:nvPr>
            <p:ph idx="1"/>
          </p:nvPr>
        </p:nvSpPr>
        <p:spPr>
          <a:xfrm>
            <a:off x="167951" y="279918"/>
            <a:ext cx="11709918" cy="6298164"/>
          </a:xfrm>
        </p:spPr>
        <p:txBody>
          <a:bodyPr>
            <a:normAutofit/>
          </a:bodyPr>
          <a:lstStyle/>
          <a:p>
            <a:pPr marL="628650" indent="0" algn="ctr">
              <a:lnSpc>
                <a:spcPct val="115000"/>
              </a:lnSpc>
              <a:buNone/>
              <a:tabLst>
                <a:tab pos="800100" algn="l"/>
                <a:tab pos="914400" algn="l"/>
              </a:tabLst>
            </a:pPr>
            <a:r>
              <a:rPr lang="en-IN" b="1" u="sng" dirty="0">
                <a:latin typeface="Times New Roman" panose="02020603050405020304" pitchFamily="18" charset="0"/>
                <a:cs typeface="Times New Roman" panose="02020603050405020304" pitchFamily="18" charset="0"/>
              </a:rPr>
              <a:t>INTRODUCTION</a:t>
            </a:r>
          </a:p>
          <a:p>
            <a:pPr marL="628650" indent="0" algn="ctr">
              <a:lnSpc>
                <a:spcPct val="115000"/>
              </a:lnSpc>
              <a:buNone/>
              <a:tabLst>
                <a:tab pos="800100" algn="l"/>
                <a:tab pos="914400" algn="l"/>
              </a:tabLst>
            </a:pPr>
            <a:endParaRPr lang="en-IN" b="1" u="sng" dirty="0">
              <a:latin typeface="Times New Roman" panose="02020603050405020304" pitchFamily="18" charset="0"/>
              <a:cs typeface="Times New Roman" panose="02020603050405020304" pitchFamily="18" charset="0"/>
            </a:endParaRPr>
          </a:p>
          <a:p>
            <a:pPr marL="1085850" indent="-457200">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A fridge, a freezer, a solar-powered wonder child called the Peltier Refrigerator . </a:t>
            </a:r>
          </a:p>
          <a:p>
            <a:pPr marL="628650" indent="114300" algn="just">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    The Peltier Refrigerator  is a portable, self-sustaining, solar-powered, collapsible refrigerator and freezer that can go anywhere.</a:t>
            </a:r>
          </a:p>
          <a:p>
            <a:pPr marL="628650" indent="114300" algn="just">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    You can charge the Peltier Refrigerator  before you go out and if the sun goes down or you run out of sunlight, the battery will kick in and continue cooling your food/beverages until the sun is back, and better yet you can leave it outside all year long as it is weatherproof.</a:t>
            </a:r>
          </a:p>
          <a:p>
            <a:pPr marL="628650" indent="114300" algn="just">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    A developed model of commercial thermoelectric refrigerators with finned heat exchanger is established. </a:t>
            </a:r>
          </a:p>
          <a:p>
            <a:pPr marL="628650" indent="114300" algn="just">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    The TEC cooler will utilize the power from the PV (photo-voltaic) panels to charge the battery and  use a power from battery to maintain the temperature in the cooler box. </a:t>
            </a:r>
            <a:endParaRPr lang="en-IN" sz="20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191945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23A9E-27EB-6BB7-03C9-F37A6350BAF4}"/>
              </a:ext>
            </a:extLst>
          </p:cNvPr>
          <p:cNvSpPr>
            <a:spLocks noGrp="1"/>
          </p:cNvSpPr>
          <p:nvPr>
            <p:ph idx="1"/>
          </p:nvPr>
        </p:nvSpPr>
        <p:spPr>
          <a:xfrm>
            <a:off x="325016" y="298579"/>
            <a:ext cx="11541967" cy="6559421"/>
          </a:xfrm>
        </p:spPr>
        <p:txBody>
          <a:bodyPr>
            <a:normAutofit/>
          </a:bodyPr>
          <a:lstStyle/>
          <a:p>
            <a:pPr marL="0" indent="0" algn="ctr">
              <a:buNone/>
            </a:pPr>
            <a:r>
              <a:rPr lang="en-IN" b="1" u="sng" dirty="0">
                <a:latin typeface="Times New Roman" panose="02020603050405020304" pitchFamily="18" charset="0"/>
                <a:cs typeface="Times New Roman" panose="02020603050405020304" pitchFamily="18" charset="0"/>
              </a:rPr>
              <a:t>OBJECTIVE</a:t>
            </a: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 are so many refrigerators available in market, but they have their own limitations due to which they are they are not beneficial for special purposes.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main objective in this project is to develop a low-cost portable solar powered refrigerator for special and small needs.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design should be simple, and the size must be compact to carry.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should be light weight in nature and does not require any external power source for operation other than solar.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should be leaked proof and opened and closed by using powerful magnets for attending foldability.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08316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E626B-958F-CA71-05CE-48D8612C4FFA}"/>
              </a:ext>
            </a:extLst>
          </p:cNvPr>
          <p:cNvSpPr>
            <a:spLocks noGrp="1"/>
          </p:cNvSpPr>
          <p:nvPr>
            <p:ph idx="1"/>
          </p:nvPr>
        </p:nvSpPr>
        <p:spPr>
          <a:xfrm>
            <a:off x="241042" y="279918"/>
            <a:ext cx="11709919" cy="6578082"/>
          </a:xfrm>
        </p:spPr>
        <p:txBody>
          <a:bodyPr/>
          <a:lstStyle/>
          <a:p>
            <a:pPr marL="0" indent="0" algn="ctr">
              <a:buNone/>
            </a:pPr>
            <a:r>
              <a:rPr lang="en-IN" sz="2800" b="1" u="sng" dirty="0">
                <a:latin typeface="Times New Roman" panose="02020603050405020304" pitchFamily="18" charset="0"/>
                <a:cs typeface="Times New Roman" panose="02020603050405020304" pitchFamily="18" charset="0"/>
              </a:rPr>
              <a:t>SCOPE</a:t>
            </a:r>
          </a:p>
          <a:p>
            <a:pPr marL="0" indent="0">
              <a:buNone/>
            </a:pPr>
            <a:endParaRPr lang="en-IN" sz="2400" b="1"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0EFE304-F49D-CBF8-3660-7F105C6B7937}"/>
              </a:ext>
            </a:extLst>
          </p:cNvPr>
          <p:cNvSpPr txBox="1"/>
          <p:nvPr/>
        </p:nvSpPr>
        <p:spPr>
          <a:xfrm>
            <a:off x="439120" y="961442"/>
            <a:ext cx="11511838" cy="6214330"/>
          </a:xfrm>
          <a:prstGeom prst="rect">
            <a:avLst/>
          </a:prstGeom>
          <a:noFill/>
        </p:spPr>
        <p:txBody>
          <a:bodyPr wrap="square">
            <a:spAutoFit/>
          </a:bodyPr>
          <a:lstStyle/>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Though refrigerator is working successfully to its full capacity, still there are many changes and improvements to be made so that it is more user-friendly and cultivated in nature. Some changes are as follows: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increasing the number of Peltier modules and keeping the size of refrigerator unchanged and decrease the temperature inside the box.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Similar process can be used for heating purpose also , if we add the heating side of the refrigerator chamber inside system.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increasing the volume of refrigerator, the capacity can be varied.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Efficiency can be increased by choosing better insulation material.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 of this refrigerator can also implement in Four-Wheeler by installing it at the time of manufacturing of vehicle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114300" algn="just">
              <a:lnSpc>
                <a:spcPct val="115000"/>
              </a:lnSpc>
              <a:tabLst>
                <a:tab pos="800100" algn="l"/>
                <a:tab pos="9144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7040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97C70-FBBE-0DBF-A10C-C9501B427596}"/>
              </a:ext>
            </a:extLst>
          </p:cNvPr>
          <p:cNvSpPr>
            <a:spLocks noGrp="1"/>
          </p:cNvSpPr>
          <p:nvPr>
            <p:ph idx="1"/>
          </p:nvPr>
        </p:nvSpPr>
        <p:spPr>
          <a:xfrm>
            <a:off x="670249" y="360719"/>
            <a:ext cx="10515600" cy="4351338"/>
          </a:xfrm>
        </p:spPr>
        <p:txBody>
          <a:bodyPr/>
          <a:lstStyle/>
          <a:p>
            <a:pPr marL="0" indent="0" algn="ctr">
              <a:buNone/>
            </a:pPr>
            <a:r>
              <a:rPr lang="en-IN" sz="2800" b="1" u="sng" dirty="0">
                <a:latin typeface="Times New Roman" panose="02020603050405020304" pitchFamily="18" charset="0"/>
                <a:cs typeface="Times New Roman" panose="02020603050405020304" pitchFamily="18" charset="0"/>
              </a:rPr>
              <a:t>METHODOLOGY</a:t>
            </a:r>
          </a:p>
          <a:p>
            <a:endParaRPr lang="en-IN" dirty="0"/>
          </a:p>
        </p:txBody>
      </p:sp>
      <p:sp>
        <p:nvSpPr>
          <p:cNvPr id="4" name="TextBox 3">
            <a:extLst>
              <a:ext uri="{FF2B5EF4-FFF2-40B4-BE49-F238E27FC236}">
                <a16:creationId xmlns:a16="http://schemas.microsoft.com/office/drawing/2014/main" id="{3138714E-DECD-0D95-053A-E5030A981EF4}"/>
              </a:ext>
            </a:extLst>
          </p:cNvPr>
          <p:cNvSpPr txBox="1"/>
          <p:nvPr/>
        </p:nvSpPr>
        <p:spPr>
          <a:xfrm>
            <a:off x="-518192" y="756073"/>
            <a:ext cx="8551850" cy="6655925"/>
          </a:xfrm>
          <a:prstGeom prst="rect">
            <a:avLst/>
          </a:prstGeom>
          <a:noFill/>
        </p:spPr>
        <p:txBody>
          <a:bodyPr wrap="square">
            <a:spAutoFit/>
          </a:bodyPr>
          <a:lstStyle/>
          <a:p>
            <a:pPr marL="914400" indent="-285750">
              <a:lnSpc>
                <a:spcPct val="200000"/>
              </a:lnSpc>
              <a:buFont typeface="Arial" panose="020B0604020202020204" pitchFamily="34" charset="0"/>
              <a:buChar char="•"/>
              <a:tabLst>
                <a:tab pos="800100" algn="l"/>
                <a:tab pos="914400" algn="l"/>
              </a:tabLst>
            </a:pPr>
            <a:r>
              <a:rPr lang="en-IN" dirty="0">
                <a:effectLst/>
                <a:latin typeface="Times New Roman" panose="02020603050405020304" pitchFamily="18" charset="0"/>
                <a:ea typeface="Calibri" panose="020F0502020204030204" pitchFamily="34" charset="0"/>
              </a:rPr>
              <a:t> A typical thermoelectric module is composed of two ceramic substrates that serve as a foundation and electrical insulation for P-type and N-type Bismuth Telluride dice that are connected electrically in series and thermally in parallel between the ceramics. </a:t>
            </a:r>
          </a:p>
          <a:p>
            <a:pPr marL="914400" indent="-285750">
              <a:lnSpc>
                <a:spcPct val="200000"/>
              </a:lnSpc>
              <a:buFont typeface="Arial" panose="020B0604020202020204" pitchFamily="34" charset="0"/>
              <a:buChar char="•"/>
              <a:tabLst>
                <a:tab pos="800100" algn="l"/>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current treats the P-type material as a hot junction needing to be cooled and the N-type as a cold junction needing to be heated. Since the material is at the same temperature, the result is that the hot side becomes hotter while the cold side becomes colder. The direction of the current will determine if a particular die cools down or heat up. In short, reversing the polarity will switch the hot and cold sides.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971550" indent="-342900">
              <a:lnSpc>
                <a:spcPct val="200000"/>
              </a:lnSpc>
              <a:buFont typeface="Wingdings" panose="05000000000000000000" pitchFamily="2" charset="2"/>
              <a:buChar char="Ø"/>
              <a:tabLst>
                <a:tab pos="800100" algn="l"/>
                <a:tab pos="914400" algn="l"/>
              </a:tabLst>
            </a:pPr>
            <a:endParaRPr lang="en-IN" dirty="0">
              <a:effectLst/>
              <a:latin typeface="Times New Roman" panose="02020603050405020304" pitchFamily="18" charset="0"/>
              <a:ea typeface="Calibri" panose="020F0502020204030204" pitchFamily="34" charset="0"/>
            </a:endParaRPr>
          </a:p>
          <a:p>
            <a:pPr marL="971550" indent="-342900">
              <a:lnSpc>
                <a:spcPct val="200000"/>
              </a:lnSpc>
              <a:buFont typeface="Wingdings" panose="05000000000000000000" pitchFamily="2" charset="2"/>
              <a:buChar char="Ø"/>
              <a:tabLst>
                <a:tab pos="800100" algn="l"/>
                <a:tab pos="914400" algn="l"/>
              </a:tabLst>
            </a:pPr>
            <a:endParaRPr lang="en-IN"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D5F7019-3809-C3DB-6CCE-BC480D8FF9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40645" y="1206215"/>
            <a:ext cx="4451355" cy="2889924"/>
          </a:xfrm>
          <a:prstGeom prst="rect">
            <a:avLst/>
          </a:prstGeom>
          <a:noFill/>
        </p:spPr>
      </p:pic>
    </p:spTree>
    <p:extLst>
      <p:ext uri="{BB962C8B-B14F-4D97-AF65-F5344CB8AC3E}">
        <p14:creationId xmlns:p14="http://schemas.microsoft.com/office/powerpoint/2010/main" val="101684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0411-4BF8-E3B2-A867-B7861DA74D6D}"/>
              </a:ext>
            </a:extLst>
          </p:cNvPr>
          <p:cNvSpPr>
            <a:spLocks noGrp="1"/>
          </p:cNvSpPr>
          <p:nvPr>
            <p:ph type="title"/>
          </p:nvPr>
        </p:nvSpPr>
        <p:spPr>
          <a:xfrm>
            <a:off x="688910" y="214198"/>
            <a:ext cx="10515600" cy="1325563"/>
          </a:xfrm>
        </p:spPr>
        <p:txBody>
          <a:bodyPr/>
          <a:lstStyle/>
          <a:p>
            <a:pPr algn="ctr"/>
            <a:r>
              <a:rPr lang="en-IN" sz="2800" b="1" u="sng" dirty="0">
                <a:latin typeface="Times New Roman" panose="02020603050405020304" pitchFamily="18" charset="0"/>
                <a:cs typeface="Times New Roman" panose="02020603050405020304" pitchFamily="18" charset="0"/>
              </a:rPr>
              <a:t>METHODOLOGY</a:t>
            </a:r>
            <a:br>
              <a:rPr lang="en-IN" sz="4400" b="1" dirty="0">
                <a:latin typeface="Times New Roman" panose="02020603050405020304" pitchFamily="18"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9D7E2040-34CA-954D-33B6-6E9C556FA8CE}"/>
              </a:ext>
            </a:extLst>
          </p:cNvPr>
          <p:cNvSpPr txBox="1">
            <a:spLocks noGrp="1"/>
          </p:cNvSpPr>
          <p:nvPr>
            <p:ph idx="1"/>
          </p:nvPr>
        </p:nvSpPr>
        <p:spPr>
          <a:xfrm>
            <a:off x="-164063" y="949470"/>
            <a:ext cx="11939296" cy="4563878"/>
          </a:xfrm>
          <a:prstGeom prst="rect">
            <a:avLst/>
          </a:prstGeom>
          <a:noFill/>
        </p:spPr>
        <p:txBody>
          <a:bodyPr wrap="square">
            <a:spAutoFit/>
          </a:bodyPr>
          <a:lstStyle/>
          <a:p>
            <a:pPr marL="914400" indent="-285750">
              <a:lnSpc>
                <a:spcPct val="200000"/>
              </a:lnSpc>
              <a:tabLst>
                <a:tab pos="800100" algn="l"/>
                <a:tab pos="914400" algn="l"/>
              </a:tabLst>
            </a:pPr>
            <a:r>
              <a:rPr lang="en-US" sz="2000" dirty="0">
                <a:effectLst/>
                <a:latin typeface="Times New Roman" panose="02020603050405020304" pitchFamily="18" charset="0"/>
                <a:ea typeface="Calibri" panose="020F0502020204030204" pitchFamily="34" charset="0"/>
              </a:rPr>
              <a:t>It is an equipment, which work on principle of conversion of solar energy into electrical energy. A solar cell is used to develop 14 V- &amp; 0.71-amps current DC supply and 10 W. </a:t>
            </a:r>
          </a:p>
          <a:p>
            <a:pPr marL="914400" indent="-285750">
              <a:lnSpc>
                <a:spcPct val="200000"/>
              </a:lnSpc>
              <a:tabLst>
                <a:tab pos="800100" algn="l"/>
                <a:tab pos="914400" algn="l"/>
              </a:tabLst>
            </a:pPr>
            <a:r>
              <a:rPr lang="en-US" sz="2000" dirty="0">
                <a:effectLst/>
                <a:latin typeface="Times New Roman" panose="02020603050405020304" pitchFamily="18" charset="0"/>
                <a:ea typeface="Calibri" panose="020F0502020204030204" pitchFamily="34" charset="0"/>
              </a:rPr>
              <a:t>This electrical energy is stored in a battery which is of 12 volts DC supply which then supplies the power to transformer.</a:t>
            </a:r>
          </a:p>
          <a:p>
            <a:pPr marL="914400" indent="-285750">
              <a:lnSpc>
                <a:spcPct val="200000"/>
              </a:lnSpc>
              <a:tabLst>
                <a:tab pos="800100" algn="l"/>
                <a:tab pos="914400" algn="l"/>
              </a:tabLst>
            </a:pPr>
            <a:r>
              <a:rPr lang="en-US" sz="2000" dirty="0">
                <a:effectLst/>
                <a:latin typeface="Times New Roman" panose="02020603050405020304" pitchFamily="18" charset="0"/>
                <a:ea typeface="Calibri" panose="020F0502020204030204" pitchFamily="34" charset="0"/>
              </a:rPr>
              <a:t>The fan work as heat extractor, it removes heat from system and add to heat sink. During operation, DC current flows through the TEM causing heat to be transferred from one side of the TEC to the other, creating a cold and hot side.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101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9CAF-B0D7-3A30-AA4A-00899255A890}"/>
              </a:ext>
            </a:extLst>
          </p:cNvPr>
          <p:cNvSpPr>
            <a:spLocks noGrp="1"/>
          </p:cNvSpPr>
          <p:nvPr>
            <p:ph type="title"/>
          </p:nvPr>
        </p:nvSpPr>
        <p:spPr/>
        <p:txBody>
          <a:bodyPr>
            <a:normAutofit/>
          </a:bodyPr>
          <a:lstStyle/>
          <a:p>
            <a:pPr algn="ctr"/>
            <a:r>
              <a:rPr lang="en-IN" sz="2800" b="1" u="sng" dirty="0">
                <a:latin typeface="Times New Roman" panose="02020603050405020304" pitchFamily="18" charset="0"/>
                <a:cs typeface="Times New Roman" panose="02020603050405020304" pitchFamily="18" charset="0"/>
              </a:rPr>
              <a:t>LITRATURE SURVEY </a:t>
            </a:r>
            <a:br>
              <a:rPr lang="en-IN" sz="2800" b="1" u="sng" dirty="0">
                <a:latin typeface="Times New Roman" panose="02020603050405020304" pitchFamily="18" charset="0"/>
                <a:cs typeface="Times New Roman" panose="02020603050405020304" pitchFamily="18" charset="0"/>
              </a:rPr>
            </a:br>
            <a:endParaRPr lang="en-IN" sz="2800" b="1" u="sng" dirty="0"/>
          </a:p>
        </p:txBody>
      </p:sp>
      <p:sp>
        <p:nvSpPr>
          <p:cNvPr id="4" name="Content Placeholder 2">
            <a:extLst>
              <a:ext uri="{FF2B5EF4-FFF2-40B4-BE49-F238E27FC236}">
                <a16:creationId xmlns:a16="http://schemas.microsoft.com/office/drawing/2014/main" id="{2F96F031-3DAC-6B37-E04A-D0EEE9D273E3}"/>
              </a:ext>
            </a:extLst>
          </p:cNvPr>
          <p:cNvSpPr>
            <a:spLocks noGrp="1"/>
          </p:cNvSpPr>
          <p:nvPr>
            <p:ph idx="1"/>
          </p:nvPr>
        </p:nvSpPr>
        <p:spPr>
          <a:xfrm>
            <a:off x="838200" y="1296955"/>
            <a:ext cx="10515600" cy="4880008"/>
          </a:xfrm>
        </p:spPr>
        <p:txBody>
          <a:bodyPr>
            <a:normAutofit/>
          </a:bodyPr>
          <a:lstStyle/>
          <a:p>
            <a:pPr algn="just">
              <a:buFont typeface="Arial" panose="020B0604020202020204" pitchFamily="34" charset="0"/>
              <a:buChar char="•"/>
            </a:pPr>
            <a:r>
              <a:rPr lang="en-US" sz="2000" i="1" dirty="0">
                <a:solidFill>
                  <a:schemeClr val="tx1"/>
                </a:solidFill>
                <a:effectLst/>
                <a:latin typeface="Times New Roman" panose="02020603050405020304" pitchFamily="18" charset="0"/>
                <a:ea typeface="Times New Roman" panose="02020603050405020304" pitchFamily="18" charset="0"/>
              </a:rPr>
              <a:t>Jatin Patel, M. P. (2016). Improvement in the COP of Thermoelectric Cooler</a:t>
            </a:r>
            <a:r>
              <a:rPr lang="en-US" sz="2000" dirty="0">
                <a:solidFill>
                  <a:schemeClr val="tx1"/>
                </a:solidFill>
                <a:effectLst/>
                <a:latin typeface="Times New Roman" panose="02020603050405020304" pitchFamily="18" charset="0"/>
                <a:ea typeface="Times New Roman" panose="02020603050405020304" pitchFamily="18" charset="0"/>
              </a:rPr>
              <a:t>. This study experimentally investigates the performance of the single-stage and multistage TEC air-cooling module. It is quite easy to achieve a significant temperature difference in the single-stage TE module, but the COP of the single-stage module is very less for domestic use. In the multistage TE module, It is possible to get the required COP as well as better thermal performance.</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2000" i="1" dirty="0">
                <a:solidFill>
                  <a:schemeClr val="tx1"/>
                </a:solidFill>
                <a:effectLst/>
                <a:latin typeface="Times New Roman" panose="02020603050405020304" pitchFamily="18" charset="0"/>
                <a:ea typeface="Times New Roman" panose="02020603050405020304" pitchFamily="18" charset="0"/>
              </a:rPr>
              <a:t>Kshitij Rokde.Mitali Patle, T. k. (2017). Peltier Based Eco-Friendly Smart Refrigerator for Rural Areas.</a:t>
            </a:r>
            <a:r>
              <a:rPr lang="en-US" sz="2000" dirty="0">
                <a:solidFill>
                  <a:schemeClr val="tx1"/>
                </a:solidFill>
                <a:effectLst/>
                <a:latin typeface="Times New Roman" panose="02020603050405020304" pitchFamily="18" charset="0"/>
                <a:ea typeface="Times New Roman" panose="02020603050405020304" pitchFamily="18" charset="0"/>
              </a:rPr>
              <a:t> The efficiency of the refrigerator can be increased by increasing the number of Peltier plate modules which will eventually help in decreasing the temperature in less time. The number of Peltier plate modules used can be calculated using the heat transfer formula. </a:t>
            </a:r>
            <a:endParaRPr lang="en-IN" sz="2000" dirty="0">
              <a:solidFill>
                <a:schemeClr val="tx1"/>
              </a:solidFill>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2000" i="1" dirty="0">
                <a:solidFill>
                  <a:schemeClr val="tx1"/>
                </a:solidFill>
                <a:effectLst/>
                <a:latin typeface="Times New Roman" panose="02020603050405020304" pitchFamily="18" charset="0"/>
                <a:ea typeface="Times New Roman" panose="02020603050405020304" pitchFamily="18" charset="0"/>
              </a:rPr>
              <a:t>V.rajangam, m. (2015). Design and cfd analysis of thermoelectric cooling system.</a:t>
            </a:r>
            <a:r>
              <a:rPr lang="en-US" sz="2000" dirty="0">
                <a:solidFill>
                  <a:schemeClr val="tx1"/>
                </a:solidFill>
                <a:effectLst/>
                <a:latin typeface="Times New Roman" panose="02020603050405020304" pitchFamily="18" charset="0"/>
                <a:ea typeface="Times New Roman" panose="02020603050405020304" pitchFamily="18" charset="0"/>
              </a:rPr>
              <a:t> The design parameters involved a thermoelectric cooling system. Experimental work is carried out to obtain a temperature up to 5 degrees Celsius. An attempt was made in validating the experimental work with the CFD analysis by giving sufficient boundary conditions. Further, this work could be enhanced with different thermoelectric materials to attain high performance.</a:t>
            </a:r>
            <a:endParaRPr lang="en-IN" sz="2000" dirty="0">
              <a:solidFill>
                <a:schemeClr val="tx1"/>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4041744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248</TotalTime>
  <Words>2308</Words>
  <Application>Microsoft Office PowerPoint</Application>
  <PresentationFormat>Widescreen</PresentationFormat>
  <Paragraphs>247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vt:lpstr>
      <vt:lpstr>LITRATURE SURVEY  </vt:lpstr>
      <vt:lpstr>PowerPoint Presentation</vt:lpstr>
      <vt:lpstr>DESIGN </vt:lpstr>
      <vt:lpstr>DESIGN </vt:lpstr>
      <vt:lpstr>DESIGN </vt:lpstr>
      <vt:lpstr>DESIGN </vt:lpstr>
      <vt:lpstr>DESIGN CALCULATIONS </vt:lpstr>
      <vt:lpstr>BILL OF MATERIAL</vt:lpstr>
      <vt:lpstr>PowerPoint Presentation</vt:lpstr>
      <vt:lpstr>RESULTS AND DISCUSSION</vt:lpstr>
      <vt:lpstr>ADVANTAGES</vt:lpstr>
      <vt:lpstr>DISADVANTAGES</vt:lpstr>
      <vt:lpstr>APPLICATIONS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Dhananjay Shelke</dc:creator>
  <cp:lastModifiedBy>Dhananjay Shelke</cp:lastModifiedBy>
  <cp:revision>46</cp:revision>
  <dcterms:created xsi:type="dcterms:W3CDTF">2023-04-23T17:57:32Z</dcterms:created>
  <dcterms:modified xsi:type="dcterms:W3CDTF">2023-12-13T17:21:53Z</dcterms:modified>
</cp:coreProperties>
</file>