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79288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3A4B6-346A-41F8-B99B-576A6C45425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258237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604566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7536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1031944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364135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3172076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2700991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95264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170148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61992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3A4B6-346A-41F8-B99B-576A6C45425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78683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3A4B6-346A-41F8-B99B-576A6C454258}"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127652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319789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33390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453A4B6-346A-41F8-B99B-576A6C454258}" type="datetimeFigureOut">
              <a:rPr lang="en-US" smtClean="0"/>
              <a:t>12/7/2023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74128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53A4B6-346A-41F8-B99B-576A6C454258}"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DF5706-11F3-47E9-B83C-A4CAC8A69DA2}" type="slidenum">
              <a:rPr lang="en-US" smtClean="0"/>
              <a:t>‹#›</a:t>
            </a:fld>
            <a:endParaRPr lang="en-US"/>
          </a:p>
        </p:txBody>
      </p:sp>
    </p:spTree>
    <p:extLst>
      <p:ext uri="{BB962C8B-B14F-4D97-AF65-F5344CB8AC3E}">
        <p14:creationId xmlns:p14="http://schemas.microsoft.com/office/powerpoint/2010/main" val="486090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53A4B6-346A-41F8-B99B-576A6C454258}" type="datetimeFigureOut">
              <a:rPr lang="en-US" smtClean="0"/>
              <a:t>12/7/2023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DF5706-11F3-47E9-B83C-A4CAC8A69DA2}" type="slidenum">
              <a:rPr lang="en-US" smtClean="0"/>
              <a:t>‹#›</a:t>
            </a:fld>
            <a:endParaRPr lang="en-US"/>
          </a:p>
        </p:txBody>
      </p:sp>
    </p:spTree>
    <p:extLst>
      <p:ext uri="{BB962C8B-B14F-4D97-AF65-F5344CB8AC3E}">
        <p14:creationId xmlns:p14="http://schemas.microsoft.com/office/powerpoint/2010/main" val="6386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C2D5A-3E6D-47C9-95C5-FB2EAE6236B1}"/>
              </a:ext>
            </a:extLst>
          </p:cNvPr>
          <p:cNvSpPr>
            <a:spLocks noGrp="1"/>
          </p:cNvSpPr>
          <p:nvPr>
            <p:ph type="title"/>
          </p:nvPr>
        </p:nvSpPr>
        <p:spPr>
          <a:xfrm>
            <a:off x="838200" y="365126"/>
            <a:ext cx="10515600" cy="215900"/>
          </a:xfrm>
        </p:spPr>
        <p:txBody>
          <a:bodyPr>
            <a:normAutofit fontScale="90000"/>
          </a:bodyPr>
          <a:lstStyle/>
          <a:p>
            <a:pPr algn="ctr"/>
            <a:endParaRPr lang="en-US" dirty="0"/>
          </a:p>
        </p:txBody>
      </p:sp>
      <p:sp>
        <p:nvSpPr>
          <p:cNvPr id="4" name="Content Placeholder 3">
            <a:extLst>
              <a:ext uri="{FF2B5EF4-FFF2-40B4-BE49-F238E27FC236}">
                <a16:creationId xmlns:a16="http://schemas.microsoft.com/office/drawing/2014/main" id="{E1BB6343-3187-4639-9007-89B81FA811D4}"/>
              </a:ext>
            </a:extLst>
          </p:cNvPr>
          <p:cNvSpPr>
            <a:spLocks noGrp="1"/>
          </p:cNvSpPr>
          <p:nvPr>
            <p:ph idx="1"/>
          </p:nvPr>
        </p:nvSpPr>
        <p:spPr>
          <a:xfrm>
            <a:off x="838200" y="1076325"/>
            <a:ext cx="10515600" cy="5100638"/>
          </a:xfrm>
        </p:spPr>
        <p:txBody>
          <a:bodyPr/>
          <a:lstStyle/>
          <a:p>
            <a:pPr marL="0" indent="0" algn="ctr">
              <a:buNone/>
            </a:pPr>
            <a:r>
              <a:rPr lang="en-US" sz="2400" b="1" dirty="0">
                <a:latin typeface="Arial" panose="020B0604020202020204" pitchFamily="34" charset="0"/>
                <a:cs typeface="Arial" panose="020B0604020202020204" pitchFamily="34" charset="0"/>
              </a:rPr>
              <a:t>Software Engineering</a:t>
            </a: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sz="3600" b="1" dirty="0">
                <a:latin typeface="Arial" panose="020B0604020202020204" pitchFamily="34" charset="0"/>
                <a:cs typeface="Arial" panose="020B0604020202020204" pitchFamily="34" charset="0"/>
              </a:rPr>
              <a:t>Contact Management System</a:t>
            </a:r>
          </a:p>
          <a:p>
            <a:pPr marL="0" indent="0" algn="ctr">
              <a:buNone/>
            </a:pPr>
            <a:endParaRPr lang="en-US" dirty="0">
              <a:latin typeface="Arial" panose="020B0604020202020204" pitchFamily="34" charset="0"/>
              <a:cs typeface="Arial" panose="020B0604020202020204" pitchFamily="34" charset="0"/>
            </a:endParaRPr>
          </a:p>
          <a:p>
            <a:pPr marL="0" indent="0" algn="ctr">
              <a:buNone/>
            </a:pPr>
            <a:r>
              <a:rPr lang="en-US" dirty="0">
                <a:latin typeface="Arial" panose="020B0604020202020204" pitchFamily="34" charset="0"/>
                <a:cs typeface="Arial" panose="020B0604020202020204" pitchFamily="34" charset="0"/>
              </a:rPr>
              <a:t>Group members :</a:t>
            </a:r>
          </a:p>
          <a:p>
            <a:pPr marL="0" indent="0" algn="ctr">
              <a:buNone/>
            </a:pPr>
            <a:r>
              <a:rPr lang="en-US" i="1" dirty="0">
                <a:latin typeface="Arial" panose="020B0604020202020204" pitchFamily="34" charset="0"/>
                <a:cs typeface="Arial" panose="020B0604020202020204" pitchFamily="34" charset="0"/>
              </a:rPr>
              <a:t>Dhananjay Patel(2868708)</a:t>
            </a:r>
          </a:p>
          <a:p>
            <a:pPr marL="0" indent="0" algn="ctr">
              <a:buNone/>
            </a:pPr>
            <a:r>
              <a:rPr lang="en-US" i="1" dirty="0" err="1">
                <a:latin typeface="Arial" panose="020B0604020202020204" pitchFamily="34" charset="0"/>
                <a:cs typeface="Arial" panose="020B0604020202020204" pitchFamily="34" charset="0"/>
              </a:rPr>
              <a:t>Jaishil</a:t>
            </a:r>
            <a:r>
              <a:rPr lang="en-US" i="1" dirty="0">
                <a:latin typeface="Arial" panose="020B0604020202020204" pitchFamily="34" charset="0"/>
                <a:cs typeface="Arial" panose="020B0604020202020204" pitchFamily="34" charset="0"/>
              </a:rPr>
              <a:t> Patel(2870762)</a:t>
            </a:r>
          </a:p>
        </p:txBody>
      </p:sp>
    </p:spTree>
    <p:extLst>
      <p:ext uri="{BB962C8B-B14F-4D97-AF65-F5344CB8AC3E}">
        <p14:creationId xmlns:p14="http://schemas.microsoft.com/office/powerpoint/2010/main" val="293961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35B8-5A08-48ED-B156-C9A309A1F89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Table of Contents</a:t>
            </a:r>
          </a:p>
        </p:txBody>
      </p:sp>
      <p:sp>
        <p:nvSpPr>
          <p:cNvPr id="3" name="Content Placeholder 2">
            <a:extLst>
              <a:ext uri="{FF2B5EF4-FFF2-40B4-BE49-F238E27FC236}">
                <a16:creationId xmlns:a16="http://schemas.microsoft.com/office/drawing/2014/main" id="{78FDB9E2-D042-48CA-85C9-965D69B8CE4A}"/>
              </a:ext>
            </a:extLst>
          </p:cNvPr>
          <p:cNvSpPr>
            <a:spLocks noGrp="1"/>
          </p:cNvSpPr>
          <p:nvPr>
            <p:ph idx="1"/>
          </p:nvPr>
        </p:nvSpPr>
        <p:spPr/>
        <p:txBody>
          <a:bodyPr>
            <a:normAutofit/>
          </a:bodyPr>
          <a:lstStyle/>
          <a:p>
            <a:r>
              <a:rPr lang="en-US" sz="3600" dirty="0">
                <a:latin typeface="Arial" panose="020B0604020202020204" pitchFamily="34" charset="0"/>
                <a:cs typeface="Arial" panose="020B0604020202020204" pitchFamily="34" charset="0"/>
              </a:rPr>
              <a:t>Introduction</a:t>
            </a:r>
          </a:p>
          <a:p>
            <a:r>
              <a:rPr lang="en-US" sz="3600" dirty="0">
                <a:latin typeface="Arial" panose="020B0604020202020204" pitchFamily="34" charset="0"/>
                <a:cs typeface="Arial" panose="020B0604020202020204" pitchFamily="34" charset="0"/>
              </a:rPr>
              <a:t>Major Requirements</a:t>
            </a:r>
          </a:p>
          <a:p>
            <a:r>
              <a:rPr lang="en-US" sz="3600" dirty="0">
                <a:latin typeface="Arial" panose="020B0604020202020204" pitchFamily="34" charset="0"/>
                <a:cs typeface="Arial" panose="020B0604020202020204" pitchFamily="34" charset="0"/>
              </a:rPr>
              <a:t>Architecture Design</a:t>
            </a:r>
          </a:p>
          <a:p>
            <a:r>
              <a:rPr lang="en-US" sz="3600" dirty="0">
                <a:latin typeface="Arial" panose="020B0604020202020204" pitchFamily="34" charset="0"/>
                <a:cs typeface="Arial" panose="020B0604020202020204" pitchFamily="34" charset="0"/>
              </a:rPr>
              <a:t>Implementation</a:t>
            </a:r>
          </a:p>
          <a:p>
            <a:r>
              <a:rPr lang="en-US" sz="3600" dirty="0">
                <a:latin typeface="Arial" panose="020B0604020202020204" pitchFamily="34" charset="0"/>
                <a:cs typeface="Arial" panose="020B0604020202020204" pitchFamily="34" charset="0"/>
              </a:rPr>
              <a:t>Results</a:t>
            </a:r>
          </a:p>
          <a:p>
            <a:r>
              <a:rPr lang="en-US" sz="3600" dirty="0">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109643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FACA-3A77-48E1-AD39-CBDC37A2484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04B20938-9FCA-4B4A-B677-DF521A91F5AA}"/>
              </a:ext>
            </a:extLst>
          </p:cNvPr>
          <p:cNvSpPr>
            <a:spLocks noGrp="1"/>
          </p:cNvSpPr>
          <p:nvPr>
            <p:ph idx="1"/>
          </p:nvPr>
        </p:nvSpPr>
        <p:spPr/>
        <p:txBody>
          <a:bodyPr/>
          <a:lstStyle/>
          <a:p>
            <a:pPr marL="514350" indent="-285750"/>
            <a:r>
              <a:rPr lang="en-US" dirty="0">
                <a:latin typeface="Arial" panose="020B0604020202020204" pitchFamily="34" charset="0"/>
                <a:cs typeface="Arial" panose="020B0604020202020204" pitchFamily="34" charset="0"/>
              </a:rPr>
              <a:t>The “Contact Management System” has been developed to override the problems prevailing in the practicing manual system. This software is supported to eliminate and in some cases reduce the hardships faced by this existing system.</a:t>
            </a:r>
          </a:p>
          <a:p>
            <a:pPr marL="514350" indent="-285750"/>
            <a:endParaRPr lang="en-US" dirty="0">
              <a:solidFill>
                <a:srgbClr val="282828"/>
              </a:solidFill>
              <a:effectLst/>
              <a:latin typeface="Arial" panose="020B0604020202020204" pitchFamily="34" charset="0"/>
              <a:ea typeface="SimSun" panose="02010600030101010101" pitchFamily="2" charset="-122"/>
              <a:cs typeface="Arial" panose="020B0604020202020204" pitchFamily="34" charset="0"/>
            </a:endParaRPr>
          </a:p>
          <a:p>
            <a:pPr marL="514350" indent="-285750"/>
            <a:r>
              <a:rPr lang="en-US" dirty="0">
                <a:latin typeface="Arial" panose="020B0604020202020204" pitchFamily="34" charset="0"/>
                <a:cs typeface="Arial" panose="020B0604020202020204" pitchFamily="34" charset="0"/>
              </a:rPr>
              <a:t>This GUI based Contact Management system provides the simplest management of contact details. In short, this projects mainly focus on CRUD. There’s an external database connection file used in this mini project to save user’s data permanently</a:t>
            </a:r>
            <a:r>
              <a:rPr lang="en-US" dirty="0">
                <a:solidFill>
                  <a:srgbClr val="282828"/>
                </a:solidFill>
                <a:effectLst/>
                <a:latin typeface="Arial" panose="020B0604020202020204" pitchFamily="34" charset="0"/>
                <a:ea typeface="SimSun" panose="02010600030101010101" pitchFamily="2" charset="-122"/>
                <a:cs typeface="Arial" panose="020B0604020202020204" pitchFamily="34" charset="0"/>
              </a:rPr>
              <a:t>.</a:t>
            </a:r>
            <a:endParaRPr lang="en-US" dirty="0">
              <a:latin typeface="Arial" panose="020B0604020202020204" pitchFamily="34" charset="0"/>
              <a:cs typeface="Arial" panose="020B0604020202020204" pitchFamily="34" charset="0"/>
            </a:endParaRPr>
          </a:p>
          <a:p>
            <a:pPr indent="0">
              <a:buNone/>
            </a:pPr>
            <a:endParaRPr lang="en-US" sz="1800" dirty="0">
              <a:effectLst/>
              <a:latin typeface="Arial" panose="020B0604020202020204" pitchFamily="34" charset="0"/>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6579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B3D7-E1F3-4B9E-B63E-E179DBD67219}"/>
              </a:ext>
            </a:extLst>
          </p:cNvPr>
          <p:cNvSpPr>
            <a:spLocks noGrp="1"/>
          </p:cNvSpPr>
          <p:nvPr>
            <p:ph type="title"/>
          </p:nvPr>
        </p:nvSpPr>
        <p:spPr/>
        <p:txBody>
          <a:bodyPr/>
          <a:lstStyle/>
          <a:p>
            <a:r>
              <a:rPr lang="en-US" sz="4000" dirty="0">
                <a:latin typeface="Arial" panose="020B0604020202020204" pitchFamily="34" charset="0"/>
                <a:cs typeface="Arial" panose="020B0604020202020204" pitchFamily="34" charset="0"/>
              </a:rPr>
              <a:t>Major Requirements</a:t>
            </a:r>
          </a:p>
        </p:txBody>
      </p:sp>
      <p:sp>
        <p:nvSpPr>
          <p:cNvPr id="3" name="Content Placeholder 2">
            <a:extLst>
              <a:ext uri="{FF2B5EF4-FFF2-40B4-BE49-F238E27FC236}">
                <a16:creationId xmlns:a16="http://schemas.microsoft.com/office/drawing/2014/main" id="{2972155C-BF91-47DE-960D-577D985F611B}"/>
              </a:ext>
            </a:extLst>
          </p:cNvPr>
          <p:cNvSpPr>
            <a:spLocks noGrp="1"/>
          </p:cNvSpPr>
          <p:nvPr>
            <p:ph idx="1"/>
          </p:nvPr>
        </p:nvSpPr>
        <p:spPr>
          <a:xfrm>
            <a:off x="1103312" y="1257300"/>
            <a:ext cx="8946541" cy="5029200"/>
          </a:xfrm>
        </p:spPr>
        <p:txBody>
          <a:bodyPr>
            <a:noAutofit/>
          </a:bodyPr>
          <a:lstStyle/>
          <a:p>
            <a:r>
              <a:rPr lang="en-US" dirty="0">
                <a:latin typeface="Arial" panose="020B0604020202020204" pitchFamily="34" charset="0"/>
                <a:cs typeface="Arial" panose="020B0604020202020204" pitchFamily="34" charset="0"/>
              </a:rPr>
              <a:t>Contact Management: </a:t>
            </a:r>
          </a:p>
          <a:p>
            <a:pPr marL="457200" lvl="1" indent="0">
              <a:buNone/>
            </a:pPr>
            <a:r>
              <a:rPr lang="en-US" sz="2000" dirty="0">
                <a:latin typeface="Arial" panose="020B0604020202020204" pitchFamily="34" charset="0"/>
                <a:cs typeface="Arial" panose="020B0604020202020204" pitchFamily="34" charset="0"/>
              </a:rPr>
              <a:t>• Requirement: Users can add new contacts. </a:t>
            </a:r>
          </a:p>
          <a:p>
            <a:pPr marL="457200" lvl="1" indent="0">
              <a:buNone/>
            </a:pPr>
            <a:r>
              <a:rPr lang="en-US" sz="2000" dirty="0">
                <a:latin typeface="Arial" panose="020B0604020202020204" pitchFamily="34" charset="0"/>
                <a:cs typeface="Arial" panose="020B0604020202020204" pitchFamily="34" charset="0"/>
              </a:rPr>
              <a:t>• Requirement: Users can edit existing contact details. </a:t>
            </a:r>
          </a:p>
          <a:p>
            <a:pPr marL="457200" lvl="1" indent="0">
              <a:buNone/>
            </a:pPr>
            <a:r>
              <a:rPr lang="en-US" sz="2000" dirty="0">
                <a:latin typeface="Arial" panose="020B0604020202020204" pitchFamily="34" charset="0"/>
                <a:cs typeface="Arial" panose="020B0604020202020204" pitchFamily="34" charset="0"/>
              </a:rPr>
              <a:t>• Requirement: Users can delete contacts. </a:t>
            </a:r>
          </a:p>
          <a:p>
            <a:pPr lvl="1"/>
            <a:r>
              <a:rPr lang="en-US" sz="2000" dirty="0">
                <a:latin typeface="Arial" panose="020B0604020202020204" pitchFamily="34" charset="0"/>
                <a:cs typeface="Arial" panose="020B0604020202020204" pitchFamily="34" charset="0"/>
              </a:rPr>
              <a:t>Search and Filter: </a:t>
            </a:r>
          </a:p>
          <a:p>
            <a:pPr marL="457200" lvl="1" indent="0">
              <a:buNone/>
            </a:pPr>
            <a:r>
              <a:rPr lang="en-US" sz="2000" dirty="0">
                <a:latin typeface="Arial" panose="020B0604020202020204" pitchFamily="34" charset="0"/>
                <a:cs typeface="Arial" panose="020B0604020202020204" pitchFamily="34" charset="0"/>
              </a:rPr>
              <a:t>• Requirement: Users can search for contacts by name or other criteria. </a:t>
            </a:r>
          </a:p>
          <a:p>
            <a:pPr lvl="1"/>
            <a:r>
              <a:rPr lang="en-US" sz="2000" dirty="0">
                <a:latin typeface="Arial" panose="020B0604020202020204" pitchFamily="34" charset="0"/>
                <a:cs typeface="Arial" panose="020B0604020202020204" pitchFamily="34" charset="0"/>
              </a:rPr>
              <a:t>Contact Details: </a:t>
            </a:r>
          </a:p>
          <a:p>
            <a:pPr marL="457200" lvl="1" indent="0">
              <a:buNone/>
            </a:pPr>
            <a:r>
              <a:rPr lang="en-US" sz="2000" dirty="0">
                <a:latin typeface="Arial" panose="020B0604020202020204" pitchFamily="34" charset="0"/>
                <a:cs typeface="Arial" panose="020B0604020202020204" pitchFamily="34" charset="0"/>
              </a:rPr>
              <a:t>• Users should be able to view and manage detailed information for each contact </a:t>
            </a:r>
          </a:p>
          <a:p>
            <a:pPr lvl="1"/>
            <a:r>
              <a:rPr lang="en-US" sz="2000" dirty="0">
                <a:latin typeface="Arial" panose="020B0604020202020204" pitchFamily="34" charset="0"/>
                <a:cs typeface="Arial" panose="020B0604020202020204" pitchFamily="34" charset="0"/>
              </a:rPr>
              <a:t>User Settings: </a:t>
            </a:r>
          </a:p>
          <a:p>
            <a:pPr marL="457200" lvl="1" indent="0">
              <a:buNone/>
            </a:pPr>
            <a:r>
              <a:rPr lang="en-US" sz="2000" dirty="0">
                <a:latin typeface="Arial" panose="020B0604020202020204" pitchFamily="34" charset="0"/>
                <a:cs typeface="Arial" panose="020B0604020202020204" pitchFamily="34" charset="0"/>
              </a:rPr>
              <a:t>• Users should be able to customize their profile information, including name, email and contact information</a:t>
            </a:r>
          </a:p>
        </p:txBody>
      </p:sp>
    </p:spTree>
    <p:extLst>
      <p:ext uri="{BB962C8B-B14F-4D97-AF65-F5344CB8AC3E}">
        <p14:creationId xmlns:p14="http://schemas.microsoft.com/office/powerpoint/2010/main" val="240847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CE48B-A67C-4C83-9743-7B8374DF8ACB}"/>
              </a:ext>
            </a:extLst>
          </p:cNvPr>
          <p:cNvSpPr>
            <a:spLocks noGrp="1"/>
          </p:cNvSpPr>
          <p:nvPr>
            <p:ph type="title"/>
          </p:nvPr>
        </p:nvSpPr>
        <p:spPr>
          <a:xfrm>
            <a:off x="495300" y="476250"/>
            <a:ext cx="3800475" cy="1371600"/>
          </a:xfrm>
        </p:spPr>
        <p:txBody>
          <a:bodyPr/>
          <a:lstStyle/>
          <a:p>
            <a:r>
              <a:rPr lang="en-US" dirty="0">
                <a:latin typeface="Arial" panose="020B0604020202020204" pitchFamily="34" charset="0"/>
                <a:cs typeface="Arial" panose="020B0604020202020204" pitchFamily="34" charset="0"/>
              </a:rPr>
              <a:t>Use Case </a:t>
            </a:r>
          </a:p>
        </p:txBody>
      </p:sp>
      <p:pic>
        <p:nvPicPr>
          <p:cNvPr id="8" name="Picture Placeholder 7">
            <a:extLst>
              <a:ext uri="{FF2B5EF4-FFF2-40B4-BE49-F238E27FC236}">
                <a16:creationId xmlns:a16="http://schemas.microsoft.com/office/drawing/2014/main" id="{8129C9F4-70AF-4DF1-8C6F-B59A31FF30D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261" t="2009" r="3261" b="2009"/>
          <a:stretch/>
        </p:blipFill>
        <p:spPr>
          <a:xfrm>
            <a:off x="7301971" y="1162050"/>
            <a:ext cx="3931920" cy="5617029"/>
          </a:xfrm>
        </p:spPr>
      </p:pic>
      <p:sp>
        <p:nvSpPr>
          <p:cNvPr id="6" name="Text Placeholder 5">
            <a:extLst>
              <a:ext uri="{FF2B5EF4-FFF2-40B4-BE49-F238E27FC236}">
                <a16:creationId xmlns:a16="http://schemas.microsoft.com/office/drawing/2014/main" id="{B28C65DC-AAB1-45D1-BCE6-B9EC1AE8420A}"/>
              </a:ext>
            </a:extLst>
          </p:cNvPr>
          <p:cNvSpPr>
            <a:spLocks noGrp="1"/>
          </p:cNvSpPr>
          <p:nvPr>
            <p:ph type="body" sz="half" idx="2"/>
          </p:nvPr>
        </p:nvSpPr>
        <p:spPr>
          <a:xfrm>
            <a:off x="422804" y="3657600"/>
            <a:ext cx="5817129" cy="1371600"/>
          </a:xfrm>
        </p:spPr>
        <p:txBody>
          <a:bodyPr>
            <a:noAutofit/>
          </a:bodyPr>
          <a:lstStyle/>
          <a:p>
            <a:r>
              <a:rPr lang="en-US" sz="2000" b="0" i="0" dirty="0">
                <a:solidFill>
                  <a:srgbClr val="D1D5DB"/>
                </a:solidFill>
                <a:effectLst/>
                <a:latin typeface="Arial" panose="020B0604020202020204" pitchFamily="34" charset="0"/>
                <a:cs typeface="Arial" panose="020B0604020202020204" pitchFamily="34" charset="0"/>
              </a:rPr>
              <a:t>A contact management system (CMS) is a software application designed to help businesses and individuals organize and manage their contacts efficiently. Here is a use case diagram for a contact management system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1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1AA-7D6E-414B-B0BD-76F5CEC01FB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Architecture Design</a:t>
            </a:r>
          </a:p>
        </p:txBody>
      </p:sp>
      <p:pic>
        <p:nvPicPr>
          <p:cNvPr id="5" name="Content Placeholder 4">
            <a:extLst>
              <a:ext uri="{FF2B5EF4-FFF2-40B4-BE49-F238E27FC236}">
                <a16:creationId xmlns:a16="http://schemas.microsoft.com/office/drawing/2014/main" id="{51E829D2-4C4A-4A01-8AC5-8A5BBA301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201" y="1590675"/>
            <a:ext cx="6850649" cy="4467225"/>
          </a:xfrm>
        </p:spPr>
      </p:pic>
    </p:spTree>
    <p:extLst>
      <p:ext uri="{BB962C8B-B14F-4D97-AF65-F5344CB8AC3E}">
        <p14:creationId xmlns:p14="http://schemas.microsoft.com/office/powerpoint/2010/main" val="369140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E7D9-7C8D-4FCE-9FE2-7BC689DA108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Implementation decision</a:t>
            </a:r>
          </a:p>
        </p:txBody>
      </p:sp>
      <p:sp>
        <p:nvSpPr>
          <p:cNvPr id="3" name="Content Placeholder 2">
            <a:extLst>
              <a:ext uri="{FF2B5EF4-FFF2-40B4-BE49-F238E27FC236}">
                <a16:creationId xmlns:a16="http://schemas.microsoft.com/office/drawing/2014/main" id="{FC353710-C3A7-4C49-9A14-C6FC55DAD1D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Platform : Notepad++</a:t>
            </a:r>
          </a:p>
          <a:p>
            <a:r>
              <a:rPr lang="en-US" dirty="0">
                <a:latin typeface="Arial" panose="020B0604020202020204" pitchFamily="34" charset="0"/>
                <a:cs typeface="Arial" panose="020B0604020202020204" pitchFamily="34" charset="0"/>
              </a:rPr>
              <a:t>Programming language : Python</a:t>
            </a:r>
          </a:p>
          <a:p>
            <a:r>
              <a:rPr lang="en-US" dirty="0">
                <a:latin typeface="Arial" panose="020B0604020202020204" pitchFamily="34" charset="0"/>
                <a:cs typeface="Arial" panose="020B0604020202020204" pitchFamily="34" charset="0"/>
              </a:rPr>
              <a:t>Library : Python libraries</a:t>
            </a:r>
          </a:p>
          <a:p>
            <a:r>
              <a:rPr lang="en-US" dirty="0">
                <a:latin typeface="Arial" panose="020B0604020202020204" pitchFamily="34" charset="0"/>
                <a:cs typeface="Arial" panose="020B0604020202020204" pitchFamily="34" charset="0"/>
              </a:rPr>
              <a:t>Database : MySQL</a:t>
            </a:r>
          </a:p>
          <a:p>
            <a:r>
              <a:rPr lang="en-US" dirty="0">
                <a:latin typeface="Arial" panose="020B0604020202020204" pitchFamily="34" charset="0"/>
                <a:cs typeface="Arial" panose="020B0604020202020204" pitchFamily="34" charset="0"/>
              </a:rPr>
              <a:t>Server : MySQL Server</a:t>
            </a:r>
          </a:p>
          <a:p>
            <a:r>
              <a:rPr lang="en-US" dirty="0">
                <a:latin typeface="Arial" panose="020B0604020202020204" pitchFamily="34" charset="0"/>
                <a:cs typeface="Arial" panose="020B0604020202020204" pitchFamily="34" charset="0"/>
              </a:rPr>
              <a:t>Device : Desktop Only</a:t>
            </a:r>
          </a:p>
        </p:txBody>
      </p:sp>
    </p:spTree>
    <p:extLst>
      <p:ext uri="{BB962C8B-B14F-4D97-AF65-F5344CB8AC3E}">
        <p14:creationId xmlns:p14="http://schemas.microsoft.com/office/powerpoint/2010/main" val="2810095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24B8-1B0E-4336-B5D8-AFC062C50C33}"/>
              </a:ext>
            </a:extLst>
          </p:cNvPr>
          <p:cNvSpPr>
            <a:spLocks noGrp="1"/>
          </p:cNvSpPr>
          <p:nvPr>
            <p:ph type="title"/>
          </p:nvPr>
        </p:nvSpPr>
        <p:spPr/>
        <p:txBody>
          <a:bodyPr/>
          <a:lstStyle/>
          <a:p>
            <a:r>
              <a:rPr lang="en-US" dirty="0"/>
              <a:t>Testing and Result</a:t>
            </a:r>
          </a:p>
        </p:txBody>
      </p:sp>
      <p:graphicFrame>
        <p:nvGraphicFramePr>
          <p:cNvPr id="6" name="Table 6">
            <a:extLst>
              <a:ext uri="{FF2B5EF4-FFF2-40B4-BE49-F238E27FC236}">
                <a16:creationId xmlns:a16="http://schemas.microsoft.com/office/drawing/2014/main" id="{38796A51-9A71-43AC-9E18-5E0806AA8180}"/>
              </a:ext>
            </a:extLst>
          </p:cNvPr>
          <p:cNvGraphicFramePr>
            <a:graphicFrameLocks noGrp="1"/>
          </p:cNvGraphicFramePr>
          <p:nvPr>
            <p:ph idx="1"/>
            <p:extLst>
              <p:ext uri="{D42A27DB-BD31-4B8C-83A1-F6EECF244321}">
                <p14:modId xmlns:p14="http://schemas.microsoft.com/office/powerpoint/2010/main" val="119557570"/>
              </p:ext>
            </p:extLst>
          </p:nvPr>
        </p:nvGraphicFramePr>
        <p:xfrm>
          <a:off x="1103313" y="2052638"/>
          <a:ext cx="8947148" cy="347980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4086718345"/>
                    </a:ext>
                  </a:extLst>
                </a:gridCol>
                <a:gridCol w="2236787">
                  <a:extLst>
                    <a:ext uri="{9D8B030D-6E8A-4147-A177-3AD203B41FA5}">
                      <a16:colId xmlns:a16="http://schemas.microsoft.com/office/drawing/2014/main" val="60510495"/>
                    </a:ext>
                  </a:extLst>
                </a:gridCol>
                <a:gridCol w="2236787">
                  <a:extLst>
                    <a:ext uri="{9D8B030D-6E8A-4147-A177-3AD203B41FA5}">
                      <a16:colId xmlns:a16="http://schemas.microsoft.com/office/drawing/2014/main" val="732483931"/>
                    </a:ext>
                  </a:extLst>
                </a:gridCol>
                <a:gridCol w="2236787">
                  <a:extLst>
                    <a:ext uri="{9D8B030D-6E8A-4147-A177-3AD203B41FA5}">
                      <a16:colId xmlns:a16="http://schemas.microsoft.com/office/drawing/2014/main" val="406211486"/>
                    </a:ext>
                  </a:extLst>
                </a:gridCol>
              </a:tblGrid>
              <a:tr h="370840">
                <a:tc>
                  <a:txBody>
                    <a:bodyPr/>
                    <a:lstStyle/>
                    <a:p>
                      <a:r>
                        <a:rPr lang="en-US" dirty="0"/>
                        <a:t>Test ID</a:t>
                      </a:r>
                    </a:p>
                  </a:txBody>
                  <a:tcPr/>
                </a:tc>
                <a:tc>
                  <a:txBody>
                    <a:bodyPr/>
                    <a:lstStyle/>
                    <a:p>
                      <a:r>
                        <a:rPr lang="en-US" dirty="0"/>
                        <a:t>Input</a:t>
                      </a:r>
                    </a:p>
                  </a:txBody>
                  <a:tcPr/>
                </a:tc>
                <a:tc>
                  <a:txBody>
                    <a:bodyPr/>
                    <a:lstStyle/>
                    <a:p>
                      <a:r>
                        <a:rPr lang="en-US" dirty="0"/>
                        <a:t>Output</a:t>
                      </a:r>
                    </a:p>
                  </a:txBody>
                  <a:tcPr/>
                </a:tc>
                <a:tc>
                  <a:txBody>
                    <a:bodyPr/>
                    <a:lstStyle/>
                    <a:p>
                      <a:r>
                        <a:rPr lang="en-US" dirty="0"/>
                        <a:t>Status</a:t>
                      </a:r>
                    </a:p>
                  </a:txBody>
                  <a:tcPr/>
                </a:tc>
                <a:extLst>
                  <a:ext uri="{0D108BD9-81ED-4DB2-BD59-A6C34878D82A}">
                    <a16:rowId xmlns:a16="http://schemas.microsoft.com/office/drawing/2014/main" val="2900188774"/>
                  </a:ext>
                </a:extLst>
              </a:tr>
              <a:tr h="370840">
                <a:tc>
                  <a:txBody>
                    <a:bodyPr/>
                    <a:lstStyle/>
                    <a:p>
                      <a:r>
                        <a:rPr lang="en-US" dirty="0"/>
                        <a:t>CMS_TC001</a:t>
                      </a:r>
                    </a:p>
                  </a:txBody>
                  <a:tcPr/>
                </a:tc>
                <a:tc>
                  <a:txBody>
                    <a:bodyPr/>
                    <a:lstStyle/>
                    <a:p>
                      <a:r>
                        <a:rPr lang="en-US" dirty="0"/>
                        <a:t>Create a new Contact</a:t>
                      </a:r>
                    </a:p>
                  </a:txBody>
                  <a:tcPr/>
                </a:tc>
                <a:tc>
                  <a:txBody>
                    <a:bodyPr/>
                    <a:lstStyle/>
                    <a:p>
                      <a:r>
                        <a:rPr lang="en-US" dirty="0"/>
                        <a:t>Successfully created</a:t>
                      </a:r>
                    </a:p>
                  </a:txBody>
                  <a:tcPr/>
                </a:tc>
                <a:tc>
                  <a:txBody>
                    <a:bodyPr/>
                    <a:lstStyle/>
                    <a:p>
                      <a:r>
                        <a:rPr lang="en-US" dirty="0"/>
                        <a:t>Pass</a:t>
                      </a:r>
                    </a:p>
                  </a:txBody>
                  <a:tcPr/>
                </a:tc>
                <a:extLst>
                  <a:ext uri="{0D108BD9-81ED-4DB2-BD59-A6C34878D82A}">
                    <a16:rowId xmlns:a16="http://schemas.microsoft.com/office/drawing/2014/main" val="83459831"/>
                  </a:ext>
                </a:extLst>
              </a:tr>
              <a:tr h="370840">
                <a:tc>
                  <a:txBody>
                    <a:bodyPr/>
                    <a:lstStyle/>
                    <a:p>
                      <a:r>
                        <a:rPr lang="en-US" dirty="0"/>
                        <a:t>CMS_TC002</a:t>
                      </a:r>
                    </a:p>
                  </a:txBody>
                  <a:tcPr/>
                </a:tc>
                <a:tc>
                  <a:txBody>
                    <a:bodyPr/>
                    <a:lstStyle/>
                    <a:p>
                      <a:r>
                        <a:rPr lang="en-US" dirty="0"/>
                        <a:t>Update Contact Details</a:t>
                      </a:r>
                    </a:p>
                  </a:txBody>
                  <a:tcPr/>
                </a:tc>
                <a:tc>
                  <a:txBody>
                    <a:bodyPr/>
                    <a:lstStyle/>
                    <a:p>
                      <a:r>
                        <a:rPr lang="en-US" dirty="0"/>
                        <a:t>User update their contact successfully</a:t>
                      </a:r>
                    </a:p>
                  </a:txBody>
                  <a:tcPr/>
                </a:tc>
                <a:tc>
                  <a:txBody>
                    <a:bodyPr/>
                    <a:lstStyle/>
                    <a:p>
                      <a:r>
                        <a:rPr lang="en-US" dirty="0"/>
                        <a:t>Pass</a:t>
                      </a:r>
                    </a:p>
                  </a:txBody>
                  <a:tcPr/>
                </a:tc>
                <a:extLst>
                  <a:ext uri="{0D108BD9-81ED-4DB2-BD59-A6C34878D82A}">
                    <a16:rowId xmlns:a16="http://schemas.microsoft.com/office/drawing/2014/main" val="461288231"/>
                  </a:ext>
                </a:extLst>
              </a:tr>
              <a:tr h="370840">
                <a:tc>
                  <a:txBody>
                    <a:bodyPr/>
                    <a:lstStyle/>
                    <a:p>
                      <a:r>
                        <a:rPr lang="en-US" dirty="0"/>
                        <a:t>CMS_TC003</a:t>
                      </a:r>
                    </a:p>
                  </a:txBody>
                  <a:tcPr/>
                </a:tc>
                <a:tc>
                  <a:txBody>
                    <a:bodyPr/>
                    <a:lstStyle/>
                    <a:p>
                      <a:r>
                        <a:rPr lang="en-US" dirty="0"/>
                        <a:t>Delete Contact Details</a:t>
                      </a:r>
                    </a:p>
                  </a:txBody>
                  <a:tcPr/>
                </a:tc>
                <a:tc>
                  <a:txBody>
                    <a:bodyPr/>
                    <a:lstStyle/>
                    <a:p>
                      <a:r>
                        <a:rPr lang="en-US" dirty="0"/>
                        <a:t>User delete their contact successfully</a:t>
                      </a:r>
                    </a:p>
                  </a:txBody>
                  <a:tcPr/>
                </a:tc>
                <a:tc>
                  <a:txBody>
                    <a:bodyPr/>
                    <a:lstStyle/>
                    <a:p>
                      <a:r>
                        <a:rPr lang="en-US" dirty="0"/>
                        <a:t>Pass</a:t>
                      </a:r>
                    </a:p>
                  </a:txBody>
                  <a:tcPr/>
                </a:tc>
                <a:extLst>
                  <a:ext uri="{0D108BD9-81ED-4DB2-BD59-A6C34878D82A}">
                    <a16:rowId xmlns:a16="http://schemas.microsoft.com/office/drawing/2014/main" val="2176570483"/>
                  </a:ext>
                </a:extLst>
              </a:tr>
              <a:tr h="370840">
                <a:tc>
                  <a:txBody>
                    <a:bodyPr/>
                    <a:lstStyle/>
                    <a:p>
                      <a:r>
                        <a:rPr lang="en-US" dirty="0"/>
                        <a:t>CMS_TC004</a:t>
                      </a:r>
                    </a:p>
                  </a:txBody>
                  <a:tcPr/>
                </a:tc>
                <a:tc>
                  <a:txBody>
                    <a:bodyPr/>
                    <a:lstStyle/>
                    <a:p>
                      <a:r>
                        <a:rPr lang="en-US" dirty="0"/>
                        <a:t>Search Contact Detail</a:t>
                      </a:r>
                    </a:p>
                  </a:txBody>
                  <a:tcPr/>
                </a:tc>
                <a:tc>
                  <a:txBody>
                    <a:bodyPr/>
                    <a:lstStyle/>
                    <a:p>
                      <a:r>
                        <a:rPr lang="en-US" dirty="0"/>
                        <a:t>User able to search contact</a:t>
                      </a:r>
                    </a:p>
                  </a:txBody>
                  <a:tcPr/>
                </a:tc>
                <a:tc>
                  <a:txBody>
                    <a:bodyPr/>
                    <a:lstStyle/>
                    <a:p>
                      <a:r>
                        <a:rPr lang="en-US" dirty="0"/>
                        <a:t>Pass</a:t>
                      </a:r>
                    </a:p>
                  </a:txBody>
                  <a:tcPr/>
                </a:tc>
                <a:extLst>
                  <a:ext uri="{0D108BD9-81ED-4DB2-BD59-A6C34878D82A}">
                    <a16:rowId xmlns:a16="http://schemas.microsoft.com/office/drawing/2014/main" val="1152340121"/>
                  </a:ext>
                </a:extLst>
              </a:tr>
            </a:tbl>
          </a:graphicData>
        </a:graphic>
      </p:graphicFrame>
    </p:spTree>
    <p:extLst>
      <p:ext uri="{BB962C8B-B14F-4D97-AF65-F5344CB8AC3E}">
        <p14:creationId xmlns:p14="http://schemas.microsoft.com/office/powerpoint/2010/main" val="393842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4E7A-9F9A-4FE2-B459-5305FB5A859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079BE4CA-EE1E-40C7-983F-92EC6E9DA016}"/>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Contact Management System (CMS) is a valuable tool for individuals and businesses to organize and maintain their contacts efficiently. It enhance communication, Improved productivity, Data security and also it is helps in organizing contacts systematically.</a:t>
            </a:r>
          </a:p>
          <a:p>
            <a:r>
              <a:rPr lang="en-US" dirty="0">
                <a:latin typeface="Arial" panose="020B0604020202020204" pitchFamily="34" charset="0"/>
                <a:cs typeface="Arial" panose="020B0604020202020204" pitchFamily="34" charset="0"/>
              </a:rPr>
              <a:t>During the project we learned is a crucial aspect of project management that helps teams reflect on their experiences and improve future projects</a:t>
            </a:r>
          </a:p>
        </p:txBody>
      </p:sp>
    </p:spTree>
    <p:extLst>
      <p:ext uri="{BB962C8B-B14F-4D97-AF65-F5344CB8AC3E}">
        <p14:creationId xmlns:p14="http://schemas.microsoft.com/office/powerpoint/2010/main" val="1293120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383</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PowerPoint Presentation</vt:lpstr>
      <vt:lpstr>Table of Contents</vt:lpstr>
      <vt:lpstr>Introduction</vt:lpstr>
      <vt:lpstr>Major Requirements</vt:lpstr>
      <vt:lpstr>Use Case </vt:lpstr>
      <vt:lpstr>Architecture Design</vt:lpstr>
      <vt:lpstr>Implementation decision</vt:lpstr>
      <vt:lpstr>Testing and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Dhananjay Mahendrabhai  Patel</dc:creator>
  <cp:lastModifiedBy>Dhananjay Mahendrabhai  Patel</cp:lastModifiedBy>
  <cp:revision>8</cp:revision>
  <dcterms:created xsi:type="dcterms:W3CDTF">2023-12-07T18:35:04Z</dcterms:created>
  <dcterms:modified xsi:type="dcterms:W3CDTF">2023-12-07T19:49:44Z</dcterms:modified>
</cp:coreProperties>
</file>