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5d9eb27d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5d9eb27d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5d9eb27d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5d9eb27d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5d9eb27d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5d9eb27d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d9eb27d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d9eb27d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6d3df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6d3df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f6d3df8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f6d3df8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f6d3df84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f6d3df84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6d3df8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f6d3df8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6d3df8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6d3df8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f6d3df8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f6d3df8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d9eb27d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d9eb27d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6d3df8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6d3df8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5d9eb27d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5d9eb27d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5d9eb27d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5d9eb27d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5d9eb27d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5d9eb27d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d9eb27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5d9eb27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5d9eb27d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5d9eb27d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d9eb27d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d9eb27d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5d9eb27d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5d9eb27d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5d9eb27d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5d9eb27d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5d9eb27d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5d9eb27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d9eb2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5d9eb2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 Valued Image Regularization with PDE</a:t>
            </a:r>
            <a:endParaRPr/>
          </a:p>
        </p:txBody>
      </p:sp>
      <p:sp>
        <p:nvSpPr>
          <p:cNvPr id="73" name="Google Shape;73;p13"/>
          <p:cNvSpPr txBox="1"/>
          <p:nvPr>
            <p:ph idx="1" type="subTitle"/>
          </p:nvPr>
        </p:nvSpPr>
        <p:spPr>
          <a:xfrm>
            <a:off x="2371717" y="2890250"/>
            <a:ext cx="63315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Aneesh Garg (180050007)</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Dhananjay Singh (180050029)</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Gradients</a:t>
            </a:r>
            <a:endParaRPr/>
          </a:p>
          <a:p>
            <a:pPr indent="0" lvl="0" marL="0" rtl="0" algn="l">
              <a:spcBef>
                <a:spcPts val="0"/>
              </a:spcBef>
              <a:spcAft>
                <a:spcPts val="0"/>
              </a:spcAft>
              <a:buNone/>
            </a:pPr>
            <a:r>
              <a:t/>
            </a:r>
            <a:endParaRPr/>
          </a:p>
        </p:txBody>
      </p:sp>
      <p:sp>
        <p:nvSpPr>
          <p:cNvPr id="134" name="Google Shape;134;p2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Computed gradients across x and y direction using sobel operator</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This will be used to compute structure tensor at each point</a:t>
            </a:r>
            <a:endParaRPr>
              <a:solidFill>
                <a:srgbClr val="FFFF00"/>
              </a:solidFill>
            </a:endParaRPr>
          </a:p>
        </p:txBody>
      </p:sp>
      <p:pic>
        <p:nvPicPr>
          <p:cNvPr id="135" name="Google Shape;135;p22"/>
          <p:cNvPicPr preferRelativeResize="0"/>
          <p:nvPr/>
        </p:nvPicPr>
        <p:blipFill>
          <a:blip r:embed="rId3">
            <a:alphaModFix/>
          </a:blip>
          <a:stretch>
            <a:fillRect/>
          </a:stretch>
        </p:blipFill>
        <p:spPr>
          <a:xfrm>
            <a:off x="2459225" y="2041325"/>
            <a:ext cx="5727026" cy="1044725"/>
          </a:xfrm>
          <a:prstGeom prst="rect">
            <a:avLst/>
          </a:prstGeom>
          <a:noFill/>
          <a:ln>
            <a:noFill/>
          </a:ln>
        </p:spPr>
      </p:pic>
      <p:pic>
        <p:nvPicPr>
          <p:cNvPr id="136" name="Google Shape;136;p22"/>
          <p:cNvPicPr preferRelativeResize="0"/>
          <p:nvPr/>
        </p:nvPicPr>
        <p:blipFill>
          <a:blip r:embed="rId4">
            <a:alphaModFix/>
          </a:blip>
          <a:stretch>
            <a:fillRect/>
          </a:stretch>
        </p:blipFill>
        <p:spPr>
          <a:xfrm>
            <a:off x="128600" y="3354225"/>
            <a:ext cx="2330625" cy="69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ctrTitle"/>
          </p:nvPr>
        </p:nvSpPr>
        <p:spPr>
          <a:xfrm>
            <a:off x="280975" y="398125"/>
            <a:ext cx="84222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Structure Tensor</a:t>
            </a:r>
            <a:endParaRPr/>
          </a:p>
        </p:txBody>
      </p:sp>
      <p:sp>
        <p:nvSpPr>
          <p:cNvPr id="142" name="Google Shape;142;p23"/>
          <p:cNvSpPr txBox="1"/>
          <p:nvPr>
            <p:ph idx="1" type="subTitle"/>
          </p:nvPr>
        </p:nvSpPr>
        <p:spPr>
          <a:xfrm>
            <a:off x="280975" y="2861675"/>
            <a:ext cx="3592800" cy="94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Evaluated structure tensor at the hole and then convolved it with gaussian mask to get the gaussian smoothed structure tensor</a:t>
            </a:r>
            <a:endParaRPr>
              <a:solidFill>
                <a:srgbClr val="FFFF00"/>
              </a:solidFill>
            </a:endParaRPr>
          </a:p>
        </p:txBody>
      </p:sp>
      <p:pic>
        <p:nvPicPr>
          <p:cNvPr id="143" name="Google Shape;143;p23"/>
          <p:cNvPicPr preferRelativeResize="0"/>
          <p:nvPr/>
        </p:nvPicPr>
        <p:blipFill>
          <a:blip r:embed="rId3">
            <a:alphaModFix/>
          </a:blip>
          <a:stretch>
            <a:fillRect/>
          </a:stretch>
        </p:blipFill>
        <p:spPr>
          <a:xfrm>
            <a:off x="4572000" y="1183825"/>
            <a:ext cx="3592700" cy="3505250"/>
          </a:xfrm>
          <a:prstGeom prst="rect">
            <a:avLst/>
          </a:prstGeom>
          <a:noFill/>
          <a:ln>
            <a:noFill/>
          </a:ln>
        </p:spPr>
      </p:pic>
      <p:pic>
        <p:nvPicPr>
          <p:cNvPr id="144" name="Google Shape;144;p23"/>
          <p:cNvPicPr preferRelativeResize="0"/>
          <p:nvPr/>
        </p:nvPicPr>
        <p:blipFill>
          <a:blip r:embed="rId4">
            <a:alphaModFix/>
          </a:blip>
          <a:stretch>
            <a:fillRect/>
          </a:stretch>
        </p:blipFill>
        <p:spPr>
          <a:xfrm>
            <a:off x="280975" y="1711525"/>
            <a:ext cx="3857625" cy="22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ctrTitle"/>
          </p:nvPr>
        </p:nvSpPr>
        <p:spPr>
          <a:xfrm>
            <a:off x="1064525" y="630225"/>
            <a:ext cx="76386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Tensor field</a:t>
            </a:r>
            <a:endParaRPr/>
          </a:p>
        </p:txBody>
      </p:sp>
      <p:sp>
        <p:nvSpPr>
          <p:cNvPr id="150" name="Google Shape;150;p24"/>
          <p:cNvSpPr txBox="1"/>
          <p:nvPr>
            <p:ph idx="1" type="subTitle"/>
          </p:nvPr>
        </p:nvSpPr>
        <p:spPr>
          <a:xfrm>
            <a:off x="2" y="2965775"/>
            <a:ext cx="16236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Evaluated</a:t>
            </a:r>
            <a:endParaRPr>
              <a:solidFill>
                <a:srgbClr val="FFFF00"/>
              </a:solidFill>
            </a:endParaRPr>
          </a:p>
          <a:p>
            <a:pPr indent="0" lvl="0" marL="0" rtl="0" algn="l">
              <a:spcBef>
                <a:spcPts val="0"/>
              </a:spcBef>
              <a:spcAft>
                <a:spcPts val="0"/>
              </a:spcAft>
              <a:buNone/>
            </a:pPr>
            <a:r>
              <a:rPr lang="en">
                <a:solidFill>
                  <a:srgbClr val="FFFF00"/>
                </a:solidFill>
              </a:rPr>
              <a:t>Eigenvalues and eigenvectors of structure tensor and created tensor field</a:t>
            </a:r>
            <a:endParaRPr>
              <a:solidFill>
                <a:srgbClr val="FFFF00"/>
              </a:solidFill>
            </a:endParaRPr>
          </a:p>
        </p:txBody>
      </p:sp>
      <p:pic>
        <p:nvPicPr>
          <p:cNvPr id="151" name="Google Shape;151;p24"/>
          <p:cNvPicPr preferRelativeResize="0"/>
          <p:nvPr/>
        </p:nvPicPr>
        <p:blipFill>
          <a:blip r:embed="rId3">
            <a:alphaModFix/>
          </a:blip>
          <a:stretch>
            <a:fillRect/>
          </a:stretch>
        </p:blipFill>
        <p:spPr>
          <a:xfrm>
            <a:off x="1726000" y="1734500"/>
            <a:ext cx="7168724" cy="253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ctrTitle"/>
          </p:nvPr>
        </p:nvSpPr>
        <p:spPr>
          <a:xfrm>
            <a:off x="984925" y="630225"/>
            <a:ext cx="77184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G</a:t>
            </a:r>
            <a:r>
              <a:rPr baseline="30000" lang="en"/>
              <a:t>(T,t)</a:t>
            </a:r>
            <a:r>
              <a:rPr lang="en"/>
              <a:t>(x) locally </a:t>
            </a:r>
            <a:endParaRPr/>
          </a:p>
        </p:txBody>
      </p:sp>
      <p:sp>
        <p:nvSpPr>
          <p:cNvPr id="157" name="Google Shape;157;p25"/>
          <p:cNvSpPr txBox="1"/>
          <p:nvPr>
            <p:ph idx="1" type="subTitle"/>
          </p:nvPr>
        </p:nvSpPr>
        <p:spPr>
          <a:xfrm>
            <a:off x="732774" y="3238450"/>
            <a:ext cx="29310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Took weighted average of neighbouring intensities.</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Weights being determined by </a:t>
            </a:r>
            <a:r>
              <a:rPr lang="en">
                <a:solidFill>
                  <a:srgbClr val="FFFF00"/>
                </a:solidFill>
              </a:rPr>
              <a:t>G</a:t>
            </a:r>
            <a:r>
              <a:rPr baseline="30000" lang="en">
                <a:solidFill>
                  <a:srgbClr val="FFFF00"/>
                </a:solidFill>
              </a:rPr>
              <a:t>(T,t)</a:t>
            </a:r>
            <a:r>
              <a:rPr lang="en">
                <a:solidFill>
                  <a:srgbClr val="FFFF00"/>
                </a:solidFill>
              </a:rPr>
              <a:t>(x)</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Thus, computed the new intensity at the hole at i,j</a:t>
            </a:r>
            <a:endParaRPr>
              <a:solidFill>
                <a:srgbClr val="FFFF00"/>
              </a:solidFill>
            </a:endParaRPr>
          </a:p>
        </p:txBody>
      </p:sp>
      <p:pic>
        <p:nvPicPr>
          <p:cNvPr id="158" name="Google Shape;158;p25"/>
          <p:cNvPicPr preferRelativeResize="0"/>
          <p:nvPr/>
        </p:nvPicPr>
        <p:blipFill>
          <a:blip r:embed="rId3">
            <a:alphaModFix/>
          </a:blip>
          <a:stretch>
            <a:fillRect/>
          </a:stretch>
        </p:blipFill>
        <p:spPr>
          <a:xfrm>
            <a:off x="3663775" y="1545450"/>
            <a:ext cx="4728451" cy="2846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ctrTitle"/>
          </p:nvPr>
        </p:nvSpPr>
        <p:spPr>
          <a:xfrm>
            <a:off x="738575" y="311875"/>
            <a:ext cx="80442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Smoothening </a:t>
            </a:r>
            <a:endParaRPr/>
          </a:p>
        </p:txBody>
      </p:sp>
      <p:sp>
        <p:nvSpPr>
          <p:cNvPr id="164" name="Google Shape;164;p26"/>
          <p:cNvSpPr txBox="1"/>
          <p:nvPr>
            <p:ph idx="1" type="subTitle"/>
          </p:nvPr>
        </p:nvSpPr>
        <p:spPr>
          <a:xfrm>
            <a:off x="280070" y="1950900"/>
            <a:ext cx="2560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Smoothening the edges created by completely filling the missing parts through inpainting</a:t>
            </a:r>
            <a:endParaRPr>
              <a:solidFill>
                <a:srgbClr val="FFFF00"/>
              </a:solidFill>
            </a:endParaRPr>
          </a:p>
        </p:txBody>
      </p:sp>
      <p:pic>
        <p:nvPicPr>
          <p:cNvPr id="165" name="Google Shape;165;p26"/>
          <p:cNvPicPr preferRelativeResize="0"/>
          <p:nvPr/>
        </p:nvPicPr>
        <p:blipFill>
          <a:blip r:embed="rId3">
            <a:alphaModFix/>
          </a:blip>
          <a:stretch>
            <a:fillRect/>
          </a:stretch>
        </p:blipFill>
        <p:spPr>
          <a:xfrm>
            <a:off x="2840575" y="1192225"/>
            <a:ext cx="5725299" cy="350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ctrTitle"/>
          </p:nvPr>
        </p:nvSpPr>
        <p:spPr>
          <a:xfrm>
            <a:off x="2390275" y="18007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Applications</a:t>
            </a:r>
            <a:endParaRPr>
              <a:solidFill>
                <a:srgbClr val="FFFF00"/>
              </a:solidFill>
            </a:endParaRPr>
          </a:p>
        </p:txBody>
      </p:sp>
      <p:sp>
        <p:nvSpPr>
          <p:cNvPr id="171" name="Google Shape;171;p27"/>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Inpainting - 1</a:t>
            </a:r>
            <a:endParaRPr/>
          </a:p>
        </p:txBody>
      </p:sp>
      <p:sp>
        <p:nvSpPr>
          <p:cNvPr id="177" name="Google Shape;177;p28"/>
          <p:cNvSpPr txBox="1"/>
          <p:nvPr>
            <p:ph idx="1" type="subTitle"/>
          </p:nvPr>
        </p:nvSpPr>
        <p:spPr>
          <a:xfrm>
            <a:off x="258675" y="3850175"/>
            <a:ext cx="8463000" cy="6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Parameters : Neighbourhood = 5x5, t=100, maxiter = 1</a:t>
            </a:r>
            <a:endParaRPr>
              <a:solidFill>
                <a:srgbClr val="FFFF00"/>
              </a:solidFill>
            </a:endParaRPr>
          </a:p>
        </p:txBody>
      </p:sp>
      <p:pic>
        <p:nvPicPr>
          <p:cNvPr id="178" name="Google Shape;178;p28"/>
          <p:cNvPicPr preferRelativeResize="0"/>
          <p:nvPr/>
        </p:nvPicPr>
        <p:blipFill>
          <a:blip r:embed="rId3">
            <a:alphaModFix/>
          </a:blip>
          <a:stretch>
            <a:fillRect/>
          </a:stretch>
        </p:blipFill>
        <p:spPr>
          <a:xfrm>
            <a:off x="0" y="1449338"/>
            <a:ext cx="9144001" cy="224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Inpainting - 2</a:t>
            </a:r>
            <a:endParaRPr/>
          </a:p>
        </p:txBody>
      </p:sp>
      <p:sp>
        <p:nvSpPr>
          <p:cNvPr id="184" name="Google Shape;184;p29"/>
          <p:cNvSpPr txBox="1"/>
          <p:nvPr>
            <p:ph idx="1" type="subTitle"/>
          </p:nvPr>
        </p:nvSpPr>
        <p:spPr>
          <a:xfrm>
            <a:off x="258675" y="3750675"/>
            <a:ext cx="8463000" cy="72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Parameters : Neighbourhood = 11x11, t=100, maxiter = 1</a:t>
            </a:r>
            <a:endParaRPr>
              <a:solidFill>
                <a:srgbClr val="FFFF00"/>
              </a:solidFill>
            </a:endParaRPr>
          </a:p>
        </p:txBody>
      </p:sp>
      <p:pic>
        <p:nvPicPr>
          <p:cNvPr id="185" name="Google Shape;185;p29"/>
          <p:cNvPicPr preferRelativeResize="0"/>
          <p:nvPr/>
        </p:nvPicPr>
        <p:blipFill>
          <a:blip r:embed="rId3">
            <a:alphaModFix/>
          </a:blip>
          <a:stretch>
            <a:fillRect/>
          </a:stretch>
        </p:blipFill>
        <p:spPr>
          <a:xfrm>
            <a:off x="0" y="1538883"/>
            <a:ext cx="9144000" cy="20657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2312025" y="4412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Inpainting - 3</a:t>
            </a:r>
            <a:endParaRPr/>
          </a:p>
        </p:txBody>
      </p:sp>
      <p:sp>
        <p:nvSpPr>
          <p:cNvPr id="191" name="Google Shape;191;p30"/>
          <p:cNvSpPr txBox="1"/>
          <p:nvPr>
            <p:ph idx="1" type="subTitle"/>
          </p:nvPr>
        </p:nvSpPr>
        <p:spPr>
          <a:xfrm>
            <a:off x="258675" y="3979500"/>
            <a:ext cx="8463000" cy="50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Parameters : Neighbourhood = 11x11, t=100, maxiter = 1</a:t>
            </a:r>
            <a:endParaRPr>
              <a:solidFill>
                <a:srgbClr val="FFFF00"/>
              </a:solidFill>
            </a:endParaRPr>
          </a:p>
        </p:txBody>
      </p:sp>
      <p:pic>
        <p:nvPicPr>
          <p:cNvPr id="192" name="Google Shape;192;p30"/>
          <p:cNvPicPr preferRelativeResize="0"/>
          <p:nvPr/>
        </p:nvPicPr>
        <p:blipFill>
          <a:blip r:embed="rId3">
            <a:alphaModFix/>
          </a:blip>
          <a:stretch>
            <a:fillRect/>
          </a:stretch>
        </p:blipFill>
        <p:spPr>
          <a:xfrm>
            <a:off x="0" y="1264158"/>
            <a:ext cx="9144000" cy="26151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1721125" y="480975"/>
            <a:ext cx="70008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Restoration - 1</a:t>
            </a:r>
            <a:endParaRPr/>
          </a:p>
        </p:txBody>
      </p:sp>
      <p:sp>
        <p:nvSpPr>
          <p:cNvPr id="198" name="Google Shape;198;p31"/>
          <p:cNvSpPr txBox="1"/>
          <p:nvPr>
            <p:ph idx="1" type="subTitle"/>
          </p:nvPr>
        </p:nvSpPr>
        <p:spPr>
          <a:xfrm>
            <a:off x="238775" y="3959600"/>
            <a:ext cx="8214300" cy="75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Parameters : neighbourhood = 11x11, t=1000, maxiter = 1</a:t>
            </a:r>
            <a:endParaRPr>
              <a:solidFill>
                <a:srgbClr val="FFFF00"/>
              </a:solidFill>
            </a:endParaRPr>
          </a:p>
          <a:p>
            <a:pPr indent="0" lvl="0" marL="0" rtl="0" algn="l">
              <a:spcBef>
                <a:spcPts val="0"/>
              </a:spcBef>
              <a:spcAft>
                <a:spcPts val="0"/>
              </a:spcAft>
              <a:buNone/>
            </a:pPr>
            <a:r>
              <a:rPr lang="en">
                <a:solidFill>
                  <a:srgbClr val="FFFF00"/>
                </a:solidFill>
              </a:rPr>
              <a:t>SSIM of the final inpainted image and the original image = 0.969360</a:t>
            </a:r>
            <a:endParaRPr>
              <a:solidFill>
                <a:srgbClr val="FFFF00"/>
              </a:solidFill>
            </a:endParaRPr>
          </a:p>
        </p:txBody>
      </p:sp>
      <p:pic>
        <p:nvPicPr>
          <p:cNvPr id="199" name="Google Shape;199;p31"/>
          <p:cNvPicPr preferRelativeResize="0"/>
          <p:nvPr/>
        </p:nvPicPr>
        <p:blipFill>
          <a:blip r:embed="rId3">
            <a:alphaModFix/>
          </a:blip>
          <a:stretch>
            <a:fillRect/>
          </a:stretch>
        </p:blipFill>
        <p:spPr>
          <a:xfrm>
            <a:off x="0" y="1347039"/>
            <a:ext cx="9144000" cy="26125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4"/>
          <p:cNvSpPr txBox="1"/>
          <p:nvPr>
            <p:ph idx="1" type="subTitle"/>
          </p:nvPr>
        </p:nvSpPr>
        <p:spPr>
          <a:xfrm>
            <a:off x="2371725" y="1751000"/>
            <a:ext cx="6331500" cy="184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u="sng">
                <a:solidFill>
                  <a:srgbClr val="FFFF00"/>
                </a:solidFill>
              </a:rPr>
              <a:t>Regularization Algorithms</a:t>
            </a:r>
            <a:endParaRPr sz="2200" u="sng">
              <a:solidFill>
                <a:srgbClr val="FFFF00"/>
              </a:solidFill>
            </a:endParaRPr>
          </a:p>
          <a:p>
            <a:pPr indent="0" lvl="0" marL="457200" rtl="0" algn="l">
              <a:spcBef>
                <a:spcPts val="0"/>
              </a:spcBef>
              <a:spcAft>
                <a:spcPts val="0"/>
              </a:spcAft>
              <a:buNone/>
            </a:pPr>
            <a:r>
              <a:t/>
            </a:r>
            <a:endParaRPr sz="2200" u="sng">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What are they?</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Where are they used?</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How do they work?</a:t>
            </a:r>
            <a:endParaRPr>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1739575" y="480975"/>
            <a:ext cx="6982200" cy="11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Restoration - 2</a:t>
            </a:r>
            <a:endParaRPr/>
          </a:p>
        </p:txBody>
      </p:sp>
      <p:sp>
        <p:nvSpPr>
          <p:cNvPr id="205" name="Google Shape;205;p32"/>
          <p:cNvSpPr txBox="1"/>
          <p:nvPr>
            <p:ph idx="1" type="subTitle"/>
          </p:nvPr>
        </p:nvSpPr>
        <p:spPr>
          <a:xfrm>
            <a:off x="139275" y="3999400"/>
            <a:ext cx="8582400" cy="6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Parameters : neighbourhood = 11x11, t=1000, maxiter=1</a:t>
            </a:r>
            <a:endParaRPr>
              <a:solidFill>
                <a:srgbClr val="FFFF00"/>
              </a:solidFill>
            </a:endParaRPr>
          </a:p>
          <a:p>
            <a:pPr indent="0" lvl="0" marL="0" rtl="0" algn="l">
              <a:spcBef>
                <a:spcPts val="0"/>
              </a:spcBef>
              <a:spcAft>
                <a:spcPts val="0"/>
              </a:spcAft>
              <a:buNone/>
            </a:pPr>
            <a:r>
              <a:rPr lang="en">
                <a:solidFill>
                  <a:srgbClr val="FFFF00"/>
                </a:solidFill>
              </a:rPr>
              <a:t>SSIM of the final inpainted image and the original image = 0.922200</a:t>
            </a:r>
            <a:endParaRPr>
              <a:solidFill>
                <a:srgbClr val="FFFF00"/>
              </a:solidFill>
            </a:endParaRPr>
          </a:p>
        </p:txBody>
      </p:sp>
      <p:pic>
        <p:nvPicPr>
          <p:cNvPr id="206" name="Google Shape;206;p32"/>
          <p:cNvPicPr preferRelativeResize="0"/>
          <p:nvPr/>
        </p:nvPicPr>
        <p:blipFill>
          <a:blip r:embed="rId3">
            <a:alphaModFix/>
          </a:blip>
          <a:stretch>
            <a:fillRect/>
          </a:stretch>
        </p:blipFill>
        <p:spPr>
          <a:xfrm>
            <a:off x="0" y="1325624"/>
            <a:ext cx="9144000" cy="26117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212" name="Google Shape;212;p3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As the width of the mask increases, the effectiveness of our algorithm decreases. This is evident from the fact that as the width increases there is a greater loss of information which makes it hard to reconstruct.</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Our results are very sensitive to the neighbourhood size, i.e., they increase/decrease very rapidly with change in neighbourhood size.</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Our results do depend on the number of iterations, but they start to converge as the number of iterations reaches a high value.</a:t>
            </a:r>
            <a:endParaRPr>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218" name="Google Shape;218;p3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Our results very slightly depend on the time parameter, i.e., for observing a significant change in the results, a large change in time parameter is required.</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This algorithm yields very good results in a continuous region, but at the edges we do not observe such good results. This is due to the fact, that it is hard for the algorithm to distinguish between the two sides across the edge and ends up assigning a value somewhere in between.</a:t>
            </a:r>
            <a:endParaRPr>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ctrTitle"/>
          </p:nvPr>
        </p:nvSpPr>
        <p:spPr>
          <a:xfrm>
            <a:off x="2380326" y="19434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Thank You !</a:t>
            </a:r>
            <a:endParaRPr>
              <a:solidFill>
                <a:srgbClr val="FFFF00"/>
              </a:solidFill>
            </a:endParaRPr>
          </a:p>
        </p:txBody>
      </p:sp>
      <p:sp>
        <p:nvSpPr>
          <p:cNvPr id="224" name="Google Shape;224;p3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Regularization</a:t>
            </a:r>
            <a:endParaRPr/>
          </a:p>
        </p:txBody>
      </p:sp>
      <p:pic>
        <p:nvPicPr>
          <p:cNvPr id="85" name="Google Shape;85;p15"/>
          <p:cNvPicPr preferRelativeResize="0"/>
          <p:nvPr/>
        </p:nvPicPr>
        <p:blipFill>
          <a:blip r:embed="rId3">
            <a:alphaModFix/>
          </a:blip>
          <a:stretch>
            <a:fillRect/>
          </a:stretch>
        </p:blipFill>
        <p:spPr>
          <a:xfrm>
            <a:off x="2586500" y="2386975"/>
            <a:ext cx="4522050" cy="223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Tensor</a:t>
            </a:r>
            <a:endParaRPr/>
          </a:p>
        </p:txBody>
      </p:sp>
      <p:sp>
        <p:nvSpPr>
          <p:cNvPr id="91" name="Google Shape;91;p16"/>
          <p:cNvSpPr txBox="1"/>
          <p:nvPr>
            <p:ph idx="1" type="subTitle"/>
          </p:nvPr>
        </p:nvSpPr>
        <p:spPr>
          <a:xfrm>
            <a:off x="2371725" y="1941675"/>
            <a:ext cx="6331500" cy="20964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Nonlinear regularization PDE’s to vector-valued images</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Eigenvalues and Eigenvectors</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Corners and Edges</a:t>
            </a:r>
            <a:endParaRPr>
              <a:solidFill>
                <a:srgbClr val="FFFF00"/>
              </a:solidFill>
            </a:endParaRPr>
          </a:p>
        </p:txBody>
      </p:sp>
      <p:pic>
        <p:nvPicPr>
          <p:cNvPr id="92" name="Google Shape;92;p16"/>
          <p:cNvPicPr preferRelativeResize="0"/>
          <p:nvPr/>
        </p:nvPicPr>
        <p:blipFill>
          <a:blip r:embed="rId3">
            <a:alphaModFix/>
          </a:blip>
          <a:stretch>
            <a:fillRect/>
          </a:stretch>
        </p:blipFill>
        <p:spPr>
          <a:xfrm>
            <a:off x="2700025" y="1639800"/>
            <a:ext cx="4152900" cy="119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ctrTitle"/>
          </p:nvPr>
        </p:nvSpPr>
        <p:spPr>
          <a:xfrm>
            <a:off x="1431175" y="540675"/>
            <a:ext cx="72906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Geometric Meaning of Oriented Laplacians</a:t>
            </a:r>
            <a:endParaRPr/>
          </a:p>
        </p:txBody>
      </p:sp>
      <p:sp>
        <p:nvSpPr>
          <p:cNvPr id="98" name="Google Shape;98;p17"/>
          <p:cNvSpPr txBox="1"/>
          <p:nvPr>
            <p:ph idx="1" type="subTitle"/>
          </p:nvPr>
        </p:nvSpPr>
        <p:spPr>
          <a:xfrm>
            <a:off x="1505475" y="2949900"/>
            <a:ext cx="70008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a:solidFill>
                  <a:srgbClr val="FFFF00"/>
                </a:solidFill>
              </a:rPr>
              <a:t>2D image regularization as juxtaposition of oriented laplacians</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H is the Hessian matrix and T is a 2x2 Tensor matrix</a:t>
            </a:r>
            <a:endParaRPr>
              <a:solidFill>
                <a:srgbClr val="FFFF00"/>
              </a:solidFill>
            </a:endParaRPr>
          </a:p>
          <a:p>
            <a:pPr indent="-342900" lvl="0" marL="457200" rtl="0" algn="l">
              <a:spcBef>
                <a:spcPts val="0"/>
              </a:spcBef>
              <a:spcAft>
                <a:spcPts val="0"/>
              </a:spcAft>
              <a:buClr>
                <a:srgbClr val="FFFF00"/>
              </a:buClr>
              <a:buSzPts val="1800"/>
              <a:buChar char="●"/>
            </a:pPr>
            <a:r>
              <a:rPr lang="en">
                <a:solidFill>
                  <a:srgbClr val="FFFF00"/>
                </a:solidFill>
              </a:rPr>
              <a:t>Solution for above PDE is :</a:t>
            </a:r>
            <a:br>
              <a:rPr lang="en">
                <a:solidFill>
                  <a:srgbClr val="FFFF00"/>
                </a:solidFill>
              </a:rPr>
            </a:br>
            <a:endParaRPr>
              <a:solidFill>
                <a:srgbClr val="FFFF00"/>
              </a:solidFill>
            </a:endParaRPr>
          </a:p>
        </p:txBody>
      </p:sp>
      <p:pic>
        <p:nvPicPr>
          <p:cNvPr id="99" name="Google Shape;99;p17"/>
          <p:cNvPicPr preferRelativeResize="0"/>
          <p:nvPr/>
        </p:nvPicPr>
        <p:blipFill rotWithShape="1">
          <a:blip r:embed="rId3">
            <a:alphaModFix/>
          </a:blip>
          <a:srcRect b="16826" l="0" r="0" t="0"/>
          <a:stretch/>
        </p:blipFill>
        <p:spPr>
          <a:xfrm>
            <a:off x="1619975" y="2155588"/>
            <a:ext cx="5620050" cy="633325"/>
          </a:xfrm>
          <a:prstGeom prst="rect">
            <a:avLst/>
          </a:prstGeom>
          <a:noFill/>
          <a:ln>
            <a:noFill/>
          </a:ln>
        </p:spPr>
      </p:pic>
      <p:pic>
        <p:nvPicPr>
          <p:cNvPr id="100" name="Google Shape;100;p17"/>
          <p:cNvPicPr preferRelativeResize="0"/>
          <p:nvPr/>
        </p:nvPicPr>
        <p:blipFill rotWithShape="1">
          <a:blip r:embed="rId4">
            <a:alphaModFix/>
          </a:blip>
          <a:srcRect b="14919" l="0" r="0" t="-14920"/>
          <a:stretch/>
        </p:blipFill>
        <p:spPr>
          <a:xfrm>
            <a:off x="1619975" y="3893175"/>
            <a:ext cx="4600575" cy="60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 Field</a:t>
            </a:r>
            <a:endParaRPr/>
          </a:p>
        </p:txBody>
      </p:sp>
      <p:pic>
        <p:nvPicPr>
          <p:cNvPr id="106" name="Google Shape;106;p18"/>
          <p:cNvPicPr preferRelativeResize="0"/>
          <p:nvPr/>
        </p:nvPicPr>
        <p:blipFill>
          <a:blip r:embed="rId3">
            <a:alphaModFix/>
          </a:blip>
          <a:stretch>
            <a:fillRect/>
          </a:stretch>
        </p:blipFill>
        <p:spPr>
          <a:xfrm>
            <a:off x="2566775" y="1817250"/>
            <a:ext cx="6076950" cy="504825"/>
          </a:xfrm>
          <a:prstGeom prst="rect">
            <a:avLst/>
          </a:prstGeom>
          <a:noFill/>
          <a:ln>
            <a:noFill/>
          </a:ln>
        </p:spPr>
      </p:pic>
      <p:sp>
        <p:nvSpPr>
          <p:cNvPr id="107" name="Google Shape;107;p18"/>
          <p:cNvSpPr txBox="1"/>
          <p:nvPr/>
        </p:nvSpPr>
        <p:spPr>
          <a:xfrm>
            <a:off x="2566775" y="2407600"/>
            <a:ext cx="5969400" cy="11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ƛ and 𝛉 are defined to be the spectral elements of a Gaussian smoothed version of the structure tensor G</a:t>
            </a:r>
            <a:endParaRPr>
              <a:solidFill>
                <a:srgbClr val="FFFF00"/>
              </a:solidFill>
              <a:latin typeface="Lato"/>
              <a:ea typeface="Lato"/>
              <a:cs typeface="Lato"/>
              <a:sym typeface="Lato"/>
            </a:endParaRPr>
          </a:p>
          <a:p>
            <a:pPr indent="-317500" lvl="0" marL="457200" rtl="0" algn="l">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This allows us to retrieve a more coherent vector geometry and giving a better approximation of the vector discontinuities directions</a:t>
            </a:r>
            <a:endParaRPr>
              <a:solidFill>
                <a:srgbClr val="FFFF00"/>
              </a:solidFill>
              <a:latin typeface="Lato"/>
              <a:ea typeface="Lato"/>
              <a:cs typeface="Lato"/>
              <a:sym typeface="Lato"/>
            </a:endParaRPr>
          </a:p>
        </p:txBody>
      </p:sp>
      <p:pic>
        <p:nvPicPr>
          <p:cNvPr id="108" name="Google Shape;108;p18"/>
          <p:cNvPicPr preferRelativeResize="0"/>
          <p:nvPr/>
        </p:nvPicPr>
        <p:blipFill>
          <a:blip r:embed="rId4">
            <a:alphaModFix/>
          </a:blip>
          <a:stretch>
            <a:fillRect/>
          </a:stretch>
        </p:blipFill>
        <p:spPr>
          <a:xfrm>
            <a:off x="2566775" y="3571600"/>
            <a:ext cx="4743450"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2300000" y="630225"/>
            <a:ext cx="64032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Oriented Gaussian Kernel</a:t>
            </a:r>
            <a:endParaRPr/>
          </a:p>
        </p:txBody>
      </p:sp>
      <p:pic>
        <p:nvPicPr>
          <p:cNvPr id="114" name="Google Shape;114;p19"/>
          <p:cNvPicPr preferRelativeResize="0"/>
          <p:nvPr/>
        </p:nvPicPr>
        <p:blipFill>
          <a:blip r:embed="rId3">
            <a:alphaModFix/>
          </a:blip>
          <a:stretch>
            <a:fillRect/>
          </a:stretch>
        </p:blipFill>
        <p:spPr>
          <a:xfrm>
            <a:off x="2300000" y="2324625"/>
            <a:ext cx="5851385" cy="761425"/>
          </a:xfrm>
          <a:prstGeom prst="rect">
            <a:avLst/>
          </a:prstGeom>
          <a:noFill/>
          <a:ln>
            <a:noFill/>
          </a:ln>
        </p:spPr>
      </p:pic>
      <p:sp>
        <p:nvSpPr>
          <p:cNvPr id="115" name="Google Shape;115;p19"/>
          <p:cNvSpPr txBox="1"/>
          <p:nvPr/>
        </p:nvSpPr>
        <p:spPr>
          <a:xfrm>
            <a:off x="2300000" y="3158875"/>
            <a:ext cx="6484800" cy="107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Font typeface="Lato"/>
              <a:buChar char="●"/>
            </a:pPr>
            <a:r>
              <a:rPr lang="en" sz="1800">
                <a:solidFill>
                  <a:srgbClr val="FFFF00"/>
                </a:solidFill>
                <a:latin typeface="Lato"/>
                <a:ea typeface="Lato"/>
                <a:cs typeface="Lato"/>
                <a:sym typeface="Lato"/>
              </a:rPr>
              <a:t>This is the G obtained in the previous solution</a:t>
            </a:r>
            <a:endParaRPr sz="1800">
              <a:solidFill>
                <a:srgbClr val="FFFF00"/>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sz="1800">
                <a:solidFill>
                  <a:srgbClr val="FFFF00"/>
                </a:solidFill>
                <a:latin typeface="Lato"/>
                <a:ea typeface="Lato"/>
                <a:cs typeface="Lato"/>
                <a:sym typeface="Lato"/>
              </a:rPr>
              <a:t>When T is not constant (which is generally the case), the previous PDE becomes nonlinear </a:t>
            </a:r>
            <a:endParaRPr sz="1800">
              <a:solidFill>
                <a:srgbClr val="FFFF00"/>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sz="1800">
                <a:solidFill>
                  <a:srgbClr val="FFFF00"/>
                </a:solidFill>
                <a:latin typeface="Lato"/>
                <a:ea typeface="Lato"/>
                <a:cs typeface="Lato"/>
                <a:sym typeface="Lato"/>
              </a:rPr>
              <a:t>And can be viewed as the application of temporally and spatially varying local masks G over the image I</a:t>
            </a:r>
            <a:endParaRPr sz="1800">
              <a:solidFill>
                <a:srgbClr val="FFFF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ctrTitle"/>
          </p:nvPr>
        </p:nvSpPr>
        <p:spPr>
          <a:xfrm>
            <a:off x="2390275" y="16051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 Implementation</a:t>
            </a:r>
            <a:endParaRPr>
              <a:solidFill>
                <a:srgbClr val="FFFF00"/>
              </a:solidFill>
            </a:endParaRPr>
          </a:p>
          <a:p>
            <a:pPr indent="0" lvl="0" marL="0" rtl="0" algn="l">
              <a:spcBef>
                <a:spcPts val="0"/>
              </a:spcBef>
              <a:spcAft>
                <a:spcPts val="0"/>
              </a:spcAft>
              <a:buNone/>
            </a:pPr>
            <a:r>
              <a:rPr lang="en">
                <a:solidFill>
                  <a:srgbClr val="FFFF00"/>
                </a:solidFill>
              </a:rPr>
              <a:t>(Method)</a:t>
            </a:r>
            <a:endParaRPr>
              <a:solidFill>
                <a:srgbClr val="FFFF00"/>
              </a:solidFill>
            </a:endParaRPr>
          </a:p>
        </p:txBody>
      </p:sp>
      <p:sp>
        <p:nvSpPr>
          <p:cNvPr id="121" name="Google Shape;121;p20"/>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ctrTitle"/>
          </p:nvPr>
        </p:nvSpPr>
        <p:spPr>
          <a:xfrm>
            <a:off x="433975" y="630225"/>
            <a:ext cx="8269200" cy="9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Creation of Binary Mask</a:t>
            </a:r>
            <a:endParaRPr/>
          </a:p>
        </p:txBody>
      </p:sp>
      <p:sp>
        <p:nvSpPr>
          <p:cNvPr id="127" name="Google Shape;127;p21"/>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1"/>
          <p:cNvPicPr preferRelativeResize="0"/>
          <p:nvPr/>
        </p:nvPicPr>
        <p:blipFill>
          <a:blip r:embed="rId3">
            <a:alphaModFix/>
          </a:blip>
          <a:stretch>
            <a:fillRect/>
          </a:stretch>
        </p:blipFill>
        <p:spPr>
          <a:xfrm>
            <a:off x="240212" y="1742700"/>
            <a:ext cx="8663576" cy="282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