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3">
  <p:sldMasterIdLst>
    <p:sldMasterId id="21474836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74" r:id="rId10"/>
    <p:sldId id="268" r:id="rId11"/>
    <p:sldId id="269" r:id="rId12"/>
    <p:sldId id="270" r:id="rId13"/>
    <p:sldId id="273" r:id="rId14"/>
    <p:sldId id="275" r:id="rId15"/>
    <p:sldId id="276" r:id="rId16"/>
    <p:sldId id="277" r:id="rId17"/>
    <p:sldId id="278" r:id="rId18"/>
    <p:sldId id="279" r:id="rId19"/>
    <p:sldId id="26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72" name="Google Shape;72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3" name="Google Shape;73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" name="Google Shape;75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C59A00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9A00">
                <a:alpha val="49800"/>
              </a:srgbClr>
            </a:solidFill>
            <a:ln>
              <a:noFill/>
            </a:ln>
          </p:spPr>
        </p:sp>
        <p:sp>
          <p:nvSpPr>
            <p:cNvPr id="79" name="Google Shape;79;p2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80000"/>
              </a:srgbClr>
            </a:solidFill>
            <a:ln>
              <a:noFill/>
            </a:ln>
          </p:spPr>
        </p:sp>
        <p:sp>
          <p:nvSpPr>
            <p:cNvPr id="81" name="Google Shape;81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C59A00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0" i="0" u="none" strike="noStrike" cap="none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rebuchet MS"/>
              <a:buNone/>
              <a:defRPr sz="2800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148318" y="148113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2"/>
          </p:nvPr>
        </p:nvSpPr>
        <p:spPr>
          <a:xfrm>
            <a:off x="714375" y="2557463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3"/>
          </p:nvPr>
        </p:nvSpPr>
        <p:spPr>
          <a:xfrm>
            <a:off x="1320800" y="3633788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4"/>
          </p:nvPr>
        </p:nvSpPr>
        <p:spPr>
          <a:xfrm>
            <a:off x="1905000" y="4710114"/>
            <a:ext cx="2141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cap="none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5"/>
          </p:nvPr>
        </p:nvSpPr>
        <p:spPr>
          <a:xfrm>
            <a:off x="4401535" y="1594478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6"/>
          </p:nvPr>
        </p:nvSpPr>
        <p:spPr>
          <a:xfrm>
            <a:off x="4986028" y="268256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7"/>
          </p:nvPr>
        </p:nvSpPr>
        <p:spPr>
          <a:xfrm>
            <a:off x="5576937" y="3755394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8"/>
          </p:nvPr>
        </p:nvSpPr>
        <p:spPr>
          <a:xfrm>
            <a:off x="6175279" y="4824430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ftr" idx="11"/>
          </p:nvPr>
        </p:nvSpPr>
        <p:spPr>
          <a:xfrm>
            <a:off x="6155823" y="6356350"/>
            <a:ext cx="180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rebuchet MS"/>
              <a:buNone/>
              <a:defRPr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5922254" y="1530635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2"/>
          </p:nvPr>
        </p:nvSpPr>
        <p:spPr>
          <a:xfrm>
            <a:off x="5921828" y="1860060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3"/>
          </p:nvPr>
        </p:nvSpPr>
        <p:spPr>
          <a:xfrm>
            <a:off x="5922254" y="2630431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4"/>
          </p:nvPr>
        </p:nvSpPr>
        <p:spPr>
          <a:xfrm>
            <a:off x="5921828" y="2959856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5"/>
          </p:nvPr>
        </p:nvSpPr>
        <p:spPr>
          <a:xfrm>
            <a:off x="5922254" y="3730227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6"/>
          </p:nvPr>
        </p:nvSpPr>
        <p:spPr>
          <a:xfrm>
            <a:off x="5921828" y="4059652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7"/>
          </p:nvPr>
        </p:nvSpPr>
        <p:spPr>
          <a:xfrm>
            <a:off x="5920106" y="4830024"/>
            <a:ext cx="54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8"/>
          </p:nvPr>
        </p:nvSpPr>
        <p:spPr>
          <a:xfrm>
            <a:off x="5919680" y="5159449"/>
            <a:ext cx="54321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dt" idx="10"/>
          </p:nvPr>
        </p:nvSpPr>
        <p:spPr>
          <a:xfrm>
            <a:off x="5919680" y="6356350"/>
            <a:ext cx="9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ftr" idx="11"/>
          </p:nvPr>
        </p:nvSpPr>
        <p:spPr>
          <a:xfrm>
            <a:off x="7161955" y="6356350"/>
            <a:ext cx="324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0700656" y="6356350"/>
            <a:ext cx="65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2">
            <a:alphaModFix/>
          </a:blip>
          <a:srcRect l="39434" t="20274" b="22676"/>
          <a:stretch/>
        </p:blipFill>
        <p:spPr>
          <a:xfrm>
            <a:off x="-4696" y="-1"/>
            <a:ext cx="4896738" cy="43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ctrTitle"/>
          </p:nvPr>
        </p:nvSpPr>
        <p:spPr>
          <a:xfrm>
            <a:off x="6991350" y="2571235"/>
            <a:ext cx="41796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rebuchet MS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55" name="Google Shape;55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8" name="Google Shape;58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9" name="Google Shape;59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C59A00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9A00">
                <a:alpha val="49800"/>
              </a:srgbClr>
            </a:solidFill>
            <a:ln>
              <a:noFill/>
            </a:ln>
          </p:spPr>
        </p:sp>
        <p:sp>
          <p:nvSpPr>
            <p:cNvPr id="61" name="Google Shape;61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2" name="Google Shape;62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80000"/>
              </a:srgbClr>
            </a:solidFill>
            <a:ln>
              <a:noFill/>
            </a:ln>
          </p:spPr>
        </p:sp>
        <p:sp>
          <p:nvSpPr>
            <p:cNvPr id="63" name="Google Shape;63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C59A00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ctrTitle"/>
          </p:nvPr>
        </p:nvSpPr>
        <p:spPr>
          <a:xfrm>
            <a:off x="339634" y="323287"/>
            <a:ext cx="11478000" cy="6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Dr. D. Y. Patil Pratishthan’s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	                </a:t>
            </a: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Y. Patil Institute Of Master Of Computer Applications And Management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	                      </a:t>
            </a:r>
            <a:r>
              <a:rPr lang="en-I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 No. 29, Behind Akurdi Railway Station, Pradhikaran, Nigdi, Pune - 411044</a:t>
            </a:r>
            <a:r>
              <a:rPr lang="en-IN" sz="17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7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7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 </a:t>
            </a:r>
            <a: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      </a:t>
            </a: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FYMCA</a:t>
            </a: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 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				      </a:t>
            </a: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SEMISTER – 1 (2022-2023)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  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				       </a:t>
            </a: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SYNOPSIS ON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    </a:t>
            </a:r>
            <a: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             </a:t>
            </a:r>
            <a:r>
              <a:rPr lang="en-IN" sz="2400" b="1" u="sng" dirty="0">
                <a:solidFill>
                  <a:srgbClr val="FF0000"/>
                </a:solidFill>
                <a:latin typeface="Times New Roman"/>
                <a:ea typeface="Raleway"/>
                <a:cs typeface="Times New Roman"/>
                <a:sym typeface="Times New Roman"/>
              </a:rPr>
              <a:t>“MUSICAL  INSTRUMENTS  SYSTEM</a:t>
            </a:r>
            <a:r>
              <a:rPr lang="en-IN" sz="24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 </a:t>
            </a:r>
            <a:b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/>
            </a:r>
            <a:b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lang="en-IN" sz="1800" b="1" dirty="0">
                <a:solidFill>
                  <a:srgbClr val="000000"/>
                </a:solidFill>
                <a:latin typeface="Raleway"/>
                <a:ea typeface="Raleway"/>
                <a:cs typeface="Times New Roman" panose="02020603050405020304" pitchFamily="18" charset="0"/>
                <a:sym typeface="Raleway"/>
              </a:rPr>
              <a:t>     </a:t>
            </a:r>
            <a:r>
              <a:rPr lang="en-IN" sz="1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				           </a:t>
            </a:r>
            <a:r>
              <a:rPr lang="en-IN" sz="1800" b="1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PROF</a:t>
            </a:r>
            <a:r>
              <a:rPr lang="en-I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VANITA PATIL MAM</a:t>
            </a: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		           </a:t>
            </a:r>
            <a: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DHANANJAY MANIK BHAGAT (FYMCA-149).</a:t>
            </a:r>
            <a:b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PROF. NISARGA SABALE MAM  			            2.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500" b="1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Times New Roman"/>
              </a:rPr>
              <a:t>ANIKET SUJIT MARGANE</a:t>
            </a:r>
            <a: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(FYMCA-143).</a:t>
            </a:r>
            <a:br>
              <a:rPr lang="en-IN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7090" y="334013"/>
            <a:ext cx="946150" cy="9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0FCDB-B938-E6DE-94D7-66613AE11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DF0D0-A2DB-4701-6ECF-21A9332E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5" y="0"/>
            <a:ext cx="1718257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1082675" algn="l"/>
              </a:tabLst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RELATIONSHIP DIAGRAM :-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1082675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4EAB7-F55B-7122-0136-1C818EC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8054975"/>
            <a:ext cx="171825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98BB7-572E-4758-A120-710BC499C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580" r="720"/>
          <a:stretch/>
        </p:blipFill>
        <p:spPr>
          <a:xfrm>
            <a:off x="1536970" y="451538"/>
            <a:ext cx="7737093" cy="64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BDA34-15FD-F6CC-D1C3-69DB22176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592C5-124D-BC28-DEF4-277758DA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0"/>
            <a:ext cx="31854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082675" algn="l"/>
              </a:tabLst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:-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2675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600F7-63D1-6629-82E3-5F834E5D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66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55CA6-1D03-4967-9A84-BC54518D0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8" b="5335"/>
          <a:stretch/>
        </p:blipFill>
        <p:spPr>
          <a:xfrm>
            <a:off x="2375554" y="348791"/>
            <a:ext cx="6561056" cy="65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A5AA6-3486-45B6-B9ED-4920612BD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6" r="8177"/>
          <a:stretch/>
        </p:blipFill>
        <p:spPr>
          <a:xfrm>
            <a:off x="3601338" y="102581"/>
            <a:ext cx="5175017" cy="66528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18388-E1E7-718B-21DD-D8490143B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64BBE-FD32-2EFA-39D8-9BB2CE5EF03D}"/>
              </a:ext>
            </a:extLst>
          </p:cNvPr>
          <p:cNvSpPr txBox="1"/>
          <p:nvPr/>
        </p:nvSpPr>
        <p:spPr>
          <a:xfrm>
            <a:off x="526774" y="172244"/>
            <a:ext cx="610262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1082040" algn="l"/>
              </a:tabLst>
            </a:pPr>
            <a:r>
              <a:rPr lang="en-IN" sz="1800" b="1" u="sng" dirty="0">
                <a:effectLst/>
                <a:latin typeface="Engravers MT" panose="020907070805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ACTIVITY DIAGRAM :-</a:t>
            </a:r>
            <a:endParaRPr lang="en-IN" sz="1600" dirty="0">
              <a:effectLst/>
              <a:latin typeface="Engravers MT" panose="020907070805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35CE7-2FEC-A5A1-6336-A372424C9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C3B90-2C3E-70A7-661D-27B5C514BA17}"/>
              </a:ext>
            </a:extLst>
          </p:cNvPr>
          <p:cNvSpPr txBox="1"/>
          <p:nvPr/>
        </p:nvSpPr>
        <p:spPr>
          <a:xfrm>
            <a:off x="759883" y="247939"/>
            <a:ext cx="610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u="sng" dirty="0">
                <a:effectLst/>
                <a:latin typeface="Engravers MT" panose="02090707080505020304" pitchFamily="18" charset="0"/>
                <a:ea typeface="Calibri" panose="020F0502020204030204" pitchFamily="34" charset="0"/>
              </a:rPr>
              <a:t>CLASS DIAGRAM :-</a:t>
            </a:r>
            <a:endParaRPr lang="en-IN" sz="1600" dirty="0">
              <a:latin typeface="Engravers MT" panose="0209070708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34D7-AC89-4451-8009-89615F34A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0388" y="723900"/>
            <a:ext cx="8748074" cy="59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5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0BD08-D64E-4ADE-BA38-D74A728B0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C84F7-6070-46D3-B2A9-B17100261019}"/>
              </a:ext>
            </a:extLst>
          </p:cNvPr>
          <p:cNvSpPr txBox="1"/>
          <p:nvPr/>
        </p:nvSpPr>
        <p:spPr>
          <a:xfrm>
            <a:off x="669303" y="377072"/>
            <a:ext cx="3584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latin typeface="Engravers MT" panose="02090707080505020304" pitchFamily="18" charset="0"/>
              </a:rPr>
              <a:t>Sequence</a:t>
            </a:r>
            <a:r>
              <a:rPr lang="en-US" dirty="0"/>
              <a:t>  </a:t>
            </a:r>
            <a:r>
              <a:rPr lang="en-US" sz="1600" b="1" u="sng" dirty="0">
                <a:latin typeface="Engravers MT" panose="02090707080505020304" pitchFamily="18" charset="0"/>
              </a:rPr>
              <a:t>Diagram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62CB8-DC11-4C51-9930-8222CDC7F9ED}"/>
              </a:ext>
            </a:extLst>
          </p:cNvPr>
          <p:cNvPicPr/>
          <p:nvPr/>
        </p:nvPicPr>
        <p:blipFill rotWithShape="1">
          <a:blip r:embed="rId2"/>
          <a:srcRect t="2740" b="6314"/>
          <a:stretch/>
        </p:blipFill>
        <p:spPr>
          <a:xfrm>
            <a:off x="2479249" y="829559"/>
            <a:ext cx="6608190" cy="58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4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C1648-68E6-40B8-A833-041A0BA45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F9EC9-16BA-4E04-A2C0-8DA095D48F35}"/>
              </a:ext>
            </a:extLst>
          </p:cNvPr>
          <p:cNvSpPr txBox="1"/>
          <p:nvPr/>
        </p:nvSpPr>
        <p:spPr>
          <a:xfrm>
            <a:off x="820131" y="301658"/>
            <a:ext cx="3182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Engravers MT" panose="02090707080505020304" pitchFamily="18" charset="0"/>
              </a:rPr>
              <a:t>Table </a:t>
            </a:r>
            <a:r>
              <a:rPr lang="en-US" dirty="0"/>
              <a:t> </a:t>
            </a:r>
            <a:r>
              <a:rPr lang="en-US" sz="1600" b="1" u="sng" dirty="0">
                <a:latin typeface="Engravers MT" panose="02090707080505020304" pitchFamily="18" charset="0"/>
              </a:rPr>
              <a:t>Structure  :-</a:t>
            </a:r>
            <a:endParaRPr lang="en-US" dirty="0"/>
          </a:p>
        </p:txBody>
      </p:sp>
      <p:pic>
        <p:nvPicPr>
          <p:cNvPr id="1042" name="Picture 7">
            <a:extLst>
              <a:ext uri="{FF2B5EF4-FFF2-40B4-BE49-F238E27FC236}">
                <a16:creationId xmlns:a16="http://schemas.microsoft.com/office/drawing/2014/main" id="{858436FD-8774-432B-8D52-007F42B3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9" y="1113866"/>
            <a:ext cx="8354321" cy="21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3">
            <a:extLst>
              <a:ext uri="{FF2B5EF4-FFF2-40B4-BE49-F238E27FC236}">
                <a16:creationId xmlns:a16="http://schemas.microsoft.com/office/drawing/2014/main" id="{C061A81B-91A4-4C5D-9A60-BBA44498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6" y="3916030"/>
            <a:ext cx="8413194" cy="264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9">
            <a:extLst>
              <a:ext uri="{FF2B5EF4-FFF2-40B4-BE49-F238E27FC236}">
                <a16:creationId xmlns:a16="http://schemas.microsoft.com/office/drawing/2014/main" id="{579A918D-98B2-45D0-BFAF-768AD2F6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31" y="8191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87269331-FEA1-406E-9FAA-E63B01CF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31" y="38128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Detail 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6A1D09D2-3E82-4C04-AD98-953E76C3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9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CD8E9-4E40-438E-B2F6-24E572442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32D17-C209-4A1A-AE42-CBB62799E163}"/>
              </a:ext>
            </a:extLst>
          </p:cNvPr>
          <p:cNvSpPr/>
          <p:nvPr/>
        </p:nvSpPr>
        <p:spPr>
          <a:xfrm>
            <a:off x="901793" y="268353"/>
            <a:ext cx="1534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Table</a:t>
            </a:r>
            <a:endParaRPr lang="en-US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1DE0463-350D-46E8-AC66-01B1B036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7" b="4762"/>
          <a:stretch>
            <a:fillRect/>
          </a:stretch>
        </p:blipFill>
        <p:spPr bwMode="auto">
          <a:xfrm>
            <a:off x="901792" y="693448"/>
            <a:ext cx="8807815" cy="25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1E15FD7-1E5E-4B9D-B214-B45AF0BC0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93" y="35583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 Details Table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5">
            <a:extLst>
              <a:ext uri="{FF2B5EF4-FFF2-40B4-BE49-F238E27FC236}">
                <a16:creationId xmlns:a16="http://schemas.microsoft.com/office/drawing/2014/main" id="{E5A03413-F006-4337-87C2-00A0CC8B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3" y="4015507"/>
            <a:ext cx="8807815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0C4FAFA-5F51-44D6-82AA-13E93766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93" y="67126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6CAEA-EF2F-4F77-BB1B-87AE7660D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1D5AF-8D12-4BE3-92C0-A2667371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18" y="115322"/>
            <a:ext cx="8729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Vendor 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6">
            <a:extLst>
              <a:ext uri="{FF2B5EF4-FFF2-40B4-BE49-F238E27FC236}">
                <a16:creationId xmlns:a16="http://schemas.microsoft.com/office/drawing/2014/main" id="{49630600-F263-41F2-9976-E8BD7206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8" y="523188"/>
            <a:ext cx="8729221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FCD20C29-69D2-49F7-8F77-E61422455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18" y="3410268"/>
            <a:ext cx="83227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Purchase 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17">
            <a:extLst>
              <a:ext uri="{FF2B5EF4-FFF2-40B4-BE49-F238E27FC236}">
                <a16:creationId xmlns:a16="http://schemas.microsoft.com/office/drawing/2014/main" id="{DD8F7F08-B406-4F95-81BF-67FA991B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9" y="3931255"/>
            <a:ext cx="872922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9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D1AD0-339A-4A14-8EB8-DC1D4A7E6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7AFBA6-3C8A-4BA8-BD05-311AD857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41" y="607716"/>
            <a:ext cx="9044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Table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8">
            <a:extLst>
              <a:ext uri="{FF2B5EF4-FFF2-40B4-BE49-F238E27FC236}">
                <a16:creationId xmlns:a16="http://schemas.microsoft.com/office/drawing/2014/main" id="{A7A1F534-4E7D-4280-8894-79EE52DD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1" y="1192491"/>
            <a:ext cx="912891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C17669-D851-4237-9206-91D90643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ctrTitle"/>
          </p:nvPr>
        </p:nvSpPr>
        <p:spPr>
          <a:xfrm>
            <a:off x="5533980" y="2503446"/>
            <a:ext cx="6315958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rebuchet MS"/>
              <a:buNone/>
            </a:pPr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THANK YOU</a:t>
            </a:r>
            <a:endParaRPr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4294967295"/>
          </p:nvPr>
        </p:nvSpPr>
        <p:spPr>
          <a:xfrm>
            <a:off x="11507788" y="6042025"/>
            <a:ext cx="68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677263" y="183182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SzPct val="140000"/>
              <a:buFont typeface="Noto Sans Symbols"/>
              <a:buChar char="❖"/>
            </a:pPr>
            <a:r>
              <a:rPr lang="en-IN" sz="2400" b="1" u="sng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u="sng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24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955399" y="1486104"/>
            <a:ext cx="8487181" cy="442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7675" lvl="0" indent="-44767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“MUSIC INSTRUMENTS SYSTEM” is an offline windows based application designed to manage all purchase, sales related operations within an organisation. </a:t>
            </a:r>
          </a:p>
          <a:p>
            <a:pPr marL="447675" lvl="0" indent="-44767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application is to automate the existing system of manually maintaining the records of the product, customer, vendor, shop, purchase, sales details etc.</a:t>
            </a:r>
          </a:p>
          <a:p>
            <a:pPr marL="447675" lvl="0" indent="-44767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once the information is inputted, it will provide quick information regarding data. </a:t>
            </a:r>
          </a:p>
          <a:p>
            <a:pPr marL="447675" lvl="0" indent="-44767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system will increase data accuracy, make music instrument shop management more secure, effective, convenient and accessible and begin to coordinate information across the system. </a:t>
            </a:r>
          </a:p>
          <a:p>
            <a:pPr marL="447675" lvl="0" indent="-44767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a brief look of the products being purchased from the vendor and the products being sold to the customer and reports are generated accordingly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418AC-72EA-D38C-2271-0E9B5274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5" y="681333"/>
            <a:ext cx="11420061" cy="1320900"/>
          </a:xfrm>
        </p:spPr>
        <p:txBody>
          <a:bodyPr numCol="2">
            <a:normAutofit/>
          </a:bodyPr>
          <a:lstStyle/>
          <a:p>
            <a:pPr marL="571500" indent="-571500">
              <a:buSzPct val="140000"/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  <a:t>S</a:t>
            </a:r>
            <a: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  <a:t>cope of the Project</a:t>
            </a:r>
            <a:b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</a:br>
            <a: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  <a:t/>
            </a:r>
            <a:b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</a:br>
            <a:endParaRPr lang="en-IN" sz="24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F20B6-BF4B-3347-62C3-289D3C20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819" y="1584789"/>
            <a:ext cx="8656982" cy="5426765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scope of our Music Instrument Shop Management is that, it’s a user-friendly application.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registration and profile management facilities for customer.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Quick access to particular product and services.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used to give maximum information to the user about product purchased from vendor and product sold to the customer, purchase and sales details etc.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very convenient for the user as it minimizes the process work as well as the tedious job.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different categories of product of different brands at a single place.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approach and access made easier and convenient as it provides easy and quick access to particular product and services.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for accessing any detail will be very less. Hence the system saves time, efforts and cost.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677263" y="521112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Clr>
                <a:schemeClr val="accent1"/>
              </a:buClr>
              <a:buSzPct val="140000"/>
              <a:buFont typeface="Wingdings" panose="05000000000000000000" pitchFamily="2" charset="2"/>
              <a:buChar char="v"/>
            </a:pPr>
            <a:r>
              <a:rPr lang="en-IN" sz="2400" b="1" i="0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imes New Roman"/>
                <a:cs typeface="Times New Roman"/>
                <a:sym typeface="Times New Roman"/>
              </a:rPr>
              <a:t>Existing  System </a:t>
            </a:r>
            <a:endParaRPr lang="en-IN" sz="2400" b="0" i="0" u="sng" strike="noStrike" cap="none" dirty="0">
              <a:solidFill>
                <a:schemeClr val="dk1"/>
              </a:solidFill>
              <a:latin typeface="Engravers MT" panose="020907070805050203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915873" y="1704975"/>
            <a:ext cx="8705205" cy="470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0332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System is totally depending on manual data management for different activities such as maintaining details of the product, customer, vendor etc. </a:t>
            </a:r>
          </a:p>
          <a:p>
            <a:pPr marL="370332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maintain different register for various activities such as storing and searching data which is tedious and time-consuming task. </a:t>
            </a:r>
          </a:p>
          <a:p>
            <a:pPr marL="370332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present system all transactions are done manually with pen and paper. </a:t>
            </a:r>
          </a:p>
          <a:p>
            <a:pPr marL="370332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frequent updating is not possible also generating reports, accurately is not possible with current system.</a:t>
            </a:r>
          </a:p>
          <a:p>
            <a:pPr marL="370332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 is lacking in facilities such as searching, deleting, and updating data efficiently 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effectively.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153-0DC5-0CE8-2D7E-50C8D61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571500" indent="-571500">
              <a:buSzPct val="140000"/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chemeClr val="dk1"/>
                </a:solidFill>
                <a:latin typeface="Engravers MT" panose="02090707080505020304" pitchFamily="18" charset="0"/>
                <a:cs typeface="Times New Roman"/>
                <a:sym typeface="Times New Roman"/>
              </a:rPr>
              <a:t>Proposed</a:t>
            </a:r>
            <a:r>
              <a:rPr lang="en-IN" sz="36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1" u="sng" dirty="0">
                <a:solidFill>
                  <a:schemeClr val="dk1"/>
                </a:solidFill>
                <a:latin typeface="Engravers MT" panose="02090707080505020304" pitchFamily="18" charset="0"/>
                <a:cs typeface="Times New Roman"/>
                <a:sym typeface="Times New Roman"/>
              </a:rPr>
              <a:t>System </a:t>
            </a:r>
            <a:r>
              <a:rPr lang="en-IN" sz="36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4B5C-BD6D-6BE6-D048-36D7A5F6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359" y="1538406"/>
            <a:ext cx="8685328" cy="50348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is computer-based application which provides various interfaces for various operation and hence flexible.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greater speed and reduced time consumptions.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any instruments information wanted by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able to generate calculations, reports automatically.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such as adding, deleting/ removing, searching, updating customer details, vendor details, product details, shop details, purchase details, sales details can be done efficiently and effectively by proposed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contains a secure login wherein only the authorized person can access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retrieval of data from the database is easier as all the information is stored in a central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 proposed system is user-friendly.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84837-11DE-2CC0-94C0-E1B854B54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677263" y="3333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Noto Sans Symbols"/>
              <a:buChar char="❖"/>
            </a:pPr>
            <a: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  <a:t>Modules</a:t>
            </a:r>
            <a:endParaRPr sz="2400" b="1" i="0" u="sng" strike="noStrike" cap="none" dirty="0">
              <a:solidFill>
                <a:schemeClr val="dk1"/>
              </a:solidFill>
              <a:latin typeface="Engravers MT" panose="020907070805050203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19287" y="1500809"/>
            <a:ext cx="7877452" cy="483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Management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marL="893763"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Purchase Details</a:t>
            </a:r>
          </a:p>
          <a:p>
            <a:pPr marL="893763" marR="0" lvl="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Sales Details</a:t>
            </a: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937" marR="0" lvl="0" indent="-285750" algn="l" rtl="0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v"/>
            </a:pP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"/>
          <p:cNvSpPr txBox="1"/>
          <p:nvPr/>
        </p:nvSpPr>
        <p:spPr>
          <a:xfrm>
            <a:off x="677334" y="369427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Noto Sans Symbols"/>
              <a:buChar char="❖"/>
            </a:pPr>
            <a:r>
              <a:rPr lang="en-IN" sz="2400" b="1" i="0" u="sng" strike="noStrike" cap="none" dirty="0">
                <a:solidFill>
                  <a:schemeClr val="dk1"/>
                </a:solidFill>
                <a:latin typeface="Engravers MT" panose="02090707080505020304" pitchFamily="18" charset="0"/>
                <a:ea typeface="Trebuchet MS"/>
                <a:cs typeface="Trebuchet MS"/>
                <a:sym typeface="Trebuchet MS"/>
              </a:rPr>
              <a:t>Requirements</a:t>
            </a:r>
            <a:endParaRPr sz="2400" b="1" i="0" u="sng" strike="noStrike" cap="none" dirty="0">
              <a:solidFill>
                <a:schemeClr val="dk1"/>
              </a:solidFill>
              <a:latin typeface="Engravers MT" panose="020907070805050203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1"/>
          <p:cNvSpPr txBox="1"/>
          <p:nvPr/>
        </p:nvSpPr>
        <p:spPr>
          <a:xfrm>
            <a:off x="806543" y="1661184"/>
            <a:ext cx="8596800" cy="46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q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Intel i3 10</a:t>
            </a:r>
            <a:r>
              <a:rPr lang="en-IN" sz="15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Generation &amp; above.</a:t>
            </a:r>
            <a:endParaRPr lang="en-IN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Disk: 25 GB Minimum.</a:t>
            </a:r>
            <a:endParaRPr lang="en-IN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 GB Minimum. </a:t>
            </a:r>
            <a:endParaRPr lang="en-IN"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" panose="05000000000000000000" pitchFamily="2" charset="2"/>
              <a:buChar char="q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Windows 7 and Higher Version.</a:t>
            </a: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Front – End : </a:t>
            </a:r>
            <a:r>
              <a:rPr lang="en-IN" sz="1500" dirty="0">
                <a:solidFill>
                  <a:schemeClr val="dk1"/>
                </a:solidFill>
                <a:latin typeface="Times New Roman"/>
                <a:cs typeface="Times New Roman"/>
              </a:rPr>
              <a:t>Java</a:t>
            </a:r>
            <a:r>
              <a:rPr lang="en-IN" sz="2000" dirty="0"/>
              <a:t> </a:t>
            </a:r>
            <a:r>
              <a:rPr lang="en-IN" sz="1500" dirty="0">
                <a:solidFill>
                  <a:schemeClr val="dk1"/>
                </a:solidFill>
                <a:latin typeface="Times New Roman"/>
                <a:cs typeface="Times New Roman"/>
              </a:rPr>
              <a:t>Servlet/JSP,</a:t>
            </a:r>
            <a:r>
              <a:rPr lang="en-IN" sz="2000" dirty="0"/>
              <a:t> </a:t>
            </a:r>
            <a:r>
              <a:rPr lang="en-IN" sz="1500" dirty="0">
                <a:solidFill>
                  <a:schemeClr val="dk1"/>
                </a:solidFill>
                <a:latin typeface="Times New Roman"/>
                <a:cs typeface="Times New Roman"/>
              </a:rPr>
              <a:t>Bootstrap</a:t>
            </a:r>
            <a:r>
              <a:rPr lang="en-IN" sz="2000" dirty="0"/>
              <a:t>, </a:t>
            </a:r>
            <a:r>
              <a:rPr lang="en-IN" sz="1500" dirty="0">
                <a:solidFill>
                  <a:schemeClr val="dk1"/>
                </a:solidFill>
                <a:latin typeface="Times New Roman"/>
                <a:cs typeface="Times New Roman"/>
              </a:rPr>
              <a:t>HTML</a:t>
            </a:r>
            <a:r>
              <a:rPr lang="en-IN" sz="2000" dirty="0"/>
              <a:t>, </a:t>
            </a:r>
            <a:r>
              <a:rPr lang="en-IN" sz="1500" dirty="0">
                <a:solidFill>
                  <a:schemeClr val="dk1"/>
                </a:solidFill>
                <a:latin typeface="Times New Roman"/>
                <a:cs typeface="Times New Roman"/>
              </a:rPr>
              <a:t>JavaScript</a:t>
            </a:r>
            <a:r>
              <a:rPr lang="en-IN" sz="2000" dirty="0"/>
              <a:t>.</a:t>
            </a:r>
            <a:endParaRPr lang="en-IN" sz="1500" b="0" i="0" u="none" strike="noStrike" cap="none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Back – End :  Java</a:t>
            </a: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Server Used : Apache Tomcat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MySQL.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arenR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Editor: NetBeans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Eclipse IDE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162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</a:pPr>
            <a:endParaRPr lang="en-IN"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5104C-6BEA-FB2A-7007-699582AEE5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84D6C-3660-BDB7-FE0A-1ED7C2FC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1584"/>
            <a:ext cx="455926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DIAGRAM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ngravers MT" panose="020907070805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ngravers MT" panose="0209070708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FE665-16D4-E583-6FEC-99FDD133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4218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0DC2B-F0CC-4550-9A99-04E1B3A4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89" y="1695800"/>
            <a:ext cx="8418137" cy="4070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4F534-1919-4F2F-ADEF-AA83A4718424}"/>
              </a:ext>
            </a:extLst>
          </p:cNvPr>
          <p:cNvSpPr txBox="1"/>
          <p:nvPr/>
        </p:nvSpPr>
        <p:spPr>
          <a:xfrm>
            <a:off x="1240714" y="1063131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ritannic Bold" panose="020B0903060703020204" pitchFamily="34" charset="0"/>
              </a:rPr>
              <a:t>Level</a:t>
            </a:r>
            <a:r>
              <a:rPr lang="en-US" sz="1600" b="1" dirty="0">
                <a:latin typeface="Bodoni MT Black" panose="02070A03080606020203" pitchFamily="18" charset="0"/>
              </a:rPr>
              <a:t>  0 :</a:t>
            </a:r>
          </a:p>
          <a:p>
            <a:endParaRPr lang="en-US" sz="1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8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BB790-E90A-4F93-9E55-7C2A3CE4D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FB4E1-0350-4543-9551-0A5454330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" t="5843" r="532" b="4996"/>
          <a:stretch/>
        </p:blipFill>
        <p:spPr>
          <a:xfrm>
            <a:off x="575035" y="1234912"/>
            <a:ext cx="8015628" cy="5458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65EDAB-B32C-4387-B9EE-0370BBB29998}"/>
              </a:ext>
            </a:extLst>
          </p:cNvPr>
          <p:cNvSpPr txBox="1"/>
          <p:nvPr/>
        </p:nvSpPr>
        <p:spPr>
          <a:xfrm>
            <a:off x="1357460" y="69758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ritannic Bold" panose="020B0903060703020204" pitchFamily="34" charset="0"/>
              </a:rPr>
              <a:t>Level 1 :</a:t>
            </a:r>
          </a:p>
        </p:txBody>
      </p:sp>
    </p:spTree>
    <p:extLst>
      <p:ext uri="{BB962C8B-B14F-4D97-AF65-F5344CB8AC3E}">
        <p14:creationId xmlns:p14="http://schemas.microsoft.com/office/powerpoint/2010/main" val="2634478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624</Words>
  <Application>Microsoft Office PowerPoint</Application>
  <PresentationFormat>Widescreen</PresentationFormat>
  <Paragraphs>87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Bodoni MT Black</vt:lpstr>
      <vt:lpstr>Britannic Bold</vt:lpstr>
      <vt:lpstr>Calibri</vt:lpstr>
      <vt:lpstr>Engravers MT</vt:lpstr>
      <vt:lpstr>Mangal</vt:lpstr>
      <vt:lpstr>Noto Sans Symbols</vt:lpstr>
      <vt:lpstr>Raleway</vt:lpstr>
      <vt:lpstr>Times New Roman</vt:lpstr>
      <vt:lpstr>Trebuchet MS</vt:lpstr>
      <vt:lpstr>Wingdings</vt:lpstr>
      <vt:lpstr>Facet</vt:lpstr>
      <vt:lpstr>                Dr. D. Y. Patil Pratishthan’s                  D. Y. Patil Institute Of Master Of Computer Applications And Management                        Sector No. 29, Behind Akurdi Railway Station, Pradhikaran, Nigdi, Pune - 411044              FYMCA            SEMISTER – 1 (2022-2023)               PROJECT SYNOPSIS ON                       “MUSICAL  INSTRUMENTS  SYSTEM”          Under the Guidance of:               Submitted By:      1. PROF. VANITA PATIL MAM                    1.  DHANANJAY MANIK BHAGAT (FYMCA-149).      2. PROF. NISARGA SABALE MAM                 2.  ANIKET SUJIT MARGANE (FYMCA-143). </vt:lpstr>
      <vt:lpstr>INTRODUCTION</vt:lpstr>
      <vt:lpstr>Scope of the Project  </vt:lpstr>
      <vt:lpstr>PowerPoint Presentation</vt:lpstr>
      <vt:lpstr>Proposed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Dr. D. Y. Patil Pratishthan’s                  D. Y. Patil Institute Of Master Of Computer Applications And Management                        Sector No. 29, Behind Akurdi Railway Station, Pradhikaran, Nigdi, Pune - 411044            FYMCA       SEMISTER – 1 (2022-2023)         PROJECT SYNOPSIS ON                     “VIRTUAL CLASSROOM”          Under the Guidance of:                Submitted By:      1. MS. NISARGA SABALE MAM.                     1. DHANANJAY MANIK BHAGAT (FYMCA-149).      2. MRS. VANITA PATIL MAM.                                  2. ANIKET SUJIT MARGANE (FYMCA-143). </dc:title>
  <cp:lastModifiedBy>Admin</cp:lastModifiedBy>
  <cp:revision>92</cp:revision>
  <dcterms:modified xsi:type="dcterms:W3CDTF">2023-03-16T14:45:20Z</dcterms:modified>
</cp:coreProperties>
</file>