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65" r:id="rId16"/>
    <p:sldId id="293" r:id="rId17"/>
    <p:sldId id="26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24635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36359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00E248-2DBC-44E2-BB58-29E22F88206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1013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350758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00E248-2DBC-44E2-BB58-29E22F88206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31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5772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836790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97994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65732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33F6E2-999C-46B4-B27D-A7A84AADF966}"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389444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7882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33F6E2-999C-46B4-B27D-A7A84AADF966}"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2605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33F6E2-999C-46B4-B27D-A7A84AADF966}"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65484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3F6E2-999C-46B4-B27D-A7A84AADF966}"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345496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118985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33F6E2-999C-46B4-B27D-A7A84AADF966}"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00E248-2DBC-44E2-BB58-29E22F88206F}" type="slidenum">
              <a:rPr lang="en-IN" smtClean="0"/>
              <a:t>‹#›</a:t>
            </a:fld>
            <a:endParaRPr lang="en-IN"/>
          </a:p>
        </p:txBody>
      </p:sp>
    </p:spTree>
    <p:extLst>
      <p:ext uri="{BB962C8B-B14F-4D97-AF65-F5344CB8AC3E}">
        <p14:creationId xmlns:p14="http://schemas.microsoft.com/office/powerpoint/2010/main" val="200319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33F6E2-999C-46B4-B27D-A7A84AADF966}" type="datetimeFigureOut">
              <a:rPr lang="en-IN" smtClean="0"/>
              <a:t>21-03-2023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00E248-2DBC-44E2-BB58-29E22F88206F}" type="slidenum">
              <a:rPr lang="en-IN" smtClean="0"/>
              <a:t>‹#›</a:t>
            </a:fld>
            <a:endParaRPr lang="en-IN"/>
          </a:p>
        </p:txBody>
      </p:sp>
    </p:spTree>
    <p:extLst>
      <p:ext uri="{BB962C8B-B14F-4D97-AF65-F5344CB8AC3E}">
        <p14:creationId xmlns:p14="http://schemas.microsoft.com/office/powerpoint/2010/main" val="23625091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161" y="772657"/>
            <a:ext cx="9244178" cy="2262781"/>
          </a:xfrm>
        </p:spPr>
        <p:txBody>
          <a:bodyPr/>
          <a:lstStyle/>
          <a:p>
            <a:r>
              <a:rPr lang="en-IN" b="1" dirty="0" smtClean="0">
                <a:latin typeface="Times New Roman" panose="02020603050405020304" pitchFamily="18" charset="0"/>
                <a:cs typeface="Times New Roman" panose="02020603050405020304" pitchFamily="18" charset="0"/>
              </a:rPr>
              <a:t>“Musical Instrument System”</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65940" y="4666542"/>
            <a:ext cx="8915399" cy="1649798"/>
          </a:xfrm>
        </p:spPr>
        <p:txBody>
          <a:bodyPr>
            <a:normAutofit/>
          </a:bodyPr>
          <a:lstStyle/>
          <a:p>
            <a:pPr indent="2327275">
              <a:tabLst>
                <a:tab pos="2058988" algn="l"/>
              </a:tabLst>
            </a:pPr>
            <a:r>
              <a:rPr lang="en-IN" dirty="0" smtClean="0">
                <a:latin typeface="Times New Roman" panose="02020603050405020304" pitchFamily="18" charset="0"/>
                <a:cs typeface="Times New Roman" panose="02020603050405020304" pitchFamily="18" charset="0"/>
              </a:rPr>
              <a:t>            Submitted By :-</a:t>
            </a:r>
          </a:p>
          <a:p>
            <a:pPr indent="2327275">
              <a:tabLst>
                <a:tab pos="2058988" algn="l"/>
              </a:tabLst>
            </a:pPr>
            <a:r>
              <a:rPr lang="en-IN" dirty="0" smtClean="0">
                <a:latin typeface="Times New Roman" panose="02020603050405020304" pitchFamily="18" charset="0"/>
                <a:cs typeface="Times New Roman" panose="02020603050405020304" pitchFamily="18" charset="0"/>
              </a:rPr>
              <a:t>Name :- Dhananjay Manik Bhagat</a:t>
            </a:r>
          </a:p>
          <a:p>
            <a:pPr indent="2327275">
              <a:tabLst>
                <a:tab pos="2058988" algn="l"/>
              </a:tabLst>
            </a:pPr>
            <a:r>
              <a:rPr lang="en-IN" dirty="0" smtClean="0">
                <a:latin typeface="Times New Roman" panose="02020603050405020304" pitchFamily="18" charset="0"/>
                <a:cs typeface="Times New Roman" panose="02020603050405020304" pitchFamily="18" charset="0"/>
              </a:rPr>
              <a:t>Division :- C</a:t>
            </a:r>
          </a:p>
          <a:p>
            <a:pPr indent="2327275">
              <a:tabLst>
                <a:tab pos="2058988" algn="l"/>
              </a:tabLst>
            </a:pPr>
            <a:r>
              <a:rPr lang="en-IN" dirty="0" smtClean="0">
                <a:latin typeface="Times New Roman" panose="02020603050405020304" pitchFamily="18" charset="0"/>
                <a:cs typeface="Times New Roman" panose="02020603050405020304" pitchFamily="18" charset="0"/>
              </a:rPr>
              <a:t>Seat No :- 21714</a:t>
            </a: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5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0532"/>
            <a:ext cx="8911687" cy="844205"/>
          </a:xfrm>
        </p:spPr>
        <p:txBody>
          <a:bodyPr>
            <a:normAutofit/>
          </a:bodyPr>
          <a:lstStyle/>
          <a:p>
            <a:r>
              <a:rPr lang="en-US" b="1" dirty="0">
                <a:latin typeface="Times New Roman" panose="02020603050405020304" pitchFamily="18" charset="0"/>
                <a:cs typeface="Times New Roman" panose="02020603050405020304" pitchFamily="18" charset="0"/>
              </a:rPr>
              <a:t>Analysis &amp; Design</a:t>
            </a:r>
            <a:endParaRPr lang="en-IN" dirty="0"/>
          </a:p>
        </p:txBody>
      </p:sp>
      <p:sp>
        <p:nvSpPr>
          <p:cNvPr id="5" name="TextBox 4"/>
          <p:cNvSpPr txBox="1"/>
          <p:nvPr/>
        </p:nvSpPr>
        <p:spPr>
          <a:xfrm>
            <a:off x="2589212" y="984737"/>
            <a:ext cx="167706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ER Diagram : </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527" y="984737"/>
            <a:ext cx="7455372" cy="5776281"/>
          </a:xfrm>
        </p:spPr>
      </p:pic>
    </p:spTree>
    <p:extLst>
      <p:ext uri="{BB962C8B-B14F-4D97-AF65-F5344CB8AC3E}">
        <p14:creationId xmlns:p14="http://schemas.microsoft.com/office/powerpoint/2010/main" val="197562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39915" y="729817"/>
            <a:ext cx="8247185" cy="6005091"/>
          </a:xfrm>
          <a:prstGeom prst="rect">
            <a:avLst/>
          </a:prstGeom>
        </p:spPr>
      </p:pic>
      <p:sp>
        <p:nvSpPr>
          <p:cNvPr id="5" name="TextBox 4"/>
          <p:cNvSpPr txBox="1"/>
          <p:nvPr/>
        </p:nvSpPr>
        <p:spPr>
          <a:xfrm>
            <a:off x="3121269" y="360485"/>
            <a:ext cx="177484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Class Diagram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6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43301" y="140678"/>
            <a:ext cx="7614137" cy="6919546"/>
          </a:xfrm>
          <a:prstGeom prst="rect">
            <a:avLst/>
          </a:prstGeom>
        </p:spPr>
      </p:pic>
      <p:sp>
        <p:nvSpPr>
          <p:cNvPr id="5" name="TextBox 4"/>
          <p:cNvSpPr txBox="1"/>
          <p:nvPr/>
        </p:nvSpPr>
        <p:spPr>
          <a:xfrm>
            <a:off x="2558561" y="571501"/>
            <a:ext cx="2140330"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Use Case Diagram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69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5861" y="562708"/>
            <a:ext cx="2172390"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Sequence Diagram :</a:t>
            </a:r>
            <a:endParaRPr lang="en-IN" b="1"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68251" y="562708"/>
            <a:ext cx="6327458" cy="6392274"/>
          </a:xfrm>
        </p:spPr>
      </p:pic>
    </p:spTree>
    <p:extLst>
      <p:ext uri="{BB962C8B-B14F-4D97-AF65-F5344CB8AC3E}">
        <p14:creationId xmlns:p14="http://schemas.microsoft.com/office/powerpoint/2010/main" val="24691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43400" y="503936"/>
            <a:ext cx="5829300" cy="6354064"/>
          </a:xfrm>
          <a:prstGeom prst="rect">
            <a:avLst/>
          </a:prstGeom>
        </p:spPr>
      </p:pic>
      <p:sp>
        <p:nvSpPr>
          <p:cNvPr id="5" name="TextBox 4"/>
          <p:cNvSpPr txBox="1"/>
          <p:nvPr/>
        </p:nvSpPr>
        <p:spPr>
          <a:xfrm>
            <a:off x="2936631" y="782515"/>
            <a:ext cx="203132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Activity Diagram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0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9815" y="105509"/>
            <a:ext cx="9464797" cy="6559060"/>
          </a:xfrm>
        </p:spPr>
        <p:txBody>
          <a:bodyPr/>
          <a:lstStyle/>
          <a:p>
            <a:pPr marL="342900" lvl="1" indent="-342900"/>
            <a:r>
              <a:rPr lang="en-US" b="1" dirty="0"/>
              <a:t>Data Flow Diagram</a:t>
            </a:r>
            <a:endParaRPr lang="en-IN" sz="1200" dirty="0"/>
          </a:p>
          <a:p>
            <a:pPr marL="0" indent="0">
              <a:buNone/>
            </a:pPr>
            <a:r>
              <a:rPr lang="en-US" sz="1600" b="1" dirty="0">
                <a:latin typeface="Times New Roman" panose="02020603050405020304" pitchFamily="18" charset="0"/>
                <a:cs typeface="Times New Roman" panose="02020603050405020304" pitchFamily="18" charset="0"/>
              </a:rPr>
              <a:t>Level 0 </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TextBox 5"/>
          <p:cNvSpPr txBox="1"/>
          <p:nvPr/>
        </p:nvSpPr>
        <p:spPr>
          <a:xfrm>
            <a:off x="2062361" y="3548892"/>
            <a:ext cx="938077" cy="338554"/>
          </a:xfrm>
          <a:prstGeom prst="rect">
            <a:avLst/>
          </a:prstGeom>
          <a:noFill/>
        </p:spPr>
        <p:txBody>
          <a:bodyPr wrap="none" rtlCol="0">
            <a:spAutoFit/>
          </a:bodyPr>
          <a:lstStyle/>
          <a:p>
            <a:r>
              <a:rPr lang="en-US" sz="1600" b="1" dirty="0" smtClean="0">
                <a:latin typeface="Times New Roman" panose="02020603050405020304" pitchFamily="18" charset="0"/>
                <a:cs typeface="Times New Roman" panose="02020603050405020304" pitchFamily="18" charset="0"/>
              </a:rPr>
              <a:t>Level 1 :</a:t>
            </a:r>
            <a:endParaRPr lang="en-IN" sz="1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7039" b="5789"/>
          <a:stretch/>
        </p:blipFill>
        <p:spPr>
          <a:xfrm>
            <a:off x="3000438" y="438639"/>
            <a:ext cx="7872142" cy="29464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2761" b="17217"/>
          <a:stretch/>
        </p:blipFill>
        <p:spPr>
          <a:xfrm>
            <a:off x="3000438" y="3926656"/>
            <a:ext cx="7872142" cy="2540000"/>
          </a:xfrm>
          <a:prstGeom prst="rect">
            <a:avLst/>
          </a:prstGeom>
        </p:spPr>
      </p:pic>
    </p:spTree>
    <p:extLst>
      <p:ext uri="{BB962C8B-B14F-4D97-AF65-F5344CB8AC3E}">
        <p14:creationId xmlns:p14="http://schemas.microsoft.com/office/powerpoint/2010/main" val="219994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935" y="1706784"/>
            <a:ext cx="7616119" cy="3551228"/>
          </a:xfrm>
        </p:spPr>
      </p:pic>
      <p:sp>
        <p:nvSpPr>
          <p:cNvPr id="5" name="TextBox 4"/>
          <p:cNvSpPr txBox="1"/>
          <p:nvPr/>
        </p:nvSpPr>
        <p:spPr>
          <a:xfrm>
            <a:off x="2636155" y="1368230"/>
            <a:ext cx="886781" cy="338554"/>
          </a:xfrm>
          <a:prstGeom prst="rect">
            <a:avLst/>
          </a:prstGeom>
          <a:noFill/>
        </p:spPr>
        <p:txBody>
          <a:bodyPr wrap="none" rtlCol="0">
            <a:spAutoFit/>
          </a:bodyPr>
          <a:lstStyle/>
          <a:p>
            <a:r>
              <a:rPr lang="en-US" sz="1600" b="1" dirty="0" smtClean="0">
                <a:latin typeface="Times New Roman" panose="02020603050405020304" pitchFamily="18" charset="0"/>
                <a:cs typeface="Times New Roman" panose="02020603050405020304" pitchFamily="18" charset="0"/>
              </a:rPr>
              <a:t>Level 2:</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996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User Interface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36431"/>
            <a:ext cx="8915400" cy="5345723"/>
          </a:xfrm>
        </p:spPr>
        <p:txBody>
          <a:bodyPr/>
          <a:lstStyle/>
          <a:p>
            <a:pPr lvl="0"/>
            <a:r>
              <a:rPr lang="en-US" b="1" dirty="0"/>
              <a:t>Admin Login </a:t>
            </a:r>
            <a:r>
              <a:rPr lang="en-US" b="1" dirty="0" smtClean="0"/>
              <a:t>:</a:t>
            </a:r>
          </a:p>
          <a:p>
            <a:pPr lvl="0"/>
            <a:endParaRPr lang="en-IN" dirty="0"/>
          </a:p>
          <a:p>
            <a:pPr marL="0" indent="0">
              <a:buNone/>
            </a:pPr>
            <a:endParaRPr lang="en-IN" dirty="0"/>
          </a:p>
        </p:txBody>
      </p:sp>
      <p:pic>
        <p:nvPicPr>
          <p:cNvPr id="4" name="Picture 3"/>
          <p:cNvPicPr/>
          <p:nvPr/>
        </p:nvPicPr>
        <p:blipFill>
          <a:blip r:embed="rId2"/>
          <a:stretch>
            <a:fillRect/>
          </a:stretch>
        </p:blipFill>
        <p:spPr>
          <a:xfrm>
            <a:off x="2589212" y="1986182"/>
            <a:ext cx="7416434" cy="4229980"/>
          </a:xfrm>
          <a:prstGeom prst="rect">
            <a:avLst/>
          </a:prstGeom>
        </p:spPr>
      </p:pic>
    </p:spTree>
    <p:extLst>
      <p:ext uri="{BB962C8B-B14F-4D97-AF65-F5344CB8AC3E}">
        <p14:creationId xmlns:p14="http://schemas.microsoft.com/office/powerpoint/2010/main" val="284165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68215"/>
            <a:ext cx="8915400" cy="6189785"/>
          </a:xfrm>
        </p:spPr>
        <p:txBody>
          <a:bodyPr/>
          <a:lstStyle/>
          <a:p>
            <a:pPr lvl="0"/>
            <a:r>
              <a:rPr lang="en-US" b="1" dirty="0"/>
              <a:t>Dashboard :</a:t>
            </a:r>
            <a:endParaRPr lang="en-IN" dirty="0"/>
          </a:p>
          <a:p>
            <a:pPr marL="0" indent="0">
              <a:buNone/>
            </a:pPr>
            <a:endParaRPr lang="en-IN" dirty="0"/>
          </a:p>
        </p:txBody>
      </p:sp>
      <p:pic>
        <p:nvPicPr>
          <p:cNvPr id="4" name="Picture 3"/>
          <p:cNvPicPr/>
          <p:nvPr/>
        </p:nvPicPr>
        <p:blipFill>
          <a:blip r:embed="rId2"/>
          <a:stretch>
            <a:fillRect/>
          </a:stretch>
        </p:blipFill>
        <p:spPr>
          <a:xfrm>
            <a:off x="2589212" y="1213339"/>
            <a:ext cx="8612187" cy="5055576"/>
          </a:xfrm>
          <a:prstGeom prst="rect">
            <a:avLst/>
          </a:prstGeom>
        </p:spPr>
      </p:pic>
    </p:spTree>
    <p:extLst>
      <p:ext uri="{BB962C8B-B14F-4D97-AF65-F5344CB8AC3E}">
        <p14:creationId xmlns:p14="http://schemas.microsoft.com/office/powerpoint/2010/main" val="316152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00100"/>
            <a:ext cx="8915400" cy="5996354"/>
          </a:xfrm>
        </p:spPr>
        <p:txBody>
          <a:bodyPr/>
          <a:lstStyle/>
          <a:p>
            <a:pPr lvl="0"/>
            <a:r>
              <a:rPr lang="en-US" b="1" dirty="0"/>
              <a:t>Add Product :</a:t>
            </a:r>
            <a:endParaRPr lang="en-IN" dirty="0"/>
          </a:p>
          <a:p>
            <a:pPr marL="0" indent="0">
              <a:buNone/>
            </a:pPr>
            <a:endParaRPr lang="en-IN" dirty="0"/>
          </a:p>
        </p:txBody>
      </p:sp>
      <p:pic>
        <p:nvPicPr>
          <p:cNvPr id="4" name="Picture 3"/>
          <p:cNvPicPr/>
          <p:nvPr/>
        </p:nvPicPr>
        <p:blipFill>
          <a:blip r:embed="rId2"/>
          <a:stretch>
            <a:fillRect/>
          </a:stretch>
        </p:blipFill>
        <p:spPr>
          <a:xfrm>
            <a:off x="2971800" y="1440179"/>
            <a:ext cx="7860323" cy="4582551"/>
          </a:xfrm>
          <a:prstGeom prst="rect">
            <a:avLst/>
          </a:prstGeom>
        </p:spPr>
      </p:pic>
    </p:spTree>
    <p:extLst>
      <p:ext uri="{BB962C8B-B14F-4D97-AF65-F5344CB8AC3E}">
        <p14:creationId xmlns:p14="http://schemas.microsoft.com/office/powerpoint/2010/main" val="366240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014133" cy="3777622"/>
          </a:xfrm>
        </p:spPr>
        <p:txBody>
          <a:bodyPr>
            <a:normAutofit/>
          </a:bodyPr>
          <a:lstStyle/>
          <a:p>
            <a:pPr marL="370332" lvl="0" indent="-285750">
              <a:lnSpc>
                <a:spcPct val="150000"/>
              </a:lnSpc>
              <a:buSzPct val="79999"/>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Present System is totally depending on manual data management for different activities such as maintaining details of the product, customer, vendor etc. </a:t>
            </a:r>
          </a:p>
          <a:p>
            <a:pPr marL="370332" lvl="0" indent="-285750">
              <a:lnSpc>
                <a:spcPct val="150000"/>
              </a:lnSpc>
              <a:buSzPct val="79999"/>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They maintain different register for various activities such as storing and searching data which is tedious and time-consuming task. </a:t>
            </a:r>
          </a:p>
          <a:p>
            <a:pPr marL="370332" lvl="0" indent="-285750">
              <a:lnSpc>
                <a:spcPct val="150000"/>
              </a:lnSpc>
              <a:buSzPct val="79999"/>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present system all transactions are done manually with pen and paper. </a:t>
            </a:r>
          </a:p>
          <a:p>
            <a:pPr marL="370332" lvl="0" indent="-285750">
              <a:lnSpc>
                <a:spcPct val="150000"/>
              </a:lnSpc>
              <a:buSzPct val="79999"/>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So, the frequent updating is not possible also generating reports, accurately is not possible with current system.</a:t>
            </a:r>
          </a:p>
          <a:p>
            <a:pPr marL="370332" lvl="0" indent="-285750">
              <a:lnSpc>
                <a:spcPct val="150000"/>
              </a:lnSpc>
              <a:buSzPct val="79999"/>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Existing system is lacking in facilities such as searching, deleting, and updating data efficiently and effectively.</a:t>
            </a:r>
            <a:endParaRPr lang="en-US"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sz="1400" dirty="0"/>
          </a:p>
        </p:txBody>
      </p:sp>
    </p:spTree>
    <p:extLst>
      <p:ext uri="{BB962C8B-B14F-4D97-AF65-F5344CB8AC3E}">
        <p14:creationId xmlns:p14="http://schemas.microsoft.com/office/powerpoint/2010/main" val="241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28600"/>
            <a:ext cx="8915400" cy="5682622"/>
          </a:xfrm>
        </p:spPr>
        <p:txBody>
          <a:bodyPr/>
          <a:lstStyle/>
          <a:p>
            <a:pPr lvl="0"/>
            <a:r>
              <a:rPr lang="en-US" b="1" dirty="0"/>
              <a:t>View Product </a:t>
            </a:r>
            <a:endParaRPr lang="en-IN" dirty="0"/>
          </a:p>
          <a:p>
            <a:pPr marL="0" indent="0">
              <a:buNone/>
            </a:pPr>
            <a:endParaRPr lang="en-IN" dirty="0"/>
          </a:p>
        </p:txBody>
      </p:sp>
      <p:pic>
        <p:nvPicPr>
          <p:cNvPr id="4" name="Picture 3"/>
          <p:cNvPicPr/>
          <p:nvPr/>
        </p:nvPicPr>
        <p:blipFill>
          <a:blip r:embed="rId2"/>
          <a:stretch>
            <a:fillRect/>
          </a:stretch>
        </p:blipFill>
        <p:spPr>
          <a:xfrm>
            <a:off x="2980592" y="940777"/>
            <a:ext cx="7983415" cy="5152292"/>
          </a:xfrm>
          <a:prstGeom prst="rect">
            <a:avLst/>
          </a:prstGeom>
        </p:spPr>
      </p:pic>
    </p:spTree>
    <p:extLst>
      <p:ext uri="{BB962C8B-B14F-4D97-AF65-F5344CB8AC3E}">
        <p14:creationId xmlns:p14="http://schemas.microsoft.com/office/powerpoint/2010/main" val="340859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09954"/>
            <a:ext cx="8915400" cy="5401268"/>
          </a:xfrm>
        </p:spPr>
        <p:txBody>
          <a:bodyPr/>
          <a:lstStyle/>
          <a:p>
            <a:pPr lvl="0"/>
            <a:r>
              <a:rPr lang="en-US" b="1" dirty="0"/>
              <a:t>Add Customer</a:t>
            </a:r>
            <a:endParaRPr lang="en-IN" dirty="0"/>
          </a:p>
          <a:p>
            <a:pPr marL="0" indent="0">
              <a:buNone/>
            </a:pPr>
            <a:endParaRPr lang="en-IN" dirty="0"/>
          </a:p>
        </p:txBody>
      </p:sp>
      <p:pic>
        <p:nvPicPr>
          <p:cNvPr id="4" name="Picture 3"/>
          <p:cNvPicPr/>
          <p:nvPr/>
        </p:nvPicPr>
        <p:blipFill>
          <a:blip r:embed="rId2"/>
          <a:stretch>
            <a:fillRect/>
          </a:stretch>
        </p:blipFill>
        <p:spPr>
          <a:xfrm>
            <a:off x="2725616" y="1569720"/>
            <a:ext cx="8299938" cy="4716780"/>
          </a:xfrm>
          <a:prstGeom prst="rect">
            <a:avLst/>
          </a:prstGeom>
        </p:spPr>
      </p:pic>
    </p:spTree>
    <p:extLst>
      <p:ext uri="{BB962C8B-B14F-4D97-AF65-F5344CB8AC3E}">
        <p14:creationId xmlns:p14="http://schemas.microsoft.com/office/powerpoint/2010/main" val="379851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4446"/>
            <a:ext cx="8915400" cy="5506776"/>
          </a:xfrm>
        </p:spPr>
        <p:txBody>
          <a:bodyPr/>
          <a:lstStyle/>
          <a:p>
            <a:pPr lvl="0"/>
            <a:r>
              <a:rPr lang="en-US" b="1" dirty="0"/>
              <a:t>View Customer</a:t>
            </a:r>
            <a:endParaRPr lang="en-IN" dirty="0"/>
          </a:p>
          <a:p>
            <a:pPr marL="0" indent="0">
              <a:buNone/>
            </a:pPr>
            <a:endParaRPr lang="en-IN" dirty="0"/>
          </a:p>
        </p:txBody>
      </p:sp>
      <p:pic>
        <p:nvPicPr>
          <p:cNvPr id="4" name="Picture 3"/>
          <p:cNvPicPr/>
          <p:nvPr/>
        </p:nvPicPr>
        <p:blipFill rotWithShape="1">
          <a:blip r:embed="rId2"/>
          <a:srcRect b="11539"/>
          <a:stretch/>
        </p:blipFill>
        <p:spPr bwMode="auto">
          <a:xfrm>
            <a:off x="2589212" y="1253782"/>
            <a:ext cx="7829673" cy="43381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304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12177"/>
            <a:ext cx="8915400" cy="5199045"/>
          </a:xfrm>
        </p:spPr>
        <p:txBody>
          <a:bodyPr/>
          <a:lstStyle/>
          <a:p>
            <a:pPr lvl="0"/>
            <a:r>
              <a:rPr lang="en-US" b="1" dirty="0"/>
              <a:t>Add Shop</a:t>
            </a:r>
            <a:endParaRPr lang="en-IN" dirty="0"/>
          </a:p>
          <a:p>
            <a:pPr marL="0" indent="0">
              <a:buNone/>
            </a:pPr>
            <a:endParaRPr lang="en-IN" dirty="0"/>
          </a:p>
        </p:txBody>
      </p:sp>
      <p:pic>
        <p:nvPicPr>
          <p:cNvPr id="4" name="Picture 3"/>
          <p:cNvPicPr/>
          <p:nvPr/>
        </p:nvPicPr>
        <p:blipFill>
          <a:blip r:embed="rId2"/>
          <a:stretch>
            <a:fillRect/>
          </a:stretch>
        </p:blipFill>
        <p:spPr>
          <a:xfrm>
            <a:off x="2664069" y="1764030"/>
            <a:ext cx="8343900" cy="4147192"/>
          </a:xfrm>
          <a:prstGeom prst="rect">
            <a:avLst/>
          </a:prstGeom>
        </p:spPr>
      </p:pic>
    </p:spTree>
    <p:extLst>
      <p:ext uri="{BB962C8B-B14F-4D97-AF65-F5344CB8AC3E}">
        <p14:creationId xmlns:p14="http://schemas.microsoft.com/office/powerpoint/2010/main" val="195231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41838"/>
            <a:ext cx="8915400" cy="6137030"/>
          </a:xfrm>
        </p:spPr>
        <p:txBody>
          <a:bodyPr/>
          <a:lstStyle/>
          <a:p>
            <a:pPr lvl="0"/>
            <a:r>
              <a:rPr lang="en-US" b="1" dirty="0"/>
              <a:t>View Shop</a:t>
            </a:r>
            <a:endParaRPr lang="en-IN" dirty="0"/>
          </a:p>
          <a:p>
            <a:endParaRPr lang="en-IN" dirty="0"/>
          </a:p>
        </p:txBody>
      </p:sp>
      <p:pic>
        <p:nvPicPr>
          <p:cNvPr id="4" name="Picture 3"/>
          <p:cNvPicPr/>
          <p:nvPr/>
        </p:nvPicPr>
        <p:blipFill>
          <a:blip r:embed="rId2"/>
          <a:stretch>
            <a:fillRect/>
          </a:stretch>
        </p:blipFill>
        <p:spPr>
          <a:xfrm>
            <a:off x="2954215" y="1274885"/>
            <a:ext cx="7596554" cy="4369777"/>
          </a:xfrm>
          <a:prstGeom prst="rect">
            <a:avLst/>
          </a:prstGeom>
        </p:spPr>
      </p:pic>
    </p:spTree>
    <p:extLst>
      <p:ext uri="{BB962C8B-B14F-4D97-AF65-F5344CB8AC3E}">
        <p14:creationId xmlns:p14="http://schemas.microsoft.com/office/powerpoint/2010/main" val="272164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02323"/>
            <a:ext cx="8915400" cy="4908899"/>
          </a:xfrm>
        </p:spPr>
        <p:txBody>
          <a:bodyPr/>
          <a:lstStyle/>
          <a:p>
            <a:pPr lvl="0"/>
            <a:r>
              <a:rPr lang="en-US" b="1" dirty="0"/>
              <a:t>Purchase Product</a:t>
            </a:r>
            <a:endParaRPr lang="en-IN" dirty="0"/>
          </a:p>
          <a:p>
            <a:pPr marL="0" indent="0">
              <a:buNone/>
            </a:pPr>
            <a:endParaRPr lang="en-IN" dirty="0"/>
          </a:p>
        </p:txBody>
      </p:sp>
      <p:pic>
        <p:nvPicPr>
          <p:cNvPr id="4" name="Picture 3"/>
          <p:cNvPicPr/>
          <p:nvPr/>
        </p:nvPicPr>
        <p:blipFill>
          <a:blip r:embed="rId2"/>
          <a:stretch>
            <a:fillRect/>
          </a:stretch>
        </p:blipFill>
        <p:spPr>
          <a:xfrm>
            <a:off x="2589212" y="1725930"/>
            <a:ext cx="7557111" cy="3997862"/>
          </a:xfrm>
          <a:prstGeom prst="rect">
            <a:avLst/>
          </a:prstGeom>
        </p:spPr>
      </p:pic>
    </p:spTree>
    <p:extLst>
      <p:ext uri="{BB962C8B-B14F-4D97-AF65-F5344CB8AC3E}">
        <p14:creationId xmlns:p14="http://schemas.microsoft.com/office/powerpoint/2010/main" val="234759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88023"/>
            <a:ext cx="8915400" cy="5023199"/>
          </a:xfrm>
        </p:spPr>
        <p:txBody>
          <a:bodyPr/>
          <a:lstStyle/>
          <a:p>
            <a:pPr lvl="0"/>
            <a:r>
              <a:rPr lang="en-US" b="1" dirty="0"/>
              <a:t>View Purchase </a:t>
            </a:r>
            <a:r>
              <a:rPr lang="en-US" b="1" dirty="0" smtClean="0"/>
              <a:t>Product</a:t>
            </a:r>
          </a:p>
          <a:p>
            <a:pPr marL="0" lvl="0" indent="0">
              <a:buNone/>
            </a:pPr>
            <a:endParaRPr lang="en-IN" dirty="0"/>
          </a:p>
          <a:p>
            <a:endParaRPr lang="en-IN" dirty="0"/>
          </a:p>
        </p:txBody>
      </p:sp>
      <p:pic>
        <p:nvPicPr>
          <p:cNvPr id="4" name="Picture 3"/>
          <p:cNvPicPr/>
          <p:nvPr/>
        </p:nvPicPr>
        <p:blipFill>
          <a:blip r:embed="rId2"/>
          <a:stretch>
            <a:fillRect/>
          </a:stretch>
        </p:blipFill>
        <p:spPr>
          <a:xfrm>
            <a:off x="2589212" y="1729740"/>
            <a:ext cx="7812087" cy="4038014"/>
          </a:xfrm>
          <a:prstGeom prst="rect">
            <a:avLst/>
          </a:prstGeom>
        </p:spPr>
      </p:pic>
    </p:spTree>
    <p:extLst>
      <p:ext uri="{BB962C8B-B14F-4D97-AF65-F5344CB8AC3E}">
        <p14:creationId xmlns:p14="http://schemas.microsoft.com/office/powerpoint/2010/main" val="3227123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72662"/>
            <a:ext cx="8915400" cy="4838560"/>
          </a:xfrm>
        </p:spPr>
        <p:txBody>
          <a:bodyPr/>
          <a:lstStyle/>
          <a:p>
            <a:pPr lvl="0"/>
            <a:r>
              <a:rPr lang="en-US" b="1" dirty="0"/>
              <a:t>Sales </a:t>
            </a:r>
            <a:r>
              <a:rPr lang="en-US" b="1" dirty="0" smtClean="0"/>
              <a:t>Data</a:t>
            </a:r>
          </a:p>
          <a:p>
            <a:pPr marL="0" lvl="0" indent="0">
              <a:buNone/>
            </a:pPr>
            <a:endParaRPr lang="en-IN" dirty="0"/>
          </a:p>
          <a:p>
            <a:pPr marL="0" indent="0">
              <a:buNone/>
            </a:pPr>
            <a:endParaRPr lang="en-IN" dirty="0"/>
          </a:p>
        </p:txBody>
      </p:sp>
      <p:pic>
        <p:nvPicPr>
          <p:cNvPr id="4" name="Picture 3"/>
          <p:cNvPicPr/>
          <p:nvPr/>
        </p:nvPicPr>
        <p:blipFill rotWithShape="1">
          <a:blip r:embed="rId2"/>
          <a:srcRect b="32750"/>
          <a:stretch/>
        </p:blipFill>
        <p:spPr bwMode="auto">
          <a:xfrm>
            <a:off x="2589212" y="2404109"/>
            <a:ext cx="7636242" cy="3354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1989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67154"/>
            <a:ext cx="8915400" cy="4944068"/>
          </a:xfrm>
        </p:spPr>
        <p:txBody>
          <a:bodyPr/>
          <a:lstStyle/>
          <a:p>
            <a:pPr lvl="0"/>
            <a:r>
              <a:rPr lang="en-US" b="1" dirty="0"/>
              <a:t>Add Vendor</a:t>
            </a:r>
            <a:endParaRPr lang="en-IN" dirty="0"/>
          </a:p>
          <a:p>
            <a:pPr marL="0" indent="0">
              <a:buNone/>
            </a:pPr>
            <a:endParaRPr lang="en-IN" dirty="0"/>
          </a:p>
        </p:txBody>
      </p:sp>
      <p:pic>
        <p:nvPicPr>
          <p:cNvPr id="4" name="Picture 3"/>
          <p:cNvPicPr/>
          <p:nvPr/>
        </p:nvPicPr>
        <p:blipFill rotWithShape="1">
          <a:blip r:embed="rId2"/>
          <a:srcRect b="10551"/>
          <a:stretch/>
        </p:blipFill>
        <p:spPr bwMode="auto">
          <a:xfrm>
            <a:off x="2589212" y="2063777"/>
            <a:ext cx="7812087" cy="362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5142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93530"/>
            <a:ext cx="8915400" cy="4917691"/>
          </a:xfrm>
        </p:spPr>
        <p:txBody>
          <a:bodyPr/>
          <a:lstStyle/>
          <a:p>
            <a:pPr lvl="0"/>
            <a:r>
              <a:rPr lang="en-US" b="1" dirty="0"/>
              <a:t>View </a:t>
            </a:r>
            <a:r>
              <a:rPr lang="en-US" b="1" dirty="0" smtClean="0"/>
              <a:t>Vendors</a:t>
            </a:r>
          </a:p>
          <a:p>
            <a:pPr marL="0" lvl="0" indent="0">
              <a:buNone/>
            </a:pPr>
            <a:endParaRPr lang="en-IN" dirty="0"/>
          </a:p>
          <a:p>
            <a:endParaRPr lang="en-IN" dirty="0"/>
          </a:p>
        </p:txBody>
      </p:sp>
      <p:pic>
        <p:nvPicPr>
          <p:cNvPr id="4" name="Picture 3"/>
          <p:cNvPicPr/>
          <p:nvPr/>
        </p:nvPicPr>
        <p:blipFill>
          <a:blip r:embed="rId2"/>
          <a:stretch>
            <a:fillRect/>
          </a:stretch>
        </p:blipFill>
        <p:spPr>
          <a:xfrm>
            <a:off x="2589212" y="1703070"/>
            <a:ext cx="7469188" cy="3950384"/>
          </a:xfrm>
          <a:prstGeom prst="rect">
            <a:avLst/>
          </a:prstGeom>
        </p:spPr>
      </p:pic>
    </p:spTree>
    <p:extLst>
      <p:ext uri="{BB962C8B-B14F-4D97-AF65-F5344CB8AC3E}">
        <p14:creationId xmlns:p14="http://schemas.microsoft.com/office/powerpoint/2010/main" val="223296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Need For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42836"/>
            <a:ext cx="7986424" cy="3777622"/>
          </a:xfrm>
        </p:spPr>
        <p:txBody>
          <a:bodyPr>
            <a:normAutofit/>
          </a:bodyPr>
          <a:lstStyle/>
          <a:p>
            <a:pPr lvl="0"/>
            <a:r>
              <a:rPr lang="en-IN" sz="1400" dirty="0">
                <a:latin typeface="Times New Roman" panose="02020603050405020304" pitchFamily="18" charset="0"/>
                <a:cs typeface="Times New Roman" panose="02020603050405020304" pitchFamily="18" charset="0"/>
              </a:rPr>
              <a:t>The main scope of our Music Instrument Shop Management is that, it’s a user-friendly application.</a:t>
            </a:r>
          </a:p>
          <a:p>
            <a:pPr lvl="0"/>
            <a:r>
              <a:rPr lang="en-IN" sz="1400" dirty="0">
                <a:latin typeface="Times New Roman" panose="02020603050405020304" pitchFamily="18" charset="0"/>
                <a:cs typeface="Times New Roman" panose="02020603050405020304" pitchFamily="18" charset="0"/>
              </a:rPr>
              <a:t>Secure registration and profile management facilities for customer.</a:t>
            </a:r>
          </a:p>
          <a:p>
            <a:pPr lvl="0"/>
            <a:r>
              <a:rPr lang="en-IN" sz="1400" dirty="0">
                <a:latin typeface="Times New Roman" panose="02020603050405020304" pitchFamily="18" charset="0"/>
                <a:cs typeface="Times New Roman" panose="02020603050405020304" pitchFamily="18" charset="0"/>
              </a:rPr>
              <a:t>Easy and Quick access to particular product and services.</a:t>
            </a:r>
          </a:p>
          <a:p>
            <a:pPr lvl="0"/>
            <a:r>
              <a:rPr lang="en-IN" sz="1400" dirty="0">
                <a:latin typeface="Times New Roman" panose="02020603050405020304" pitchFamily="18" charset="0"/>
                <a:cs typeface="Times New Roman" panose="02020603050405020304" pitchFamily="18" charset="0"/>
              </a:rPr>
              <a:t>This project is used to give maximum information to the user about product purchased from vendor and product sold to the customer, purchase and sales details etc. </a:t>
            </a:r>
          </a:p>
          <a:p>
            <a:pPr lvl="0"/>
            <a:r>
              <a:rPr lang="en-IN" sz="1400" dirty="0">
                <a:latin typeface="Times New Roman" panose="02020603050405020304" pitchFamily="18" charset="0"/>
                <a:cs typeface="Times New Roman" panose="02020603050405020304" pitchFamily="18" charset="0"/>
              </a:rPr>
              <a:t>This project is very convenient for the user as it minimizes the process work as well as the tedious job. </a:t>
            </a:r>
          </a:p>
          <a:p>
            <a:pPr lvl="0"/>
            <a:r>
              <a:rPr lang="en-IN" sz="1400" dirty="0">
                <a:latin typeface="Times New Roman" panose="02020603050405020304" pitchFamily="18" charset="0"/>
                <a:cs typeface="Times New Roman" panose="02020603050405020304" pitchFamily="18" charset="0"/>
              </a:rPr>
              <a:t>User can view different categories of product of different brands at a single place.</a:t>
            </a:r>
          </a:p>
          <a:p>
            <a:pPr lvl="0"/>
            <a:r>
              <a:rPr lang="en-IN" sz="1400" dirty="0">
                <a:latin typeface="Times New Roman" panose="02020603050405020304" pitchFamily="18" charset="0"/>
                <a:cs typeface="Times New Roman" panose="02020603050405020304" pitchFamily="18" charset="0"/>
              </a:rPr>
              <a:t>Data approach and access made easier and convenient as it provides easy and quick access to particular product and services. </a:t>
            </a:r>
          </a:p>
          <a:p>
            <a:pPr lvl="0"/>
            <a:r>
              <a:rPr lang="en-IN" sz="1400" dirty="0">
                <a:latin typeface="Times New Roman" panose="02020603050405020304" pitchFamily="18" charset="0"/>
                <a:cs typeface="Times New Roman" panose="02020603050405020304" pitchFamily="18" charset="0"/>
              </a:rPr>
              <a:t>Time required for accessing any detail will be very less. Hence the system saves time, efforts and cost.</a:t>
            </a:r>
          </a:p>
          <a:p>
            <a:pPr marL="0" indent="0">
              <a:buNone/>
            </a:pPr>
            <a:endParaRPr lang="en-IN" sz="1400" dirty="0"/>
          </a:p>
        </p:txBody>
      </p:sp>
    </p:spTree>
    <p:extLst>
      <p:ext uri="{BB962C8B-B14F-4D97-AF65-F5344CB8AC3E}">
        <p14:creationId xmlns:p14="http://schemas.microsoft.com/office/powerpoint/2010/main" val="1417450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95754"/>
            <a:ext cx="8915400" cy="5380892"/>
          </a:xfrm>
        </p:spPr>
        <p:txBody>
          <a:bodyPr/>
          <a:lstStyle/>
          <a:p>
            <a:pPr lvl="0"/>
            <a:r>
              <a:rPr lang="en-US" b="1" dirty="0"/>
              <a:t>Sales Report</a:t>
            </a:r>
            <a:endParaRPr lang="en-IN" dirty="0"/>
          </a:p>
          <a:p>
            <a:pPr marL="0" indent="0">
              <a:buNone/>
            </a:pPr>
            <a:endParaRPr lang="en-IN" dirty="0"/>
          </a:p>
        </p:txBody>
      </p:sp>
      <p:pic>
        <p:nvPicPr>
          <p:cNvPr id="4" name="Picture 3"/>
          <p:cNvPicPr/>
          <p:nvPr/>
        </p:nvPicPr>
        <p:blipFill>
          <a:blip r:embed="rId2"/>
          <a:stretch>
            <a:fillRect/>
          </a:stretch>
        </p:blipFill>
        <p:spPr>
          <a:xfrm>
            <a:off x="2589212" y="1915477"/>
            <a:ext cx="7592280" cy="3562131"/>
          </a:xfrm>
          <a:prstGeom prst="rect">
            <a:avLst/>
          </a:prstGeom>
        </p:spPr>
      </p:pic>
    </p:spTree>
    <p:extLst>
      <p:ext uri="{BB962C8B-B14F-4D97-AF65-F5344CB8AC3E}">
        <p14:creationId xmlns:p14="http://schemas.microsoft.com/office/powerpoint/2010/main" val="362896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 Dictionary</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7062812"/>
              </p:ext>
            </p:extLst>
          </p:nvPr>
        </p:nvGraphicFramePr>
        <p:xfrm>
          <a:off x="2429163" y="2188959"/>
          <a:ext cx="8402962" cy="3539886"/>
        </p:xfrm>
        <a:graphic>
          <a:graphicData uri="http://schemas.openxmlformats.org/drawingml/2006/table">
            <a:tbl>
              <a:tblPr firstRow="1" firstCol="1" bandRow="1">
                <a:tableStyleId>{5C22544A-7EE6-4342-B048-85BDC9FD1C3A}</a:tableStyleId>
              </a:tblPr>
              <a:tblGrid>
                <a:gridCol w="1071419">
                  <a:extLst>
                    <a:ext uri="{9D8B030D-6E8A-4147-A177-3AD203B41FA5}">
                      <a16:colId xmlns:a16="http://schemas.microsoft.com/office/drawing/2014/main" val="1692061161"/>
                    </a:ext>
                  </a:extLst>
                </a:gridCol>
                <a:gridCol w="1406601">
                  <a:extLst>
                    <a:ext uri="{9D8B030D-6E8A-4147-A177-3AD203B41FA5}">
                      <a16:colId xmlns:a16="http://schemas.microsoft.com/office/drawing/2014/main" val="228131108"/>
                    </a:ext>
                  </a:extLst>
                </a:gridCol>
                <a:gridCol w="1484721">
                  <a:extLst>
                    <a:ext uri="{9D8B030D-6E8A-4147-A177-3AD203B41FA5}">
                      <a16:colId xmlns:a16="http://schemas.microsoft.com/office/drawing/2014/main" val="2095574467"/>
                    </a:ext>
                  </a:extLst>
                </a:gridCol>
                <a:gridCol w="960241">
                  <a:extLst>
                    <a:ext uri="{9D8B030D-6E8A-4147-A177-3AD203B41FA5}">
                      <a16:colId xmlns:a16="http://schemas.microsoft.com/office/drawing/2014/main" val="3691818741"/>
                    </a:ext>
                  </a:extLst>
                </a:gridCol>
                <a:gridCol w="1533237">
                  <a:extLst>
                    <a:ext uri="{9D8B030D-6E8A-4147-A177-3AD203B41FA5}">
                      <a16:colId xmlns:a16="http://schemas.microsoft.com/office/drawing/2014/main" val="686513274"/>
                    </a:ext>
                  </a:extLst>
                </a:gridCol>
                <a:gridCol w="1946743">
                  <a:extLst>
                    <a:ext uri="{9D8B030D-6E8A-4147-A177-3AD203B41FA5}">
                      <a16:colId xmlns:a16="http://schemas.microsoft.com/office/drawing/2014/main" val="3100826979"/>
                    </a:ext>
                  </a:extLst>
                </a:gridCol>
              </a:tblGrid>
              <a:tr h="671146">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 Type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Size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Constraints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171853"/>
                  </a:ext>
                </a:extLst>
              </a:tr>
              <a:tr h="755650">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Integer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100</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Primary Key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Admin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729166"/>
                  </a:ext>
                </a:extLst>
              </a:tr>
              <a:tr h="755650">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Uname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Admin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765070"/>
                  </a:ext>
                </a:extLst>
              </a:tr>
              <a:tr h="755650">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Password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Admin Password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1669383"/>
                  </a:ext>
                </a:extLst>
              </a:tr>
              <a:tr h="503767">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Current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971" marR="629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9568604"/>
                  </a:ext>
                </a:extLst>
              </a:tr>
            </a:tbl>
          </a:graphicData>
        </a:graphic>
      </p:graphicFrame>
      <p:sp>
        <p:nvSpPr>
          <p:cNvPr id="5" name="Rectangle 1"/>
          <p:cNvSpPr>
            <a:spLocks noChangeArrowheads="1"/>
          </p:cNvSpPr>
          <p:nvPr/>
        </p:nvSpPr>
        <p:spPr bwMode="auto">
          <a:xfrm>
            <a:off x="2592925" y="1364160"/>
            <a:ext cx="151308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Table</a:t>
            </a:r>
            <a:endParaRPr kumimoji="0" lang="en-US" altLang="en-US" sz="1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851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531" y="118872"/>
            <a:ext cx="9368081" cy="6537131"/>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Product Detail Table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67780088"/>
              </p:ext>
            </p:extLst>
          </p:nvPr>
        </p:nvGraphicFramePr>
        <p:xfrm>
          <a:off x="2136531" y="507570"/>
          <a:ext cx="8091552" cy="2605393"/>
        </p:xfrm>
        <a:graphic>
          <a:graphicData uri="http://schemas.openxmlformats.org/drawingml/2006/table">
            <a:tbl>
              <a:tblPr firstRow="1" firstCol="1" bandRow="1">
                <a:tableStyleId>{5C22544A-7EE6-4342-B048-85BDC9FD1C3A}</a:tableStyleId>
              </a:tblPr>
              <a:tblGrid>
                <a:gridCol w="1115469">
                  <a:extLst>
                    <a:ext uri="{9D8B030D-6E8A-4147-A177-3AD203B41FA5}">
                      <a16:colId xmlns:a16="http://schemas.microsoft.com/office/drawing/2014/main" val="3488433140"/>
                    </a:ext>
                  </a:extLst>
                </a:gridCol>
                <a:gridCol w="1270716">
                  <a:extLst>
                    <a:ext uri="{9D8B030D-6E8A-4147-A177-3AD203B41FA5}">
                      <a16:colId xmlns:a16="http://schemas.microsoft.com/office/drawing/2014/main" val="1633274408"/>
                    </a:ext>
                  </a:extLst>
                </a:gridCol>
                <a:gridCol w="1429697">
                  <a:extLst>
                    <a:ext uri="{9D8B030D-6E8A-4147-A177-3AD203B41FA5}">
                      <a16:colId xmlns:a16="http://schemas.microsoft.com/office/drawing/2014/main" val="3037586133"/>
                    </a:ext>
                  </a:extLst>
                </a:gridCol>
                <a:gridCol w="985104">
                  <a:extLst>
                    <a:ext uri="{9D8B030D-6E8A-4147-A177-3AD203B41FA5}">
                      <a16:colId xmlns:a16="http://schemas.microsoft.com/office/drawing/2014/main" val="3902985100"/>
                    </a:ext>
                  </a:extLst>
                </a:gridCol>
                <a:gridCol w="1563765">
                  <a:extLst>
                    <a:ext uri="{9D8B030D-6E8A-4147-A177-3AD203B41FA5}">
                      <a16:colId xmlns:a16="http://schemas.microsoft.com/office/drawing/2014/main" val="3424622594"/>
                    </a:ext>
                  </a:extLst>
                </a:gridCol>
                <a:gridCol w="1726801">
                  <a:extLst>
                    <a:ext uri="{9D8B030D-6E8A-4147-A177-3AD203B41FA5}">
                      <a16:colId xmlns:a16="http://schemas.microsoft.com/office/drawing/2014/main" val="4011498432"/>
                    </a:ext>
                  </a:extLst>
                </a:gridCol>
              </a:tblGrid>
              <a:tr h="572458">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Data Type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Size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Constraints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0370490"/>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53840"/>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92722"/>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Prod_qty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Integer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Quantity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2586947"/>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Prod_rate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Integer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Price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296216"/>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Vendor_id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9821538"/>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6</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Current 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5357923"/>
                  </a:ext>
                </a:extLst>
              </a:tr>
              <a:tr h="28622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7</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Updated_at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datetime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Updated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041313"/>
                  </a:ext>
                </a:extLst>
              </a:tr>
            </a:tbl>
          </a:graphicData>
        </a:graphic>
      </p:graphicFrame>
      <p:sp>
        <p:nvSpPr>
          <p:cNvPr id="5" name="Rectangle 4"/>
          <p:cNvSpPr/>
          <p:nvPr/>
        </p:nvSpPr>
        <p:spPr>
          <a:xfrm>
            <a:off x="2136531" y="3179367"/>
            <a:ext cx="2040302" cy="463397"/>
          </a:xfrm>
          <a:prstGeom prst="rect">
            <a:avLst/>
          </a:prstGeom>
        </p:spPr>
        <p:txBody>
          <a:bodyPr wrap="none">
            <a:spAutoFit/>
          </a:bodyPr>
          <a:lstStyle/>
          <a:p>
            <a:pPr marL="285750" lvl="0" indent="-285750">
              <a:lnSpc>
                <a:spcPct val="150000"/>
              </a:lnSpc>
              <a:spcAft>
                <a:spcPts val="800"/>
              </a:spcAft>
              <a:buFont typeface="Arial" panose="020B0604020202020204" pitchFamily="34" charset="0"/>
              <a:buChar char="•"/>
            </a:pPr>
            <a:r>
              <a:rPr lang="en-US" b="1" dirty="0" smtClean="0">
                <a:latin typeface="Times New Roman" panose="02020603050405020304" pitchFamily="18" charset="0"/>
                <a:ea typeface="Calibri" panose="020F0502020204030204" pitchFamily="34" charset="0"/>
                <a:cs typeface="Times New Roman" panose="02020603050405020304" pitchFamily="18" charset="0"/>
              </a:rPr>
              <a:t>Customer </a:t>
            </a:r>
            <a:r>
              <a:rPr lang="en-US" b="1" dirty="0">
                <a:latin typeface="Times New Roman" panose="02020603050405020304" pitchFamily="18" charset="0"/>
                <a:ea typeface="Calibri" panose="020F0502020204030204" pitchFamily="34" charset="0"/>
                <a:cs typeface="Times New Roman" panose="02020603050405020304" pitchFamily="18" charset="0"/>
              </a:rPr>
              <a:t>Table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50568703"/>
              </p:ext>
            </p:extLst>
          </p:nvPr>
        </p:nvGraphicFramePr>
        <p:xfrm>
          <a:off x="2136531" y="3652191"/>
          <a:ext cx="8091552" cy="3058893"/>
        </p:xfrm>
        <a:graphic>
          <a:graphicData uri="http://schemas.openxmlformats.org/drawingml/2006/table">
            <a:tbl>
              <a:tblPr firstRow="1" firstCol="1" bandRow="1">
                <a:tableStyleId>{5C22544A-7EE6-4342-B048-85BDC9FD1C3A}</a:tableStyleId>
              </a:tblPr>
              <a:tblGrid>
                <a:gridCol w="1131552">
                  <a:extLst>
                    <a:ext uri="{9D8B030D-6E8A-4147-A177-3AD203B41FA5}">
                      <a16:colId xmlns:a16="http://schemas.microsoft.com/office/drawing/2014/main" val="1012351722"/>
                    </a:ext>
                  </a:extLst>
                </a:gridCol>
                <a:gridCol w="1254634">
                  <a:extLst>
                    <a:ext uri="{9D8B030D-6E8A-4147-A177-3AD203B41FA5}">
                      <a16:colId xmlns:a16="http://schemas.microsoft.com/office/drawing/2014/main" val="3900713339"/>
                    </a:ext>
                  </a:extLst>
                </a:gridCol>
                <a:gridCol w="1429698">
                  <a:extLst>
                    <a:ext uri="{9D8B030D-6E8A-4147-A177-3AD203B41FA5}">
                      <a16:colId xmlns:a16="http://schemas.microsoft.com/office/drawing/2014/main" val="2356046787"/>
                    </a:ext>
                  </a:extLst>
                </a:gridCol>
                <a:gridCol w="1020242">
                  <a:extLst>
                    <a:ext uri="{9D8B030D-6E8A-4147-A177-3AD203B41FA5}">
                      <a16:colId xmlns:a16="http://schemas.microsoft.com/office/drawing/2014/main" val="4115384968"/>
                    </a:ext>
                  </a:extLst>
                </a:gridCol>
                <a:gridCol w="1492613">
                  <a:extLst>
                    <a:ext uri="{9D8B030D-6E8A-4147-A177-3AD203B41FA5}">
                      <a16:colId xmlns:a16="http://schemas.microsoft.com/office/drawing/2014/main" val="663565161"/>
                    </a:ext>
                  </a:extLst>
                </a:gridCol>
                <a:gridCol w="1762813">
                  <a:extLst>
                    <a:ext uri="{9D8B030D-6E8A-4147-A177-3AD203B41FA5}">
                      <a16:colId xmlns:a16="http://schemas.microsoft.com/office/drawing/2014/main" val="1163424459"/>
                    </a:ext>
                  </a:extLst>
                </a:gridCol>
              </a:tblGrid>
              <a:tr h="748297">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 Type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Size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Constraints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Description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7240565"/>
                  </a:ext>
                </a:extLst>
              </a:tr>
              <a:tr h="374148">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C_id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1313625"/>
                  </a:ext>
                </a:extLst>
              </a:tr>
              <a:tr h="31246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C_name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793727"/>
                  </a:ext>
                </a:extLst>
              </a:tr>
              <a:tr h="31246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C_contact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140725"/>
                  </a:ext>
                </a:extLst>
              </a:tr>
              <a:tr h="31246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C_email</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Email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9765724"/>
                  </a:ext>
                </a:extLst>
              </a:tr>
              <a:tr h="31246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C_address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Address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0590688"/>
                  </a:ext>
                </a:extLst>
              </a:tr>
              <a:tr h="31246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6</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Current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3583952"/>
                  </a:ext>
                </a:extLst>
              </a:tr>
              <a:tr h="374148">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7</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Updated_at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datetime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Updated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0570404"/>
                  </a:ext>
                </a:extLst>
              </a:tr>
            </a:tbl>
          </a:graphicData>
        </a:graphic>
      </p:graphicFrame>
      <p:sp>
        <p:nvSpPr>
          <p:cNvPr id="7" name="Rectangle 1"/>
          <p:cNvSpPr>
            <a:spLocks noChangeArrowheads="1"/>
          </p:cNvSpPr>
          <p:nvPr/>
        </p:nvSpPr>
        <p:spPr bwMode="auto">
          <a:xfrm>
            <a:off x="3335401" y="39858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04617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7738" y="158262"/>
            <a:ext cx="9376874" cy="6515100"/>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Shop Details </a:t>
            </a:r>
            <a:r>
              <a:rPr lang="en-US" b="1" dirty="0" smtClean="0">
                <a:latin typeface="Times New Roman" panose="02020603050405020304" pitchFamily="18" charset="0"/>
                <a:cs typeface="Times New Roman" panose="02020603050405020304" pitchFamily="18" charset="0"/>
              </a:rPr>
              <a:t>Table</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09710276"/>
              </p:ext>
            </p:extLst>
          </p:nvPr>
        </p:nvGraphicFramePr>
        <p:xfrm>
          <a:off x="2127738" y="481854"/>
          <a:ext cx="8115389" cy="2574040"/>
        </p:xfrm>
        <a:graphic>
          <a:graphicData uri="http://schemas.openxmlformats.org/drawingml/2006/table">
            <a:tbl>
              <a:tblPr firstRow="1" firstCol="1" bandRow="1">
                <a:tableStyleId>{5C22544A-7EE6-4342-B048-85BDC9FD1C3A}</a:tableStyleId>
              </a:tblPr>
              <a:tblGrid>
                <a:gridCol w="1077497">
                  <a:extLst>
                    <a:ext uri="{9D8B030D-6E8A-4147-A177-3AD203B41FA5}">
                      <a16:colId xmlns:a16="http://schemas.microsoft.com/office/drawing/2014/main" val="902665364"/>
                    </a:ext>
                  </a:extLst>
                </a:gridCol>
                <a:gridCol w="1315718">
                  <a:extLst>
                    <a:ext uri="{9D8B030D-6E8A-4147-A177-3AD203B41FA5}">
                      <a16:colId xmlns:a16="http://schemas.microsoft.com/office/drawing/2014/main" val="1839317661"/>
                    </a:ext>
                  </a:extLst>
                </a:gridCol>
                <a:gridCol w="1433909">
                  <a:extLst>
                    <a:ext uri="{9D8B030D-6E8A-4147-A177-3AD203B41FA5}">
                      <a16:colId xmlns:a16="http://schemas.microsoft.com/office/drawing/2014/main" val="3330582094"/>
                    </a:ext>
                  </a:extLst>
                </a:gridCol>
                <a:gridCol w="948558">
                  <a:extLst>
                    <a:ext uri="{9D8B030D-6E8A-4147-A177-3AD203B41FA5}">
                      <a16:colId xmlns:a16="http://schemas.microsoft.com/office/drawing/2014/main" val="2897577553"/>
                    </a:ext>
                  </a:extLst>
                </a:gridCol>
                <a:gridCol w="1603271">
                  <a:extLst>
                    <a:ext uri="{9D8B030D-6E8A-4147-A177-3AD203B41FA5}">
                      <a16:colId xmlns:a16="http://schemas.microsoft.com/office/drawing/2014/main" val="2924492778"/>
                    </a:ext>
                  </a:extLst>
                </a:gridCol>
                <a:gridCol w="1736436">
                  <a:extLst>
                    <a:ext uri="{9D8B030D-6E8A-4147-A177-3AD203B41FA5}">
                      <a16:colId xmlns:a16="http://schemas.microsoft.com/office/drawing/2014/main" val="3453460349"/>
                    </a:ext>
                  </a:extLst>
                </a:gridCol>
              </a:tblGrid>
              <a:tr h="0">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 Type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Size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Constraints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Description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17457"/>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Shop_id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Shod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523905"/>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Shop_name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Shop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308531"/>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Shop 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017806"/>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Email</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Shop Email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4972463"/>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Address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smtClean="0">
                          <a:solidFill>
                            <a:schemeClr val="tx1"/>
                          </a:solidFill>
                          <a:effectLst/>
                          <a:latin typeface="Times New Roman" panose="02020603050405020304" pitchFamily="18" charset="0"/>
                          <a:cs typeface="Times New Roman" panose="02020603050405020304" pitchFamily="18" charset="0"/>
                        </a:rPr>
                        <a:t>Shop </a:t>
                      </a:r>
                      <a:r>
                        <a:rPr lang="en-US" sz="1400" dirty="0">
                          <a:solidFill>
                            <a:schemeClr val="tx1"/>
                          </a:solidFill>
                          <a:effectLst/>
                          <a:latin typeface="Times New Roman" panose="02020603050405020304" pitchFamily="18" charset="0"/>
                          <a:cs typeface="Times New Roman" panose="02020603050405020304" pitchFamily="18" charset="0"/>
                        </a:rPr>
                        <a:t>Address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864301"/>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6</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Current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1037313"/>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7</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Updated_at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datetime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2148557"/>
                  </a:ext>
                </a:extLst>
              </a:tr>
            </a:tbl>
          </a:graphicData>
        </a:graphic>
      </p:graphicFrame>
      <p:sp>
        <p:nvSpPr>
          <p:cNvPr id="5" name="Rectangle 4"/>
          <p:cNvSpPr/>
          <p:nvPr/>
        </p:nvSpPr>
        <p:spPr>
          <a:xfrm>
            <a:off x="2127738" y="3498767"/>
            <a:ext cx="1788310" cy="374077"/>
          </a:xfrm>
          <a:prstGeom prst="rect">
            <a:avLst/>
          </a:prstGeom>
        </p:spPr>
        <p:txBody>
          <a:bodyPr wrap="none">
            <a:spAutoFit/>
          </a:bodyPr>
          <a:lstStyle/>
          <a:p>
            <a:pPr marL="285750" lvl="0" indent="-285750">
              <a:lnSpc>
                <a:spcPct val="107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Vendor Table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59569518"/>
              </p:ext>
            </p:extLst>
          </p:nvPr>
        </p:nvGraphicFramePr>
        <p:xfrm>
          <a:off x="2127738" y="3810997"/>
          <a:ext cx="8115390" cy="2574040"/>
        </p:xfrm>
        <a:graphic>
          <a:graphicData uri="http://schemas.openxmlformats.org/drawingml/2006/table">
            <a:tbl>
              <a:tblPr firstRow="1" firstCol="1" bandRow="1">
                <a:tableStyleId>{5C22544A-7EE6-4342-B048-85BDC9FD1C3A}</a:tableStyleId>
              </a:tblPr>
              <a:tblGrid>
                <a:gridCol w="1068044">
                  <a:extLst>
                    <a:ext uri="{9D8B030D-6E8A-4147-A177-3AD203B41FA5}">
                      <a16:colId xmlns:a16="http://schemas.microsoft.com/office/drawing/2014/main" val="2478356565"/>
                    </a:ext>
                  </a:extLst>
                </a:gridCol>
                <a:gridCol w="1325172">
                  <a:extLst>
                    <a:ext uri="{9D8B030D-6E8A-4147-A177-3AD203B41FA5}">
                      <a16:colId xmlns:a16="http://schemas.microsoft.com/office/drawing/2014/main" val="1817858662"/>
                    </a:ext>
                  </a:extLst>
                </a:gridCol>
                <a:gridCol w="1433910">
                  <a:extLst>
                    <a:ext uri="{9D8B030D-6E8A-4147-A177-3AD203B41FA5}">
                      <a16:colId xmlns:a16="http://schemas.microsoft.com/office/drawing/2014/main" val="3765336335"/>
                    </a:ext>
                  </a:extLst>
                </a:gridCol>
                <a:gridCol w="1018461">
                  <a:extLst>
                    <a:ext uri="{9D8B030D-6E8A-4147-A177-3AD203B41FA5}">
                      <a16:colId xmlns:a16="http://schemas.microsoft.com/office/drawing/2014/main" val="3322796332"/>
                    </a:ext>
                  </a:extLst>
                </a:gridCol>
                <a:gridCol w="1496420">
                  <a:extLst>
                    <a:ext uri="{9D8B030D-6E8A-4147-A177-3AD203B41FA5}">
                      <a16:colId xmlns:a16="http://schemas.microsoft.com/office/drawing/2014/main" val="3028911724"/>
                    </a:ext>
                  </a:extLst>
                </a:gridCol>
                <a:gridCol w="1773383">
                  <a:extLst>
                    <a:ext uri="{9D8B030D-6E8A-4147-A177-3AD203B41FA5}">
                      <a16:colId xmlns:a16="http://schemas.microsoft.com/office/drawing/2014/main" val="4042591545"/>
                    </a:ext>
                  </a:extLst>
                </a:gridCol>
              </a:tblGrid>
              <a:tr h="0">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 Type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Size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Constraints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Description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0907016"/>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Vendor_id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Vendor 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362863"/>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Vendor_name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2363808"/>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 Contact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9642761"/>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Email</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 Email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439348"/>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Address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Vendor Address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408906"/>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6</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smtClean="0">
                          <a:solidFill>
                            <a:schemeClr val="tx1"/>
                          </a:solidFill>
                          <a:effectLst/>
                          <a:latin typeface="Times New Roman" panose="02020603050405020304" pitchFamily="18" charset="0"/>
                          <a:ea typeface="+mn-ea"/>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Current Timestamp</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5360909"/>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7</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Updated_At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datetime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smtClean="0">
                          <a:solidFill>
                            <a:schemeClr val="tx1"/>
                          </a:solidFill>
                          <a:effectLst/>
                          <a:latin typeface="Times New Roman" panose="02020603050405020304" pitchFamily="18" charset="0"/>
                          <a:ea typeface="+mn-ea"/>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Updated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049093"/>
                  </a:ext>
                </a:extLst>
              </a:tr>
            </a:tbl>
          </a:graphicData>
        </a:graphic>
      </p:graphicFrame>
    </p:spTree>
    <p:extLst>
      <p:ext uri="{BB962C8B-B14F-4D97-AF65-F5344CB8AC3E}">
        <p14:creationId xmlns:p14="http://schemas.microsoft.com/office/powerpoint/2010/main" val="1091186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3891"/>
            <a:ext cx="8915400" cy="6722563"/>
          </a:xfrm>
        </p:spPr>
        <p:txBody>
          <a:bodyPr/>
          <a:lstStyle/>
          <a:p>
            <a:pPr lvl="0">
              <a:buFont typeface="Arial" panose="020B0604020202020204" pitchFamily="34" charset="0"/>
              <a:buChar char="•"/>
            </a:pPr>
            <a:r>
              <a:rPr lang="en-US" b="1" dirty="0"/>
              <a:t>Purchase Table</a:t>
            </a:r>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30889947"/>
              </p:ext>
            </p:extLst>
          </p:nvPr>
        </p:nvGraphicFramePr>
        <p:xfrm>
          <a:off x="2589210" y="445472"/>
          <a:ext cx="8115734" cy="2560320"/>
        </p:xfrm>
        <a:graphic>
          <a:graphicData uri="http://schemas.openxmlformats.org/drawingml/2006/table">
            <a:tbl>
              <a:tblPr firstRow="1" firstCol="1" bandRow="1">
                <a:tableStyleId>{5C22544A-7EE6-4342-B048-85BDC9FD1C3A}</a:tableStyleId>
              </a:tblPr>
              <a:tblGrid>
                <a:gridCol w="1153077">
                  <a:extLst>
                    <a:ext uri="{9D8B030D-6E8A-4147-A177-3AD203B41FA5}">
                      <a16:colId xmlns:a16="http://schemas.microsoft.com/office/drawing/2014/main" val="1731905059"/>
                    </a:ext>
                  </a:extLst>
                </a:gridCol>
                <a:gridCol w="1240240">
                  <a:extLst>
                    <a:ext uri="{9D8B030D-6E8A-4147-A177-3AD203B41FA5}">
                      <a16:colId xmlns:a16="http://schemas.microsoft.com/office/drawing/2014/main" val="1635692956"/>
                    </a:ext>
                  </a:extLst>
                </a:gridCol>
                <a:gridCol w="1433970">
                  <a:extLst>
                    <a:ext uri="{9D8B030D-6E8A-4147-A177-3AD203B41FA5}">
                      <a16:colId xmlns:a16="http://schemas.microsoft.com/office/drawing/2014/main" val="3273715435"/>
                    </a:ext>
                  </a:extLst>
                </a:gridCol>
                <a:gridCol w="1036084">
                  <a:extLst>
                    <a:ext uri="{9D8B030D-6E8A-4147-A177-3AD203B41FA5}">
                      <a16:colId xmlns:a16="http://schemas.microsoft.com/office/drawing/2014/main" val="3197624325"/>
                    </a:ext>
                  </a:extLst>
                </a:gridCol>
                <a:gridCol w="1626764">
                  <a:extLst>
                    <a:ext uri="{9D8B030D-6E8A-4147-A177-3AD203B41FA5}">
                      <a16:colId xmlns:a16="http://schemas.microsoft.com/office/drawing/2014/main" val="3927959059"/>
                    </a:ext>
                  </a:extLst>
                </a:gridCol>
                <a:gridCol w="1625599">
                  <a:extLst>
                    <a:ext uri="{9D8B030D-6E8A-4147-A177-3AD203B41FA5}">
                      <a16:colId xmlns:a16="http://schemas.microsoft.com/office/drawing/2014/main" val="608380198"/>
                    </a:ext>
                  </a:extLst>
                </a:gridCol>
              </a:tblGrid>
              <a:tr h="0">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Field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Data Type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Size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Constraints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Description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044998"/>
                  </a:ext>
                </a:extLst>
              </a:tr>
              <a:tr h="0">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Purchase_id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Purchase 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68058"/>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Vendor_id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Vendor 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7321222"/>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Product 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5312127"/>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Order_qty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Integer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Order Quantity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4845553"/>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Current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0006588"/>
                  </a:ext>
                </a:extLst>
              </a:tr>
              <a:tr h="0">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6</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Updated_at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datetime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Updated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8883551"/>
                  </a:ext>
                </a:extLst>
              </a:tr>
            </a:tbl>
          </a:graphicData>
        </a:graphic>
      </p:graphicFrame>
      <p:sp>
        <p:nvSpPr>
          <p:cNvPr id="5" name="Rectangle 4"/>
          <p:cNvSpPr/>
          <p:nvPr/>
        </p:nvSpPr>
        <p:spPr>
          <a:xfrm>
            <a:off x="2589210" y="2914995"/>
            <a:ext cx="1732085" cy="388696"/>
          </a:xfrm>
          <a:prstGeom prst="rect">
            <a:avLst/>
          </a:prstGeom>
        </p:spPr>
        <p:txBody>
          <a:bodyPr wrap="square">
            <a:spAutoFit/>
          </a:bodyPr>
          <a:lstStyle/>
          <a:p>
            <a:pPr marL="285750" lvl="0" indent="-285750">
              <a:lnSpc>
                <a:spcPct val="107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Sales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Table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99917472"/>
              </p:ext>
            </p:extLst>
          </p:nvPr>
        </p:nvGraphicFramePr>
        <p:xfrm>
          <a:off x="2589210" y="3303691"/>
          <a:ext cx="8115732" cy="3520440"/>
        </p:xfrm>
        <a:graphic>
          <a:graphicData uri="http://schemas.openxmlformats.org/drawingml/2006/table">
            <a:tbl>
              <a:tblPr firstRow="1" firstCol="1" bandRow="1">
                <a:tableStyleId>{5C22544A-7EE6-4342-B048-85BDC9FD1C3A}</a:tableStyleId>
              </a:tblPr>
              <a:tblGrid>
                <a:gridCol w="1162565">
                  <a:extLst>
                    <a:ext uri="{9D8B030D-6E8A-4147-A177-3AD203B41FA5}">
                      <a16:colId xmlns:a16="http://schemas.microsoft.com/office/drawing/2014/main" val="39967743"/>
                    </a:ext>
                  </a:extLst>
                </a:gridCol>
                <a:gridCol w="1230752">
                  <a:extLst>
                    <a:ext uri="{9D8B030D-6E8A-4147-A177-3AD203B41FA5}">
                      <a16:colId xmlns:a16="http://schemas.microsoft.com/office/drawing/2014/main" val="3566650557"/>
                    </a:ext>
                  </a:extLst>
                </a:gridCol>
                <a:gridCol w="1433970">
                  <a:extLst>
                    <a:ext uri="{9D8B030D-6E8A-4147-A177-3AD203B41FA5}">
                      <a16:colId xmlns:a16="http://schemas.microsoft.com/office/drawing/2014/main" val="2651182516"/>
                    </a:ext>
                  </a:extLst>
                </a:gridCol>
                <a:gridCol w="1007616">
                  <a:extLst>
                    <a:ext uri="{9D8B030D-6E8A-4147-A177-3AD203B41FA5}">
                      <a16:colId xmlns:a16="http://schemas.microsoft.com/office/drawing/2014/main" val="612401215"/>
                    </a:ext>
                  </a:extLst>
                </a:gridCol>
                <a:gridCol w="1655230">
                  <a:extLst>
                    <a:ext uri="{9D8B030D-6E8A-4147-A177-3AD203B41FA5}">
                      <a16:colId xmlns:a16="http://schemas.microsoft.com/office/drawing/2014/main" val="799797985"/>
                    </a:ext>
                  </a:extLst>
                </a:gridCol>
                <a:gridCol w="1625599">
                  <a:extLst>
                    <a:ext uri="{9D8B030D-6E8A-4147-A177-3AD203B41FA5}">
                      <a16:colId xmlns:a16="http://schemas.microsoft.com/office/drawing/2014/main" val="55205926"/>
                    </a:ext>
                  </a:extLst>
                </a:gridCol>
              </a:tblGrid>
              <a:tr h="597178">
                <a:tc>
                  <a:txBody>
                    <a:bodyPr/>
                    <a:lstStyle/>
                    <a:p>
                      <a:pPr marL="457200"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Sr.No</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Field 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 Type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Size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Constraints</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4879692"/>
                  </a:ext>
                </a:extLst>
              </a:tr>
              <a:tr h="29858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Sale_id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Primary Key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Sale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204684"/>
                  </a:ext>
                </a:extLst>
              </a:tr>
              <a:tr h="29858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Varchar</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Customer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8340584"/>
                  </a:ext>
                </a:extLst>
              </a:tr>
              <a:tr h="29858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100</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id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3884976"/>
                  </a:ext>
                </a:extLst>
              </a:tr>
              <a:tr h="298589">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Prod_name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Varchar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45</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Product Name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3377282"/>
                  </a:ext>
                </a:extLst>
              </a:tr>
              <a:tr h="298589">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Quantity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Integer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45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Quantity</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763672"/>
                  </a:ext>
                </a:extLst>
              </a:tr>
              <a:tr h="298589">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Prod_rate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Integer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Product Price</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988830"/>
                  </a:ext>
                </a:extLst>
              </a:tr>
              <a:tr h="298589">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Total_amt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Integer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100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Total Amount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724515"/>
                  </a:ext>
                </a:extLst>
              </a:tr>
              <a:tr h="298589">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Created_at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smtClean="0">
                          <a:solidFill>
                            <a:schemeClr val="tx1"/>
                          </a:solidFill>
                          <a:effectLst/>
                          <a:latin typeface="Times New Roman" panose="02020603050405020304" pitchFamily="18"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Not Null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Current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502025"/>
                  </a:ext>
                </a:extLst>
              </a:tr>
              <a:tr h="298589">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9</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Updated_at</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datetime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tx1"/>
                          </a:solidFill>
                          <a:effectLst/>
                          <a:latin typeface="Times New Roman" panose="02020603050405020304" pitchFamily="18" charset="0"/>
                          <a:cs typeface="Times New Roman" panose="02020603050405020304" pitchFamily="18" charset="0"/>
                        </a:rPr>
                        <a:t> </a:t>
                      </a:r>
                      <a:r>
                        <a:rPr lang="en-US" sz="1400" smtClean="0">
                          <a:solidFill>
                            <a:schemeClr val="tx1"/>
                          </a:solidFill>
                          <a:effectLst/>
                          <a:latin typeface="Times New Roman" panose="02020603050405020304" pitchFamily="18" charset="0"/>
                          <a:cs typeface="Times New Roman" panose="02020603050405020304" pitchFamily="18" charset="0"/>
                        </a:rPr>
                        <a:t>8</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  Not Null</a:t>
                      </a:r>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Updated Timestamp</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644590"/>
                  </a:ext>
                </a:extLst>
              </a:tr>
            </a:tbl>
          </a:graphicData>
        </a:graphic>
      </p:graphicFrame>
    </p:spTree>
    <p:extLst>
      <p:ext uri="{BB962C8B-B14F-4D97-AF65-F5344CB8AC3E}">
        <p14:creationId xmlns:p14="http://schemas.microsoft.com/office/powerpoint/2010/main" val="999926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Drawbacks and 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7339879" cy="4006222"/>
          </a:xfrm>
        </p:spPr>
        <p:txBody>
          <a:bodyPr>
            <a:normAutofit/>
          </a:bodyPr>
          <a:lstStyle/>
          <a:p>
            <a:pPr lvl="0"/>
            <a:r>
              <a:rPr lang="en-US" sz="1400" dirty="0">
                <a:latin typeface="Times New Roman" panose="02020603050405020304" pitchFamily="18" charset="0"/>
                <a:cs typeface="Times New Roman" panose="02020603050405020304" pitchFamily="18" charset="0"/>
              </a:rPr>
              <a:t>Lack of Physical Interaction: One of the biggest limitations of an online musical instrument selling system is that customers cannot physically interact with the instruments before making a purchase. This can lead to dissatisfaction with the product, as customers may not be able to accurately judge the sound, feel, or quality of the instrument from online images and descriptions.</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Limited Accessibility: Online musical instrument selling systems may not be accessible to all potential customers, particularly those who do not have reliable internet access or who are not comfortable making purchases online.</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Security Concerns: Online transactions can be vulnerable to security breaches, which can lead to customer data being compromised or stolen. This can result in a loss of trust in the system and a decrease in sales.</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3456273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Proposed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7801697" cy="4100146"/>
          </a:xfrm>
        </p:spPr>
        <p:txBody>
          <a:bodyPr>
            <a:normAutofit/>
          </a:bodyPr>
          <a:lstStyle/>
          <a:p>
            <a:pPr lvl="0"/>
            <a:r>
              <a:rPr lang="en-US" sz="1400" dirty="0">
                <a:latin typeface="Times New Roman" panose="02020603050405020304" pitchFamily="18" charset="0"/>
                <a:cs typeface="Times New Roman" panose="02020603050405020304" pitchFamily="18" charset="0"/>
              </a:rPr>
              <a:t>Current system is developed according to current requirements which can be added later. In this, system can be merged with another system to make bigger system invoking many functions on it. </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No project is ever complete in itself; there are always minor or major changes in the project according to user requirements.</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 This project could be enhanced in the sense that it can overcome its limitations in the future as sample scope for enhancement. </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Latest electronic and software technologies can help to bring in more enhancement which would help to make the system more user friendly and also help to maintain adequate security. </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To make the application as online so that it would be helpful to everyone.</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168138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7425" y="2830979"/>
            <a:ext cx="4014540" cy="1280890"/>
          </a:xfrm>
        </p:spPr>
        <p:txBody>
          <a:bodyPr>
            <a:noAutofit/>
          </a:bodyPr>
          <a:lstStyle/>
          <a:p>
            <a:r>
              <a:rPr lang="en-IN" sz="4000" b="1" u="sng" dirty="0" smtClean="0">
                <a:latin typeface="Times New Roman" panose="02020603050405020304" pitchFamily="18" charset="0"/>
                <a:cs typeface="Times New Roman" panose="02020603050405020304" pitchFamily="18" charset="0"/>
              </a:rPr>
              <a:t>THANK  YOU  !</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538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115733" cy="3777622"/>
          </a:xfrm>
        </p:spPr>
        <p:txBody>
          <a:bodyPr>
            <a:normAutofit/>
          </a:bodyPr>
          <a:lstStyle/>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Our proposed system is computer-based application which provides various interfaces for various operation and hence flexible.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Provide greater speed and reduced time consumptions.</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Locate any instruments information wanted by the user.</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The system is able to generate calculations, reports automatically.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Operation such as adding, deleting/ removing, searching, updating customer details, vendor details, product details, shop details, purchase details, sales details can be done efficiently and effectively by proposed system.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This application contains a secure login wherein only the authorized person can access it.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Storage and retrieval of data from the database is easier as all the information is stored in a central database. </a:t>
            </a:r>
          </a:p>
          <a:p>
            <a:pP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In short proposed system is user-friendly. </a:t>
            </a:r>
          </a:p>
          <a:p>
            <a:endParaRPr lang="en-IN" sz="1400" dirty="0"/>
          </a:p>
        </p:txBody>
      </p:sp>
    </p:spTree>
    <p:extLst>
      <p:ext uri="{BB962C8B-B14F-4D97-AF65-F5344CB8AC3E}">
        <p14:creationId xmlns:p14="http://schemas.microsoft.com/office/powerpoint/2010/main" val="423458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Objectives of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7635443" cy="3777622"/>
          </a:xfrm>
        </p:spPr>
        <p:txBody>
          <a:bodyPr>
            <a:normAutofit/>
          </a:bodyPr>
          <a:lstStyle/>
          <a:p>
            <a:pPr lvl="0"/>
            <a:r>
              <a:rPr lang="en-US" sz="1400" dirty="0">
                <a:latin typeface="Times New Roman" panose="02020603050405020304" pitchFamily="18" charset="0"/>
                <a:cs typeface="Times New Roman" panose="02020603050405020304" pitchFamily="18" charset="0"/>
              </a:rPr>
              <a:t>Provide the good user interface to ease of use and it also provide the security to the database.</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The System can view the details of any record.</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To allow only authorized user to access various function and processed available in the System.</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Locate any instruments information wanted by the user.</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Reduced clerical work as most of the work done by computer.</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Provide greater speed and reduced time consumption.</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110884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Scope of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7229043" cy="3777622"/>
          </a:xfrm>
        </p:spPr>
        <p:txBody>
          <a:bodyPr>
            <a:normAutofit/>
          </a:bodyPr>
          <a:lstStyle/>
          <a:p>
            <a:pPr lvl="0"/>
            <a:r>
              <a:rPr lang="en-US" sz="1400" dirty="0">
                <a:latin typeface="Times New Roman" panose="02020603050405020304" pitchFamily="18" charset="0"/>
                <a:cs typeface="Times New Roman" panose="02020603050405020304" pitchFamily="18" charset="0"/>
              </a:rPr>
              <a:t>Manage online Shopping Easily.</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Secure Registration and Profile management facilities for customer.</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Easy and quick access to particular product and services.</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This system is easy in handle and user friendly.</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Time required for accessing any detail will be very less.</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User can view details of the parts without going anywhere.</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It is convenient for users as this system provides accurate costs and description of the system.</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User can view different categories of product of different brands at a single place.</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This system calculates bill instantly and user can pay online.</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The system calculate bill instantly and user can pay </a:t>
            </a:r>
            <a:r>
              <a:rPr lang="en-US" sz="1400" dirty="0" smtClean="0">
                <a:latin typeface="Times New Roman" panose="02020603050405020304" pitchFamily="18" charset="0"/>
                <a:cs typeface="Times New Roman" panose="02020603050405020304" pitchFamily="18" charset="0"/>
              </a:rPr>
              <a:t>online.</a:t>
            </a:r>
            <a:r>
              <a:rPr lang="en-IN"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Hence </a:t>
            </a:r>
            <a:r>
              <a:rPr lang="en-US" sz="1400" dirty="0">
                <a:latin typeface="Times New Roman" panose="02020603050405020304" pitchFamily="18" charset="0"/>
                <a:cs typeface="Times New Roman" panose="02020603050405020304" pitchFamily="18" charset="0"/>
              </a:rPr>
              <a:t>the system saves time, efforts and cost</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67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43819"/>
            <a:ext cx="8911687" cy="1280890"/>
          </a:xfrm>
        </p:spPr>
        <p:txBody>
          <a:bodyPr/>
          <a:lstStyle/>
          <a:p>
            <a:r>
              <a:rPr lang="en-US" b="1" dirty="0" smtClean="0">
                <a:latin typeface="Times New Roman" panose="02020603050405020304" pitchFamily="18" charset="0"/>
                <a:cs typeface="Times New Roman" panose="02020603050405020304" pitchFamily="18" charset="0"/>
              </a:rPr>
              <a:t>Module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6638" y="784264"/>
            <a:ext cx="8915400" cy="6073736"/>
          </a:xfrm>
        </p:spPr>
        <p:txBody>
          <a:bodyPr>
            <a:noAutofit/>
          </a:bodyPr>
          <a:lstStyle/>
          <a:p>
            <a:pPr lvl="0"/>
            <a:r>
              <a:rPr lang="en-US" sz="1400" b="1" u="sng" dirty="0">
                <a:latin typeface="Times New Roman" panose="02020603050405020304" pitchFamily="18" charset="0"/>
                <a:cs typeface="Times New Roman" panose="02020603050405020304" pitchFamily="18" charset="0"/>
              </a:rPr>
              <a:t>ADMIN LOGIN MODULE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is used to login to the software. The admin has to enter the username and password in order to login to the application.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PRODUCT MODULE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used to add product details related to purchase and sales.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CUSTOMER MODULE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contains the details of customer who has purchased the products and details related to it in a systematic way.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VENDOR MODULE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contains the details of all the vendors from whom the product has been purchased by the shopkeeper.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SHOP MODULE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contains details of the shop.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PURCHASE DETAILS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It </a:t>
            </a:r>
            <a:r>
              <a:rPr lang="en-US" sz="1400" dirty="0">
                <a:latin typeface="Times New Roman" panose="02020603050405020304" pitchFamily="18" charset="0"/>
                <a:cs typeface="Times New Roman" panose="02020603050405020304" pitchFamily="18" charset="0"/>
              </a:rPr>
              <a:t>deals with purchase like, shopkeeper purchasing the products from vendor.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SALES DETAILS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It </a:t>
            </a:r>
            <a:r>
              <a:rPr lang="en-US" sz="1400" dirty="0">
                <a:latin typeface="Times New Roman" panose="02020603050405020304" pitchFamily="18" charset="0"/>
                <a:cs typeface="Times New Roman" panose="02020603050405020304" pitchFamily="18" charset="0"/>
              </a:rPr>
              <a:t>deals with sales like, shopkeeper selling the products to customer. </a:t>
            </a:r>
            <a:endParaRPr lang="en-IN" sz="1400" dirty="0">
              <a:latin typeface="Times New Roman" panose="02020603050405020304" pitchFamily="18" charset="0"/>
              <a:cs typeface="Times New Roman" panose="02020603050405020304" pitchFamily="18" charset="0"/>
            </a:endParaRPr>
          </a:p>
          <a:p>
            <a:pPr lvl="0"/>
            <a:r>
              <a:rPr lang="en-US" sz="1400" b="1" u="sng" dirty="0">
                <a:latin typeface="Times New Roman" panose="02020603050405020304" pitchFamily="18" charset="0"/>
                <a:cs typeface="Times New Roman" panose="02020603050405020304" pitchFamily="18" charset="0"/>
              </a:rPr>
              <a:t>REPORT GENERATION</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module provides a way for viewing the data of sales.</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97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39747"/>
            <a:ext cx="8911687" cy="1280890"/>
          </a:xfrm>
        </p:spPr>
        <p:txBody>
          <a:bodyPr/>
          <a:lstStyle/>
          <a:p>
            <a:r>
              <a:rPr lang="en-US" b="1" dirty="0" smtClean="0">
                <a:latin typeface="Times New Roman" panose="02020603050405020304" pitchFamily="18" charset="0"/>
                <a:cs typeface="Times New Roman" panose="02020603050405020304" pitchFamily="18" charset="0"/>
              </a:rPr>
              <a:t>Operating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4119418"/>
          </a:xfrm>
        </p:spPr>
        <p:txBody>
          <a:bodyPr>
            <a:noAutofit/>
          </a:bodyPr>
          <a:lstStyle/>
          <a:p>
            <a:pPr marL="0" indent="0">
              <a:buNone/>
            </a:pPr>
            <a:endParaRPr lang="en-IN" sz="1400" dirty="0"/>
          </a:p>
          <a:p>
            <a:pPr lvl="0"/>
            <a:r>
              <a:rPr lang="en-US" sz="1400" b="1" dirty="0">
                <a:latin typeface="Times New Roman" panose="02020603050405020304" pitchFamily="18" charset="0"/>
                <a:cs typeface="Times New Roman" panose="02020603050405020304" pitchFamily="18" charset="0"/>
              </a:rPr>
              <a:t>Hardware Requirements :</a:t>
            </a:r>
            <a:endParaRPr lang="en-IN"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Processor: Intel i3 10</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Generation &amp; above.</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Hard Disk: 25 GB Minimum.</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RAM: 1 GB Minimum.</a:t>
            </a:r>
          </a:p>
          <a:p>
            <a:pPr marL="0" indent="0">
              <a:buNone/>
            </a:pPr>
            <a:r>
              <a:rPr lang="en-IN" sz="1400" dirty="0">
                <a:latin typeface="Times New Roman" panose="02020603050405020304" pitchFamily="18" charset="0"/>
                <a:cs typeface="Times New Roman" panose="02020603050405020304" pitchFamily="18" charset="0"/>
              </a:rPr>
              <a:t> </a:t>
            </a:r>
          </a:p>
          <a:p>
            <a:pPr lvl="0"/>
            <a:r>
              <a:rPr lang="en-US" sz="1400" b="1" dirty="0">
                <a:latin typeface="Times New Roman" panose="02020603050405020304" pitchFamily="18" charset="0"/>
                <a:cs typeface="Times New Roman" panose="02020603050405020304" pitchFamily="18" charset="0"/>
              </a:rPr>
              <a:t>Software Requirements :</a:t>
            </a:r>
            <a:endParaRPr lang="en-IN"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Operating System: Windows 7 and Higher Version.</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Front – End: Java Servlet/JSP, Bootstrap, HTML, JavaScript.</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Back - End: Apache Tomcat</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Database: MySQL.</a:t>
            </a:r>
          </a:p>
          <a:p>
            <a:pPr lvl="1">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Editor:  Eclipse IDE</a:t>
            </a:r>
          </a:p>
          <a:p>
            <a:pPr marL="400050" lvl="1" indent="0">
              <a:buNone/>
            </a:pPr>
            <a:r>
              <a:rPr lang="en-US" sz="1400" b="1" dirty="0"/>
              <a:t> </a:t>
            </a:r>
            <a:endParaRPr lang="en-IN" sz="1400" dirty="0"/>
          </a:p>
          <a:p>
            <a:endParaRPr lang="en-IN" sz="1400" dirty="0"/>
          </a:p>
        </p:txBody>
      </p:sp>
    </p:spTree>
    <p:extLst>
      <p:ext uri="{BB962C8B-B14F-4D97-AF65-F5344CB8AC3E}">
        <p14:creationId xmlns:p14="http://schemas.microsoft.com/office/powerpoint/2010/main" val="7497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7515370" cy="2290618"/>
          </a:xfrm>
        </p:spPr>
        <p:txBody>
          <a:bodyPr>
            <a:normAutofit/>
          </a:bodyPr>
          <a:lstStyle/>
          <a:p>
            <a:pPr lvl="0"/>
            <a:r>
              <a:rPr lang="en-US" sz="1400" dirty="0">
                <a:latin typeface="Times New Roman" panose="02020603050405020304" pitchFamily="18" charset="0"/>
                <a:cs typeface="Times New Roman" panose="02020603050405020304" pitchFamily="18" charset="0"/>
              </a:rPr>
              <a:t>With the advent of latest technology if we do not update our system then our business result in losses gradually with time. </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Here, Java Technology – Servlet/JSP is used for logic and view purpose. For designing HTML/CSS/Bootstrap/JavaScript/jQuery is used. </a:t>
            </a:r>
            <a:endParaRPr lang="en-IN"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For Database MySQL 8.0 version is used.</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18183019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TotalTime>
  <Words>1405</Words>
  <Application>Microsoft Office PowerPoint</Application>
  <PresentationFormat>Widescreen</PresentationFormat>
  <Paragraphs>451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Times New Roman</vt:lpstr>
      <vt:lpstr>Wingdings</vt:lpstr>
      <vt:lpstr>Wingdings 3</vt:lpstr>
      <vt:lpstr>Wisp</vt:lpstr>
      <vt:lpstr>“Musical Instrument System”</vt:lpstr>
      <vt:lpstr>Existing System</vt:lpstr>
      <vt:lpstr>Need For System</vt:lpstr>
      <vt:lpstr>Proposed System</vt:lpstr>
      <vt:lpstr>Objectives of System</vt:lpstr>
      <vt:lpstr>Scope of Work</vt:lpstr>
      <vt:lpstr>Module Specification</vt:lpstr>
      <vt:lpstr>Operating Environment</vt:lpstr>
      <vt:lpstr>Technology Used</vt:lpstr>
      <vt:lpstr>Analysis &amp; Design</vt:lpstr>
      <vt:lpstr>PowerPoint Presentation</vt:lpstr>
      <vt:lpstr>PowerPoint Presentation</vt:lpstr>
      <vt:lpstr>PowerPoint Presentation</vt:lpstr>
      <vt:lpstr>PowerPoint Presentation</vt:lpstr>
      <vt:lpstr>PowerPoint Presentation</vt:lpstr>
      <vt:lpstr>PowerPoint Presentation</vt:lpstr>
      <vt:lpstr>User Interface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PowerPoint Presentation</vt:lpstr>
      <vt:lpstr>PowerPoint Presentation</vt:lpstr>
      <vt:lpstr>PowerPoint Presentation</vt:lpstr>
      <vt:lpstr>Drawbacks and Limitations</vt:lpstr>
      <vt:lpstr>Proposed Enhancement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2023-03-17T05:15:23Z</dcterms:created>
  <dcterms:modified xsi:type="dcterms:W3CDTF">2023-03-21T07:44:25Z</dcterms:modified>
</cp:coreProperties>
</file>