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8" r:id="rId9"/>
    <p:sldId id="276" r:id="rId10"/>
    <p:sldId id="269" r:id="rId11"/>
    <p:sldId id="277" r:id="rId12"/>
    <p:sldId id="270" r:id="rId13"/>
    <p:sldId id="278" r:id="rId14"/>
    <p:sldId id="271" r:id="rId15"/>
    <p:sldId id="279" r:id="rId16"/>
    <p:sldId id="272" r:id="rId17"/>
    <p:sldId id="280" r:id="rId18"/>
    <p:sldId id="273" r:id="rId19"/>
    <p:sldId id="281" r:id="rId20"/>
    <p:sldId id="274" r:id="rId21"/>
    <p:sldId id="27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BAA83-5BB8-43F4-8A2F-B417583F512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66816-6258-4C61-81BC-F5BFFD925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8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2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9F7B-A383-5766-4439-3F29957D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BBCCC-E661-1EB3-D083-728071C5C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7FDBB-AFEC-E630-029D-71171D01D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DDC2-C938-B906-18CD-994806E63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1713-0F25-777C-BE6A-646CE812C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12022-980F-92DB-441D-D7886AC43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967EFC-00C2-7363-3862-D0E6EA81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D8C2-EC1C-9F92-9492-067159E95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7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2D5AC-5F9D-9A87-57C7-8B46B2DD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11866-0A46-9935-2D90-DF11F142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1D22A-7360-CC98-EDC2-97B41AC25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A809-4E6A-61AC-4E64-194C508FA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3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60-35C2-5195-7ABE-F05EC1DB9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DBC17-1DC7-D5F2-5D5E-776AC1C58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4B40C-9260-1FA1-C880-54CAB54C1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B4958-6075-F5EF-4A2B-F4CAD920E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0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CB97-2262-9A08-064C-897CCF19D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E61BA-786F-CE58-4AEB-1864E5CEE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7E229-7261-993A-4A0C-EF436541E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FC7B-E451-17AF-E031-B535C1762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6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3C1B-EEBF-8FA3-41F4-70421ED1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B2A9-9A01-34F5-B5C6-FCCFBB45C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C19A-490D-4E49-B1DB-DF5B3A42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BE67-10D4-8126-BF6F-461DE91F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A7E9-DC1A-3AD0-A3E2-16DA84BA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9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1B86-5C68-1440-E72A-BC392B2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E7EB6-BB7A-8675-E623-B8E63169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9102-AA9C-EFF8-A569-389AD9C9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CE4C-C940-AC41-E1A0-4C6FE1BF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B379-3DE7-7030-F3C4-DFC91325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F2D23-23D8-0263-E31C-0AD690668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B5BB-F6E5-7EB0-C983-86DAD2F1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AE42-51DF-D908-6515-AC4C5C4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7820-3F4C-5243-0757-C9A1E4C2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E385-0343-7B84-BE69-A03BCCD4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6E8-C11B-0FDF-A201-79CC0172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7B1B-97C5-D99F-B00F-76653BD0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3A5E-C646-84C2-DC17-176DBD7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131F-070C-4306-FF05-4C9E4E5B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AF42-B9A3-4307-3A18-519A2A77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1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B85B-F006-9591-D2DD-9214B1D9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D2AAC-C57E-6AD4-34E8-FE85FBBE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5AD0-9389-BD88-6096-1D27E07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78A3-75C7-FB8A-27E8-32A2381B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110C-3251-229E-7BBB-379CFF33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EA3-FD89-A634-ECD5-CB506E4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FD8A-317B-0D48-05C0-332961665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5892-AC0E-75C0-ECE1-CDC43DEF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5D3B-9421-F080-DA8F-78F9EA38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E661-48A7-6F44-A3F0-28732B85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8B3CD-53EA-A3BF-532E-10160B73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9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B277-D16D-2888-7036-B886A7FF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73CC9-DE76-DEE4-2264-AE3CFAA2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991E-AA37-3001-6A3C-0D389CFE6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98827-F4FA-66A3-08F3-2F4C45426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E8DE7-5252-3BB3-2F04-F836A4C1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D9241-130E-6C79-11D3-8249BE8D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2D2D9-61FC-6FC3-D019-D72FC5E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6C726-8096-8073-FC4F-B06CCF69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1A9-30B1-E464-A45C-F333A3A7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18155-2744-AB80-BF03-FD15B2E7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34EE-8497-1CDD-E0C8-123C1450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4A46-7286-49C8-3CF1-FB8623EE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5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7044-0ED9-6058-AC68-AADDC34C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EACF-711E-EEF1-D116-34DE992A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6C8F-9391-7135-D066-ECEC2ACB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E73-AC91-7B3A-EDFF-15545FD2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A462-E74E-524F-5470-18490313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7845-302C-F3CE-41C4-9A5FA96A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9A3E-DA2D-1453-90FE-727371CE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C9B5-74B6-277D-EE61-8A7639B6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9240E-8F37-2C63-9B82-051AB6B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0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8C13-66D6-C9F7-E0BD-0B81E5D6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9B2C2-7662-19EF-9F01-9F5633445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9EFA0-2FEC-57A7-1763-3C9D96BE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C7FC-D68E-676A-ED6E-763C98F2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6E6F-C3EA-C718-B022-F8C7BFE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D1C09-FD27-9C98-E1B4-58A1EBF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A06CA-F873-B7C0-B7A6-F3280F0B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2385-C566-FA75-E84A-A5469985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6ECC-AAF6-DBB7-4026-E581D6171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1B47-4F8F-4BB9-A296-E3BAFD63688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364D-1759-82F3-C418-EAABE9B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ACC4-41C6-9293-25DD-F392B664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AD0C-CABD-BB5E-657A-80E5C7A2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246190"/>
            <a:ext cx="8845296" cy="77958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9F76E-2E1E-7173-0B32-4A56AA24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1269556"/>
            <a:ext cx="11172825" cy="58591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Provide Insights for a Strategic Merger in the OTT Domain </a:t>
            </a:r>
            <a:endParaRPr lang="en-IN" sz="28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804D6-AC42-2AC9-5173-ABC7CABD7862}"/>
              </a:ext>
            </a:extLst>
          </p:cNvPr>
          <p:cNvSpPr txBox="1"/>
          <p:nvPr/>
        </p:nvSpPr>
        <p:spPr>
          <a:xfrm>
            <a:off x="619125" y="2357311"/>
            <a:ext cx="5886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Domain: Telecom &amp; Streaming Services</a:t>
            </a:r>
          </a:p>
          <a:p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Function: Strategy &amp; Operations</a:t>
            </a:r>
          </a:p>
          <a:p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Merging Companies: Lio-Cinema and Jot-star</a:t>
            </a:r>
          </a:p>
        </p:txBody>
      </p:sp>
    </p:spTree>
    <p:extLst>
      <p:ext uri="{BB962C8B-B14F-4D97-AF65-F5344CB8AC3E}">
        <p14:creationId xmlns:p14="http://schemas.microsoft.com/office/powerpoint/2010/main" val="276231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A2E55-201E-5DC7-43E8-F96437AE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2A32C-8B31-BF98-0B72-0402EF4F6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2. Compare contents available on Lio-Cinema &amp; Jot-star based on language and content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2B1F1-02C4-B9AD-9E6A-B2E0F2630CC0}"/>
              </a:ext>
            </a:extLst>
          </p:cNvPr>
          <p:cNvSpPr txBox="1"/>
          <p:nvPr/>
        </p:nvSpPr>
        <p:spPr>
          <a:xfrm>
            <a:off x="20954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8E331-B1FA-ED4F-C030-DA2E01DCF722}"/>
              </a:ext>
            </a:extLst>
          </p:cNvPr>
          <p:cNvSpPr txBox="1"/>
          <p:nvPr/>
        </p:nvSpPr>
        <p:spPr>
          <a:xfrm>
            <a:off x="609599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26D9C-BA5C-3412-D217-DB2AB843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" y="1708277"/>
            <a:ext cx="5674660" cy="585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612CF-409D-8372-1C4F-C54E8E157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" y="2479995"/>
            <a:ext cx="5674660" cy="4037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BF9E1-A139-6FC6-6A7A-221C96816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712162"/>
            <a:ext cx="5674660" cy="582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1917A6-875E-B233-DC2A-84EC5DE3B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2479995"/>
            <a:ext cx="5674659" cy="40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2ACA8-5E1D-4BF9-8C0B-B671B4F9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98AE49-1BBE-7CF5-7584-358D9E9B5B0D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Jot-star leads Lio-Cinema in total content count.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Jot-star has more content in different languages than Lio-Cinema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Hindi language has the largest content available, while Jot-star English has the highest largest content available.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Both has the largest movie content compared to the other content types.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68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E85EC-48D9-1F1D-5719-AA4A1C10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450AEE5-D0CC-77EB-8207-4EE976FB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3. Demographic distribution of age group and subscription plan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DC945-F785-7390-51EF-3B567A2CC713}"/>
              </a:ext>
            </a:extLst>
          </p:cNvPr>
          <p:cNvSpPr txBox="1"/>
          <p:nvPr/>
        </p:nvSpPr>
        <p:spPr>
          <a:xfrm>
            <a:off x="288282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D2C30-D597-72AD-7BFC-1AD8E08FA29D}"/>
              </a:ext>
            </a:extLst>
          </p:cNvPr>
          <p:cNvSpPr txBox="1"/>
          <p:nvPr/>
        </p:nvSpPr>
        <p:spPr>
          <a:xfrm>
            <a:off x="291845" y="3780219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6FB1-47DB-599A-A46E-1E9C7523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1522473"/>
            <a:ext cx="5445567" cy="1906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CA00AB-C1C3-86C9-E199-49F59432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522472"/>
            <a:ext cx="5445567" cy="1906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5DE802-2356-9C69-BDD2-6DB774328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82" y="4192070"/>
            <a:ext cx="5445567" cy="1906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B0262-C285-07E4-A26D-0FC392C54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192069"/>
            <a:ext cx="5445567" cy="19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B1388-97DF-2FC5-E4D6-3F13DF01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34F604-C10D-2538-5F24-ACD2A0AC29D7}"/>
              </a:ext>
            </a:extLst>
          </p:cNvPr>
          <p:cNvSpPr txBox="1"/>
          <p:nvPr/>
        </p:nvSpPr>
        <p:spPr>
          <a:xfrm>
            <a:off x="582706" y="886215"/>
            <a:ext cx="102825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sz="1800" kern="1200" dirty="0">
              <a:solidFill>
                <a:srgbClr val="AFABAB"/>
              </a:solidFill>
              <a:effectLst/>
              <a:latin typeface="Comic Sans MS" panose="030F0702030302020204" pitchFamily="66" charset="0"/>
              <a:ea typeface="+mn-ea"/>
              <a:cs typeface="+mn-cs"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age group 18-24 show highest user activity, while for Jot-star age group 25-34 has highest user activity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the chart User Activity by Age Groups it is seen that youngsters and adults till the age of 30 consume more content than people from other ages.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Lio-Cinema has the highest unpaid i.e. free plan users, while Jot-star has highest premium plan users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2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6366B-692D-CF28-D6A9-3ABAE120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C216E-5A0E-44AE-68CF-1F47E835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4. Watch time Analysis for the 2024 , age group &amp; device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8680-292F-E3BE-28AD-911DDF1E44DF}"/>
              </a:ext>
            </a:extLst>
          </p:cNvPr>
          <p:cNvSpPr txBox="1"/>
          <p:nvPr/>
        </p:nvSpPr>
        <p:spPr>
          <a:xfrm>
            <a:off x="20954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A1D66-4627-299D-E74E-3E429CF3A35E}"/>
              </a:ext>
            </a:extLst>
          </p:cNvPr>
          <p:cNvSpPr txBox="1"/>
          <p:nvPr/>
        </p:nvSpPr>
        <p:spPr>
          <a:xfrm>
            <a:off x="609599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30BEF-D678-FBC0-FE15-C3499E88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8278"/>
            <a:ext cx="5773271" cy="585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9F08D-9DFF-F864-082C-B60D0831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" y="1708277"/>
            <a:ext cx="5773271" cy="585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6615B8-1F60-9F5A-CD71-00BBAE544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49" y="2479995"/>
            <a:ext cx="3033343" cy="4279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92702-F582-4979-98D7-5D20CEA40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892" y="2479995"/>
            <a:ext cx="2739928" cy="2083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E0A68E-BA87-3EEA-A539-CBF214227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364" y="4675572"/>
            <a:ext cx="2715455" cy="20838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182552-1EBC-79C3-A944-5010E24F4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2479995"/>
            <a:ext cx="3033343" cy="4279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BCEA11-7E05-6320-3D4F-AE2AC0F31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8290" y="2479995"/>
            <a:ext cx="2690980" cy="2083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367E6C-3D90-C4A8-EF52-502CC28808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8289" y="4675572"/>
            <a:ext cx="2690980" cy="20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87AC7-FCA3-DCC7-C39F-AFEAC6B12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9D2029-5C29-04C0-D95C-CCE3E72B9AF4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September month has the highest watch time(hrs), while Jot-star has January month has the highest watch time(hrs).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Age group 18-24 has highest watch time in Lio-Cinema, and age group 25-34 has highest watch time.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both the OTT platforms Mobile is the most preferred device type.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06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9881E-EA0A-29EE-DFB7-D3481166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E27A8B-15D5-9985-D727-7768C471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5. User Upgrade/Downgrade trend for Lio-Cinema and Jot-star (January – November 2024)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050E9-26A8-FC15-84ED-8DC495BFBAFC}"/>
              </a:ext>
            </a:extLst>
          </p:cNvPr>
          <p:cNvSpPr txBox="1"/>
          <p:nvPr/>
        </p:nvSpPr>
        <p:spPr>
          <a:xfrm>
            <a:off x="20954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5FAAE-C1D6-5EA0-4861-287DCFDEE2B1}"/>
              </a:ext>
            </a:extLst>
          </p:cNvPr>
          <p:cNvSpPr txBox="1"/>
          <p:nvPr/>
        </p:nvSpPr>
        <p:spPr>
          <a:xfrm>
            <a:off x="209549" y="4028455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1C81-491E-0FE8-49F8-C1F4E2B2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53" y="1538284"/>
            <a:ext cx="9235440" cy="2363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813C2-59FD-C3FF-32E5-DC7377E08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53" y="4428565"/>
            <a:ext cx="9235440" cy="23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9F735-C800-7EEF-2CAF-AC9E57AB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A66573-409A-B5A3-6F4C-52E895F93CC8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the month with the highest plan upgrades are July and November.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And the highest downgrades are seen in July.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Jot-star the month with the highest plan upgrades is February.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And the highest downgrades are seen January.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Considering the up/downgrade % Jot-star has the highest ratio.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714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7A42D-D336-1007-DCAD-EAD2F2126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BC55B09-335C-A718-C634-5CD78AC32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6. Upgrade/Downgrade trend by city tier and age group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747DB-78FF-3688-D518-8C5FBE06DFB5}"/>
              </a:ext>
            </a:extLst>
          </p:cNvPr>
          <p:cNvSpPr txBox="1"/>
          <p:nvPr/>
        </p:nvSpPr>
        <p:spPr>
          <a:xfrm>
            <a:off x="291844" y="110927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EE360-8BC2-7BCF-84EB-FB7567CF9736}"/>
              </a:ext>
            </a:extLst>
          </p:cNvPr>
          <p:cNvSpPr txBox="1"/>
          <p:nvPr/>
        </p:nvSpPr>
        <p:spPr>
          <a:xfrm>
            <a:off x="291845" y="3968478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A0EF9-29AA-4200-0050-8B947443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4446494"/>
            <a:ext cx="11249721" cy="2254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26957-3018-7EE7-FA06-DB3A8E647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5" y="1587289"/>
            <a:ext cx="11249721" cy="22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9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3D0EC-BFE1-BF6C-EDFC-09054A5B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30F162-0119-07E5-E626-940B635A7BA5}"/>
              </a:ext>
            </a:extLst>
          </p:cNvPr>
          <p:cNvSpPr txBox="1"/>
          <p:nvPr/>
        </p:nvSpPr>
        <p:spPr>
          <a:xfrm>
            <a:off x="582706" y="886215"/>
            <a:ext cx="10282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Tier 2 city shows the highest upgrades while Tier 1 city in case of Jot-star.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18-24 Age group of Lio-Cinema shows the highest upgrades.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And 25-34 Age group of Jot-star show the highest upgrades.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590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EDC31-FFB6-23EB-B21D-1677CB0C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D04B-E49A-53DE-FA6E-6EC15B6C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246190"/>
            <a:ext cx="8845296" cy="521525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F0D12-61D2-4E73-0CB6-CF4885F7EC46}"/>
              </a:ext>
            </a:extLst>
          </p:cNvPr>
          <p:cNvSpPr txBox="1"/>
          <p:nvPr/>
        </p:nvSpPr>
        <p:spPr>
          <a:xfrm>
            <a:off x="876300" y="1547685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Lio, a leading telecommunications provider in India, is planning a strategic merger with Jotstar, one of the country’s most prominent streaming platforms. This potential partnership aims to combine Lio-Cinema’s expansive subscriber base and Jotstar’s diverse content library to revolutionize digital streaming in India. 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F5D7D-FB9A-BE21-E608-ED829F717503}"/>
              </a:ext>
            </a:extLst>
          </p:cNvPr>
          <p:cNvSpPr txBox="1"/>
          <p:nvPr/>
        </p:nvSpPr>
        <p:spPr>
          <a:xfrm>
            <a:off x="876299" y="3189429"/>
            <a:ext cx="1043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Goal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: The goal is to gain insights into individual platform performance, content consumption       	patterns, subscriber growth, Inactivity behavior, upgrade and downgrade trends.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3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2E0CC-47ED-5BB4-F54A-EB7FA2167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28974335-4CC7-5AC9-D0E7-50ED693F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7. Revenue Analysis of Lio-Cinema and Jot-star for 2024 (January - November)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C82C8-540F-9325-2A5D-D0A8B44CA2A1}"/>
              </a:ext>
            </a:extLst>
          </p:cNvPr>
          <p:cNvSpPr txBox="1"/>
          <p:nvPr/>
        </p:nvSpPr>
        <p:spPr>
          <a:xfrm>
            <a:off x="209548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AAECC-9FB2-7971-599B-566D59DB5487}"/>
              </a:ext>
            </a:extLst>
          </p:cNvPr>
          <p:cNvSpPr txBox="1"/>
          <p:nvPr/>
        </p:nvSpPr>
        <p:spPr>
          <a:xfrm>
            <a:off x="209548" y="4082556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080AE-97C7-9F42-132B-D621A187C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1600378"/>
            <a:ext cx="11249722" cy="231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7FBA2-3244-68C4-A751-458C9C12B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5" y="4482666"/>
            <a:ext cx="11249722" cy="23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6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A932C-97FB-6160-E2AB-2A771A8F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7E77CA96-A407-27DE-9674-2C1BECFFB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8. Revenue Analysis by plan type, city tier &amp; age group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F09B6-DC22-28A7-8E5D-7C36FFF7C9B6}"/>
              </a:ext>
            </a:extLst>
          </p:cNvPr>
          <p:cNvSpPr txBox="1"/>
          <p:nvPr/>
        </p:nvSpPr>
        <p:spPr>
          <a:xfrm>
            <a:off x="209548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03523-21B0-04A7-756E-65D11B9A88A8}"/>
              </a:ext>
            </a:extLst>
          </p:cNvPr>
          <p:cNvSpPr txBox="1"/>
          <p:nvPr/>
        </p:nvSpPr>
        <p:spPr>
          <a:xfrm>
            <a:off x="209547" y="3966014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46C38-0615-9FEC-D130-515B7E794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1522473"/>
            <a:ext cx="11249722" cy="2312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B8698-E249-6428-8AA5-5ED266BE5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5" y="4366124"/>
            <a:ext cx="11249722" cy="23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777F9-6A82-DCBE-A3BB-BFA253C9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8E2E30-163C-E157-4B1A-C6CEBF82EF85}"/>
              </a:ext>
            </a:extLst>
          </p:cNvPr>
          <p:cNvSpPr txBox="1"/>
          <p:nvPr/>
        </p:nvSpPr>
        <p:spPr>
          <a:xfrm>
            <a:off x="582706" y="886215"/>
            <a:ext cx="102825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Lio-Cinema generates more annual revenue compared to Jot-star.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November month has shown the highest monthly revenue generated by both if these OTT platforms.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Total of Rs. 13 Million is the sum annual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highest revenue is generated by Basic plan type, while VIP plan generated the highest revenue for Jot-star.</a:t>
            </a:r>
            <a:endParaRPr lang="en-IN" sz="1800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93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66A4B-139D-2CD4-E662-910BA809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37EF0-58BC-6236-A68D-98CB8C6E2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9F15D-52E4-A885-79BF-2102F045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962"/>
            <a:ext cx="12218717" cy="68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40800-8FCB-B07B-D181-77237CCB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05FE7-6099-A928-B884-EF3EF1DE3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55974-2947-1CAF-6C54-940310DC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8"/>
            <a:ext cx="12209900" cy="68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6351A-4DDA-F45B-AAA5-FBE3A990B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952478-B0F7-82A8-8DEB-D9FECDB12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B574C-CA90-C137-0AE1-7C0FD14A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2"/>
            <a:ext cx="12213734" cy="68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2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AA730-98BE-D718-00EB-5152E0F7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22AA0-1CC0-D7D6-EC67-54E19CE89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1B84A-2AB8-C877-A880-98F009C2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8"/>
            <a:ext cx="12200080" cy="68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6E82-395A-80E6-70B2-D6C30BAEB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29590-3557-286A-4EFA-D1B855A02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330C-1F53-C256-6F53-61DC02E4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8"/>
            <a:ext cx="12209900" cy="68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C57D17-F1F2-8E02-3FEC-94613C6A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B639B4-5870-03EE-FEBA-B08D637F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1. User Activity trend for Lio-Cinema and Jot-star (January – November 2024)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CD283-504C-2FF7-C318-8FECB36519DF}"/>
              </a:ext>
            </a:extLst>
          </p:cNvPr>
          <p:cNvSpPr txBox="1"/>
          <p:nvPr/>
        </p:nvSpPr>
        <p:spPr>
          <a:xfrm>
            <a:off x="291844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6EB60-B205-2B74-E3ED-C3C02B75FCBF}"/>
              </a:ext>
            </a:extLst>
          </p:cNvPr>
          <p:cNvSpPr txBox="1"/>
          <p:nvPr/>
        </p:nvSpPr>
        <p:spPr>
          <a:xfrm>
            <a:off x="291845" y="3780219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E780E8-642C-560F-86E2-FB38CFD8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52" y="4325113"/>
            <a:ext cx="9235440" cy="21129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27FDEC-F824-8034-F80B-EAFE35CF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52" y="1594865"/>
            <a:ext cx="9235440" cy="21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D3D01-D406-CC0C-0133-920941BD7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870BA-527C-30D5-023E-988A67A708E4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  <a:endParaRPr lang="en-IN" dirty="0">
              <a:solidFill>
                <a:srgbClr val="AFABAB"/>
              </a:solidFill>
              <a:latin typeface="Comic Sans MS" panose="030F0702030302020204" pitchFamily="66" charset="0"/>
            </a:endParaRP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Lio-Cinema has more total users as well as paid users than Jot-star.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But the paid percentage of Jot-star is much higher as compared to Lio-Cinema.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activity the though Jot-star lacks the count of active users still it has higher activity when compared to Lio-cinema.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November has the highest user activity for both the OTT platforms.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02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649</Words>
  <Application>Microsoft Office PowerPoint</Application>
  <PresentationFormat>Widescreen</PresentationFormat>
  <Paragraphs>80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Office Theme</vt:lpstr>
      <vt:lpstr>Problem Statement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Dhananjay Bhowate</dc:creator>
  <cp:lastModifiedBy>Dhananjay Bhowate</cp:lastModifiedBy>
  <cp:revision>5</cp:revision>
  <dcterms:created xsi:type="dcterms:W3CDTF">2025-05-09T18:31:04Z</dcterms:created>
  <dcterms:modified xsi:type="dcterms:W3CDTF">2025-05-10T19:18:10Z</dcterms:modified>
</cp:coreProperties>
</file>