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57" r:id="rId5"/>
    <p:sldId id="262" r:id="rId6"/>
    <p:sldId id="263" r:id="rId7"/>
    <p:sldId id="265" r:id="rId8"/>
    <p:sldId id="264" r:id="rId9"/>
    <p:sldId id="266" r:id="rId10"/>
    <p:sldId id="259" r:id="rId11"/>
    <p:sldId id="271" r:id="rId12"/>
    <p:sldId id="269" r:id="rId13"/>
    <p:sldId id="270" r:id="rId14"/>
    <p:sldId id="272" r:id="rId15"/>
    <p:sldId id="278" r:id="rId16"/>
    <p:sldId id="280" r:id="rId17"/>
    <p:sldId id="281" r:id="rId18"/>
    <p:sldId id="279" r:id="rId19"/>
    <p:sldId id="282" r:id="rId20"/>
    <p:sldId id="283" r:id="rId21"/>
    <p:sldId id="273" r:id="rId22"/>
    <p:sldId id="284" r:id="rId23"/>
    <p:sldId id="285" r:id="rId24"/>
    <p:sldId id="287" r:id="rId25"/>
    <p:sldId id="286" r:id="rId26"/>
    <p:sldId id="289" r:id="rId27"/>
    <p:sldId id="288" r:id="rId28"/>
    <p:sldId id="290" r:id="rId29"/>
    <p:sldId id="291" r:id="rId30"/>
    <p:sldId id="292" r:id="rId31"/>
    <p:sldId id="293" r:id="rId32"/>
    <p:sldId id="296" r:id="rId33"/>
    <p:sldId id="294" r:id="rId34"/>
    <p:sldId id="297" r:id="rId35"/>
    <p:sldId id="268" r:id="rId36"/>
    <p:sldId id="303" r:id="rId37"/>
    <p:sldId id="267" r:id="rId38"/>
    <p:sldId id="276" r:id="rId39"/>
    <p:sldId id="300" r:id="rId40"/>
    <p:sldId id="275" r:id="rId41"/>
    <p:sldId id="298" r:id="rId42"/>
    <p:sldId id="299" r:id="rId43"/>
    <p:sldId id="302" r:id="rId44"/>
    <p:sldId id="306" r:id="rId45"/>
    <p:sldId id="307" r:id="rId46"/>
    <p:sldId id="311" r:id="rId47"/>
    <p:sldId id="312" r:id="rId48"/>
    <p:sldId id="308" r:id="rId49"/>
    <p:sldId id="31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evice_driv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hatis.techtarget.com/definition/BIOS-basic-input-output-syste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3" Type="http://schemas.openxmlformats.org/officeDocument/2006/relationships/hyperlink" Target="https://en.wikipedia.org/wiki/Microsoft_Windows" TargetMode="External"/><Relationship Id="rId7" Type="http://schemas.openxmlformats.org/officeDocument/2006/relationships/hyperlink" Target="https://en.wikipedia.org/wiki/Random_access_memory" TargetMode="External"/><Relationship Id="rId2" Type="http://schemas.openxmlformats.org/officeDocument/2006/relationships/hyperlink" Target="https://en.wikipedia.org/wiki/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Data_(computing)" TargetMode="External"/><Relationship Id="rId5" Type="http://schemas.openxmlformats.org/officeDocument/2006/relationships/hyperlink" Target="https://en.wikipedia.org/wiki/Linux" TargetMode="External"/><Relationship Id="rId4" Type="http://schemas.openxmlformats.org/officeDocument/2006/relationships/hyperlink" Target="https://en.wikipedia.org/wiki/MacOS" TargetMode="External"/><Relationship Id="rId9" Type="http://schemas.openxmlformats.org/officeDocument/2006/relationships/hyperlink" Target="https://en.wikipedia.org/wiki/Display_devic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728" y="1612527"/>
            <a:ext cx="9966960" cy="3035808"/>
          </a:xfrm>
        </p:spPr>
        <p:txBody>
          <a:bodyPr/>
          <a:lstStyle/>
          <a:p>
            <a:r>
              <a:rPr lang="en-IN" dirty="0"/>
              <a:t>Operating System</a:t>
            </a:r>
          </a:p>
        </p:txBody>
      </p:sp>
      <p:sp>
        <p:nvSpPr>
          <p:cNvPr id="3" name="Subtitle 2"/>
          <p:cNvSpPr>
            <a:spLocks noGrp="1"/>
          </p:cNvSpPr>
          <p:nvPr>
            <p:ph type="subTitle" idx="1"/>
          </p:nvPr>
        </p:nvSpPr>
        <p:spPr>
          <a:xfrm>
            <a:off x="3954716" y="4468030"/>
            <a:ext cx="7891272" cy="2389970"/>
          </a:xfrm>
        </p:spPr>
        <p:txBody>
          <a:bodyPr>
            <a:normAutofit/>
          </a:bodyPr>
          <a:lstStyle/>
          <a:p>
            <a:pPr algn="just"/>
            <a:endParaRPr lang="en-IN" dirty="0" smtClean="0"/>
          </a:p>
          <a:p>
            <a:pPr algn="just"/>
            <a:endParaRPr lang="en-IN" dirty="0"/>
          </a:p>
          <a:p>
            <a:pPr algn="just"/>
            <a:r>
              <a:rPr lang="en-IN" dirty="0" smtClean="0"/>
              <a:t>                                                                          </a:t>
            </a:r>
            <a:r>
              <a:rPr lang="en-IN" sz="2800" dirty="0" smtClean="0"/>
              <a:t>By Siddhi. B</a:t>
            </a:r>
            <a:endParaRPr lang="en-IN" sz="2800" dirty="0"/>
          </a:p>
        </p:txBody>
      </p:sp>
    </p:spTree>
    <p:extLst>
      <p:ext uri="{BB962C8B-B14F-4D97-AF65-F5344CB8AC3E}">
        <p14:creationId xmlns:p14="http://schemas.microsoft.com/office/powerpoint/2010/main" val="1599809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84" y="565019"/>
            <a:ext cx="10058400" cy="950976"/>
          </a:xfrm>
        </p:spPr>
        <p:txBody>
          <a:bodyPr>
            <a:normAutofit fontScale="90000"/>
          </a:bodyPr>
          <a:lstStyle/>
          <a:p>
            <a:r>
              <a:rPr lang="en-IN" dirty="0"/>
              <a:t>System software</a:t>
            </a:r>
            <a:br>
              <a:rPr lang="en-IN" dirty="0"/>
            </a:br>
            <a:endParaRPr lang="en-IN" dirty="0"/>
          </a:p>
        </p:txBody>
      </p:sp>
      <p:sp>
        <p:nvSpPr>
          <p:cNvPr id="3" name="Content Placeholder 2"/>
          <p:cNvSpPr>
            <a:spLocks noGrp="1"/>
          </p:cNvSpPr>
          <p:nvPr>
            <p:ph idx="1"/>
          </p:nvPr>
        </p:nvSpPr>
        <p:spPr>
          <a:xfrm>
            <a:off x="497092" y="1308093"/>
            <a:ext cx="10058400" cy="4050792"/>
          </a:xfrm>
        </p:spPr>
        <p:txBody>
          <a:bodyPr/>
          <a:lstStyle/>
          <a:p>
            <a:r>
              <a:rPr lang="en-IN" dirty="0"/>
              <a:t>System software is a type of computer program that is designed to run a computer's hardware and application programs</a:t>
            </a:r>
            <a:r>
              <a:rPr lang="en-IN" dirty="0" smtClean="0"/>
              <a:t>.</a:t>
            </a:r>
          </a:p>
          <a:p>
            <a:r>
              <a:rPr lang="en-IN" dirty="0"/>
              <a:t>The operating system is the best-known example of system software. The OS manages all the other programs in a computer</a:t>
            </a:r>
            <a:r>
              <a:rPr lang="en-IN" dirty="0" smtClean="0"/>
              <a:t>.</a:t>
            </a:r>
          </a:p>
          <a:p>
            <a:r>
              <a:rPr lang="en-IN" dirty="0" smtClean="0"/>
              <a:t>Essentially</a:t>
            </a:r>
            <a:r>
              <a:rPr lang="en-IN" dirty="0"/>
              <a:t>, system software provides a platform for application software to be run on top of.</a:t>
            </a:r>
          </a:p>
        </p:txBody>
      </p:sp>
      <p:pic>
        <p:nvPicPr>
          <p:cNvPr id="4" name="Picture 3"/>
          <p:cNvPicPr>
            <a:picLocks noChangeAspect="1"/>
          </p:cNvPicPr>
          <p:nvPr/>
        </p:nvPicPr>
        <p:blipFill>
          <a:blip r:embed="rId2"/>
          <a:stretch>
            <a:fillRect/>
          </a:stretch>
        </p:blipFill>
        <p:spPr>
          <a:xfrm>
            <a:off x="2559837" y="3196580"/>
            <a:ext cx="6334125" cy="2998229"/>
          </a:xfrm>
          <a:prstGeom prst="rect">
            <a:avLst/>
          </a:prstGeom>
        </p:spPr>
      </p:pic>
    </p:spTree>
    <p:extLst>
      <p:ext uri="{BB962C8B-B14F-4D97-AF65-F5344CB8AC3E}">
        <p14:creationId xmlns:p14="http://schemas.microsoft.com/office/powerpoint/2010/main" val="1925160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42" y="407098"/>
            <a:ext cx="9656606" cy="875494"/>
          </a:xfrm>
        </p:spPr>
        <p:txBody>
          <a:bodyPr>
            <a:normAutofit/>
          </a:bodyPr>
          <a:lstStyle/>
          <a:p>
            <a:r>
              <a:rPr lang="en-IN" sz="4400" dirty="0" smtClean="0"/>
              <a:t>System Software V/s Application Software</a:t>
            </a:r>
            <a:endParaRPr lang="en-IN" sz="4400" dirty="0"/>
          </a:p>
        </p:txBody>
      </p:sp>
      <p:sp>
        <p:nvSpPr>
          <p:cNvPr id="3" name="Text Placeholder 2"/>
          <p:cNvSpPr>
            <a:spLocks noGrp="1"/>
          </p:cNvSpPr>
          <p:nvPr>
            <p:ph type="body" idx="1"/>
          </p:nvPr>
        </p:nvSpPr>
        <p:spPr/>
        <p:txBody>
          <a:bodyPr/>
          <a:lstStyle/>
          <a:p>
            <a:r>
              <a:rPr lang="en-IN" dirty="0" smtClean="0"/>
              <a:t>System Software</a:t>
            </a:r>
            <a:endParaRPr lang="en-IN" dirty="0"/>
          </a:p>
        </p:txBody>
      </p:sp>
      <p:sp>
        <p:nvSpPr>
          <p:cNvPr id="4" name="Content Placeholder 3"/>
          <p:cNvSpPr>
            <a:spLocks noGrp="1"/>
          </p:cNvSpPr>
          <p:nvPr>
            <p:ph sz="half" idx="2"/>
          </p:nvPr>
        </p:nvSpPr>
        <p:spPr>
          <a:xfrm>
            <a:off x="1609344" y="2688336"/>
            <a:ext cx="4754880" cy="3601448"/>
          </a:xfrm>
        </p:spPr>
        <p:txBody>
          <a:bodyPr>
            <a:normAutofit fontScale="85000" lnSpcReduction="20000"/>
          </a:bodyPr>
          <a:lstStyle/>
          <a:p>
            <a:r>
              <a:rPr lang="en-IN" dirty="0" smtClean="0"/>
              <a:t>System s/w is used for operating computer hardware.</a:t>
            </a:r>
          </a:p>
          <a:p>
            <a:r>
              <a:rPr lang="en-IN" dirty="0" smtClean="0"/>
              <a:t>System s/w are installed on the computer when operating system is installed.</a:t>
            </a:r>
          </a:p>
          <a:p>
            <a:r>
              <a:rPr lang="en-IN" dirty="0" smtClean="0"/>
              <a:t>It provides platform for running application s/w.	</a:t>
            </a:r>
          </a:p>
          <a:p>
            <a:r>
              <a:rPr lang="en-IN" dirty="0" smtClean="0"/>
              <a:t>System s/w can work or run independently.</a:t>
            </a:r>
          </a:p>
          <a:p>
            <a:r>
              <a:rPr lang="en-IN" dirty="0" smtClean="0"/>
              <a:t>In general, the user does not interact with system s/w because it works in background.</a:t>
            </a:r>
          </a:p>
          <a:p>
            <a:r>
              <a:rPr lang="en-IN" dirty="0" smtClean="0"/>
              <a:t>It start’s running automatically when computer is turned on and stop when computer is shut down.	</a:t>
            </a:r>
          </a:p>
          <a:p>
            <a:r>
              <a:rPr lang="en-IN" dirty="0" smtClean="0"/>
              <a:t>Example : OS	</a:t>
            </a:r>
            <a:endParaRPr lang="en-IN" dirty="0"/>
          </a:p>
        </p:txBody>
      </p:sp>
      <p:sp>
        <p:nvSpPr>
          <p:cNvPr id="5" name="Text Placeholder 4"/>
          <p:cNvSpPr>
            <a:spLocks noGrp="1"/>
          </p:cNvSpPr>
          <p:nvPr>
            <p:ph type="body" sz="quarter" idx="3"/>
          </p:nvPr>
        </p:nvSpPr>
        <p:spPr/>
        <p:txBody>
          <a:bodyPr/>
          <a:lstStyle/>
          <a:p>
            <a:r>
              <a:rPr lang="en-IN" dirty="0" smtClean="0"/>
              <a:t>Application Software</a:t>
            </a:r>
            <a:endParaRPr lang="en-IN" dirty="0"/>
          </a:p>
        </p:txBody>
      </p:sp>
      <p:sp>
        <p:nvSpPr>
          <p:cNvPr id="6" name="Content Placeholder 5"/>
          <p:cNvSpPr>
            <a:spLocks noGrp="1"/>
          </p:cNvSpPr>
          <p:nvPr>
            <p:ph sz="quarter" idx="4"/>
          </p:nvPr>
        </p:nvSpPr>
        <p:spPr>
          <a:xfrm>
            <a:off x="6364224" y="2688336"/>
            <a:ext cx="4754880" cy="3768908"/>
          </a:xfrm>
        </p:spPr>
        <p:txBody>
          <a:bodyPr>
            <a:normAutofit fontScale="85000" lnSpcReduction="20000"/>
          </a:bodyPr>
          <a:lstStyle/>
          <a:p>
            <a:r>
              <a:rPr lang="en-IN" dirty="0" smtClean="0"/>
              <a:t>Application s/w is used by user to perform specific task as per its requirement.</a:t>
            </a:r>
          </a:p>
          <a:p>
            <a:r>
              <a:rPr lang="en-IN" dirty="0" smtClean="0"/>
              <a:t>Application s/w are installed according to user’s requirements.</a:t>
            </a:r>
          </a:p>
          <a:p>
            <a:r>
              <a:rPr lang="en-IN" dirty="0" smtClean="0"/>
              <a:t>Application s/w can not run without the presence of system s/w.</a:t>
            </a:r>
          </a:p>
          <a:p>
            <a:r>
              <a:rPr lang="en-IN" dirty="0" smtClean="0"/>
              <a:t>While application s/w can’t  run or work independently.</a:t>
            </a:r>
          </a:p>
          <a:p>
            <a:r>
              <a:rPr lang="en-IN" dirty="0" smtClean="0"/>
              <a:t>But, here user interact with application software.</a:t>
            </a:r>
          </a:p>
          <a:p>
            <a:r>
              <a:rPr lang="en-IN" dirty="0" smtClean="0"/>
              <a:t>It runs when the user request it as per is requirements.</a:t>
            </a:r>
          </a:p>
          <a:p>
            <a:r>
              <a:rPr lang="en-IN" dirty="0" smtClean="0"/>
              <a:t>Example : Microsoft Office, Photoshop, Browser etc.</a:t>
            </a:r>
          </a:p>
          <a:p>
            <a:endParaRPr lang="en-IN" dirty="0"/>
          </a:p>
        </p:txBody>
      </p:sp>
      <p:pic>
        <p:nvPicPr>
          <p:cNvPr id="7" name="Picture 6"/>
          <p:cNvPicPr>
            <a:picLocks noChangeAspect="1"/>
          </p:cNvPicPr>
          <p:nvPr/>
        </p:nvPicPr>
        <p:blipFill rotWithShape="1">
          <a:blip r:embed="rId2"/>
          <a:srcRect t="28224" b="11391"/>
          <a:stretch/>
        </p:blipFill>
        <p:spPr>
          <a:xfrm>
            <a:off x="4030599" y="1181656"/>
            <a:ext cx="2333625" cy="1184856"/>
          </a:xfrm>
          <a:prstGeom prst="rect">
            <a:avLst/>
          </a:prstGeom>
        </p:spPr>
      </p:pic>
    </p:spTree>
    <p:extLst>
      <p:ext uri="{BB962C8B-B14F-4D97-AF65-F5344CB8AC3E}">
        <p14:creationId xmlns:p14="http://schemas.microsoft.com/office/powerpoint/2010/main" val="798727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7"/>
                                        </p:tgtEl>
                                        <p:attrNameLst>
                                          <p:attrName>r</p:attrName>
                                        </p:attrNameLst>
                                      </p:cBhvr>
                                    </p:animRot>
                                    <p:animRot by="-240000">
                                      <p:cBhvr>
                                        <p:cTn id="12" dur="200" fill="hold">
                                          <p:stCondLst>
                                            <p:cond delay="200"/>
                                          </p:stCondLst>
                                        </p:cTn>
                                        <p:tgtEl>
                                          <p:spTgt spid="7"/>
                                        </p:tgtEl>
                                        <p:attrNameLst>
                                          <p:attrName>r</p:attrName>
                                        </p:attrNameLst>
                                      </p:cBhvr>
                                    </p:animRot>
                                    <p:animRot by="240000">
                                      <p:cBhvr>
                                        <p:cTn id="13" dur="200" fill="hold">
                                          <p:stCondLst>
                                            <p:cond delay="400"/>
                                          </p:stCondLst>
                                        </p:cTn>
                                        <p:tgtEl>
                                          <p:spTgt spid="7"/>
                                        </p:tgtEl>
                                        <p:attrNameLst>
                                          <p:attrName>r</p:attrName>
                                        </p:attrNameLst>
                                      </p:cBhvr>
                                    </p:animRot>
                                    <p:animRot by="-240000">
                                      <p:cBhvr>
                                        <p:cTn id="14" dur="200" fill="hold">
                                          <p:stCondLst>
                                            <p:cond delay="600"/>
                                          </p:stCondLst>
                                        </p:cTn>
                                        <p:tgtEl>
                                          <p:spTgt spid="7"/>
                                        </p:tgtEl>
                                        <p:attrNameLst>
                                          <p:attrName>r</p:attrName>
                                        </p:attrNameLst>
                                      </p:cBhvr>
                                    </p:animRot>
                                    <p:animRot by="120000">
                                      <p:cBhvr>
                                        <p:cTn id="15" dur="200" fill="hold">
                                          <p:stCondLst>
                                            <p:cond delay="800"/>
                                          </p:stCondLst>
                                        </p:cTn>
                                        <p:tgtEl>
                                          <p:spTgt spid="7"/>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barn(inVertical)">
                                      <p:cBhvr>
                                        <p:cTn id="35" dur="500"/>
                                        <p:tgtEl>
                                          <p:spTgt spid="4">
                                            <p:txEl>
                                              <p:pRg st="1" end="1"/>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barn(inVertical)">
                                      <p:cBhvr>
                                        <p:cTn id="38" dur="500"/>
                                        <p:tgtEl>
                                          <p:spTgt spid="4">
                                            <p:txEl>
                                              <p:pRg st="2" end="2"/>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barn(inVertical)">
                                      <p:cBhvr>
                                        <p:cTn id="41" dur="500"/>
                                        <p:tgtEl>
                                          <p:spTgt spid="4">
                                            <p:txEl>
                                              <p:pRg st="3" end="3"/>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barn(inVertical)">
                                      <p:cBhvr>
                                        <p:cTn id="44" dur="500"/>
                                        <p:tgtEl>
                                          <p:spTgt spid="4">
                                            <p:txEl>
                                              <p:pRg st="4" end="4"/>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barn(inVertical)">
                                      <p:cBhvr>
                                        <p:cTn id="47" dur="500"/>
                                        <p:tgtEl>
                                          <p:spTgt spid="4">
                                            <p:txEl>
                                              <p:pRg st="5" end="5"/>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barn(inVertical)">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barn(inVertical)">
                                      <p:cBhvr>
                                        <p:cTn id="55" dur="500"/>
                                        <p:tgtEl>
                                          <p:spTgt spid="6">
                                            <p:txEl>
                                              <p:pRg st="0" end="0"/>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6">
                                            <p:txEl>
                                              <p:pRg st="1" end="1"/>
                                            </p:txEl>
                                          </p:spTgt>
                                        </p:tgtEl>
                                        <p:attrNameLst>
                                          <p:attrName>style.visibility</p:attrName>
                                        </p:attrNameLst>
                                      </p:cBhvr>
                                      <p:to>
                                        <p:strVal val="visible"/>
                                      </p:to>
                                    </p:set>
                                    <p:animEffect transition="in" filter="barn(inVertical)">
                                      <p:cBhvr>
                                        <p:cTn id="58" dur="500"/>
                                        <p:tgtEl>
                                          <p:spTgt spid="6">
                                            <p:txEl>
                                              <p:pRg st="1" end="1"/>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barn(inVertical)">
                                      <p:cBhvr>
                                        <p:cTn id="61" dur="500"/>
                                        <p:tgtEl>
                                          <p:spTgt spid="6">
                                            <p:txEl>
                                              <p:pRg st="2" end="2"/>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animEffect transition="in" filter="barn(inVertical)">
                                      <p:cBhvr>
                                        <p:cTn id="64" dur="500"/>
                                        <p:tgtEl>
                                          <p:spTgt spid="6">
                                            <p:txEl>
                                              <p:pRg st="3" end="3"/>
                                            </p:txEl>
                                          </p:spTgt>
                                        </p:tgtEl>
                                      </p:cBhvr>
                                    </p:animEffect>
                                  </p:childTnLst>
                                </p:cTn>
                              </p:par>
                              <p:par>
                                <p:cTn id="65" presetID="16" presetClass="entr" presetSubtype="21" fill="hold" nodeType="with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barn(inVertical)">
                                      <p:cBhvr>
                                        <p:cTn id="67" dur="500"/>
                                        <p:tgtEl>
                                          <p:spTgt spid="6">
                                            <p:txEl>
                                              <p:pRg st="4" end="4"/>
                                            </p:txEl>
                                          </p:spTgt>
                                        </p:tgtEl>
                                      </p:cBhvr>
                                    </p:animEffect>
                                  </p:childTnLst>
                                </p:cTn>
                              </p:par>
                              <p:par>
                                <p:cTn id="68" presetID="16" presetClass="entr" presetSubtype="21" fill="hold" nodeType="withEffect">
                                  <p:stCondLst>
                                    <p:cond delay="0"/>
                                  </p:stCondLst>
                                  <p:childTnLst>
                                    <p:set>
                                      <p:cBhvr>
                                        <p:cTn id="69" dur="1" fill="hold">
                                          <p:stCondLst>
                                            <p:cond delay="0"/>
                                          </p:stCondLst>
                                        </p:cTn>
                                        <p:tgtEl>
                                          <p:spTgt spid="6">
                                            <p:txEl>
                                              <p:pRg st="5" end="5"/>
                                            </p:txEl>
                                          </p:spTgt>
                                        </p:tgtEl>
                                        <p:attrNameLst>
                                          <p:attrName>style.visibility</p:attrName>
                                        </p:attrNameLst>
                                      </p:cBhvr>
                                      <p:to>
                                        <p:strVal val="visible"/>
                                      </p:to>
                                    </p:set>
                                    <p:animEffect transition="in" filter="barn(inVertical)">
                                      <p:cBhvr>
                                        <p:cTn id="70" dur="500"/>
                                        <p:tgtEl>
                                          <p:spTgt spid="6">
                                            <p:txEl>
                                              <p:pRg st="5" end="5"/>
                                            </p:txEl>
                                          </p:spTgt>
                                        </p:tgtEl>
                                      </p:cBhvr>
                                    </p:animEffect>
                                  </p:childTnLst>
                                </p:cTn>
                              </p:par>
                              <p:par>
                                <p:cTn id="71" presetID="16" presetClass="entr" presetSubtype="21" fill="hold"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animEffect transition="in" filter="barn(inVertical)">
                                      <p:cBhvr>
                                        <p:cTn id="7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459" y="-78076"/>
            <a:ext cx="10058400" cy="1609344"/>
          </a:xfrm>
        </p:spPr>
        <p:txBody>
          <a:bodyPr>
            <a:normAutofit/>
          </a:bodyPr>
          <a:lstStyle/>
          <a:p>
            <a:r>
              <a:rPr lang="en-IN" sz="3600" b="1" dirty="0"/>
              <a:t>Important features of system </a:t>
            </a:r>
            <a:r>
              <a:rPr lang="en-IN" sz="3600" b="1" dirty="0" smtClean="0"/>
              <a:t>software</a:t>
            </a:r>
            <a:endParaRPr lang="en-IN" sz="3600" b="1" dirty="0"/>
          </a:p>
        </p:txBody>
      </p:sp>
      <p:sp>
        <p:nvSpPr>
          <p:cNvPr id="3" name="Content Placeholder 2"/>
          <p:cNvSpPr>
            <a:spLocks noGrp="1"/>
          </p:cNvSpPr>
          <p:nvPr>
            <p:ph idx="1"/>
          </p:nvPr>
        </p:nvSpPr>
        <p:spPr>
          <a:xfrm>
            <a:off x="487043" y="1237154"/>
            <a:ext cx="10058400" cy="4050792"/>
          </a:xfrm>
        </p:spPr>
        <p:txBody>
          <a:bodyPr>
            <a:normAutofit fontScale="77500" lnSpcReduction="20000"/>
          </a:bodyPr>
          <a:lstStyle/>
          <a:p>
            <a:pPr marL="0" indent="0">
              <a:buNone/>
            </a:pPr>
            <a:r>
              <a:rPr lang="en-IN" dirty="0"/>
              <a:t>System Software is given inbuilt in the devices by the manufacturers. The features of system software are</a:t>
            </a:r>
            <a:r>
              <a:rPr lang="en-IN" dirty="0" smtClean="0"/>
              <a:t>:</a:t>
            </a:r>
          </a:p>
          <a:p>
            <a:r>
              <a:rPr lang="en-IN" b="1" dirty="0"/>
              <a:t>Fast in Speed</a:t>
            </a:r>
          </a:p>
          <a:p>
            <a:pPr marL="0" indent="0">
              <a:buNone/>
            </a:pPr>
            <a:r>
              <a:rPr lang="en-IN" dirty="0" smtClean="0"/>
              <a:t> System </a:t>
            </a:r>
            <a:r>
              <a:rPr lang="en-IN" dirty="0"/>
              <a:t>Software is made to be as fast as possible to provide an effective platform for higher-level software.</a:t>
            </a:r>
          </a:p>
          <a:p>
            <a:r>
              <a:rPr lang="en-IN" b="1" dirty="0"/>
              <a:t>Hard to Manipulate</a:t>
            </a:r>
          </a:p>
          <a:p>
            <a:pPr marL="0" indent="0">
              <a:buNone/>
            </a:pPr>
            <a:r>
              <a:rPr lang="en-IN" dirty="0"/>
              <a:t>System Software is hard to manipulate as they do not directly interact with users and are written in a more complex programming language.</a:t>
            </a:r>
          </a:p>
          <a:p>
            <a:r>
              <a:rPr lang="en-IN" b="1" dirty="0"/>
              <a:t>Written in Low-Level Language</a:t>
            </a:r>
          </a:p>
          <a:p>
            <a:pPr marL="0" indent="0">
              <a:buNone/>
            </a:pPr>
            <a:r>
              <a:rPr lang="en-IN" dirty="0"/>
              <a:t>System Software is written in low-level language so the CPU and other hardware can understand it.</a:t>
            </a:r>
          </a:p>
          <a:p>
            <a:r>
              <a:rPr lang="en-IN" b="1" dirty="0"/>
              <a:t>Close to the System</a:t>
            </a:r>
          </a:p>
          <a:p>
            <a:pPr marL="0" indent="0">
              <a:buNone/>
            </a:pPr>
            <a:r>
              <a:rPr lang="en-IN" dirty="0"/>
              <a:t>It is directly connected to the hardware and enables them to run.</a:t>
            </a:r>
          </a:p>
          <a:p>
            <a:r>
              <a:rPr lang="en-IN" b="1" dirty="0" smtClean="0"/>
              <a:t>Difficult </a:t>
            </a:r>
            <a:r>
              <a:rPr lang="en-IN" b="1" dirty="0"/>
              <a:t>to Design</a:t>
            </a:r>
          </a:p>
          <a:p>
            <a:pPr marL="0" indent="0">
              <a:buNone/>
            </a:pPr>
            <a:r>
              <a:rPr lang="en-IN" dirty="0"/>
              <a:t>Designing software is a complicated task as they are written in a lower-level language.</a:t>
            </a:r>
          </a:p>
          <a:p>
            <a:pPr marL="0" indent="0">
              <a:buNone/>
            </a:pPr>
            <a:endParaRPr lang="en-IN" dirty="0"/>
          </a:p>
        </p:txBody>
      </p:sp>
    </p:spTree>
    <p:extLst>
      <p:ext uri="{BB962C8B-B14F-4D97-AF65-F5344CB8AC3E}">
        <p14:creationId xmlns:p14="http://schemas.microsoft.com/office/powerpoint/2010/main" val="12031267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263" y="150725"/>
            <a:ext cx="5978770" cy="803868"/>
          </a:xfrm>
        </p:spPr>
        <p:txBody>
          <a:bodyPr>
            <a:normAutofit/>
          </a:bodyPr>
          <a:lstStyle/>
          <a:p>
            <a:r>
              <a:rPr lang="en-IN" sz="4400" dirty="0" smtClean="0"/>
              <a:t>Types of System Software</a:t>
            </a:r>
            <a:endParaRPr lang="en-IN" sz="4400" dirty="0"/>
          </a:p>
        </p:txBody>
      </p:sp>
      <p:sp>
        <p:nvSpPr>
          <p:cNvPr id="3" name="Content Placeholder 2"/>
          <p:cNvSpPr>
            <a:spLocks noGrp="1"/>
          </p:cNvSpPr>
          <p:nvPr>
            <p:ph idx="1"/>
          </p:nvPr>
        </p:nvSpPr>
        <p:spPr>
          <a:xfrm>
            <a:off x="591248" y="1198200"/>
            <a:ext cx="10058400" cy="4050792"/>
          </a:xfrm>
        </p:spPr>
        <p:txBody>
          <a:bodyPr/>
          <a:lstStyle/>
          <a:p>
            <a:r>
              <a:rPr lang="en-IN" b="1" dirty="0"/>
              <a:t>Operating system</a:t>
            </a:r>
          </a:p>
          <a:p>
            <a:pPr marL="0" indent="0">
              <a:buNone/>
            </a:pPr>
            <a:r>
              <a:rPr lang="en-IN" dirty="0" smtClean="0"/>
              <a:t>An operating system is system software that provides a platform between computer hardware, application software, and end-users. It is pre-installed on devices and allows them to be identified and then function. OS is the first thing to be loaded when a system is started.</a:t>
            </a:r>
          </a:p>
          <a:p>
            <a:r>
              <a:rPr lang="en-IN" b="1" dirty="0" smtClean="0"/>
              <a:t>Device Drivers</a:t>
            </a:r>
          </a:p>
          <a:p>
            <a:pPr marL="0" indent="0">
              <a:buNone/>
            </a:pPr>
            <a:r>
              <a:rPr lang="en-IN" dirty="0" smtClean="0"/>
              <a:t>A </a:t>
            </a:r>
            <a:r>
              <a:rPr lang="en-IN" dirty="0"/>
              <a:t>Device Driver is system software that operates or controls a particular device attached to a computer. It is the </a:t>
            </a:r>
            <a:r>
              <a:rPr lang="en-IN" b="1" u="sng" dirty="0">
                <a:hlinkClick r:id="rId2"/>
              </a:rPr>
              <a:t>device drivers</a:t>
            </a:r>
            <a:r>
              <a:rPr lang="en-IN" dirty="0"/>
              <a:t> who make it possible for all the external devices to perform their tasks. Most of the hardware comes with pre-installed drivers in it. However, if the device is new to the system, then the user may have to download the drivers.</a:t>
            </a:r>
          </a:p>
          <a:p>
            <a:pPr marL="0" indent="0">
              <a:buNone/>
            </a:pPr>
            <a:endParaRPr lang="en-IN" dirty="0"/>
          </a:p>
        </p:txBody>
      </p:sp>
    </p:spTree>
    <p:extLst>
      <p:ext uri="{BB962C8B-B14F-4D97-AF65-F5344CB8AC3E}">
        <p14:creationId xmlns:p14="http://schemas.microsoft.com/office/powerpoint/2010/main" val="107943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433" y="612845"/>
            <a:ext cx="8430567" cy="4247317"/>
          </a:xfrm>
          <a:prstGeom prst="rect">
            <a:avLst/>
          </a:prstGeom>
        </p:spPr>
        <p:txBody>
          <a:bodyPr wrap="square">
            <a:spAutoFit/>
          </a:bodyPr>
          <a:lstStyle/>
          <a:p>
            <a:pPr marL="285750" indent="-285750">
              <a:buFont typeface="Arial" panose="020B0604020202020204" pitchFamily="34" charset="0"/>
              <a:buChar char="•"/>
            </a:pPr>
            <a:r>
              <a:rPr lang="en-IN" b="1" dirty="0" smtClean="0"/>
              <a:t>BIOS </a:t>
            </a:r>
          </a:p>
          <a:p>
            <a:r>
              <a:rPr lang="en-IN" dirty="0" smtClean="0"/>
              <a:t>BIOS </a:t>
            </a:r>
            <a:r>
              <a:rPr lang="en-IN" dirty="0"/>
              <a:t>(Basic Input/Output System) </a:t>
            </a:r>
            <a:r>
              <a:rPr lang="en-IN" dirty="0" smtClean="0"/>
              <a:t>gets </a:t>
            </a:r>
            <a:r>
              <a:rPr lang="en-IN" dirty="0"/>
              <a:t>the computer system started when we turn it on. </a:t>
            </a:r>
            <a:r>
              <a:rPr lang="en-IN" b="1" u="sng" dirty="0">
                <a:solidFill>
                  <a:srgbClr val="FF6C23"/>
                </a:solidFill>
                <a:hlinkClick r:id="rId2"/>
              </a:rPr>
              <a:t>BIOS</a:t>
            </a:r>
            <a:r>
              <a:rPr lang="en-IN" dirty="0"/>
              <a:t> also manages the flow of information between operating systems and the attached devices.</a:t>
            </a:r>
          </a:p>
          <a:p>
            <a:pPr marL="285750" indent="-285750">
              <a:buFont typeface="Arial" panose="020B0604020202020204" pitchFamily="34" charset="0"/>
              <a:buChar char="•"/>
            </a:pPr>
            <a:r>
              <a:rPr lang="en-IN" b="1" dirty="0"/>
              <a:t>Programming Language Translator</a:t>
            </a:r>
          </a:p>
          <a:p>
            <a:r>
              <a:rPr lang="en-IN" dirty="0"/>
              <a:t>These are the intermediate system software through which programmers convert the high-level language programming code to machine-level language code. Assembler, Interpreter, and Compiler are the popular language translators. They are usually designed by the computer manufacturer and are deliver inbuilt with the system.</a:t>
            </a:r>
          </a:p>
          <a:p>
            <a:pPr marL="285750" indent="-285750">
              <a:buFont typeface="Arial" panose="020B0604020202020204" pitchFamily="34" charset="0"/>
              <a:buChar char="•"/>
            </a:pPr>
            <a:r>
              <a:rPr lang="en-IN" b="1" dirty="0"/>
              <a:t>Utilities</a:t>
            </a:r>
          </a:p>
          <a:p>
            <a:r>
              <a:rPr lang="en-IN" dirty="0"/>
              <a:t>Utilities are the type of system software that is present between user and application software. These are the programs designed to configure, analyze, optimize and maintain tasks of the computer. Their task varies from disk fragmentation to data security.</a:t>
            </a:r>
            <a:endParaRPr lang="en-IN" dirty="0">
              <a:effectLst/>
            </a:endParaRPr>
          </a:p>
        </p:txBody>
      </p:sp>
    </p:spTree>
    <p:extLst>
      <p:ext uri="{BB962C8B-B14F-4D97-AF65-F5344CB8AC3E}">
        <p14:creationId xmlns:p14="http://schemas.microsoft.com/office/powerpoint/2010/main" val="896536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1880"/>
            <a:ext cx="10058400" cy="1609344"/>
          </a:xfrm>
        </p:spPr>
        <p:txBody>
          <a:bodyPr/>
          <a:lstStyle/>
          <a:p>
            <a:pPr algn="ctr"/>
            <a:r>
              <a:rPr lang="en-IN" dirty="0" smtClean="0"/>
              <a:t>Types of Operating System</a:t>
            </a:r>
            <a:endParaRPr lang="en-IN" dirty="0"/>
          </a:p>
        </p:txBody>
      </p:sp>
      <p:sp>
        <p:nvSpPr>
          <p:cNvPr id="5" name="Content Placeholder 4"/>
          <p:cNvSpPr>
            <a:spLocks noGrp="1"/>
          </p:cNvSpPr>
          <p:nvPr>
            <p:ph idx="1"/>
          </p:nvPr>
        </p:nvSpPr>
        <p:spPr>
          <a:xfrm>
            <a:off x="580451" y="1284281"/>
            <a:ext cx="10058400" cy="4050792"/>
          </a:xfrm>
        </p:spPr>
        <p:txBody>
          <a:bodyPr/>
          <a:lstStyle/>
          <a:p>
            <a:r>
              <a:rPr lang="en-IN" dirty="0"/>
              <a:t>An operating system is a well-organized collection of programs that manages the computer hardware. It is a type of system software that is responsible for the smooth functioning of the computer system.</a:t>
            </a:r>
          </a:p>
        </p:txBody>
      </p:sp>
      <p:pic>
        <p:nvPicPr>
          <p:cNvPr id="6" name="Picture 5"/>
          <p:cNvPicPr>
            <a:picLocks noChangeAspect="1"/>
          </p:cNvPicPr>
          <p:nvPr/>
        </p:nvPicPr>
        <p:blipFill>
          <a:blip r:embed="rId2"/>
          <a:stretch>
            <a:fillRect/>
          </a:stretch>
        </p:blipFill>
        <p:spPr>
          <a:xfrm>
            <a:off x="2473444" y="2382592"/>
            <a:ext cx="7251208" cy="3967094"/>
          </a:xfrm>
          <a:prstGeom prst="rect">
            <a:avLst/>
          </a:prstGeom>
        </p:spPr>
      </p:pic>
    </p:spTree>
    <p:extLst>
      <p:ext uri="{BB962C8B-B14F-4D97-AF65-F5344CB8AC3E}">
        <p14:creationId xmlns:p14="http://schemas.microsoft.com/office/powerpoint/2010/main" val="194928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41858"/>
            <a:ext cx="10058400" cy="1609344"/>
          </a:xfrm>
        </p:spPr>
        <p:txBody>
          <a:bodyPr/>
          <a:lstStyle/>
          <a:p>
            <a:r>
              <a:rPr lang="en-IN" sz="4400" dirty="0" smtClean="0"/>
              <a:t>Single User Operating System</a:t>
            </a:r>
            <a:endParaRPr lang="en-IN" sz="4400" dirty="0"/>
          </a:p>
        </p:txBody>
      </p:sp>
      <p:sp>
        <p:nvSpPr>
          <p:cNvPr id="3" name="Content Placeholder 2"/>
          <p:cNvSpPr>
            <a:spLocks noGrp="1"/>
          </p:cNvSpPr>
          <p:nvPr>
            <p:ph idx="1"/>
          </p:nvPr>
        </p:nvSpPr>
        <p:spPr>
          <a:xfrm>
            <a:off x="155448" y="1491877"/>
            <a:ext cx="10058400" cy="4050792"/>
          </a:xfrm>
        </p:spPr>
        <p:txBody>
          <a:bodyPr/>
          <a:lstStyle/>
          <a:p>
            <a:pPr algn="just"/>
            <a:r>
              <a:rPr lang="en-IN" dirty="0"/>
              <a:t>A single-user operating system is a type of operating system developed and intended for use on a computer or </a:t>
            </a:r>
            <a:r>
              <a:rPr lang="en-IN" dirty="0">
                <a:solidFill>
                  <a:srgbClr val="FF0000"/>
                </a:solidFill>
              </a:rPr>
              <a:t>similar machine that will only have a single user at any given time. </a:t>
            </a:r>
            <a:endParaRPr lang="en-IN" dirty="0" smtClean="0">
              <a:solidFill>
                <a:srgbClr val="FF0000"/>
              </a:solidFill>
            </a:endParaRPr>
          </a:p>
          <a:p>
            <a:pPr algn="just"/>
            <a:r>
              <a:rPr lang="en-IN" dirty="0" smtClean="0"/>
              <a:t>This </a:t>
            </a:r>
            <a:r>
              <a:rPr lang="en-IN" dirty="0"/>
              <a:t>type of OS is typically used on devices like wireless phones and two-way </a:t>
            </a:r>
            <a:r>
              <a:rPr lang="en-IN" dirty="0" smtClean="0"/>
              <a:t>messaging </a:t>
            </a:r>
            <a:r>
              <a:rPr lang="en-IN" dirty="0"/>
              <a:t>devices</a:t>
            </a:r>
            <a:r>
              <a:rPr lang="en-IN" dirty="0" smtClean="0"/>
              <a:t>.</a:t>
            </a:r>
          </a:p>
          <a:p>
            <a:pPr algn="just"/>
            <a:r>
              <a:rPr lang="en-IN" dirty="0" smtClean="0"/>
              <a:t>Key Points:</a:t>
            </a:r>
          </a:p>
          <a:p>
            <a:pPr marL="0" indent="0" algn="just">
              <a:buNone/>
            </a:pPr>
            <a:r>
              <a:rPr lang="en-IN" dirty="0" smtClean="0"/>
              <a:t>Allows a single user to access any particular computer at any one time.</a:t>
            </a:r>
          </a:p>
          <a:p>
            <a:pPr marL="0" indent="0" algn="just">
              <a:buNone/>
            </a:pPr>
            <a:r>
              <a:rPr lang="en-IN" dirty="0" err="1" smtClean="0"/>
              <a:t>Eg</a:t>
            </a:r>
            <a:r>
              <a:rPr lang="en-IN" dirty="0" smtClean="0"/>
              <a:t>. The Laptop or PC that we use at our home (DOS, Windows, Linux).</a:t>
            </a:r>
          </a:p>
          <a:p>
            <a:pPr marL="0" indent="0" algn="just">
              <a:buNone/>
            </a:pPr>
            <a:endParaRPr lang="en-IN" dirty="0"/>
          </a:p>
        </p:txBody>
      </p:sp>
      <p:pic>
        <p:nvPicPr>
          <p:cNvPr id="1026" name="Picture 2" descr="Single User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993" y="4404811"/>
            <a:ext cx="4125167" cy="227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6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8686" y="184865"/>
            <a:ext cx="5467350" cy="2933700"/>
          </a:xfrm>
          <a:prstGeom prst="rect">
            <a:avLst/>
          </a:prstGeom>
        </p:spPr>
      </p:pic>
      <p:sp>
        <p:nvSpPr>
          <p:cNvPr id="3" name="Rectangle 2"/>
          <p:cNvSpPr/>
          <p:nvPr/>
        </p:nvSpPr>
        <p:spPr>
          <a:xfrm>
            <a:off x="1129049" y="3395507"/>
            <a:ext cx="4215685" cy="2031325"/>
          </a:xfrm>
          <a:prstGeom prst="rect">
            <a:avLst/>
          </a:prstGeom>
        </p:spPr>
        <p:txBody>
          <a:bodyPr wrap="square">
            <a:spAutoFit/>
          </a:bodyPr>
          <a:lstStyle/>
          <a:p>
            <a:pPr algn="just"/>
            <a:r>
              <a:rPr lang="en-IN" dirty="0" smtClean="0">
                <a:solidFill>
                  <a:srgbClr val="00B0F0"/>
                </a:solidFill>
              </a:rPr>
              <a:t>Only </a:t>
            </a:r>
            <a:r>
              <a:rPr lang="en-IN" dirty="0">
                <a:solidFill>
                  <a:srgbClr val="00B0F0"/>
                </a:solidFill>
              </a:rPr>
              <a:t>one user is permitted for performing a single task at a time. </a:t>
            </a:r>
            <a:endParaRPr lang="en-IN" dirty="0" smtClean="0">
              <a:solidFill>
                <a:srgbClr val="00B0F0"/>
              </a:solidFill>
            </a:endParaRPr>
          </a:p>
          <a:p>
            <a:pPr algn="just"/>
            <a:endParaRPr lang="en-IN" dirty="0">
              <a:solidFill>
                <a:srgbClr val="00B0F0"/>
              </a:solidFill>
            </a:endParaRPr>
          </a:p>
          <a:p>
            <a:pPr algn="just"/>
            <a:r>
              <a:rPr lang="en-IN" dirty="0" smtClean="0"/>
              <a:t>Some </a:t>
            </a:r>
            <a:r>
              <a:rPr lang="en-IN" dirty="0"/>
              <a:t>functions such as printing a document and downloading images and videos are performed in one given frame.</a:t>
            </a:r>
          </a:p>
        </p:txBody>
      </p:sp>
      <p:sp>
        <p:nvSpPr>
          <p:cNvPr id="4" name="Rectangle 3"/>
          <p:cNvSpPr/>
          <p:nvPr/>
        </p:nvSpPr>
        <p:spPr>
          <a:xfrm>
            <a:off x="6190445" y="3395507"/>
            <a:ext cx="4254321" cy="2308324"/>
          </a:xfrm>
          <a:prstGeom prst="rect">
            <a:avLst/>
          </a:prstGeom>
        </p:spPr>
        <p:txBody>
          <a:bodyPr wrap="square">
            <a:spAutoFit/>
          </a:bodyPr>
          <a:lstStyle/>
          <a:p>
            <a:pPr algn="just"/>
            <a:r>
              <a:rPr lang="en-IN" dirty="0" smtClean="0">
                <a:solidFill>
                  <a:schemeClr val="accent2"/>
                </a:solidFill>
              </a:rPr>
              <a:t>Single </a:t>
            </a:r>
            <a:r>
              <a:rPr lang="en-IN" dirty="0">
                <a:solidFill>
                  <a:schemeClr val="accent2"/>
                </a:solidFill>
              </a:rPr>
              <a:t>user can perform multiple tasks simultaneously. </a:t>
            </a:r>
            <a:endParaRPr lang="en-IN" dirty="0" smtClean="0">
              <a:solidFill>
                <a:schemeClr val="accent2"/>
              </a:solidFill>
            </a:endParaRPr>
          </a:p>
          <a:p>
            <a:pPr algn="just"/>
            <a:endParaRPr lang="en-IN" dirty="0"/>
          </a:p>
          <a:p>
            <a:pPr algn="just"/>
            <a:r>
              <a:rPr lang="en-IN" dirty="0" smtClean="0"/>
              <a:t>For </a:t>
            </a:r>
            <a:r>
              <a:rPr lang="en-IN" dirty="0"/>
              <a:t>example, you can write any text while surfing the internet, downloading images, watching movies, etc., on Windows, Linux, Mac O/S.</a:t>
            </a:r>
          </a:p>
        </p:txBody>
      </p:sp>
    </p:spTree>
    <p:extLst>
      <p:ext uri="{BB962C8B-B14F-4D97-AF65-F5344CB8AC3E}">
        <p14:creationId xmlns:p14="http://schemas.microsoft.com/office/powerpoint/2010/main" val="7858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27" y="162660"/>
            <a:ext cx="10058400" cy="1609344"/>
          </a:xfrm>
        </p:spPr>
        <p:txBody>
          <a:bodyPr/>
          <a:lstStyle/>
          <a:p>
            <a:r>
              <a:rPr lang="en-IN" sz="4000" dirty="0" smtClean="0"/>
              <a:t>Multi-user Operating system</a:t>
            </a:r>
            <a:endParaRPr lang="en-IN" dirty="0"/>
          </a:p>
        </p:txBody>
      </p:sp>
      <p:sp>
        <p:nvSpPr>
          <p:cNvPr id="3" name="Content Placeholder 2"/>
          <p:cNvSpPr>
            <a:spLocks noGrp="1"/>
          </p:cNvSpPr>
          <p:nvPr>
            <p:ph idx="1"/>
          </p:nvPr>
        </p:nvSpPr>
        <p:spPr>
          <a:xfrm>
            <a:off x="928181" y="1772004"/>
            <a:ext cx="10058400" cy="4050792"/>
          </a:xfrm>
        </p:spPr>
        <p:txBody>
          <a:bodyPr/>
          <a:lstStyle/>
          <a:p>
            <a:r>
              <a:rPr lang="en-IN" dirty="0" smtClean="0"/>
              <a:t>A computer system that allows multiple users that are on different computers to access a single system's OS resources simultaneously.</a:t>
            </a:r>
          </a:p>
          <a:p>
            <a:r>
              <a:rPr lang="en-IN" dirty="0"/>
              <a:t>A multi-user operating system varies from a connected single-user operating system in that each user accesses the same operating system from different machines.</a:t>
            </a:r>
          </a:p>
        </p:txBody>
      </p:sp>
      <p:pic>
        <p:nvPicPr>
          <p:cNvPr id="4" name="Picture 3"/>
          <p:cNvPicPr>
            <a:picLocks noChangeAspect="1"/>
          </p:cNvPicPr>
          <p:nvPr/>
        </p:nvPicPr>
        <p:blipFill>
          <a:blip r:embed="rId2"/>
          <a:stretch>
            <a:fillRect/>
          </a:stretch>
        </p:blipFill>
        <p:spPr>
          <a:xfrm>
            <a:off x="824248" y="3838386"/>
            <a:ext cx="10006884" cy="2271383"/>
          </a:xfrm>
          <a:prstGeom prst="rect">
            <a:avLst/>
          </a:prstGeom>
        </p:spPr>
      </p:pic>
    </p:spTree>
    <p:extLst>
      <p:ext uri="{BB962C8B-B14F-4D97-AF65-F5344CB8AC3E}">
        <p14:creationId xmlns:p14="http://schemas.microsoft.com/office/powerpoint/2010/main" val="186576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3143" y="4457910"/>
            <a:ext cx="8414197" cy="1754326"/>
          </a:xfrm>
          <a:prstGeom prst="rect">
            <a:avLst/>
          </a:prstGeom>
        </p:spPr>
        <p:txBody>
          <a:bodyPr wrap="square">
            <a:spAutoFit/>
          </a:bodyPr>
          <a:lstStyle/>
          <a:p>
            <a:r>
              <a:rPr lang="en-IN" dirty="0" smtClean="0">
                <a:solidFill>
                  <a:srgbClr val="FF0000"/>
                </a:solidFill>
              </a:rPr>
              <a:t>Example:</a:t>
            </a:r>
          </a:p>
          <a:p>
            <a:r>
              <a:rPr lang="en-IN" dirty="0" smtClean="0"/>
              <a:t>This </a:t>
            </a:r>
            <a:r>
              <a:rPr lang="en-IN" dirty="0"/>
              <a:t>multi-user operating system is now often used in large organizations, the government sector, educational institutions like large universities, and on servers' side such as Ubuntu Server or Windows Server. These servers allow several users to access the operating system, kernel, and hardware at the same time.</a:t>
            </a:r>
          </a:p>
        </p:txBody>
      </p:sp>
      <p:pic>
        <p:nvPicPr>
          <p:cNvPr id="3" name="Picture 2"/>
          <p:cNvPicPr>
            <a:picLocks noChangeAspect="1"/>
          </p:cNvPicPr>
          <p:nvPr/>
        </p:nvPicPr>
        <p:blipFill>
          <a:blip r:embed="rId2"/>
          <a:stretch>
            <a:fillRect/>
          </a:stretch>
        </p:blipFill>
        <p:spPr>
          <a:xfrm>
            <a:off x="2839254" y="374427"/>
            <a:ext cx="5715000" cy="3790950"/>
          </a:xfrm>
          <a:prstGeom prst="rect">
            <a:avLst/>
          </a:prstGeom>
        </p:spPr>
      </p:pic>
    </p:spTree>
    <p:extLst>
      <p:ext uri="{BB962C8B-B14F-4D97-AF65-F5344CB8AC3E}">
        <p14:creationId xmlns:p14="http://schemas.microsoft.com/office/powerpoint/2010/main" val="382377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12749" y="2817768"/>
            <a:ext cx="9052560" cy="3480002"/>
          </a:xfrm>
        </p:spPr>
        <p:txBody>
          <a:bodyPr>
            <a:normAutofit/>
          </a:bodyPr>
          <a:lstStyle/>
          <a:p>
            <a:pPr marL="571500" indent="-571500">
              <a:buFont typeface="Wingdings" panose="05000000000000000000" pitchFamily="2" charset="2"/>
              <a:buChar char="v"/>
            </a:pPr>
            <a:r>
              <a:rPr lang="en-IN" sz="3600" b="1" dirty="0" smtClean="0"/>
              <a:t>Introduction to Operating System</a:t>
            </a:r>
          </a:p>
          <a:p>
            <a:pPr marL="571500" indent="-571500">
              <a:buFont typeface="Wingdings" panose="05000000000000000000" pitchFamily="2" charset="2"/>
              <a:buChar char="v"/>
            </a:pPr>
            <a:r>
              <a:rPr lang="en-IN" sz="3600" b="1" dirty="0" smtClean="0"/>
              <a:t>Types of Operating System</a:t>
            </a:r>
          </a:p>
          <a:p>
            <a:pPr marL="571500" indent="-571500">
              <a:buFont typeface="Wingdings" panose="05000000000000000000" pitchFamily="2" charset="2"/>
              <a:buChar char="v"/>
            </a:pPr>
            <a:r>
              <a:rPr lang="en-IN" sz="3600" b="1" dirty="0" smtClean="0"/>
              <a:t>Operating System Organization</a:t>
            </a:r>
            <a:endParaRPr lang="en-IN" sz="3600" b="1" dirty="0"/>
          </a:p>
        </p:txBody>
      </p:sp>
      <p:sp>
        <p:nvSpPr>
          <p:cNvPr id="5" name="Rectangle 4"/>
          <p:cNvSpPr/>
          <p:nvPr/>
        </p:nvSpPr>
        <p:spPr>
          <a:xfrm>
            <a:off x="907047" y="539771"/>
            <a:ext cx="245434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4800" b="1" dirty="0" smtClean="0"/>
              <a:t> Unit- 1 </a:t>
            </a:r>
            <a:endParaRPr lang="en-IN" sz="4800" b="1" dirty="0"/>
          </a:p>
        </p:txBody>
      </p:sp>
    </p:spTree>
    <p:extLst>
      <p:ext uri="{BB962C8B-B14F-4D97-AF65-F5344CB8AC3E}">
        <p14:creationId xmlns:p14="http://schemas.microsoft.com/office/powerpoint/2010/main" val="3547893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15909"/>
            <a:ext cx="10058400" cy="1133341"/>
          </a:xfrm>
        </p:spPr>
        <p:txBody>
          <a:bodyPr>
            <a:normAutofit/>
          </a:bodyPr>
          <a:lstStyle/>
          <a:p>
            <a:r>
              <a:rPr lang="en-IN" sz="4400" dirty="0" smtClean="0"/>
              <a:t>Multi-tasking </a:t>
            </a:r>
            <a:r>
              <a:rPr lang="en-IN" sz="4400" dirty="0"/>
              <a:t>Operating system</a:t>
            </a:r>
          </a:p>
        </p:txBody>
      </p:sp>
      <p:sp>
        <p:nvSpPr>
          <p:cNvPr id="3" name="Content Placeholder 2"/>
          <p:cNvSpPr>
            <a:spLocks noGrp="1"/>
          </p:cNvSpPr>
          <p:nvPr>
            <p:ph idx="1"/>
          </p:nvPr>
        </p:nvSpPr>
        <p:spPr>
          <a:xfrm>
            <a:off x="322874" y="1387312"/>
            <a:ext cx="10058400" cy="4050792"/>
          </a:xfrm>
        </p:spPr>
        <p:txBody>
          <a:bodyPr>
            <a:normAutofit/>
          </a:bodyPr>
          <a:lstStyle/>
          <a:p>
            <a:pPr algn="just"/>
            <a:r>
              <a:rPr lang="en-IN" sz="2800" dirty="0" smtClean="0"/>
              <a:t>Multi Tasking </a:t>
            </a:r>
            <a:r>
              <a:rPr lang="en-IN" sz="2800" dirty="0"/>
              <a:t>Operating System refers to the ability of a computer to perform more than one task or program at a time</a:t>
            </a:r>
            <a:r>
              <a:rPr lang="en-IN" sz="2800" dirty="0" smtClean="0"/>
              <a:t>.</a:t>
            </a:r>
          </a:p>
          <a:p>
            <a:pPr algn="just"/>
            <a:r>
              <a:rPr lang="en-IN" sz="2800" dirty="0"/>
              <a:t>T</a:t>
            </a:r>
            <a:r>
              <a:rPr lang="en-IN" sz="2800" dirty="0" smtClean="0"/>
              <a:t>asks</a:t>
            </a:r>
            <a:r>
              <a:rPr lang="en-IN" sz="2800" dirty="0"/>
              <a:t>, can execute (i.e., run) on a single computer seemingly simultaneously and without interfering with each other. </a:t>
            </a:r>
          </a:p>
        </p:txBody>
      </p:sp>
      <p:pic>
        <p:nvPicPr>
          <p:cNvPr id="4" name="Picture 3"/>
          <p:cNvPicPr>
            <a:picLocks noChangeAspect="1"/>
          </p:cNvPicPr>
          <p:nvPr/>
        </p:nvPicPr>
        <p:blipFill>
          <a:blip r:embed="rId2"/>
          <a:stretch>
            <a:fillRect/>
          </a:stretch>
        </p:blipFill>
        <p:spPr>
          <a:xfrm>
            <a:off x="3837903" y="3622988"/>
            <a:ext cx="3918397" cy="2938798"/>
          </a:xfrm>
          <a:prstGeom prst="rect">
            <a:avLst/>
          </a:prstGeom>
        </p:spPr>
      </p:pic>
    </p:spTree>
    <p:extLst>
      <p:ext uri="{BB962C8B-B14F-4D97-AF65-F5344CB8AC3E}">
        <p14:creationId xmlns:p14="http://schemas.microsoft.com/office/powerpoint/2010/main" val="1834547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2386" y="1628198"/>
            <a:ext cx="10657780" cy="2862322"/>
          </a:xfrm>
          <a:prstGeom prst="rect">
            <a:avLst/>
          </a:prstGeom>
          <a:noFill/>
          <a:ln>
            <a:solidFill>
              <a:srgbClr val="FF0000"/>
            </a:solidFill>
          </a:ln>
        </p:spPr>
        <p:txBody>
          <a:bodyPr wrap="square">
            <a:spAutoFit/>
          </a:bodyPr>
          <a:lstStyle/>
          <a:p>
            <a:pPr marL="571500" indent="-571500">
              <a:buFont typeface="Wingdings" panose="05000000000000000000" pitchFamily="2" charset="2"/>
              <a:buChar char="v"/>
            </a:pPr>
            <a:r>
              <a:rPr lang="en-IN" sz="3600" dirty="0" smtClean="0">
                <a:solidFill>
                  <a:schemeClr val="accent1"/>
                </a:solidFill>
              </a:rPr>
              <a:t>Revision of Batch Operating System.</a:t>
            </a:r>
          </a:p>
          <a:p>
            <a:pPr marL="571500" indent="-571500">
              <a:buFont typeface="Wingdings" panose="05000000000000000000" pitchFamily="2" charset="2"/>
              <a:buChar char="v"/>
            </a:pPr>
            <a:r>
              <a:rPr lang="en-IN" sz="3600" dirty="0" smtClean="0">
                <a:solidFill>
                  <a:schemeClr val="accent1"/>
                </a:solidFill>
              </a:rPr>
              <a:t>Multi-Programming Operating System.</a:t>
            </a:r>
          </a:p>
          <a:p>
            <a:pPr marL="571500" indent="-571500">
              <a:buFont typeface="Wingdings" panose="05000000000000000000" pitchFamily="2" charset="2"/>
              <a:buChar char="v"/>
            </a:pPr>
            <a:r>
              <a:rPr lang="en-IN" sz="3600" dirty="0" smtClean="0">
                <a:solidFill>
                  <a:schemeClr val="accent1"/>
                </a:solidFill>
              </a:rPr>
              <a:t>Multi- Tasking/ Time Sharing Operating System.</a:t>
            </a:r>
          </a:p>
          <a:p>
            <a:pPr marL="571500" indent="-571500">
              <a:buFont typeface="Wingdings" panose="05000000000000000000" pitchFamily="2" charset="2"/>
              <a:buChar char="v"/>
            </a:pPr>
            <a:r>
              <a:rPr lang="en-IN" sz="3600" dirty="0" smtClean="0">
                <a:solidFill>
                  <a:schemeClr val="accent1"/>
                </a:solidFill>
              </a:rPr>
              <a:t>Diff. Multi-</a:t>
            </a:r>
            <a:r>
              <a:rPr lang="en-IN" sz="3600" dirty="0" err="1" smtClean="0">
                <a:solidFill>
                  <a:schemeClr val="accent1"/>
                </a:solidFill>
              </a:rPr>
              <a:t>Progm</a:t>
            </a:r>
            <a:r>
              <a:rPr lang="en-IN" sz="3600" dirty="0" smtClean="0">
                <a:solidFill>
                  <a:schemeClr val="accent1"/>
                </a:solidFill>
              </a:rPr>
              <a:t> and Multi- task OS.</a:t>
            </a:r>
            <a:endParaRPr lang="en-IN" sz="3600" dirty="0">
              <a:solidFill>
                <a:schemeClr val="accent1"/>
              </a:solidFill>
            </a:endParaRPr>
          </a:p>
        </p:txBody>
      </p:sp>
    </p:spTree>
    <p:extLst>
      <p:ext uri="{BB962C8B-B14F-4D97-AF65-F5344CB8AC3E}">
        <p14:creationId xmlns:p14="http://schemas.microsoft.com/office/powerpoint/2010/main" val="3192875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down)">
                                      <p:cBhvr>
                                        <p:cTn id="25" dur="580">
                                          <p:stCondLst>
                                            <p:cond delay="0"/>
                                          </p:stCondLst>
                                        </p:cTn>
                                        <p:tgtEl>
                                          <p:spTgt spid="2">
                                            <p:txEl>
                                              <p:pRg st="1" end="1"/>
                                            </p:txEl>
                                          </p:spTgt>
                                        </p:tgtEl>
                                      </p:cBhvr>
                                    </p:animEffect>
                                    <p:anim calcmode="lin" valueType="num">
                                      <p:cBhvr>
                                        <p:cTn id="26"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1" end="1"/>
                                            </p:txEl>
                                          </p:spTgt>
                                        </p:tgtEl>
                                      </p:cBhvr>
                                      <p:to x="100000" y="60000"/>
                                    </p:animScale>
                                    <p:animScale>
                                      <p:cBhvr>
                                        <p:cTn id="32" dur="166" decel="50000">
                                          <p:stCondLst>
                                            <p:cond delay="676"/>
                                          </p:stCondLst>
                                        </p:cTn>
                                        <p:tgtEl>
                                          <p:spTgt spid="2">
                                            <p:txEl>
                                              <p:pRg st="1" end="1"/>
                                            </p:txEl>
                                          </p:spTgt>
                                        </p:tgtEl>
                                      </p:cBhvr>
                                      <p:to x="100000" y="100000"/>
                                    </p:animScale>
                                    <p:animScale>
                                      <p:cBhvr>
                                        <p:cTn id="33" dur="26">
                                          <p:stCondLst>
                                            <p:cond delay="1312"/>
                                          </p:stCondLst>
                                        </p:cTn>
                                        <p:tgtEl>
                                          <p:spTgt spid="2">
                                            <p:txEl>
                                              <p:pRg st="1" end="1"/>
                                            </p:txEl>
                                          </p:spTgt>
                                        </p:tgtEl>
                                      </p:cBhvr>
                                      <p:to x="100000" y="80000"/>
                                    </p:animScale>
                                    <p:animScale>
                                      <p:cBhvr>
                                        <p:cTn id="34" dur="166" decel="50000">
                                          <p:stCondLst>
                                            <p:cond delay="1338"/>
                                          </p:stCondLst>
                                        </p:cTn>
                                        <p:tgtEl>
                                          <p:spTgt spid="2">
                                            <p:txEl>
                                              <p:pRg st="1" end="1"/>
                                            </p:txEl>
                                          </p:spTgt>
                                        </p:tgtEl>
                                      </p:cBhvr>
                                      <p:to x="100000" y="100000"/>
                                    </p:animScale>
                                    <p:animScale>
                                      <p:cBhvr>
                                        <p:cTn id="35" dur="26">
                                          <p:stCondLst>
                                            <p:cond delay="1642"/>
                                          </p:stCondLst>
                                        </p:cTn>
                                        <p:tgtEl>
                                          <p:spTgt spid="2">
                                            <p:txEl>
                                              <p:pRg st="1" end="1"/>
                                            </p:txEl>
                                          </p:spTgt>
                                        </p:tgtEl>
                                      </p:cBhvr>
                                      <p:to x="100000" y="90000"/>
                                    </p:animScale>
                                    <p:animScale>
                                      <p:cBhvr>
                                        <p:cTn id="36" dur="166" decel="50000">
                                          <p:stCondLst>
                                            <p:cond delay="1668"/>
                                          </p:stCondLst>
                                        </p:cTn>
                                        <p:tgtEl>
                                          <p:spTgt spid="2">
                                            <p:txEl>
                                              <p:pRg st="1" end="1"/>
                                            </p:txEl>
                                          </p:spTgt>
                                        </p:tgtEl>
                                      </p:cBhvr>
                                      <p:to x="100000" y="100000"/>
                                    </p:animScale>
                                    <p:animScale>
                                      <p:cBhvr>
                                        <p:cTn id="37" dur="26">
                                          <p:stCondLst>
                                            <p:cond delay="1808"/>
                                          </p:stCondLst>
                                        </p:cTn>
                                        <p:tgtEl>
                                          <p:spTgt spid="2">
                                            <p:txEl>
                                              <p:pRg st="1" end="1"/>
                                            </p:txEl>
                                          </p:spTgt>
                                        </p:tgtEl>
                                      </p:cBhvr>
                                      <p:to x="100000" y="95000"/>
                                    </p:animScale>
                                    <p:animScale>
                                      <p:cBhvr>
                                        <p:cTn id="38" dur="166" decel="50000">
                                          <p:stCondLst>
                                            <p:cond delay="1834"/>
                                          </p:stCondLst>
                                        </p:cTn>
                                        <p:tgtEl>
                                          <p:spTgt spid="2">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Effect transition="in" filter="wipe(down)">
                                      <p:cBhvr>
                                        <p:cTn id="43" dur="580">
                                          <p:stCondLst>
                                            <p:cond delay="0"/>
                                          </p:stCondLst>
                                        </p:cTn>
                                        <p:tgtEl>
                                          <p:spTgt spid="2">
                                            <p:txEl>
                                              <p:pRg st="2" end="2"/>
                                            </p:txEl>
                                          </p:spTgt>
                                        </p:tgtEl>
                                      </p:cBhvr>
                                    </p:animEffect>
                                    <p:anim calcmode="lin" valueType="num">
                                      <p:cBhvr>
                                        <p:cTn id="44"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2" end="2"/>
                                            </p:txEl>
                                          </p:spTgt>
                                        </p:tgtEl>
                                      </p:cBhvr>
                                      <p:to x="100000" y="60000"/>
                                    </p:animScale>
                                    <p:animScale>
                                      <p:cBhvr>
                                        <p:cTn id="50" dur="166" decel="50000">
                                          <p:stCondLst>
                                            <p:cond delay="676"/>
                                          </p:stCondLst>
                                        </p:cTn>
                                        <p:tgtEl>
                                          <p:spTgt spid="2">
                                            <p:txEl>
                                              <p:pRg st="2" end="2"/>
                                            </p:txEl>
                                          </p:spTgt>
                                        </p:tgtEl>
                                      </p:cBhvr>
                                      <p:to x="100000" y="100000"/>
                                    </p:animScale>
                                    <p:animScale>
                                      <p:cBhvr>
                                        <p:cTn id="51" dur="26">
                                          <p:stCondLst>
                                            <p:cond delay="1312"/>
                                          </p:stCondLst>
                                        </p:cTn>
                                        <p:tgtEl>
                                          <p:spTgt spid="2">
                                            <p:txEl>
                                              <p:pRg st="2" end="2"/>
                                            </p:txEl>
                                          </p:spTgt>
                                        </p:tgtEl>
                                      </p:cBhvr>
                                      <p:to x="100000" y="80000"/>
                                    </p:animScale>
                                    <p:animScale>
                                      <p:cBhvr>
                                        <p:cTn id="52" dur="166" decel="50000">
                                          <p:stCondLst>
                                            <p:cond delay="1338"/>
                                          </p:stCondLst>
                                        </p:cTn>
                                        <p:tgtEl>
                                          <p:spTgt spid="2">
                                            <p:txEl>
                                              <p:pRg st="2" end="2"/>
                                            </p:txEl>
                                          </p:spTgt>
                                        </p:tgtEl>
                                      </p:cBhvr>
                                      <p:to x="100000" y="100000"/>
                                    </p:animScale>
                                    <p:animScale>
                                      <p:cBhvr>
                                        <p:cTn id="53" dur="26">
                                          <p:stCondLst>
                                            <p:cond delay="1642"/>
                                          </p:stCondLst>
                                        </p:cTn>
                                        <p:tgtEl>
                                          <p:spTgt spid="2">
                                            <p:txEl>
                                              <p:pRg st="2" end="2"/>
                                            </p:txEl>
                                          </p:spTgt>
                                        </p:tgtEl>
                                      </p:cBhvr>
                                      <p:to x="100000" y="90000"/>
                                    </p:animScale>
                                    <p:animScale>
                                      <p:cBhvr>
                                        <p:cTn id="54" dur="166" decel="50000">
                                          <p:stCondLst>
                                            <p:cond delay="1668"/>
                                          </p:stCondLst>
                                        </p:cTn>
                                        <p:tgtEl>
                                          <p:spTgt spid="2">
                                            <p:txEl>
                                              <p:pRg st="2" end="2"/>
                                            </p:txEl>
                                          </p:spTgt>
                                        </p:tgtEl>
                                      </p:cBhvr>
                                      <p:to x="100000" y="100000"/>
                                    </p:animScale>
                                    <p:animScale>
                                      <p:cBhvr>
                                        <p:cTn id="55" dur="26">
                                          <p:stCondLst>
                                            <p:cond delay="1808"/>
                                          </p:stCondLst>
                                        </p:cTn>
                                        <p:tgtEl>
                                          <p:spTgt spid="2">
                                            <p:txEl>
                                              <p:pRg st="2" end="2"/>
                                            </p:txEl>
                                          </p:spTgt>
                                        </p:tgtEl>
                                      </p:cBhvr>
                                      <p:to x="100000" y="95000"/>
                                    </p:animScale>
                                    <p:animScale>
                                      <p:cBhvr>
                                        <p:cTn id="56" dur="166" decel="50000">
                                          <p:stCondLst>
                                            <p:cond delay="1834"/>
                                          </p:stCondLst>
                                        </p:cTn>
                                        <p:tgtEl>
                                          <p:spTgt spid="2">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wipe(down)">
                                      <p:cBhvr>
                                        <p:cTn id="61" dur="580">
                                          <p:stCondLst>
                                            <p:cond delay="0"/>
                                          </p:stCondLst>
                                        </p:cTn>
                                        <p:tgtEl>
                                          <p:spTgt spid="2">
                                            <p:txEl>
                                              <p:pRg st="3" end="3"/>
                                            </p:txEl>
                                          </p:spTgt>
                                        </p:tgtEl>
                                      </p:cBhvr>
                                    </p:animEffect>
                                    <p:anim calcmode="lin" valueType="num">
                                      <p:cBhvr>
                                        <p:cTn id="62"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3" end="3"/>
                                            </p:txEl>
                                          </p:spTgt>
                                        </p:tgtEl>
                                      </p:cBhvr>
                                      <p:to x="100000" y="60000"/>
                                    </p:animScale>
                                    <p:animScale>
                                      <p:cBhvr>
                                        <p:cTn id="68" dur="166" decel="50000">
                                          <p:stCondLst>
                                            <p:cond delay="676"/>
                                          </p:stCondLst>
                                        </p:cTn>
                                        <p:tgtEl>
                                          <p:spTgt spid="2">
                                            <p:txEl>
                                              <p:pRg st="3" end="3"/>
                                            </p:txEl>
                                          </p:spTgt>
                                        </p:tgtEl>
                                      </p:cBhvr>
                                      <p:to x="100000" y="100000"/>
                                    </p:animScale>
                                    <p:animScale>
                                      <p:cBhvr>
                                        <p:cTn id="69" dur="26">
                                          <p:stCondLst>
                                            <p:cond delay="1312"/>
                                          </p:stCondLst>
                                        </p:cTn>
                                        <p:tgtEl>
                                          <p:spTgt spid="2">
                                            <p:txEl>
                                              <p:pRg st="3" end="3"/>
                                            </p:txEl>
                                          </p:spTgt>
                                        </p:tgtEl>
                                      </p:cBhvr>
                                      <p:to x="100000" y="80000"/>
                                    </p:animScale>
                                    <p:animScale>
                                      <p:cBhvr>
                                        <p:cTn id="70" dur="166" decel="50000">
                                          <p:stCondLst>
                                            <p:cond delay="1338"/>
                                          </p:stCondLst>
                                        </p:cTn>
                                        <p:tgtEl>
                                          <p:spTgt spid="2">
                                            <p:txEl>
                                              <p:pRg st="3" end="3"/>
                                            </p:txEl>
                                          </p:spTgt>
                                        </p:tgtEl>
                                      </p:cBhvr>
                                      <p:to x="100000" y="100000"/>
                                    </p:animScale>
                                    <p:animScale>
                                      <p:cBhvr>
                                        <p:cTn id="71" dur="26">
                                          <p:stCondLst>
                                            <p:cond delay="1642"/>
                                          </p:stCondLst>
                                        </p:cTn>
                                        <p:tgtEl>
                                          <p:spTgt spid="2">
                                            <p:txEl>
                                              <p:pRg st="3" end="3"/>
                                            </p:txEl>
                                          </p:spTgt>
                                        </p:tgtEl>
                                      </p:cBhvr>
                                      <p:to x="100000" y="90000"/>
                                    </p:animScale>
                                    <p:animScale>
                                      <p:cBhvr>
                                        <p:cTn id="72" dur="166" decel="50000">
                                          <p:stCondLst>
                                            <p:cond delay="1668"/>
                                          </p:stCondLst>
                                        </p:cTn>
                                        <p:tgtEl>
                                          <p:spTgt spid="2">
                                            <p:txEl>
                                              <p:pRg st="3" end="3"/>
                                            </p:txEl>
                                          </p:spTgt>
                                        </p:tgtEl>
                                      </p:cBhvr>
                                      <p:to x="100000" y="100000"/>
                                    </p:animScale>
                                    <p:animScale>
                                      <p:cBhvr>
                                        <p:cTn id="73" dur="26">
                                          <p:stCondLst>
                                            <p:cond delay="1808"/>
                                          </p:stCondLst>
                                        </p:cTn>
                                        <p:tgtEl>
                                          <p:spTgt spid="2">
                                            <p:txEl>
                                              <p:pRg st="3" end="3"/>
                                            </p:txEl>
                                          </p:spTgt>
                                        </p:tgtEl>
                                      </p:cBhvr>
                                      <p:to x="100000" y="95000"/>
                                    </p:animScale>
                                    <p:animScale>
                                      <p:cBhvr>
                                        <p:cTn id="74"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27" y="154546"/>
            <a:ext cx="10058400" cy="708338"/>
          </a:xfrm>
        </p:spPr>
        <p:txBody>
          <a:bodyPr>
            <a:normAutofit/>
          </a:bodyPr>
          <a:lstStyle/>
          <a:p>
            <a:r>
              <a:rPr lang="en-IN" sz="4000" dirty="0" smtClean="0"/>
              <a:t>1. Batch operating System</a:t>
            </a:r>
            <a:endParaRPr lang="en-IN" sz="4000" dirty="0"/>
          </a:p>
        </p:txBody>
      </p:sp>
      <p:sp>
        <p:nvSpPr>
          <p:cNvPr id="7" name="Content Placeholder 6"/>
          <p:cNvSpPr>
            <a:spLocks noGrp="1"/>
          </p:cNvSpPr>
          <p:nvPr>
            <p:ph idx="1"/>
          </p:nvPr>
        </p:nvSpPr>
        <p:spPr>
          <a:xfrm>
            <a:off x="168327" y="1245645"/>
            <a:ext cx="10058400" cy="4050792"/>
          </a:xfrm>
        </p:spPr>
        <p:txBody>
          <a:bodyPr/>
          <a:lstStyle/>
          <a:p>
            <a:r>
              <a:rPr lang="en-IN" dirty="0"/>
              <a:t>Some computer processes are </a:t>
            </a:r>
            <a:r>
              <a:rPr lang="en-IN" dirty="0">
                <a:solidFill>
                  <a:srgbClr val="FF0000"/>
                </a:solidFill>
              </a:rPr>
              <a:t>very lengthy </a:t>
            </a:r>
            <a:r>
              <a:rPr lang="en-IN" dirty="0"/>
              <a:t>and </a:t>
            </a:r>
            <a:r>
              <a:rPr lang="en-IN" dirty="0">
                <a:solidFill>
                  <a:srgbClr val="FF0000"/>
                </a:solidFill>
              </a:rPr>
              <a:t>time-consuming. </a:t>
            </a:r>
          </a:p>
          <a:p>
            <a:r>
              <a:rPr lang="en-IN" dirty="0" smtClean="0"/>
              <a:t>To </a:t>
            </a:r>
            <a:r>
              <a:rPr lang="en-IN" dirty="0"/>
              <a:t>speed the same process, </a:t>
            </a:r>
            <a:r>
              <a:rPr lang="en-IN" dirty="0">
                <a:solidFill>
                  <a:srgbClr val="FF0000"/>
                </a:solidFill>
              </a:rPr>
              <a:t>a job with a similar type of needs is batched together </a:t>
            </a:r>
            <a:r>
              <a:rPr lang="en-IN" dirty="0"/>
              <a:t>and run as a </a:t>
            </a:r>
            <a:r>
              <a:rPr lang="en-IN" dirty="0" smtClean="0"/>
              <a:t>group.</a:t>
            </a:r>
          </a:p>
          <a:p>
            <a:r>
              <a:rPr lang="en-IN" dirty="0" smtClean="0"/>
              <a:t>Batch </a:t>
            </a:r>
            <a:r>
              <a:rPr lang="en-IN" dirty="0"/>
              <a:t>OS groups jobs that perform similar type of functions. These groups are called as batch and are executed at the same time. </a:t>
            </a:r>
            <a:endParaRPr lang="en-IN" dirty="0" smtClean="0"/>
          </a:p>
          <a:p>
            <a:r>
              <a:rPr lang="en-IN" dirty="0" smtClean="0"/>
              <a:t>The </a:t>
            </a:r>
            <a:r>
              <a:rPr lang="en-IN" dirty="0">
                <a:solidFill>
                  <a:srgbClr val="FF0000"/>
                </a:solidFill>
              </a:rPr>
              <a:t>user</a:t>
            </a:r>
            <a:r>
              <a:rPr lang="en-IN" dirty="0"/>
              <a:t> of a batch operating system </a:t>
            </a:r>
            <a:r>
              <a:rPr lang="en-IN" dirty="0">
                <a:solidFill>
                  <a:srgbClr val="FF0000"/>
                </a:solidFill>
              </a:rPr>
              <a:t>never directly interacts with the computer</a:t>
            </a:r>
            <a:r>
              <a:rPr lang="en-IN" dirty="0" smtClean="0"/>
              <a:t>.</a:t>
            </a:r>
          </a:p>
          <a:p>
            <a:r>
              <a:rPr lang="en-IN" dirty="0" smtClean="0"/>
              <a:t>In </a:t>
            </a:r>
            <a:r>
              <a:rPr lang="en-IN" dirty="0"/>
              <a:t>this type of OS, every user prepares his or her job on an offline device like a punch card and submit it to the computer operator. </a:t>
            </a:r>
            <a:endParaRPr lang="en-IN" dirty="0" smtClean="0"/>
          </a:p>
          <a:p>
            <a:r>
              <a:rPr lang="en-IN" dirty="0" smtClean="0"/>
              <a:t>The </a:t>
            </a:r>
            <a:r>
              <a:rPr lang="en-IN" dirty="0"/>
              <a:t>system put all the jobs in a queue on the basis of first come first serve and then executes the jobs one by one. The users collect their respective output when all the jobs get executed.</a:t>
            </a:r>
          </a:p>
        </p:txBody>
      </p:sp>
    </p:spTree>
    <p:extLst>
      <p:ext uri="{BB962C8B-B14F-4D97-AF65-F5344CB8AC3E}">
        <p14:creationId xmlns:p14="http://schemas.microsoft.com/office/powerpoint/2010/main" val="2697328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2"/>
          <a:stretch>
            <a:fillRect/>
          </a:stretch>
        </p:blipFill>
        <p:spPr>
          <a:xfrm>
            <a:off x="1482285" y="2901099"/>
            <a:ext cx="8822029" cy="3430689"/>
          </a:xfrm>
          <a:prstGeom prst="rect">
            <a:avLst/>
          </a:prstGeom>
        </p:spPr>
      </p:pic>
      <p:pic>
        <p:nvPicPr>
          <p:cNvPr id="3" name="Picture 2"/>
          <p:cNvPicPr>
            <a:picLocks noChangeAspect="1"/>
          </p:cNvPicPr>
          <p:nvPr/>
        </p:nvPicPr>
        <p:blipFill>
          <a:blip r:embed="rId3"/>
          <a:stretch>
            <a:fillRect/>
          </a:stretch>
        </p:blipFill>
        <p:spPr>
          <a:xfrm>
            <a:off x="3502324" y="122525"/>
            <a:ext cx="5610764" cy="2157472"/>
          </a:xfrm>
          <a:prstGeom prst="rect">
            <a:avLst/>
          </a:prstGeom>
        </p:spPr>
      </p:pic>
    </p:spTree>
    <p:extLst>
      <p:ext uri="{BB962C8B-B14F-4D97-AF65-F5344CB8AC3E}">
        <p14:creationId xmlns:p14="http://schemas.microsoft.com/office/powerpoint/2010/main" val="2020621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9377" y="577700"/>
            <a:ext cx="4714875" cy="2217013"/>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1425662" y="3373327"/>
            <a:ext cx="8562306" cy="2357772"/>
          </a:xfrm>
          <a:prstGeom prst="rect">
            <a:avLst/>
          </a:prstGeom>
        </p:spPr>
      </p:pic>
    </p:spTree>
    <p:extLst>
      <p:ext uri="{BB962C8B-B14F-4D97-AF65-F5344CB8AC3E}">
        <p14:creationId xmlns:p14="http://schemas.microsoft.com/office/powerpoint/2010/main" val="159071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449207"/>
            <a:ext cx="6096000" cy="5632311"/>
          </a:xfrm>
          <a:prstGeom prst="rect">
            <a:avLst/>
          </a:prstGeom>
        </p:spPr>
        <p:txBody>
          <a:bodyPr>
            <a:spAutoFit/>
          </a:bodyPr>
          <a:lstStyle/>
          <a:p>
            <a:pPr algn="just"/>
            <a:r>
              <a:rPr lang="en-IN" sz="2400" dirty="0"/>
              <a:t>The problems with Batch Systems are as follows </a:t>
            </a:r>
            <a:r>
              <a:rPr lang="en-IN" sz="2400" dirty="0" smtClean="0"/>
              <a:t>− </a:t>
            </a:r>
          </a:p>
          <a:p>
            <a:pPr marL="285750" indent="-285750" algn="just">
              <a:buFont typeface="Wingdings" panose="05000000000000000000" pitchFamily="2" charset="2"/>
              <a:buChar char="q"/>
            </a:pPr>
            <a:r>
              <a:rPr lang="en-IN" sz="2400" dirty="0" smtClean="0"/>
              <a:t>Lack </a:t>
            </a:r>
            <a:r>
              <a:rPr lang="en-IN" sz="2400" dirty="0"/>
              <a:t>of interaction between the user and the job</a:t>
            </a:r>
            <a:r>
              <a:rPr lang="en-IN" sz="2400" dirty="0" smtClean="0"/>
              <a:t>.</a:t>
            </a:r>
          </a:p>
          <a:p>
            <a:pPr marL="285750" indent="-285750" algn="just">
              <a:buFont typeface="Wingdings" panose="05000000000000000000" pitchFamily="2" charset="2"/>
              <a:buChar char="q"/>
            </a:pPr>
            <a:r>
              <a:rPr lang="en-IN" sz="2400" dirty="0" smtClean="0"/>
              <a:t> CPU </a:t>
            </a:r>
            <a:r>
              <a:rPr lang="en-IN" sz="2400" dirty="0"/>
              <a:t>is often idle, because the speed of the mechanical I/O devices is slower than the CPU. </a:t>
            </a:r>
            <a:endParaRPr lang="en-IN" sz="2400" dirty="0" smtClean="0"/>
          </a:p>
          <a:p>
            <a:pPr marL="285750" indent="-285750" algn="just">
              <a:buFont typeface="Wingdings" panose="05000000000000000000" pitchFamily="2" charset="2"/>
              <a:buChar char="q"/>
            </a:pPr>
            <a:r>
              <a:rPr lang="en-IN" sz="2400" dirty="0" smtClean="0"/>
              <a:t>Batch </a:t>
            </a:r>
            <a:r>
              <a:rPr lang="en-IN" sz="2400" dirty="0"/>
              <a:t>processing suffers from starvation. </a:t>
            </a:r>
            <a:r>
              <a:rPr lang="en-IN" sz="2400" dirty="0" smtClean="0"/>
              <a:t>:</a:t>
            </a:r>
          </a:p>
          <a:p>
            <a:pPr algn="just"/>
            <a:r>
              <a:rPr lang="en-IN" sz="2400" dirty="0" smtClean="0"/>
              <a:t>If </a:t>
            </a:r>
            <a:r>
              <a:rPr lang="en-IN" sz="2400" dirty="0"/>
              <a:t>there are five jobs J1, J2, J3, J4, J4 and J5 present in the batch. If the execution time of J1 is very high, then other four jobs will never be going to get executed or they will have to wait for a very high time. Hence the other processes get starved. </a:t>
            </a:r>
          </a:p>
        </p:txBody>
      </p:sp>
      <p:pic>
        <p:nvPicPr>
          <p:cNvPr id="3" name="Picture 2"/>
          <p:cNvPicPr>
            <a:picLocks noChangeAspect="1"/>
          </p:cNvPicPr>
          <p:nvPr/>
        </p:nvPicPr>
        <p:blipFill>
          <a:blip r:embed="rId2"/>
          <a:stretch>
            <a:fillRect/>
          </a:stretch>
        </p:blipFill>
        <p:spPr>
          <a:xfrm>
            <a:off x="6817888" y="-129726"/>
            <a:ext cx="5124450" cy="2357772"/>
          </a:xfrm>
          <a:prstGeom prst="rect">
            <a:avLst/>
          </a:prstGeom>
        </p:spPr>
      </p:pic>
      <p:pic>
        <p:nvPicPr>
          <p:cNvPr id="4" name="Picture 3"/>
          <p:cNvPicPr>
            <a:picLocks noChangeAspect="1"/>
          </p:cNvPicPr>
          <p:nvPr/>
        </p:nvPicPr>
        <p:blipFill rotWithShape="1">
          <a:blip r:embed="rId3"/>
          <a:srcRect l="7103" t="19532" r="5736"/>
          <a:stretch/>
        </p:blipFill>
        <p:spPr>
          <a:xfrm>
            <a:off x="6817888" y="3129568"/>
            <a:ext cx="4872507" cy="1709200"/>
          </a:xfrm>
          <a:prstGeom prst="rect">
            <a:avLst/>
          </a:prstGeom>
        </p:spPr>
      </p:pic>
    </p:spTree>
    <p:extLst>
      <p:ext uri="{BB962C8B-B14F-4D97-AF65-F5344CB8AC3E}">
        <p14:creationId xmlns:p14="http://schemas.microsoft.com/office/powerpoint/2010/main" val="2349642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06" y="296214"/>
            <a:ext cx="10058400" cy="587148"/>
          </a:xfrm>
        </p:spPr>
        <p:txBody>
          <a:bodyPr>
            <a:normAutofit fontScale="90000"/>
          </a:bodyPr>
          <a:lstStyle/>
          <a:p>
            <a:r>
              <a:rPr lang="en-IN" sz="4800" dirty="0" smtClean="0"/>
              <a:t>2. Multi-programming operating system</a:t>
            </a:r>
            <a:endParaRPr lang="en-IN" sz="4800" dirty="0"/>
          </a:p>
        </p:txBody>
      </p:sp>
      <p:sp>
        <p:nvSpPr>
          <p:cNvPr id="3" name="Content Placeholder 2"/>
          <p:cNvSpPr>
            <a:spLocks noGrp="1"/>
          </p:cNvSpPr>
          <p:nvPr>
            <p:ph idx="1"/>
          </p:nvPr>
        </p:nvSpPr>
        <p:spPr>
          <a:xfrm>
            <a:off x="181206" y="1193460"/>
            <a:ext cx="11564326" cy="4050792"/>
          </a:xfrm>
        </p:spPr>
        <p:txBody>
          <a:bodyPr/>
          <a:lstStyle/>
          <a:p>
            <a:r>
              <a:rPr lang="en-IN" dirty="0"/>
              <a:t>Multiprogramming is an extension to the batch processing where the CPU is kept always </a:t>
            </a:r>
            <a:r>
              <a:rPr lang="en-IN" dirty="0" smtClean="0"/>
              <a:t>busy.</a:t>
            </a:r>
          </a:p>
          <a:p>
            <a:r>
              <a:rPr lang="en-IN" dirty="0" smtClean="0"/>
              <a:t>It is non- </a:t>
            </a:r>
            <a:r>
              <a:rPr lang="en-IN" dirty="0" err="1" smtClean="0"/>
              <a:t>preemptive</a:t>
            </a:r>
            <a:r>
              <a:rPr lang="en-IN" dirty="0" smtClean="0"/>
              <a:t>.</a:t>
            </a:r>
          </a:p>
          <a:p>
            <a:r>
              <a:rPr lang="en-IN" dirty="0" smtClean="0"/>
              <a:t>In multiprogramming OS, for the time a process does I/O, the CPU can start the execution of other process.</a:t>
            </a:r>
          </a:p>
          <a:p>
            <a:endParaRPr lang="en-IN" dirty="0"/>
          </a:p>
          <a:p>
            <a:pPr marL="0" indent="0">
              <a:buNone/>
            </a:pPr>
            <a:endParaRPr lang="en-IN" dirty="0"/>
          </a:p>
        </p:txBody>
      </p:sp>
      <p:pic>
        <p:nvPicPr>
          <p:cNvPr id="5" name="Picture 4"/>
          <p:cNvPicPr>
            <a:picLocks noChangeAspect="1"/>
          </p:cNvPicPr>
          <p:nvPr/>
        </p:nvPicPr>
        <p:blipFill>
          <a:blip r:embed="rId2"/>
          <a:stretch>
            <a:fillRect/>
          </a:stretch>
        </p:blipFill>
        <p:spPr>
          <a:xfrm>
            <a:off x="3977136" y="2855882"/>
            <a:ext cx="4071843" cy="3501785"/>
          </a:xfrm>
          <a:prstGeom prst="rect">
            <a:avLst/>
          </a:prstGeom>
        </p:spPr>
      </p:pic>
    </p:spTree>
    <p:extLst>
      <p:ext uri="{BB962C8B-B14F-4D97-AF65-F5344CB8AC3E}">
        <p14:creationId xmlns:p14="http://schemas.microsoft.com/office/powerpoint/2010/main" val="3312533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15" y="270456"/>
            <a:ext cx="10058400" cy="587148"/>
          </a:xfrm>
        </p:spPr>
        <p:txBody>
          <a:bodyPr>
            <a:normAutofit fontScale="90000"/>
          </a:bodyPr>
          <a:lstStyle/>
          <a:p>
            <a:r>
              <a:rPr lang="en-IN" sz="4000" dirty="0"/>
              <a:t>3</a:t>
            </a:r>
            <a:r>
              <a:rPr lang="en-IN" sz="4000" dirty="0" smtClean="0"/>
              <a:t>.multi-tasking/ Timesharing Operating system                  </a:t>
            </a:r>
            <a:endParaRPr lang="en-IN" sz="4000" dirty="0"/>
          </a:p>
        </p:txBody>
      </p:sp>
      <p:sp>
        <p:nvSpPr>
          <p:cNvPr id="3" name="Content Placeholder 2"/>
          <p:cNvSpPr>
            <a:spLocks noGrp="1"/>
          </p:cNvSpPr>
          <p:nvPr>
            <p:ph idx="1"/>
          </p:nvPr>
        </p:nvSpPr>
        <p:spPr>
          <a:xfrm>
            <a:off x="297115" y="1142614"/>
            <a:ext cx="10058400" cy="4050792"/>
          </a:xfrm>
        </p:spPr>
        <p:txBody>
          <a:bodyPr/>
          <a:lstStyle/>
          <a:p>
            <a:r>
              <a:rPr lang="en-IN" dirty="0"/>
              <a:t>Multitasking is multiprogramming with time sharing. </a:t>
            </a:r>
            <a:endParaRPr lang="en-IN" dirty="0" smtClean="0"/>
          </a:p>
          <a:p>
            <a:r>
              <a:rPr lang="en-IN" dirty="0"/>
              <a:t>It is </a:t>
            </a:r>
            <a:r>
              <a:rPr lang="en-IN" dirty="0" smtClean="0"/>
              <a:t> </a:t>
            </a:r>
            <a:r>
              <a:rPr lang="en-IN" dirty="0" err="1" smtClean="0"/>
              <a:t>preemptive</a:t>
            </a:r>
            <a:r>
              <a:rPr lang="en-IN" dirty="0" smtClean="0"/>
              <a:t>.</a:t>
            </a:r>
          </a:p>
          <a:p>
            <a:r>
              <a:rPr lang="en-IN" dirty="0" smtClean="0"/>
              <a:t> </a:t>
            </a:r>
            <a:r>
              <a:rPr lang="en-IN" dirty="0"/>
              <a:t>In multitasking OS, each process is executed for a fixed time period. </a:t>
            </a:r>
            <a:endParaRPr lang="en-IN" dirty="0" smtClean="0"/>
          </a:p>
          <a:p>
            <a:r>
              <a:rPr lang="en-IN" dirty="0" smtClean="0"/>
              <a:t>After </a:t>
            </a:r>
            <a:r>
              <a:rPr lang="en-IN" dirty="0"/>
              <a:t>that fixed time, CPU is switched to other process. </a:t>
            </a:r>
            <a:endParaRPr lang="en-IN" dirty="0" smtClean="0"/>
          </a:p>
          <a:p>
            <a:r>
              <a:rPr lang="en-IN" dirty="0" smtClean="0"/>
              <a:t>This </a:t>
            </a:r>
            <a:r>
              <a:rPr lang="en-IN" dirty="0"/>
              <a:t>fixed time period is called time quantum. It is also called Time –sharing OS. </a:t>
            </a:r>
          </a:p>
        </p:txBody>
      </p:sp>
      <p:pic>
        <p:nvPicPr>
          <p:cNvPr id="4" name="Picture 3"/>
          <p:cNvPicPr>
            <a:picLocks noChangeAspect="1"/>
          </p:cNvPicPr>
          <p:nvPr/>
        </p:nvPicPr>
        <p:blipFill>
          <a:blip r:embed="rId2"/>
          <a:stretch>
            <a:fillRect/>
          </a:stretch>
        </p:blipFill>
        <p:spPr>
          <a:xfrm>
            <a:off x="3719154" y="3587877"/>
            <a:ext cx="3716817" cy="2923097"/>
          </a:xfrm>
          <a:prstGeom prst="rect">
            <a:avLst/>
          </a:prstGeom>
        </p:spPr>
      </p:pic>
    </p:spTree>
    <p:extLst>
      <p:ext uri="{BB962C8B-B14F-4D97-AF65-F5344CB8AC3E}">
        <p14:creationId xmlns:p14="http://schemas.microsoft.com/office/powerpoint/2010/main" val="4033678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9848" y="305720"/>
            <a:ext cx="4754880" cy="640080"/>
          </a:xfrm>
        </p:spPr>
        <p:txBody>
          <a:bodyPr/>
          <a:lstStyle/>
          <a:p>
            <a:r>
              <a:rPr lang="en-IN" dirty="0" smtClean="0"/>
              <a:t>Multi- Programming OS</a:t>
            </a:r>
            <a:endParaRPr lang="en-IN" dirty="0"/>
          </a:p>
        </p:txBody>
      </p:sp>
      <p:sp>
        <p:nvSpPr>
          <p:cNvPr id="4" name="Content Placeholder 3"/>
          <p:cNvSpPr>
            <a:spLocks noGrp="1"/>
          </p:cNvSpPr>
          <p:nvPr>
            <p:ph sz="half" idx="2"/>
          </p:nvPr>
        </p:nvSpPr>
        <p:spPr>
          <a:xfrm>
            <a:off x="811056" y="1097280"/>
            <a:ext cx="4754880" cy="4854946"/>
          </a:xfrm>
        </p:spPr>
        <p:txBody>
          <a:bodyPr/>
          <a:lstStyle/>
          <a:p>
            <a:pPr marL="457200" indent="-457200">
              <a:buFont typeface="+mj-lt"/>
              <a:buAutoNum type="arabicPeriod"/>
            </a:pPr>
            <a:r>
              <a:rPr lang="en-IN" sz="2400" dirty="0"/>
              <a:t>Both of these concepts are for single CPU</a:t>
            </a:r>
            <a:r>
              <a:rPr lang="en-IN" sz="2400" dirty="0" smtClean="0"/>
              <a:t>.</a:t>
            </a:r>
          </a:p>
          <a:p>
            <a:pPr marL="457200" indent="-457200" algn="just">
              <a:buFont typeface="+mj-lt"/>
              <a:buAutoNum type="arabicPeriod"/>
            </a:pPr>
            <a:r>
              <a:rPr lang="en-IN" sz="2400" dirty="0"/>
              <a:t>Concept of Context Switching is used</a:t>
            </a:r>
            <a:r>
              <a:rPr lang="en-IN" sz="2400" dirty="0" smtClean="0"/>
              <a:t>.</a:t>
            </a:r>
          </a:p>
          <a:p>
            <a:pPr marL="457200" indent="-457200" algn="just">
              <a:buFont typeface="+mj-lt"/>
              <a:buAutoNum type="arabicPeriod"/>
            </a:pPr>
            <a:r>
              <a:rPr lang="en-IN" sz="2400" dirty="0"/>
              <a:t>Multi-programming increases CPU utilization by organising jobs </a:t>
            </a:r>
            <a:r>
              <a:rPr lang="en-IN" sz="2400" dirty="0" smtClean="0"/>
              <a:t>.</a:t>
            </a:r>
          </a:p>
          <a:p>
            <a:pPr marL="457200" indent="-457200" algn="just">
              <a:buFont typeface="+mj-lt"/>
              <a:buAutoNum type="arabicPeriod"/>
            </a:pPr>
            <a:r>
              <a:rPr lang="en-IN" sz="2400" dirty="0"/>
              <a:t>The idea is to reduce the CPU idle time for as long as possible</a:t>
            </a:r>
            <a:r>
              <a:rPr lang="en-IN" dirty="0"/>
              <a:t>.</a:t>
            </a:r>
          </a:p>
        </p:txBody>
      </p:sp>
      <p:sp>
        <p:nvSpPr>
          <p:cNvPr id="5" name="Text Placeholder 4"/>
          <p:cNvSpPr>
            <a:spLocks noGrp="1"/>
          </p:cNvSpPr>
          <p:nvPr>
            <p:ph type="body" sz="quarter" idx="3"/>
          </p:nvPr>
        </p:nvSpPr>
        <p:spPr>
          <a:xfrm>
            <a:off x="6605763" y="305720"/>
            <a:ext cx="4754880" cy="640080"/>
          </a:xfrm>
        </p:spPr>
        <p:txBody>
          <a:bodyPr/>
          <a:lstStyle/>
          <a:p>
            <a:r>
              <a:rPr lang="en-IN" dirty="0" smtClean="0"/>
              <a:t>Multi-Tasking/ Time Sharing OS</a:t>
            </a:r>
            <a:endParaRPr lang="en-IN" dirty="0"/>
          </a:p>
        </p:txBody>
      </p:sp>
      <p:sp>
        <p:nvSpPr>
          <p:cNvPr id="6" name="Content Placeholder 5"/>
          <p:cNvSpPr>
            <a:spLocks noGrp="1"/>
          </p:cNvSpPr>
          <p:nvPr>
            <p:ph sz="quarter" idx="4"/>
          </p:nvPr>
        </p:nvSpPr>
        <p:spPr>
          <a:xfrm>
            <a:off x="6064850" y="1074098"/>
            <a:ext cx="5586237" cy="4596154"/>
          </a:xfrm>
        </p:spPr>
        <p:txBody>
          <a:bodyPr>
            <a:noAutofit/>
          </a:bodyPr>
          <a:lstStyle/>
          <a:p>
            <a:pPr marL="457200" indent="-457200" algn="just">
              <a:buFont typeface="+mj-lt"/>
              <a:buAutoNum type="arabicPeriod"/>
            </a:pPr>
            <a:r>
              <a:rPr lang="en-IN" sz="2400" dirty="0"/>
              <a:t>Both of these concepts are for single CPU</a:t>
            </a:r>
            <a:r>
              <a:rPr lang="en-IN" sz="2400" dirty="0" smtClean="0"/>
              <a:t>.</a:t>
            </a:r>
          </a:p>
          <a:p>
            <a:pPr marL="457200" indent="-457200" algn="just">
              <a:buFont typeface="+mj-lt"/>
              <a:buAutoNum type="arabicPeriod"/>
            </a:pPr>
            <a:r>
              <a:rPr lang="en-IN" sz="2400" dirty="0"/>
              <a:t>Concept of Context Switching and Time Sharing is used</a:t>
            </a:r>
            <a:r>
              <a:rPr lang="en-IN" sz="2400" dirty="0" smtClean="0"/>
              <a:t>.</a:t>
            </a:r>
          </a:p>
          <a:p>
            <a:pPr marL="457200" indent="-457200" algn="just">
              <a:buFont typeface="+mj-lt"/>
              <a:buAutoNum type="arabicPeriod"/>
            </a:pPr>
            <a:r>
              <a:rPr lang="en-IN" sz="2400" dirty="0"/>
              <a:t>In multi-tasking also increases CPU utilization, it also increases responsiveness</a:t>
            </a:r>
            <a:r>
              <a:rPr lang="en-IN" sz="2400" dirty="0" smtClean="0"/>
              <a:t>.</a:t>
            </a:r>
          </a:p>
          <a:p>
            <a:pPr marL="457200" indent="-457200" algn="just">
              <a:buFont typeface="+mj-lt"/>
              <a:buAutoNum type="arabicPeriod"/>
            </a:pPr>
            <a:r>
              <a:rPr lang="en-IN" sz="2400" dirty="0"/>
              <a:t>The idea is to further extend the CPU Utilization concept by increasing responsiveness Time Sharing.</a:t>
            </a:r>
          </a:p>
        </p:txBody>
      </p:sp>
    </p:spTree>
    <p:extLst>
      <p:ext uri="{BB962C8B-B14F-4D97-AF65-F5344CB8AC3E}">
        <p14:creationId xmlns:p14="http://schemas.microsoft.com/office/powerpoint/2010/main" val="3590991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20" y="342964"/>
            <a:ext cx="10058400" cy="700225"/>
          </a:xfrm>
        </p:spPr>
        <p:txBody>
          <a:bodyPr>
            <a:normAutofit/>
          </a:bodyPr>
          <a:lstStyle/>
          <a:p>
            <a:r>
              <a:rPr lang="en-IN" sz="4400" dirty="0" smtClean="0"/>
              <a:t>4. Real time operating system (RTOS)</a:t>
            </a:r>
            <a:endParaRPr lang="en-IN" sz="4400" dirty="0"/>
          </a:p>
        </p:txBody>
      </p:sp>
      <p:sp>
        <p:nvSpPr>
          <p:cNvPr id="3" name="Content Placeholder 2"/>
          <p:cNvSpPr>
            <a:spLocks noGrp="1"/>
          </p:cNvSpPr>
          <p:nvPr>
            <p:ph idx="1"/>
          </p:nvPr>
        </p:nvSpPr>
        <p:spPr>
          <a:xfrm>
            <a:off x="477420" y="1284281"/>
            <a:ext cx="10058400" cy="4050792"/>
          </a:xfrm>
        </p:spPr>
        <p:txBody>
          <a:bodyPr>
            <a:normAutofit/>
          </a:bodyPr>
          <a:lstStyle/>
          <a:p>
            <a:pPr algn="just"/>
            <a:r>
              <a:rPr lang="en-IN" sz="2400" dirty="0"/>
              <a:t>In Real Time systems, each job carries a certain </a:t>
            </a:r>
            <a:r>
              <a:rPr lang="en-IN" sz="2400" dirty="0">
                <a:solidFill>
                  <a:srgbClr val="FF0000"/>
                </a:solidFill>
              </a:rPr>
              <a:t>deadline within which the Job is supposed to be completed</a:t>
            </a:r>
            <a:r>
              <a:rPr lang="en-IN" sz="2400" dirty="0"/>
              <a:t>, otherwise the huge loss will be there or even if the result is produced then it will be completely useless. </a:t>
            </a:r>
            <a:endParaRPr lang="en-IN" sz="2400" dirty="0" smtClean="0"/>
          </a:p>
          <a:p>
            <a:pPr algn="just"/>
            <a:r>
              <a:rPr lang="en-IN" sz="2400" dirty="0" smtClean="0"/>
              <a:t>Real Time OS is used where we require a quick response.</a:t>
            </a:r>
          </a:p>
          <a:p>
            <a:pPr algn="just"/>
            <a:r>
              <a:rPr lang="en-IN" sz="2400" dirty="0" smtClean="0"/>
              <a:t>Example: Missile System.</a:t>
            </a:r>
          </a:p>
          <a:p>
            <a:pPr algn="just"/>
            <a:r>
              <a:rPr lang="en-IN" sz="2400" dirty="0" smtClean="0"/>
              <a:t>Here, OS puts maximum efforts so that it can give quick response.</a:t>
            </a:r>
          </a:p>
          <a:p>
            <a:pPr algn="just"/>
            <a:r>
              <a:rPr lang="en-IN" sz="2400" dirty="0" smtClean="0"/>
              <a:t>Other examples : Medical Imaging System, Air- traffic control system,</a:t>
            </a:r>
          </a:p>
          <a:p>
            <a:pPr marL="0" indent="0" algn="just">
              <a:buNone/>
            </a:pPr>
            <a:r>
              <a:rPr lang="en-IN" sz="2400" dirty="0" smtClean="0"/>
              <a:t>Home appliance control system.</a:t>
            </a:r>
            <a:endParaRPr lang="en-IN" sz="2400" dirty="0"/>
          </a:p>
        </p:txBody>
      </p:sp>
      <p:pic>
        <p:nvPicPr>
          <p:cNvPr id="4" name="Picture 3"/>
          <p:cNvPicPr>
            <a:picLocks noChangeAspect="1"/>
          </p:cNvPicPr>
          <p:nvPr/>
        </p:nvPicPr>
        <p:blipFill>
          <a:blip r:embed="rId2"/>
          <a:stretch>
            <a:fillRect/>
          </a:stretch>
        </p:blipFill>
        <p:spPr>
          <a:xfrm>
            <a:off x="8010442" y="4659670"/>
            <a:ext cx="4039890" cy="2198330"/>
          </a:xfrm>
          <a:prstGeom prst="rect">
            <a:avLst/>
          </a:prstGeom>
        </p:spPr>
      </p:pic>
    </p:spTree>
    <p:extLst>
      <p:ext uri="{BB962C8B-B14F-4D97-AF65-F5344CB8AC3E}">
        <p14:creationId xmlns:p14="http://schemas.microsoft.com/office/powerpoint/2010/main" val="47479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871" y="2280393"/>
            <a:ext cx="8555864" cy="3539430"/>
          </a:xfrm>
          <a:prstGeom prst="rect">
            <a:avLst/>
          </a:prstGeom>
        </p:spPr>
        <p:txBody>
          <a:bodyPr wrap="square">
            <a:spAutoFit/>
          </a:bodyPr>
          <a:lstStyle/>
          <a:p>
            <a:pPr marL="571500" indent="-571500">
              <a:buFont typeface="Wingdings" panose="05000000000000000000" pitchFamily="2" charset="2"/>
              <a:buChar char="v"/>
            </a:pPr>
            <a:r>
              <a:rPr lang="en-IN" sz="3600" dirty="0">
                <a:solidFill>
                  <a:schemeClr val="accent1"/>
                </a:solidFill>
              </a:rPr>
              <a:t>What is Operating System </a:t>
            </a:r>
            <a:r>
              <a:rPr lang="en-IN" sz="3600" dirty="0" smtClean="0">
                <a:solidFill>
                  <a:schemeClr val="accent1"/>
                </a:solidFill>
              </a:rPr>
              <a:t>?</a:t>
            </a:r>
          </a:p>
          <a:p>
            <a:pPr marL="571500" indent="-571500">
              <a:buFont typeface="Wingdings" panose="05000000000000000000" pitchFamily="2" charset="2"/>
              <a:buChar char="v"/>
            </a:pPr>
            <a:r>
              <a:rPr lang="en-IN" sz="3600" dirty="0" smtClean="0">
                <a:solidFill>
                  <a:schemeClr val="accent1"/>
                </a:solidFill>
              </a:rPr>
              <a:t>Basic Structure of OS</a:t>
            </a:r>
            <a:endParaRPr lang="en-IN" sz="3600" dirty="0">
              <a:solidFill>
                <a:schemeClr val="accent1"/>
              </a:solidFill>
            </a:endParaRPr>
          </a:p>
          <a:p>
            <a:pPr marL="571500" indent="-571500">
              <a:buFont typeface="Wingdings" panose="05000000000000000000" pitchFamily="2" charset="2"/>
              <a:buChar char="v"/>
            </a:pPr>
            <a:r>
              <a:rPr lang="en-IN" sz="3600" dirty="0">
                <a:solidFill>
                  <a:schemeClr val="accent1"/>
                </a:solidFill>
              </a:rPr>
              <a:t>How does it work </a:t>
            </a:r>
            <a:r>
              <a:rPr lang="en-IN" sz="3600" dirty="0" smtClean="0">
                <a:solidFill>
                  <a:schemeClr val="accent1"/>
                </a:solidFill>
              </a:rPr>
              <a:t>?</a:t>
            </a:r>
          </a:p>
          <a:p>
            <a:pPr marL="571500" indent="-571500">
              <a:buFont typeface="Wingdings" panose="05000000000000000000" pitchFamily="2" charset="2"/>
              <a:buChar char="v"/>
            </a:pPr>
            <a:r>
              <a:rPr lang="en-IN" sz="3600" dirty="0" smtClean="0">
                <a:solidFill>
                  <a:schemeClr val="accent1"/>
                </a:solidFill>
              </a:rPr>
              <a:t>Characteristics of OS.</a:t>
            </a:r>
          </a:p>
          <a:p>
            <a:pPr marL="571500" indent="-571500">
              <a:buFont typeface="Wingdings" panose="05000000000000000000" pitchFamily="2" charset="2"/>
              <a:buChar char="v"/>
            </a:pPr>
            <a:r>
              <a:rPr lang="en-IN" sz="3600" dirty="0" smtClean="0">
                <a:solidFill>
                  <a:schemeClr val="accent1"/>
                </a:solidFill>
              </a:rPr>
              <a:t>Advantage and Disadvantage of OS</a:t>
            </a:r>
            <a:endParaRPr lang="en-IN" sz="3600" dirty="0">
              <a:solidFill>
                <a:schemeClr val="accent1"/>
              </a:solidFill>
            </a:endParaRPr>
          </a:p>
          <a:p>
            <a:endParaRPr lang="en-IN" sz="3600" dirty="0">
              <a:solidFill>
                <a:schemeClr val="accent1"/>
              </a:solidFill>
            </a:endParaRPr>
          </a:p>
        </p:txBody>
      </p:sp>
    </p:spTree>
    <p:extLst>
      <p:ext uri="{BB962C8B-B14F-4D97-AF65-F5344CB8AC3E}">
        <p14:creationId xmlns:p14="http://schemas.microsoft.com/office/powerpoint/2010/main" val="444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down)">
                                      <p:cBhvr>
                                        <p:cTn id="25" dur="580">
                                          <p:stCondLst>
                                            <p:cond delay="0"/>
                                          </p:stCondLst>
                                        </p:cTn>
                                        <p:tgtEl>
                                          <p:spTgt spid="2">
                                            <p:txEl>
                                              <p:pRg st="1" end="1"/>
                                            </p:txEl>
                                          </p:spTgt>
                                        </p:tgtEl>
                                      </p:cBhvr>
                                    </p:animEffect>
                                    <p:anim calcmode="lin" valueType="num">
                                      <p:cBhvr>
                                        <p:cTn id="26"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1" end="1"/>
                                            </p:txEl>
                                          </p:spTgt>
                                        </p:tgtEl>
                                      </p:cBhvr>
                                      <p:to x="100000" y="60000"/>
                                    </p:animScale>
                                    <p:animScale>
                                      <p:cBhvr>
                                        <p:cTn id="32" dur="166" decel="50000">
                                          <p:stCondLst>
                                            <p:cond delay="676"/>
                                          </p:stCondLst>
                                        </p:cTn>
                                        <p:tgtEl>
                                          <p:spTgt spid="2">
                                            <p:txEl>
                                              <p:pRg st="1" end="1"/>
                                            </p:txEl>
                                          </p:spTgt>
                                        </p:tgtEl>
                                      </p:cBhvr>
                                      <p:to x="100000" y="100000"/>
                                    </p:animScale>
                                    <p:animScale>
                                      <p:cBhvr>
                                        <p:cTn id="33" dur="26">
                                          <p:stCondLst>
                                            <p:cond delay="1312"/>
                                          </p:stCondLst>
                                        </p:cTn>
                                        <p:tgtEl>
                                          <p:spTgt spid="2">
                                            <p:txEl>
                                              <p:pRg st="1" end="1"/>
                                            </p:txEl>
                                          </p:spTgt>
                                        </p:tgtEl>
                                      </p:cBhvr>
                                      <p:to x="100000" y="80000"/>
                                    </p:animScale>
                                    <p:animScale>
                                      <p:cBhvr>
                                        <p:cTn id="34" dur="166" decel="50000">
                                          <p:stCondLst>
                                            <p:cond delay="1338"/>
                                          </p:stCondLst>
                                        </p:cTn>
                                        <p:tgtEl>
                                          <p:spTgt spid="2">
                                            <p:txEl>
                                              <p:pRg st="1" end="1"/>
                                            </p:txEl>
                                          </p:spTgt>
                                        </p:tgtEl>
                                      </p:cBhvr>
                                      <p:to x="100000" y="100000"/>
                                    </p:animScale>
                                    <p:animScale>
                                      <p:cBhvr>
                                        <p:cTn id="35" dur="26">
                                          <p:stCondLst>
                                            <p:cond delay="1642"/>
                                          </p:stCondLst>
                                        </p:cTn>
                                        <p:tgtEl>
                                          <p:spTgt spid="2">
                                            <p:txEl>
                                              <p:pRg st="1" end="1"/>
                                            </p:txEl>
                                          </p:spTgt>
                                        </p:tgtEl>
                                      </p:cBhvr>
                                      <p:to x="100000" y="90000"/>
                                    </p:animScale>
                                    <p:animScale>
                                      <p:cBhvr>
                                        <p:cTn id="36" dur="166" decel="50000">
                                          <p:stCondLst>
                                            <p:cond delay="1668"/>
                                          </p:stCondLst>
                                        </p:cTn>
                                        <p:tgtEl>
                                          <p:spTgt spid="2">
                                            <p:txEl>
                                              <p:pRg st="1" end="1"/>
                                            </p:txEl>
                                          </p:spTgt>
                                        </p:tgtEl>
                                      </p:cBhvr>
                                      <p:to x="100000" y="100000"/>
                                    </p:animScale>
                                    <p:animScale>
                                      <p:cBhvr>
                                        <p:cTn id="37" dur="26">
                                          <p:stCondLst>
                                            <p:cond delay="1808"/>
                                          </p:stCondLst>
                                        </p:cTn>
                                        <p:tgtEl>
                                          <p:spTgt spid="2">
                                            <p:txEl>
                                              <p:pRg st="1" end="1"/>
                                            </p:txEl>
                                          </p:spTgt>
                                        </p:tgtEl>
                                      </p:cBhvr>
                                      <p:to x="100000" y="95000"/>
                                    </p:animScale>
                                    <p:animScale>
                                      <p:cBhvr>
                                        <p:cTn id="38" dur="166" decel="50000">
                                          <p:stCondLst>
                                            <p:cond delay="1834"/>
                                          </p:stCondLst>
                                        </p:cTn>
                                        <p:tgtEl>
                                          <p:spTgt spid="2">
                                            <p:txEl>
                                              <p:pRg st="1" end="1"/>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wipe(down)">
                                      <p:cBhvr>
                                        <p:cTn id="41" dur="580">
                                          <p:stCondLst>
                                            <p:cond delay="0"/>
                                          </p:stCondLst>
                                        </p:cTn>
                                        <p:tgtEl>
                                          <p:spTgt spid="2">
                                            <p:txEl>
                                              <p:pRg st="2" end="2"/>
                                            </p:txEl>
                                          </p:spTgt>
                                        </p:tgtEl>
                                      </p:cBhvr>
                                    </p:animEffect>
                                    <p:anim calcmode="lin" valueType="num">
                                      <p:cBhvr>
                                        <p:cTn id="42"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2" end="2"/>
                                            </p:txEl>
                                          </p:spTgt>
                                        </p:tgtEl>
                                      </p:cBhvr>
                                      <p:to x="100000" y="60000"/>
                                    </p:animScale>
                                    <p:animScale>
                                      <p:cBhvr>
                                        <p:cTn id="48" dur="166" decel="50000">
                                          <p:stCondLst>
                                            <p:cond delay="676"/>
                                          </p:stCondLst>
                                        </p:cTn>
                                        <p:tgtEl>
                                          <p:spTgt spid="2">
                                            <p:txEl>
                                              <p:pRg st="2" end="2"/>
                                            </p:txEl>
                                          </p:spTgt>
                                        </p:tgtEl>
                                      </p:cBhvr>
                                      <p:to x="100000" y="100000"/>
                                    </p:animScale>
                                    <p:animScale>
                                      <p:cBhvr>
                                        <p:cTn id="49" dur="26">
                                          <p:stCondLst>
                                            <p:cond delay="1312"/>
                                          </p:stCondLst>
                                        </p:cTn>
                                        <p:tgtEl>
                                          <p:spTgt spid="2">
                                            <p:txEl>
                                              <p:pRg st="2" end="2"/>
                                            </p:txEl>
                                          </p:spTgt>
                                        </p:tgtEl>
                                      </p:cBhvr>
                                      <p:to x="100000" y="80000"/>
                                    </p:animScale>
                                    <p:animScale>
                                      <p:cBhvr>
                                        <p:cTn id="50" dur="166" decel="50000">
                                          <p:stCondLst>
                                            <p:cond delay="1338"/>
                                          </p:stCondLst>
                                        </p:cTn>
                                        <p:tgtEl>
                                          <p:spTgt spid="2">
                                            <p:txEl>
                                              <p:pRg st="2" end="2"/>
                                            </p:txEl>
                                          </p:spTgt>
                                        </p:tgtEl>
                                      </p:cBhvr>
                                      <p:to x="100000" y="100000"/>
                                    </p:animScale>
                                    <p:animScale>
                                      <p:cBhvr>
                                        <p:cTn id="51" dur="26">
                                          <p:stCondLst>
                                            <p:cond delay="1642"/>
                                          </p:stCondLst>
                                        </p:cTn>
                                        <p:tgtEl>
                                          <p:spTgt spid="2">
                                            <p:txEl>
                                              <p:pRg st="2" end="2"/>
                                            </p:txEl>
                                          </p:spTgt>
                                        </p:tgtEl>
                                      </p:cBhvr>
                                      <p:to x="100000" y="90000"/>
                                    </p:animScale>
                                    <p:animScale>
                                      <p:cBhvr>
                                        <p:cTn id="52" dur="166" decel="50000">
                                          <p:stCondLst>
                                            <p:cond delay="1668"/>
                                          </p:stCondLst>
                                        </p:cTn>
                                        <p:tgtEl>
                                          <p:spTgt spid="2">
                                            <p:txEl>
                                              <p:pRg st="2" end="2"/>
                                            </p:txEl>
                                          </p:spTgt>
                                        </p:tgtEl>
                                      </p:cBhvr>
                                      <p:to x="100000" y="100000"/>
                                    </p:animScale>
                                    <p:animScale>
                                      <p:cBhvr>
                                        <p:cTn id="53" dur="26">
                                          <p:stCondLst>
                                            <p:cond delay="1808"/>
                                          </p:stCondLst>
                                        </p:cTn>
                                        <p:tgtEl>
                                          <p:spTgt spid="2">
                                            <p:txEl>
                                              <p:pRg st="2" end="2"/>
                                            </p:txEl>
                                          </p:spTgt>
                                        </p:tgtEl>
                                      </p:cBhvr>
                                      <p:to x="100000" y="95000"/>
                                    </p:animScale>
                                    <p:animScale>
                                      <p:cBhvr>
                                        <p:cTn id="54" dur="166" decel="50000">
                                          <p:stCondLst>
                                            <p:cond delay="1834"/>
                                          </p:stCondLst>
                                        </p:cTn>
                                        <p:tgtEl>
                                          <p:spTgt spid="2">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wipe(down)">
                                      <p:cBhvr>
                                        <p:cTn id="57" dur="580">
                                          <p:stCondLst>
                                            <p:cond delay="0"/>
                                          </p:stCondLst>
                                        </p:cTn>
                                        <p:tgtEl>
                                          <p:spTgt spid="2">
                                            <p:txEl>
                                              <p:pRg st="3" end="3"/>
                                            </p:txEl>
                                          </p:spTgt>
                                        </p:tgtEl>
                                      </p:cBhvr>
                                    </p:animEffect>
                                    <p:anim calcmode="lin" valueType="num">
                                      <p:cBhvr>
                                        <p:cTn id="58"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2">
                                            <p:txEl>
                                              <p:pRg st="3" end="3"/>
                                            </p:txEl>
                                          </p:spTgt>
                                        </p:tgtEl>
                                      </p:cBhvr>
                                      <p:to x="100000" y="60000"/>
                                    </p:animScale>
                                    <p:animScale>
                                      <p:cBhvr>
                                        <p:cTn id="64" dur="166" decel="50000">
                                          <p:stCondLst>
                                            <p:cond delay="676"/>
                                          </p:stCondLst>
                                        </p:cTn>
                                        <p:tgtEl>
                                          <p:spTgt spid="2">
                                            <p:txEl>
                                              <p:pRg st="3" end="3"/>
                                            </p:txEl>
                                          </p:spTgt>
                                        </p:tgtEl>
                                      </p:cBhvr>
                                      <p:to x="100000" y="100000"/>
                                    </p:animScale>
                                    <p:animScale>
                                      <p:cBhvr>
                                        <p:cTn id="65" dur="26">
                                          <p:stCondLst>
                                            <p:cond delay="1312"/>
                                          </p:stCondLst>
                                        </p:cTn>
                                        <p:tgtEl>
                                          <p:spTgt spid="2">
                                            <p:txEl>
                                              <p:pRg st="3" end="3"/>
                                            </p:txEl>
                                          </p:spTgt>
                                        </p:tgtEl>
                                      </p:cBhvr>
                                      <p:to x="100000" y="80000"/>
                                    </p:animScale>
                                    <p:animScale>
                                      <p:cBhvr>
                                        <p:cTn id="66" dur="166" decel="50000">
                                          <p:stCondLst>
                                            <p:cond delay="1338"/>
                                          </p:stCondLst>
                                        </p:cTn>
                                        <p:tgtEl>
                                          <p:spTgt spid="2">
                                            <p:txEl>
                                              <p:pRg st="3" end="3"/>
                                            </p:txEl>
                                          </p:spTgt>
                                        </p:tgtEl>
                                      </p:cBhvr>
                                      <p:to x="100000" y="100000"/>
                                    </p:animScale>
                                    <p:animScale>
                                      <p:cBhvr>
                                        <p:cTn id="67" dur="26">
                                          <p:stCondLst>
                                            <p:cond delay="1642"/>
                                          </p:stCondLst>
                                        </p:cTn>
                                        <p:tgtEl>
                                          <p:spTgt spid="2">
                                            <p:txEl>
                                              <p:pRg st="3" end="3"/>
                                            </p:txEl>
                                          </p:spTgt>
                                        </p:tgtEl>
                                      </p:cBhvr>
                                      <p:to x="100000" y="90000"/>
                                    </p:animScale>
                                    <p:animScale>
                                      <p:cBhvr>
                                        <p:cTn id="68" dur="166" decel="50000">
                                          <p:stCondLst>
                                            <p:cond delay="1668"/>
                                          </p:stCondLst>
                                        </p:cTn>
                                        <p:tgtEl>
                                          <p:spTgt spid="2">
                                            <p:txEl>
                                              <p:pRg st="3" end="3"/>
                                            </p:txEl>
                                          </p:spTgt>
                                        </p:tgtEl>
                                      </p:cBhvr>
                                      <p:to x="100000" y="100000"/>
                                    </p:animScale>
                                    <p:animScale>
                                      <p:cBhvr>
                                        <p:cTn id="69" dur="26">
                                          <p:stCondLst>
                                            <p:cond delay="1808"/>
                                          </p:stCondLst>
                                        </p:cTn>
                                        <p:tgtEl>
                                          <p:spTgt spid="2">
                                            <p:txEl>
                                              <p:pRg st="3" end="3"/>
                                            </p:txEl>
                                          </p:spTgt>
                                        </p:tgtEl>
                                      </p:cBhvr>
                                      <p:to x="100000" y="95000"/>
                                    </p:animScale>
                                    <p:animScale>
                                      <p:cBhvr>
                                        <p:cTn id="70" dur="166" decel="50000">
                                          <p:stCondLst>
                                            <p:cond delay="1834"/>
                                          </p:stCondLst>
                                        </p:cTn>
                                        <p:tgtEl>
                                          <p:spTgt spid="2">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2">
                                            <p:txEl>
                                              <p:pRg st="4" end="4"/>
                                            </p:txEl>
                                          </p:spTgt>
                                        </p:tgtEl>
                                        <p:attrNameLst>
                                          <p:attrName>style.visibility</p:attrName>
                                        </p:attrNameLst>
                                      </p:cBhvr>
                                      <p:to>
                                        <p:strVal val="visible"/>
                                      </p:to>
                                    </p:set>
                                    <p:animEffect transition="in" filter="wipe(down)">
                                      <p:cBhvr>
                                        <p:cTn id="73" dur="580">
                                          <p:stCondLst>
                                            <p:cond delay="0"/>
                                          </p:stCondLst>
                                        </p:cTn>
                                        <p:tgtEl>
                                          <p:spTgt spid="2">
                                            <p:txEl>
                                              <p:pRg st="4" end="4"/>
                                            </p:txEl>
                                          </p:spTgt>
                                        </p:tgtEl>
                                      </p:cBhvr>
                                    </p:animEffect>
                                    <p:anim calcmode="lin" valueType="num">
                                      <p:cBhvr>
                                        <p:cTn id="74"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2">
                                            <p:txEl>
                                              <p:pRg st="4" end="4"/>
                                            </p:txEl>
                                          </p:spTgt>
                                        </p:tgtEl>
                                      </p:cBhvr>
                                      <p:to x="100000" y="60000"/>
                                    </p:animScale>
                                    <p:animScale>
                                      <p:cBhvr>
                                        <p:cTn id="80" dur="166" decel="50000">
                                          <p:stCondLst>
                                            <p:cond delay="676"/>
                                          </p:stCondLst>
                                        </p:cTn>
                                        <p:tgtEl>
                                          <p:spTgt spid="2">
                                            <p:txEl>
                                              <p:pRg st="4" end="4"/>
                                            </p:txEl>
                                          </p:spTgt>
                                        </p:tgtEl>
                                      </p:cBhvr>
                                      <p:to x="100000" y="100000"/>
                                    </p:animScale>
                                    <p:animScale>
                                      <p:cBhvr>
                                        <p:cTn id="81" dur="26">
                                          <p:stCondLst>
                                            <p:cond delay="1312"/>
                                          </p:stCondLst>
                                        </p:cTn>
                                        <p:tgtEl>
                                          <p:spTgt spid="2">
                                            <p:txEl>
                                              <p:pRg st="4" end="4"/>
                                            </p:txEl>
                                          </p:spTgt>
                                        </p:tgtEl>
                                      </p:cBhvr>
                                      <p:to x="100000" y="80000"/>
                                    </p:animScale>
                                    <p:animScale>
                                      <p:cBhvr>
                                        <p:cTn id="82" dur="166" decel="50000">
                                          <p:stCondLst>
                                            <p:cond delay="1338"/>
                                          </p:stCondLst>
                                        </p:cTn>
                                        <p:tgtEl>
                                          <p:spTgt spid="2">
                                            <p:txEl>
                                              <p:pRg st="4" end="4"/>
                                            </p:txEl>
                                          </p:spTgt>
                                        </p:tgtEl>
                                      </p:cBhvr>
                                      <p:to x="100000" y="100000"/>
                                    </p:animScale>
                                    <p:animScale>
                                      <p:cBhvr>
                                        <p:cTn id="83" dur="26">
                                          <p:stCondLst>
                                            <p:cond delay="1642"/>
                                          </p:stCondLst>
                                        </p:cTn>
                                        <p:tgtEl>
                                          <p:spTgt spid="2">
                                            <p:txEl>
                                              <p:pRg st="4" end="4"/>
                                            </p:txEl>
                                          </p:spTgt>
                                        </p:tgtEl>
                                      </p:cBhvr>
                                      <p:to x="100000" y="90000"/>
                                    </p:animScale>
                                    <p:animScale>
                                      <p:cBhvr>
                                        <p:cTn id="84" dur="166" decel="50000">
                                          <p:stCondLst>
                                            <p:cond delay="1668"/>
                                          </p:stCondLst>
                                        </p:cTn>
                                        <p:tgtEl>
                                          <p:spTgt spid="2">
                                            <p:txEl>
                                              <p:pRg st="4" end="4"/>
                                            </p:txEl>
                                          </p:spTgt>
                                        </p:tgtEl>
                                      </p:cBhvr>
                                      <p:to x="100000" y="100000"/>
                                    </p:animScale>
                                    <p:animScale>
                                      <p:cBhvr>
                                        <p:cTn id="85" dur="26">
                                          <p:stCondLst>
                                            <p:cond delay="1808"/>
                                          </p:stCondLst>
                                        </p:cTn>
                                        <p:tgtEl>
                                          <p:spTgt spid="2">
                                            <p:txEl>
                                              <p:pRg st="4" end="4"/>
                                            </p:txEl>
                                          </p:spTgt>
                                        </p:tgtEl>
                                      </p:cBhvr>
                                      <p:to x="100000" y="95000"/>
                                    </p:animScale>
                                    <p:animScale>
                                      <p:cBhvr>
                                        <p:cTn id="86" dur="166" decel="50000">
                                          <p:stCondLst>
                                            <p:cond delay="1834"/>
                                          </p:stCondLst>
                                        </p:cTn>
                                        <p:tgtEl>
                                          <p:spTgt spid="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003" y="399245"/>
            <a:ext cx="11359166" cy="4216539"/>
          </a:xfrm>
          <a:prstGeom prst="rect">
            <a:avLst/>
          </a:prstGeom>
          <a:noFill/>
        </p:spPr>
        <p:txBody>
          <a:bodyPr wrap="square" rtlCol="0">
            <a:spAutoFit/>
          </a:bodyPr>
          <a:lstStyle/>
          <a:p>
            <a:r>
              <a:rPr lang="en-IN" sz="3600" b="1" dirty="0" smtClean="0"/>
              <a:t>Real Time Operating System is of two types:</a:t>
            </a:r>
          </a:p>
          <a:p>
            <a:endParaRPr lang="en-IN" sz="3600" b="1" dirty="0" smtClean="0"/>
          </a:p>
          <a:p>
            <a:r>
              <a:rPr lang="en-IN" sz="2800" b="1" dirty="0" smtClean="0">
                <a:solidFill>
                  <a:srgbClr val="FF0000"/>
                </a:solidFill>
              </a:rPr>
              <a:t>1. Hard </a:t>
            </a:r>
            <a:r>
              <a:rPr lang="en-IN" sz="2800" b="1" dirty="0">
                <a:solidFill>
                  <a:srgbClr val="FF0000"/>
                </a:solidFill>
              </a:rPr>
              <a:t>Real Time Operating </a:t>
            </a:r>
            <a:r>
              <a:rPr lang="en-IN" sz="2800" b="1" dirty="0" smtClean="0">
                <a:solidFill>
                  <a:srgbClr val="FF0000"/>
                </a:solidFill>
              </a:rPr>
              <a:t>System-</a:t>
            </a:r>
          </a:p>
          <a:p>
            <a:pPr marL="285750" indent="-285750">
              <a:buFont typeface="Wingdings" panose="05000000000000000000" pitchFamily="2" charset="2"/>
              <a:buChar char="v"/>
            </a:pPr>
            <a:r>
              <a:rPr lang="en-IN" sz="2800" dirty="0" smtClean="0"/>
              <a:t>Stick very hardly to deadline.</a:t>
            </a:r>
          </a:p>
          <a:p>
            <a:pPr marL="285750" indent="-285750">
              <a:buFont typeface="Wingdings" panose="05000000000000000000" pitchFamily="2" charset="2"/>
              <a:buChar char="v"/>
            </a:pPr>
            <a:r>
              <a:rPr lang="en-IN" sz="2800" dirty="0" smtClean="0"/>
              <a:t>Highest priority task first.</a:t>
            </a:r>
          </a:p>
          <a:p>
            <a:endParaRPr lang="en-IN" sz="2800" dirty="0" smtClean="0"/>
          </a:p>
          <a:p>
            <a:r>
              <a:rPr lang="en-IN" sz="2800" b="1" dirty="0" smtClean="0">
                <a:solidFill>
                  <a:srgbClr val="FF0000"/>
                </a:solidFill>
              </a:rPr>
              <a:t>2. Soft </a:t>
            </a:r>
            <a:r>
              <a:rPr lang="en-IN" sz="2800" b="1" dirty="0">
                <a:solidFill>
                  <a:srgbClr val="FF0000"/>
                </a:solidFill>
              </a:rPr>
              <a:t>Real Time Operating </a:t>
            </a:r>
            <a:r>
              <a:rPr lang="en-IN" sz="2800" b="1" dirty="0" smtClean="0">
                <a:solidFill>
                  <a:srgbClr val="FF0000"/>
                </a:solidFill>
              </a:rPr>
              <a:t>System-</a:t>
            </a:r>
          </a:p>
          <a:p>
            <a:pPr marL="285750" indent="-285750">
              <a:buFont typeface="Wingdings" panose="05000000000000000000" pitchFamily="2" charset="2"/>
              <a:buChar char="v"/>
            </a:pPr>
            <a:r>
              <a:rPr lang="en-IN" sz="2800" dirty="0" smtClean="0"/>
              <a:t>Small delay can be accepted.</a:t>
            </a:r>
          </a:p>
          <a:p>
            <a:pPr marL="285750" indent="-285750">
              <a:buFont typeface="Wingdings" panose="05000000000000000000" pitchFamily="2" charset="2"/>
              <a:buChar char="v"/>
            </a:pPr>
            <a:r>
              <a:rPr lang="en-IN" sz="2800" dirty="0" smtClean="0"/>
              <a:t>Mainly used in multimedia.</a:t>
            </a:r>
            <a:endParaRPr lang="en-IN" sz="2800" dirty="0"/>
          </a:p>
        </p:txBody>
      </p:sp>
    </p:spTree>
    <p:extLst>
      <p:ext uri="{BB962C8B-B14F-4D97-AF65-F5344CB8AC3E}">
        <p14:creationId xmlns:p14="http://schemas.microsoft.com/office/powerpoint/2010/main" val="1506286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26" y="162660"/>
            <a:ext cx="10058400" cy="1215379"/>
          </a:xfrm>
        </p:spPr>
        <p:txBody>
          <a:bodyPr>
            <a:normAutofit/>
          </a:bodyPr>
          <a:lstStyle/>
          <a:p>
            <a:r>
              <a:rPr lang="en-IN" sz="4400" dirty="0" smtClean="0"/>
              <a:t>5. Distributed operating system</a:t>
            </a:r>
            <a:endParaRPr lang="en-IN" sz="4400" dirty="0"/>
          </a:p>
        </p:txBody>
      </p:sp>
      <p:sp>
        <p:nvSpPr>
          <p:cNvPr id="6" name="TextBox 5"/>
          <p:cNvSpPr txBox="1"/>
          <p:nvPr/>
        </p:nvSpPr>
        <p:spPr>
          <a:xfrm>
            <a:off x="347728" y="1249250"/>
            <a:ext cx="11449320" cy="1631216"/>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t>A distributed system is a collection of independent computers which are connected through network.</a:t>
            </a:r>
          </a:p>
          <a:p>
            <a:pPr marL="285750" indent="-285750" algn="just">
              <a:buFont typeface="Arial" panose="020B0604020202020204" pitchFamily="34" charset="0"/>
              <a:buChar char="•"/>
            </a:pPr>
            <a:r>
              <a:rPr lang="en-IN" sz="2000" dirty="0" smtClean="0"/>
              <a:t>Distributed </a:t>
            </a:r>
            <a:r>
              <a:rPr lang="en-IN" sz="2000" dirty="0"/>
              <a:t>Operating System use multiple CPU to execute multiple processes</a:t>
            </a:r>
            <a:r>
              <a:rPr lang="en-IN" sz="2000" dirty="0" smtClean="0"/>
              <a:t>.</a:t>
            </a:r>
          </a:p>
          <a:p>
            <a:pPr marL="285750" indent="-285750" algn="just">
              <a:buFont typeface="Arial" panose="020B0604020202020204" pitchFamily="34" charset="0"/>
              <a:buChar char="•"/>
            </a:pPr>
            <a:r>
              <a:rPr lang="en-IN" sz="2000" dirty="0"/>
              <a:t>The processors communicate with one another through various communication lines </a:t>
            </a:r>
            <a:endParaRPr lang="en-IN" sz="2000" dirty="0" smtClean="0"/>
          </a:p>
          <a:p>
            <a:pPr marL="285750" indent="-285750" algn="just">
              <a:buFont typeface="Arial" panose="020B0604020202020204" pitchFamily="34" charset="0"/>
              <a:buChar char="•"/>
            </a:pPr>
            <a:r>
              <a:rPr lang="en-IN" sz="2000" dirty="0"/>
              <a:t>These processors are referred as sites, nodes, computers. </a:t>
            </a:r>
          </a:p>
        </p:txBody>
      </p:sp>
      <p:pic>
        <p:nvPicPr>
          <p:cNvPr id="9" name="Content Placeholder 8"/>
          <p:cNvPicPr>
            <a:picLocks noGrp="1" noChangeAspect="1"/>
          </p:cNvPicPr>
          <p:nvPr>
            <p:ph idx="1"/>
          </p:nvPr>
        </p:nvPicPr>
        <p:blipFill>
          <a:blip r:embed="rId2"/>
          <a:stretch>
            <a:fillRect/>
          </a:stretch>
        </p:blipFill>
        <p:spPr>
          <a:xfrm>
            <a:off x="2412424" y="3123848"/>
            <a:ext cx="6508342" cy="3040695"/>
          </a:xfrm>
          <a:prstGeom prst="rect">
            <a:avLst/>
          </a:prstGeom>
        </p:spPr>
      </p:pic>
    </p:spTree>
    <p:extLst>
      <p:ext uri="{BB962C8B-B14F-4D97-AF65-F5344CB8AC3E}">
        <p14:creationId xmlns:p14="http://schemas.microsoft.com/office/powerpoint/2010/main" val="145897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385" t="20112" r="36034" b="23157"/>
          <a:stretch/>
        </p:blipFill>
        <p:spPr>
          <a:xfrm>
            <a:off x="1335923" y="773089"/>
            <a:ext cx="8858402" cy="5022230"/>
          </a:xfrm>
          <a:prstGeom prst="rect">
            <a:avLst/>
          </a:prstGeom>
        </p:spPr>
      </p:pic>
    </p:spTree>
    <p:extLst>
      <p:ext uri="{BB962C8B-B14F-4D97-AF65-F5344CB8AC3E}">
        <p14:creationId xmlns:p14="http://schemas.microsoft.com/office/powerpoint/2010/main" val="2942907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033" y="1168233"/>
            <a:ext cx="8718998" cy="2400657"/>
          </a:xfrm>
          <a:prstGeom prst="rect">
            <a:avLst/>
          </a:prstGeom>
        </p:spPr>
        <p:txBody>
          <a:bodyPr wrap="square">
            <a:spAutoFit/>
          </a:bodyPr>
          <a:lstStyle/>
          <a:p>
            <a:pPr algn="just"/>
            <a:r>
              <a:rPr lang="en-IN" sz="2400" dirty="0">
                <a:solidFill>
                  <a:srgbClr val="FF0000"/>
                </a:solidFill>
              </a:rPr>
              <a:t>Advantages of distributed systems are as follows −</a:t>
            </a:r>
          </a:p>
          <a:p>
            <a:pPr algn="just"/>
            <a:r>
              <a:rPr lang="en-IN" dirty="0"/>
              <a:t>► With resource sharing facility, a user at one site may be able to use the resources available at another.</a:t>
            </a:r>
          </a:p>
          <a:p>
            <a:pPr algn="just"/>
            <a:r>
              <a:rPr lang="en-IN" dirty="0"/>
              <a:t>► Speedup the exchange of data with one another via electronic mail.</a:t>
            </a:r>
          </a:p>
          <a:p>
            <a:pPr algn="just"/>
            <a:r>
              <a:rPr lang="en-IN" dirty="0"/>
              <a:t>► If one site fails in a distributed system, the remaining sites can potentially continue operating.</a:t>
            </a:r>
          </a:p>
          <a:p>
            <a:pPr algn="just"/>
            <a:r>
              <a:rPr lang="en-IN" dirty="0"/>
              <a:t>► Better service to the customers.</a:t>
            </a:r>
          </a:p>
          <a:p>
            <a:pPr algn="just"/>
            <a:r>
              <a:rPr lang="en-IN" dirty="0"/>
              <a:t>► Reduction of the load on the host computer</a:t>
            </a:r>
          </a:p>
        </p:txBody>
      </p:sp>
      <p:sp>
        <p:nvSpPr>
          <p:cNvPr id="3" name="Rectangle 2"/>
          <p:cNvSpPr/>
          <p:nvPr/>
        </p:nvSpPr>
        <p:spPr>
          <a:xfrm>
            <a:off x="528033" y="4096323"/>
            <a:ext cx="7237928" cy="738664"/>
          </a:xfrm>
          <a:prstGeom prst="rect">
            <a:avLst/>
          </a:prstGeom>
        </p:spPr>
        <p:txBody>
          <a:bodyPr wrap="square">
            <a:spAutoFit/>
          </a:bodyPr>
          <a:lstStyle/>
          <a:p>
            <a:r>
              <a:rPr lang="en-IN" sz="2400" dirty="0">
                <a:solidFill>
                  <a:srgbClr val="FF0000"/>
                </a:solidFill>
              </a:rPr>
              <a:t>Disadvantages of Distributed Operating System:</a:t>
            </a:r>
          </a:p>
          <a:p>
            <a:r>
              <a:rPr lang="en-IN" dirty="0"/>
              <a:t>•Failure of the main network will stop the </a:t>
            </a:r>
            <a:r>
              <a:rPr lang="en-IN" dirty="0" smtClean="0"/>
              <a:t>entire communication.</a:t>
            </a:r>
            <a:endParaRPr lang="en-IN" dirty="0"/>
          </a:p>
        </p:txBody>
      </p:sp>
    </p:spTree>
    <p:extLst>
      <p:ext uri="{BB962C8B-B14F-4D97-AF65-F5344CB8AC3E}">
        <p14:creationId xmlns:p14="http://schemas.microsoft.com/office/powerpoint/2010/main" val="3760011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Mobile Operating System</a:t>
            </a:r>
            <a:endParaRPr lang="en-IN" dirty="0"/>
          </a:p>
        </p:txBody>
      </p:sp>
      <p:sp>
        <p:nvSpPr>
          <p:cNvPr id="3" name="Content Placeholder 2"/>
          <p:cNvSpPr>
            <a:spLocks noGrp="1"/>
          </p:cNvSpPr>
          <p:nvPr>
            <p:ph idx="1"/>
          </p:nvPr>
        </p:nvSpPr>
        <p:spPr/>
        <p:txBody>
          <a:bodyPr/>
          <a:lstStyle/>
          <a:p>
            <a:r>
              <a:rPr lang="en-IN" dirty="0"/>
              <a:t>A mobile operating system is an operating system that helps to run other application software on mobile devices. </a:t>
            </a:r>
            <a:endParaRPr lang="en-IN" dirty="0" smtClean="0"/>
          </a:p>
          <a:p>
            <a:r>
              <a:rPr lang="en-IN" dirty="0" smtClean="0"/>
              <a:t>► </a:t>
            </a:r>
            <a:r>
              <a:rPr lang="en-IN" dirty="0"/>
              <a:t>Much like the Linux or Windows operating system controls your desktop or laptop computer, a mobile operating system is the software platform on top of which other programs can run on mobile devices. </a:t>
            </a:r>
            <a:endParaRPr lang="en-IN" dirty="0" smtClean="0"/>
          </a:p>
          <a:p>
            <a:r>
              <a:rPr lang="en-IN" dirty="0" smtClean="0"/>
              <a:t> </a:t>
            </a:r>
            <a:r>
              <a:rPr lang="en-IN" dirty="0"/>
              <a:t>► Some most famous mobile operating systems are Android and </a:t>
            </a:r>
            <a:r>
              <a:rPr lang="en-IN" dirty="0" err="1"/>
              <a:t>iOS</a:t>
            </a:r>
            <a:r>
              <a:rPr lang="en-IN" dirty="0"/>
              <a:t>, but others include BlackBerry, Web, and </a:t>
            </a:r>
            <a:r>
              <a:rPr lang="en-IN" dirty="0" err="1"/>
              <a:t>watchOS</a:t>
            </a:r>
            <a:r>
              <a:rPr lang="en-IN" dirty="0"/>
              <a:t>.</a:t>
            </a:r>
          </a:p>
        </p:txBody>
      </p:sp>
      <p:pic>
        <p:nvPicPr>
          <p:cNvPr id="4" name="Picture 3"/>
          <p:cNvPicPr>
            <a:picLocks noChangeAspect="1"/>
          </p:cNvPicPr>
          <p:nvPr/>
        </p:nvPicPr>
        <p:blipFill>
          <a:blip r:embed="rId2"/>
          <a:stretch>
            <a:fillRect/>
          </a:stretch>
        </p:blipFill>
        <p:spPr>
          <a:xfrm>
            <a:off x="6473780" y="4218797"/>
            <a:ext cx="4229995" cy="2379372"/>
          </a:xfrm>
          <a:prstGeom prst="rect">
            <a:avLst/>
          </a:prstGeom>
        </p:spPr>
      </p:pic>
    </p:spTree>
    <p:extLst>
      <p:ext uri="{BB962C8B-B14F-4D97-AF65-F5344CB8AC3E}">
        <p14:creationId xmlns:p14="http://schemas.microsoft.com/office/powerpoint/2010/main" val="4010654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Abstraction</a:t>
            </a:r>
            <a:endParaRPr lang="en-IN" dirty="0"/>
          </a:p>
        </p:txBody>
      </p:sp>
      <p:sp>
        <p:nvSpPr>
          <p:cNvPr id="3" name="Content Placeholder 2"/>
          <p:cNvSpPr>
            <a:spLocks noGrp="1"/>
          </p:cNvSpPr>
          <p:nvPr>
            <p:ph idx="1"/>
          </p:nvPr>
        </p:nvSpPr>
        <p:spPr/>
        <p:txBody>
          <a:bodyPr/>
          <a:lstStyle/>
          <a:p>
            <a:r>
              <a:rPr lang="en-IN" sz="3600" dirty="0"/>
              <a:t>An abstraction is software that hides lower-level details and provides a set of higher-level functions. </a:t>
            </a:r>
          </a:p>
          <a:p>
            <a:endParaRPr lang="en-IN" sz="3600" dirty="0"/>
          </a:p>
          <a:p>
            <a:r>
              <a:rPr lang="en-IN" sz="3600" dirty="0" smtClean="0"/>
              <a:t>Resource </a:t>
            </a:r>
            <a:r>
              <a:rPr lang="en-IN" sz="3600" dirty="0"/>
              <a:t>abstraction is used to hide the details of hardware by creating abstraction. </a:t>
            </a:r>
            <a:endParaRPr lang="en-IN" sz="3600" dirty="0" smtClean="0"/>
          </a:p>
          <a:p>
            <a:pPr marL="0" indent="0">
              <a:buNone/>
            </a:pPr>
            <a:endParaRPr lang="en-IN" sz="3600" dirty="0" smtClean="0"/>
          </a:p>
        </p:txBody>
      </p:sp>
    </p:spTree>
    <p:extLst>
      <p:ext uri="{BB962C8B-B14F-4D97-AF65-F5344CB8AC3E}">
        <p14:creationId xmlns:p14="http://schemas.microsoft.com/office/powerpoint/2010/main" val="1028019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7127" y="2706590"/>
            <a:ext cx="10753859" cy="923330"/>
          </a:xfrm>
          <a:prstGeom prst="rect">
            <a:avLst/>
          </a:prstGeom>
        </p:spPr>
        <p:txBody>
          <a:bodyPr wrap="square">
            <a:spAutoFit/>
          </a:bodyPr>
          <a:lstStyle/>
          <a:p>
            <a:r>
              <a:rPr lang="en-IN" sz="5400" dirty="0" smtClean="0">
                <a:solidFill>
                  <a:srgbClr val="FF0000"/>
                </a:solidFill>
              </a:rPr>
              <a:t>Operating System Organization</a:t>
            </a:r>
            <a:endParaRPr lang="en-IN" sz="5400" dirty="0">
              <a:solidFill>
                <a:srgbClr val="FF0000"/>
              </a:solidFill>
            </a:endParaRPr>
          </a:p>
        </p:txBody>
      </p:sp>
    </p:spTree>
    <p:extLst>
      <p:ext uri="{BB962C8B-B14F-4D97-AF65-F5344CB8AC3E}">
        <p14:creationId xmlns:p14="http://schemas.microsoft.com/office/powerpoint/2010/main" val="116571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85" y="111145"/>
            <a:ext cx="10058400" cy="1163863"/>
          </a:xfrm>
        </p:spPr>
        <p:txBody>
          <a:bodyPr>
            <a:normAutofit/>
          </a:bodyPr>
          <a:lstStyle/>
          <a:p>
            <a:r>
              <a:rPr lang="en-IN" sz="4400" dirty="0"/>
              <a:t>Operating System Organisation </a:t>
            </a:r>
          </a:p>
        </p:txBody>
      </p:sp>
      <p:pic>
        <p:nvPicPr>
          <p:cNvPr id="4" name="Content Placeholder 3"/>
          <p:cNvPicPr>
            <a:picLocks noGrp="1" noChangeAspect="1"/>
          </p:cNvPicPr>
          <p:nvPr>
            <p:ph idx="1"/>
          </p:nvPr>
        </p:nvPicPr>
        <p:blipFill>
          <a:blip r:embed="rId2"/>
          <a:stretch>
            <a:fillRect/>
          </a:stretch>
        </p:blipFill>
        <p:spPr>
          <a:xfrm>
            <a:off x="7096260" y="304978"/>
            <a:ext cx="4829652" cy="6553021"/>
          </a:xfrm>
          <a:prstGeom prst="rect">
            <a:avLst/>
          </a:prstGeom>
        </p:spPr>
      </p:pic>
      <p:sp>
        <p:nvSpPr>
          <p:cNvPr id="5" name="Rectangle 4"/>
          <p:cNvSpPr/>
          <p:nvPr/>
        </p:nvSpPr>
        <p:spPr>
          <a:xfrm>
            <a:off x="433589" y="1074140"/>
            <a:ext cx="6096000" cy="6001643"/>
          </a:xfrm>
          <a:prstGeom prst="rect">
            <a:avLst/>
          </a:prstGeom>
        </p:spPr>
        <p:txBody>
          <a:bodyPr>
            <a:spAutoFit/>
          </a:bodyPr>
          <a:lstStyle/>
          <a:p>
            <a:r>
              <a:rPr lang="en-IN" sz="2400" dirty="0"/>
              <a:t>There are two modes of operation in the operating system to make sure it works correctly. These </a:t>
            </a:r>
            <a:r>
              <a:rPr lang="en-IN" sz="2400" dirty="0" smtClean="0"/>
              <a:t>are:</a:t>
            </a:r>
          </a:p>
          <a:p>
            <a:r>
              <a:rPr lang="en-IN" sz="2400" dirty="0" smtClean="0"/>
              <a:t> </a:t>
            </a:r>
            <a:r>
              <a:rPr lang="en-IN" sz="2400" dirty="0">
                <a:solidFill>
                  <a:srgbClr val="FF0000"/>
                </a:solidFill>
              </a:rPr>
              <a:t>user mode </a:t>
            </a:r>
            <a:r>
              <a:rPr lang="en-IN" sz="2400" dirty="0"/>
              <a:t>and </a:t>
            </a:r>
            <a:r>
              <a:rPr lang="en-IN" sz="2400" dirty="0">
                <a:solidFill>
                  <a:srgbClr val="FF0000"/>
                </a:solidFill>
              </a:rPr>
              <a:t>kernel mode</a:t>
            </a:r>
            <a:r>
              <a:rPr lang="en-IN" sz="2400" dirty="0" smtClean="0"/>
              <a:t>.</a:t>
            </a:r>
          </a:p>
          <a:p>
            <a:endParaRPr lang="en-IN" sz="2400" dirty="0" smtClean="0"/>
          </a:p>
          <a:p>
            <a:pPr marL="285750" indent="-285750">
              <a:buFont typeface="Wingdings" panose="05000000000000000000" pitchFamily="2" charset="2"/>
              <a:buChar char="v"/>
            </a:pPr>
            <a:r>
              <a:rPr lang="en-IN" sz="2400" dirty="0" smtClean="0"/>
              <a:t>In User, mode, the </a:t>
            </a:r>
            <a:r>
              <a:rPr lang="en-IN" sz="2400" dirty="0"/>
              <a:t>CPU executes the processes that are given by the user in the User Space.</a:t>
            </a:r>
          </a:p>
          <a:p>
            <a:pPr marL="285750" indent="-285750">
              <a:buFont typeface="Wingdings" panose="05000000000000000000" pitchFamily="2" charset="2"/>
              <a:buChar char="v"/>
            </a:pPr>
            <a:r>
              <a:rPr lang="en-IN" sz="2400" dirty="0" smtClean="0"/>
              <a:t>There </a:t>
            </a:r>
            <a:r>
              <a:rPr lang="en-IN" sz="2400" dirty="0"/>
              <a:t>are certain instructions that need to be executed by Kernel only. So, the CPU executes these instructions in the Kernel Mode only. </a:t>
            </a:r>
            <a:r>
              <a:rPr lang="en-IN" sz="2400" dirty="0" smtClean="0"/>
              <a:t>Eg. Memory Management.</a:t>
            </a:r>
          </a:p>
          <a:p>
            <a:pPr marL="285750" indent="-285750">
              <a:buFont typeface="Wingdings" panose="05000000000000000000" pitchFamily="2" charset="2"/>
              <a:buChar char="v"/>
            </a:pPr>
            <a:endParaRPr lang="en-IN" sz="2400" dirty="0" smtClean="0"/>
          </a:p>
          <a:p>
            <a:pPr marL="285750" indent="-285750">
              <a:buFont typeface="Wingdings" panose="05000000000000000000" pitchFamily="2" charset="2"/>
              <a:buChar char="v"/>
            </a:pPr>
            <a:endParaRPr lang="en-IN" sz="2400" dirty="0" smtClean="0"/>
          </a:p>
          <a:p>
            <a:endParaRPr lang="en-IN" sz="2400" dirty="0"/>
          </a:p>
        </p:txBody>
      </p:sp>
    </p:spTree>
    <p:extLst>
      <p:ext uri="{BB962C8B-B14F-4D97-AF65-F5344CB8AC3E}">
        <p14:creationId xmlns:p14="http://schemas.microsoft.com/office/powerpoint/2010/main" val="1207042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843"/>
          <a:stretch/>
        </p:blipFill>
        <p:spPr>
          <a:xfrm>
            <a:off x="759854" y="270456"/>
            <a:ext cx="10556384" cy="4262909"/>
          </a:xfrm>
          <a:prstGeom prst="rect">
            <a:avLst/>
          </a:prstGeom>
        </p:spPr>
      </p:pic>
      <p:sp>
        <p:nvSpPr>
          <p:cNvPr id="3" name="Rectangle 2"/>
          <p:cNvSpPr/>
          <p:nvPr/>
        </p:nvSpPr>
        <p:spPr>
          <a:xfrm>
            <a:off x="595111" y="4840903"/>
            <a:ext cx="9111266" cy="1477328"/>
          </a:xfrm>
          <a:prstGeom prst="rect">
            <a:avLst/>
          </a:prstGeom>
        </p:spPr>
        <p:txBody>
          <a:bodyPr wrap="square">
            <a:spAutoFit/>
          </a:bodyPr>
          <a:lstStyle/>
          <a:p>
            <a:r>
              <a:rPr lang="en-IN" dirty="0"/>
              <a:t>In the above image, the user process executes in the user mode until it gets a system </a:t>
            </a:r>
          </a:p>
          <a:p>
            <a:r>
              <a:rPr lang="en-IN" dirty="0"/>
              <a:t>call. Then a system trap is generated, and the mode bit is set to zero. The system call </a:t>
            </a:r>
          </a:p>
          <a:p>
            <a:r>
              <a:rPr lang="en-IN" dirty="0"/>
              <a:t>gets executed in kernel mode. After the execution is completed, again a system trap is </a:t>
            </a:r>
            <a:r>
              <a:rPr lang="en-IN" dirty="0" smtClean="0"/>
              <a:t>generated</a:t>
            </a:r>
            <a:r>
              <a:rPr lang="en-IN" dirty="0"/>
              <a:t>, and the mode bit is set to 1. The system control returns to kernel mode </a:t>
            </a:r>
            <a:r>
              <a:rPr lang="en-IN" dirty="0" smtClean="0"/>
              <a:t>and the </a:t>
            </a:r>
            <a:r>
              <a:rPr lang="en-IN" dirty="0"/>
              <a:t>process execution continues.</a:t>
            </a:r>
          </a:p>
        </p:txBody>
      </p:sp>
    </p:spTree>
    <p:extLst>
      <p:ext uri="{BB962C8B-B14F-4D97-AF65-F5344CB8AC3E}">
        <p14:creationId xmlns:p14="http://schemas.microsoft.com/office/powerpoint/2010/main" val="62731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0913" y="1568889"/>
            <a:ext cx="4494727" cy="3359613"/>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a:blip r:embed="rId3"/>
          <a:stretch>
            <a:fillRect/>
          </a:stretch>
        </p:blipFill>
        <p:spPr>
          <a:xfrm>
            <a:off x="6439437" y="1662506"/>
            <a:ext cx="5198772" cy="3265996"/>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1056068" y="373487"/>
            <a:ext cx="3013656" cy="369332"/>
          </a:xfrm>
          <a:prstGeom prst="rect">
            <a:avLst/>
          </a:prstGeom>
          <a:noFill/>
        </p:spPr>
        <p:txBody>
          <a:bodyPr wrap="square" rtlCol="0">
            <a:spAutoFit/>
          </a:bodyPr>
          <a:lstStyle/>
          <a:p>
            <a:r>
              <a:rPr lang="en-IN" dirty="0" smtClean="0"/>
              <a:t>Example 3</a:t>
            </a:r>
            <a:endParaRPr lang="en-IN" dirty="0"/>
          </a:p>
        </p:txBody>
      </p:sp>
      <p:sp>
        <p:nvSpPr>
          <p:cNvPr id="5" name="TextBox 4"/>
          <p:cNvSpPr txBox="1"/>
          <p:nvPr/>
        </p:nvSpPr>
        <p:spPr>
          <a:xfrm>
            <a:off x="7673662" y="373487"/>
            <a:ext cx="3013656" cy="369332"/>
          </a:xfrm>
          <a:prstGeom prst="rect">
            <a:avLst/>
          </a:prstGeom>
          <a:noFill/>
        </p:spPr>
        <p:txBody>
          <a:bodyPr wrap="square" rtlCol="0">
            <a:spAutoFit/>
          </a:bodyPr>
          <a:lstStyle/>
          <a:p>
            <a:r>
              <a:rPr lang="en-IN" dirty="0" smtClean="0"/>
              <a:t>Example 4</a:t>
            </a:r>
            <a:endParaRPr lang="en-IN" dirty="0"/>
          </a:p>
        </p:txBody>
      </p:sp>
      <p:sp>
        <p:nvSpPr>
          <p:cNvPr id="6" name="TextBox 5"/>
          <p:cNvSpPr txBox="1"/>
          <p:nvPr/>
        </p:nvSpPr>
        <p:spPr>
          <a:xfrm>
            <a:off x="1506828" y="5859887"/>
            <a:ext cx="7160654" cy="369332"/>
          </a:xfrm>
          <a:prstGeom prst="rect">
            <a:avLst/>
          </a:prstGeom>
          <a:noFill/>
        </p:spPr>
        <p:txBody>
          <a:bodyPr wrap="square" rtlCol="0">
            <a:spAutoFit/>
          </a:bodyPr>
          <a:lstStyle/>
          <a:p>
            <a:r>
              <a:rPr lang="en-IN" dirty="0" smtClean="0"/>
              <a:t>Here, we see this instruction comes from kernel mode.</a:t>
            </a:r>
            <a:endParaRPr lang="en-IN" dirty="0"/>
          </a:p>
        </p:txBody>
      </p:sp>
    </p:spTree>
    <p:extLst>
      <p:ext uri="{BB962C8B-B14F-4D97-AF65-F5344CB8AC3E}">
        <p14:creationId xmlns:p14="http://schemas.microsoft.com/office/powerpoint/2010/main" val="186618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677" y="713232"/>
            <a:ext cx="10058400" cy="1609344"/>
          </a:xfrm>
        </p:spPr>
        <p:txBody>
          <a:bodyPr/>
          <a:lstStyle/>
          <a:p>
            <a:r>
              <a:rPr lang="en-IN" dirty="0"/>
              <a:t>What </a:t>
            </a:r>
            <a:r>
              <a:rPr lang="en-IN" dirty="0" smtClean="0"/>
              <a:t>is Operating </a:t>
            </a:r>
            <a:r>
              <a:rPr lang="en-IN" dirty="0"/>
              <a:t>Systems ?</a:t>
            </a:r>
          </a:p>
        </p:txBody>
      </p:sp>
      <p:sp>
        <p:nvSpPr>
          <p:cNvPr id="3" name="Content Placeholder 2"/>
          <p:cNvSpPr>
            <a:spLocks noGrp="1"/>
          </p:cNvSpPr>
          <p:nvPr>
            <p:ph idx="1"/>
          </p:nvPr>
        </p:nvSpPr>
        <p:spPr>
          <a:xfrm>
            <a:off x="895677" y="2545950"/>
            <a:ext cx="10058400" cy="4050792"/>
          </a:xfrm>
        </p:spPr>
        <p:txBody>
          <a:bodyPr/>
          <a:lstStyle/>
          <a:p>
            <a:pPr algn="just"/>
            <a:r>
              <a:rPr lang="en-IN" dirty="0" smtClean="0"/>
              <a:t>An operating system is a program that manages the computer hardware. It also provides a basis for application programs and acts as an intermediary between the computer user and the computer hardware. </a:t>
            </a:r>
          </a:p>
          <a:p>
            <a:pPr algn="just"/>
            <a:r>
              <a:rPr lang="en-IN" dirty="0" smtClean="0"/>
              <a:t>Operating </a:t>
            </a:r>
            <a:r>
              <a:rPr lang="en-IN" dirty="0"/>
              <a:t>systems for handheld computers are designed to provide an environment in which a user can easily interface with the computer to execute programs</a:t>
            </a:r>
            <a:r>
              <a:rPr lang="en-IN" dirty="0" smtClean="0"/>
              <a:t>.</a:t>
            </a:r>
            <a:endParaRPr lang="en-IN" dirty="0"/>
          </a:p>
        </p:txBody>
      </p:sp>
    </p:spTree>
    <p:extLst>
      <p:ext uri="{BB962C8B-B14F-4D97-AF65-F5344CB8AC3E}">
        <p14:creationId xmlns:p14="http://schemas.microsoft.com/office/powerpoint/2010/main" val="11037979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053" y="315811"/>
            <a:ext cx="4754880" cy="640080"/>
          </a:xfrm>
        </p:spPr>
        <p:txBody>
          <a:bodyPr>
            <a:normAutofit/>
          </a:bodyPr>
          <a:lstStyle/>
          <a:p>
            <a:pPr algn="ctr"/>
            <a:r>
              <a:rPr lang="en-IN" sz="2400" dirty="0" smtClean="0"/>
              <a:t>User Mode</a:t>
            </a:r>
            <a:endParaRPr lang="en-IN" sz="2400" dirty="0"/>
          </a:p>
        </p:txBody>
      </p:sp>
      <p:sp>
        <p:nvSpPr>
          <p:cNvPr id="4" name="Content Placeholder 3"/>
          <p:cNvSpPr>
            <a:spLocks noGrp="1"/>
          </p:cNvSpPr>
          <p:nvPr>
            <p:ph sz="half" idx="2"/>
          </p:nvPr>
        </p:nvSpPr>
        <p:spPr>
          <a:xfrm>
            <a:off x="60144" y="955891"/>
            <a:ext cx="5099133" cy="3291840"/>
          </a:xfrm>
        </p:spPr>
        <p:txBody>
          <a:bodyPr>
            <a:noAutofit/>
          </a:bodyPr>
          <a:lstStyle/>
          <a:p>
            <a:pPr algn="just"/>
            <a:r>
              <a:rPr lang="en-IN" sz="2400" dirty="0"/>
              <a:t>The system is in user mode when the operating system is running a user </a:t>
            </a:r>
            <a:r>
              <a:rPr lang="en-IN" sz="2400" dirty="0" smtClean="0"/>
              <a:t>application. E.g. TextEditor.</a:t>
            </a:r>
          </a:p>
          <a:p>
            <a:pPr algn="just"/>
            <a:r>
              <a:rPr lang="en-IN" sz="2400" dirty="0"/>
              <a:t>The transition from user mode to kernel mode occurs when the application requests the help of operating </a:t>
            </a:r>
            <a:r>
              <a:rPr lang="en-IN" sz="2400" dirty="0" smtClean="0"/>
              <a:t>system.</a:t>
            </a:r>
          </a:p>
          <a:p>
            <a:pPr algn="just"/>
            <a:r>
              <a:rPr lang="en-IN" sz="2400" dirty="0"/>
              <a:t>The </a:t>
            </a:r>
            <a:r>
              <a:rPr lang="en-IN" sz="2400" b="1" dirty="0"/>
              <a:t>mode bit is set to 1 </a:t>
            </a:r>
            <a:r>
              <a:rPr lang="en-IN" sz="2400" dirty="0"/>
              <a:t>in the user mode. It is changed from </a:t>
            </a:r>
            <a:r>
              <a:rPr lang="en-IN" sz="2400" b="1" dirty="0"/>
              <a:t>1 to 0 when switching from user mode to kernel mode. </a:t>
            </a:r>
          </a:p>
        </p:txBody>
      </p:sp>
      <p:sp>
        <p:nvSpPr>
          <p:cNvPr id="5" name="Text Placeholder 4"/>
          <p:cNvSpPr>
            <a:spLocks noGrp="1"/>
          </p:cNvSpPr>
          <p:nvPr>
            <p:ph type="body" sz="quarter" idx="3"/>
          </p:nvPr>
        </p:nvSpPr>
        <p:spPr>
          <a:xfrm>
            <a:off x="5384355" y="433007"/>
            <a:ext cx="4754880" cy="640080"/>
          </a:xfrm>
        </p:spPr>
        <p:txBody>
          <a:bodyPr>
            <a:normAutofit/>
          </a:bodyPr>
          <a:lstStyle/>
          <a:p>
            <a:pPr algn="ctr"/>
            <a:r>
              <a:rPr lang="en-IN" sz="2400" dirty="0" smtClean="0"/>
              <a:t>Kernel Mode</a:t>
            </a:r>
            <a:endParaRPr lang="en-IN" sz="2400" dirty="0"/>
          </a:p>
        </p:txBody>
      </p:sp>
      <p:sp>
        <p:nvSpPr>
          <p:cNvPr id="6" name="Content Placeholder 5"/>
          <p:cNvSpPr>
            <a:spLocks noGrp="1"/>
          </p:cNvSpPr>
          <p:nvPr>
            <p:ph sz="quarter" idx="4"/>
          </p:nvPr>
        </p:nvSpPr>
        <p:spPr>
          <a:xfrm>
            <a:off x="5527097" y="1025712"/>
            <a:ext cx="5445703" cy="4327301"/>
          </a:xfrm>
        </p:spPr>
        <p:txBody>
          <a:bodyPr>
            <a:normAutofit/>
          </a:bodyPr>
          <a:lstStyle/>
          <a:p>
            <a:pPr algn="just"/>
            <a:r>
              <a:rPr lang="en-IN" sz="2400" dirty="0"/>
              <a:t>The system starts in kernel mode when it boots and after the operating system is loaded, it executes </a:t>
            </a:r>
            <a:r>
              <a:rPr lang="en-IN" sz="2400" dirty="0" smtClean="0"/>
              <a:t>applications </a:t>
            </a:r>
            <a:r>
              <a:rPr lang="en-IN" sz="2400" dirty="0"/>
              <a:t>in user mode. </a:t>
            </a:r>
            <a:endParaRPr lang="en-IN" sz="2400" dirty="0" smtClean="0"/>
          </a:p>
          <a:p>
            <a:pPr algn="just"/>
            <a:r>
              <a:rPr lang="en-IN" sz="2400" dirty="0"/>
              <a:t>There are some privileged instructions that can only be executed in kernel mode</a:t>
            </a:r>
            <a:r>
              <a:rPr lang="en-IN" sz="2400" dirty="0" smtClean="0"/>
              <a:t>.</a:t>
            </a:r>
          </a:p>
          <a:p>
            <a:pPr algn="just"/>
            <a:r>
              <a:rPr lang="en-IN" sz="2400" dirty="0"/>
              <a:t>The </a:t>
            </a:r>
            <a:r>
              <a:rPr lang="en-IN" sz="2400" b="1" dirty="0"/>
              <a:t>mode bit is set to 0 </a:t>
            </a:r>
            <a:r>
              <a:rPr lang="en-IN" sz="2400" dirty="0"/>
              <a:t>in the kernel mode. It is changed </a:t>
            </a:r>
            <a:r>
              <a:rPr lang="en-IN" sz="2400" b="1" dirty="0"/>
              <a:t>from 0 to 1 when switching from kernel mode to user </a:t>
            </a:r>
            <a:r>
              <a:rPr lang="en-IN" sz="2400" b="1" dirty="0" smtClean="0"/>
              <a:t>mode.</a:t>
            </a:r>
          </a:p>
          <a:p>
            <a:endParaRPr lang="en-IN" dirty="0"/>
          </a:p>
        </p:txBody>
      </p:sp>
    </p:spTree>
    <p:extLst>
      <p:ext uri="{BB962C8B-B14F-4D97-AF65-F5344CB8AC3E}">
        <p14:creationId xmlns:p14="http://schemas.microsoft.com/office/powerpoint/2010/main" val="4031778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69" y="131051"/>
            <a:ext cx="10058400" cy="831846"/>
          </a:xfrm>
        </p:spPr>
        <p:txBody>
          <a:bodyPr>
            <a:normAutofit fontScale="90000"/>
          </a:bodyPr>
          <a:lstStyle/>
          <a:p>
            <a:pPr algn="ctr"/>
            <a:r>
              <a:rPr lang="en-IN" dirty="0" smtClean="0"/>
              <a:t>Kernel</a:t>
            </a:r>
            <a:endParaRPr lang="en-IN" dirty="0"/>
          </a:p>
        </p:txBody>
      </p:sp>
      <p:pic>
        <p:nvPicPr>
          <p:cNvPr id="4" name="Content Placeholder 3"/>
          <p:cNvPicPr>
            <a:picLocks noGrp="1" noChangeAspect="1"/>
          </p:cNvPicPr>
          <p:nvPr>
            <p:ph idx="1"/>
          </p:nvPr>
        </p:nvPicPr>
        <p:blipFill>
          <a:blip r:embed="rId2"/>
          <a:stretch>
            <a:fillRect/>
          </a:stretch>
        </p:blipFill>
        <p:spPr>
          <a:xfrm>
            <a:off x="6649040" y="1510761"/>
            <a:ext cx="5133643" cy="4051300"/>
          </a:xfrm>
          <a:prstGeom prst="rect">
            <a:avLst/>
          </a:prstGeom>
        </p:spPr>
      </p:pic>
      <p:sp>
        <p:nvSpPr>
          <p:cNvPr id="5" name="Rectangle 4"/>
          <p:cNvSpPr/>
          <p:nvPr/>
        </p:nvSpPr>
        <p:spPr>
          <a:xfrm>
            <a:off x="271358" y="919914"/>
            <a:ext cx="6096000" cy="5909310"/>
          </a:xfrm>
          <a:prstGeom prst="rect">
            <a:avLst/>
          </a:prstGeom>
        </p:spPr>
        <p:txBody>
          <a:bodyPr>
            <a:spAutoFit/>
          </a:bodyPr>
          <a:lstStyle/>
          <a:p>
            <a:pPr algn="just"/>
            <a:r>
              <a:rPr lang="en-IN" dirty="0"/>
              <a:t>A kernel is an important part of an OS that manages system resources. </a:t>
            </a:r>
          </a:p>
          <a:p>
            <a:pPr algn="just"/>
            <a:r>
              <a:rPr lang="en-IN" dirty="0"/>
              <a:t>► It also acts as a bridge between the software and hardware of the computer. </a:t>
            </a:r>
            <a:endParaRPr lang="en-IN" dirty="0" smtClean="0"/>
          </a:p>
          <a:p>
            <a:pPr algn="just"/>
            <a:endParaRPr lang="en-IN" dirty="0"/>
          </a:p>
          <a:p>
            <a:pPr algn="just"/>
            <a:r>
              <a:rPr lang="en-IN" dirty="0"/>
              <a:t>► It is one of the first program which is loaded on start-up after the </a:t>
            </a:r>
            <a:r>
              <a:rPr lang="en-IN" dirty="0" smtClean="0"/>
              <a:t>boot loader</a:t>
            </a:r>
            <a:r>
              <a:rPr lang="en-IN" dirty="0"/>
              <a:t>. </a:t>
            </a:r>
            <a:endParaRPr lang="en-IN" dirty="0" smtClean="0"/>
          </a:p>
          <a:p>
            <a:pPr algn="just"/>
            <a:endParaRPr lang="en-IN" dirty="0"/>
          </a:p>
          <a:p>
            <a:pPr algn="just"/>
            <a:r>
              <a:rPr lang="en-IN" dirty="0"/>
              <a:t>► The Kernel is also responsible for offering secure access to the machine's hardware for </a:t>
            </a:r>
          </a:p>
          <a:p>
            <a:pPr algn="just"/>
            <a:r>
              <a:rPr lang="en-IN" dirty="0"/>
              <a:t>various programs. </a:t>
            </a:r>
            <a:endParaRPr lang="en-IN" dirty="0" smtClean="0"/>
          </a:p>
          <a:p>
            <a:pPr algn="just"/>
            <a:endParaRPr lang="en-IN" dirty="0"/>
          </a:p>
          <a:p>
            <a:pPr algn="just"/>
            <a:r>
              <a:rPr lang="en-IN" dirty="0"/>
              <a:t>► The Kernel is responsible for low-level tasks such as disk management, memory </a:t>
            </a:r>
          </a:p>
          <a:p>
            <a:pPr algn="just"/>
            <a:r>
              <a:rPr lang="en-IN" dirty="0"/>
              <a:t>management, task management, etc. </a:t>
            </a:r>
            <a:endParaRPr lang="en-IN" dirty="0" smtClean="0"/>
          </a:p>
          <a:p>
            <a:pPr algn="just"/>
            <a:endParaRPr lang="en-IN" dirty="0"/>
          </a:p>
          <a:p>
            <a:pPr algn="just"/>
            <a:r>
              <a:rPr lang="en-IN" dirty="0"/>
              <a:t>► It also decides when and how long a certain application uses specific hardware</a:t>
            </a:r>
            <a:r>
              <a:rPr lang="en-IN" dirty="0" smtClean="0"/>
              <a:t>.</a:t>
            </a:r>
          </a:p>
          <a:p>
            <a:pPr algn="just"/>
            <a:endParaRPr lang="en-IN" dirty="0"/>
          </a:p>
          <a:p>
            <a:pPr algn="just"/>
            <a:r>
              <a:rPr lang="en-IN" dirty="0"/>
              <a:t>► When a process makes a request to the Kernel, then it is called System Call.</a:t>
            </a:r>
          </a:p>
        </p:txBody>
      </p:sp>
    </p:spTree>
    <p:extLst>
      <p:ext uri="{BB962C8B-B14F-4D97-AF65-F5344CB8AC3E}">
        <p14:creationId xmlns:p14="http://schemas.microsoft.com/office/powerpoint/2010/main" val="608898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64" y="201296"/>
            <a:ext cx="10058400" cy="829013"/>
          </a:xfrm>
        </p:spPr>
        <p:txBody>
          <a:bodyPr>
            <a:normAutofit fontScale="90000"/>
          </a:bodyPr>
          <a:lstStyle/>
          <a:p>
            <a:r>
              <a:rPr lang="en-IN" dirty="0" smtClean="0"/>
              <a:t>Types of Kernel</a:t>
            </a:r>
            <a:endParaRPr lang="en-IN" dirty="0"/>
          </a:p>
        </p:txBody>
      </p:sp>
      <p:sp>
        <p:nvSpPr>
          <p:cNvPr id="3" name="Content Placeholder 2"/>
          <p:cNvSpPr>
            <a:spLocks noGrp="1"/>
          </p:cNvSpPr>
          <p:nvPr>
            <p:ph idx="1"/>
          </p:nvPr>
        </p:nvSpPr>
        <p:spPr>
          <a:xfrm>
            <a:off x="206964" y="1322918"/>
            <a:ext cx="7159751" cy="4511211"/>
          </a:xfrm>
        </p:spPr>
        <p:txBody>
          <a:bodyPr>
            <a:normAutofit lnSpcReduction="10000"/>
          </a:bodyPr>
          <a:lstStyle/>
          <a:p>
            <a:pPr marL="0" indent="0">
              <a:buNone/>
            </a:pPr>
            <a:r>
              <a:rPr lang="en-IN" sz="3200" b="1" dirty="0" smtClean="0"/>
              <a:t>1. Monolithic Kernel:</a:t>
            </a:r>
          </a:p>
          <a:p>
            <a:pPr algn="just">
              <a:buFont typeface="Wingdings" panose="05000000000000000000" pitchFamily="2" charset="2"/>
              <a:buChar char="Ø"/>
            </a:pPr>
            <a:r>
              <a:rPr lang="en-IN" sz="2400" dirty="0"/>
              <a:t>Monolithic Kernels are those Kernels where the user services and the kernel services are implemented in the same memory space i.e. different memory for user services and kernel services are not used in this case. </a:t>
            </a:r>
            <a:endParaRPr lang="en-IN" sz="2400" dirty="0" smtClean="0"/>
          </a:p>
          <a:p>
            <a:pPr algn="just">
              <a:buFont typeface="Wingdings" panose="05000000000000000000" pitchFamily="2" charset="2"/>
              <a:buChar char="Ø"/>
            </a:pPr>
            <a:r>
              <a:rPr lang="en-IN" sz="2400" dirty="0" smtClean="0"/>
              <a:t>By </a:t>
            </a:r>
            <a:r>
              <a:rPr lang="en-IN" sz="2400" dirty="0"/>
              <a:t>doing so, the size of the Kernel is increased and this, in turn, increases the size of the Operating System</a:t>
            </a:r>
            <a:r>
              <a:rPr lang="en-IN" sz="2400" dirty="0" smtClean="0"/>
              <a:t>. </a:t>
            </a:r>
          </a:p>
          <a:p>
            <a:pPr algn="just">
              <a:buFont typeface="Wingdings" panose="05000000000000000000" pitchFamily="2" charset="2"/>
              <a:buChar char="Ø"/>
            </a:pPr>
            <a:r>
              <a:rPr lang="en-IN" sz="2400" dirty="0" smtClean="0"/>
              <a:t>As </a:t>
            </a:r>
            <a:r>
              <a:rPr lang="en-IN" sz="2400" dirty="0"/>
              <a:t>there is no separate User Space and Kernel Space, so the execution of the process will be faster in Monolithic </a:t>
            </a:r>
            <a:r>
              <a:rPr lang="en-IN" sz="2400" dirty="0" smtClean="0"/>
              <a:t>Kernels.</a:t>
            </a:r>
          </a:p>
        </p:txBody>
      </p:sp>
      <p:pic>
        <p:nvPicPr>
          <p:cNvPr id="5" name="Picture 4"/>
          <p:cNvPicPr>
            <a:picLocks noChangeAspect="1"/>
          </p:cNvPicPr>
          <p:nvPr/>
        </p:nvPicPr>
        <p:blipFill rotWithShape="1">
          <a:blip r:embed="rId2"/>
          <a:srcRect l="9427"/>
          <a:stretch/>
        </p:blipFill>
        <p:spPr>
          <a:xfrm>
            <a:off x="7572776" y="884215"/>
            <a:ext cx="4503313" cy="4857750"/>
          </a:xfrm>
          <a:prstGeom prst="rect">
            <a:avLst/>
          </a:prstGeom>
        </p:spPr>
      </p:pic>
    </p:spTree>
    <p:extLst>
      <p:ext uri="{BB962C8B-B14F-4D97-AF65-F5344CB8AC3E}">
        <p14:creationId xmlns:p14="http://schemas.microsoft.com/office/powerpoint/2010/main" val="1900429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16134"/>
          </a:xfrm>
        </p:spPr>
        <p:txBody>
          <a:bodyPr>
            <a:normAutofit fontScale="90000"/>
          </a:bodyPr>
          <a:lstStyle/>
          <a:p>
            <a:r>
              <a:rPr lang="en-IN" dirty="0" smtClean="0"/>
              <a:t>2. </a:t>
            </a:r>
            <a:r>
              <a:rPr lang="en-IN" b="1" dirty="0" smtClean="0"/>
              <a:t>Micro </a:t>
            </a:r>
            <a:r>
              <a:rPr lang="en-IN" b="1" dirty="0"/>
              <a:t>Kernel</a:t>
            </a:r>
            <a:endParaRPr lang="en-IN" dirty="0"/>
          </a:p>
        </p:txBody>
      </p:sp>
      <p:pic>
        <p:nvPicPr>
          <p:cNvPr id="4" name="Content Placeholder 3"/>
          <p:cNvPicPr>
            <a:picLocks noGrp="1" noChangeAspect="1"/>
          </p:cNvPicPr>
          <p:nvPr>
            <p:ph idx="1"/>
          </p:nvPr>
        </p:nvPicPr>
        <p:blipFill>
          <a:blip r:embed="rId2"/>
          <a:stretch>
            <a:fillRect/>
          </a:stretch>
        </p:blipFill>
        <p:spPr>
          <a:xfrm>
            <a:off x="7635854" y="1420957"/>
            <a:ext cx="4010025" cy="4451809"/>
          </a:xfrm>
          <a:prstGeom prst="rect">
            <a:avLst/>
          </a:prstGeom>
        </p:spPr>
      </p:pic>
      <p:sp>
        <p:nvSpPr>
          <p:cNvPr id="5" name="Rectangle 4"/>
          <p:cNvSpPr/>
          <p:nvPr/>
        </p:nvSpPr>
        <p:spPr>
          <a:xfrm>
            <a:off x="240406" y="1549746"/>
            <a:ext cx="6958884" cy="3693319"/>
          </a:xfrm>
          <a:prstGeom prst="rect">
            <a:avLst/>
          </a:prstGeom>
        </p:spPr>
        <p:txBody>
          <a:bodyPr wrap="square">
            <a:spAutoFit/>
          </a:bodyPr>
          <a:lstStyle/>
          <a:p>
            <a:pPr marL="285750" indent="-285750" algn="just">
              <a:buFont typeface="Arial" panose="020B0604020202020204" pitchFamily="34" charset="0"/>
              <a:buChar char="•"/>
            </a:pPr>
            <a:r>
              <a:rPr lang="en-IN" dirty="0"/>
              <a:t>A Microkernel is different from Monolithic kernel because in a Microkernel, the user services </a:t>
            </a:r>
            <a:r>
              <a:rPr lang="en-IN" dirty="0" smtClean="0"/>
              <a:t>and </a:t>
            </a:r>
            <a:r>
              <a:rPr lang="en-IN" dirty="0"/>
              <a:t>kernel services are implemented into different spaces i.e. we use User Space and </a:t>
            </a:r>
            <a:r>
              <a:rPr lang="en-IN" dirty="0" smtClean="0"/>
              <a:t>Kernel </a:t>
            </a:r>
            <a:r>
              <a:rPr lang="en-IN" dirty="0"/>
              <a:t>Space in case of Microkernels. </a:t>
            </a:r>
            <a:endParaRPr lang="en-IN" dirty="0" smtClean="0"/>
          </a:p>
          <a:p>
            <a:pPr algn="just"/>
            <a:endParaRPr lang="en-IN" dirty="0"/>
          </a:p>
          <a:p>
            <a:pPr marL="285750" indent="-285750" algn="just">
              <a:buFont typeface="Arial" panose="020B0604020202020204" pitchFamily="34" charset="0"/>
              <a:buChar char="•"/>
            </a:pPr>
            <a:r>
              <a:rPr lang="en-IN" dirty="0" smtClean="0"/>
              <a:t>As </a:t>
            </a:r>
            <a:r>
              <a:rPr lang="en-IN" dirty="0"/>
              <a:t>we are using User Space and Kernel Space separately, so it reduces the size of the Kernel </a:t>
            </a:r>
            <a:r>
              <a:rPr lang="en-IN" dirty="0" smtClean="0"/>
              <a:t>and </a:t>
            </a:r>
            <a:r>
              <a:rPr lang="en-IN" dirty="0"/>
              <a:t>this, in turn, reduces the size of Operating System</a:t>
            </a:r>
            <a:r>
              <a:rPr lang="en-IN" dirty="0" smtClean="0"/>
              <a:t>.</a:t>
            </a:r>
          </a:p>
          <a:p>
            <a:pPr algn="just"/>
            <a:endParaRPr lang="en-IN" dirty="0"/>
          </a:p>
          <a:p>
            <a:pPr marL="285750" indent="-285750" algn="just">
              <a:buFont typeface="Arial" panose="020B0604020202020204" pitchFamily="34" charset="0"/>
              <a:buChar char="•"/>
            </a:pPr>
            <a:r>
              <a:rPr lang="en-IN" dirty="0" smtClean="0"/>
              <a:t>As </a:t>
            </a:r>
            <a:r>
              <a:rPr lang="en-IN" dirty="0"/>
              <a:t>we are using different spaces for user services and kernel service, so the communication </a:t>
            </a:r>
            <a:r>
              <a:rPr lang="en-IN" dirty="0" smtClean="0"/>
              <a:t>between </a:t>
            </a:r>
            <a:r>
              <a:rPr lang="en-IN" dirty="0"/>
              <a:t>application and services is done with the help of message passing and this, in turn, </a:t>
            </a:r>
            <a:r>
              <a:rPr lang="en-IN" dirty="0" smtClean="0"/>
              <a:t>reduces </a:t>
            </a:r>
            <a:r>
              <a:rPr lang="en-IN" dirty="0"/>
              <a:t>the speed of execution.</a:t>
            </a:r>
          </a:p>
        </p:txBody>
      </p:sp>
    </p:spTree>
    <p:extLst>
      <p:ext uri="{BB962C8B-B14F-4D97-AF65-F5344CB8AC3E}">
        <p14:creationId xmlns:p14="http://schemas.microsoft.com/office/powerpoint/2010/main" val="990364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t>
            </a:r>
            <a:r>
              <a:rPr lang="en-IN" dirty="0" err="1" smtClean="0"/>
              <a:t>os</a:t>
            </a:r>
            <a:r>
              <a:rPr lang="en-IN" dirty="0" smtClean="0"/>
              <a:t> functions</a:t>
            </a:r>
            <a:endParaRPr lang="en-IN" dirty="0"/>
          </a:p>
        </p:txBody>
      </p:sp>
      <p:sp>
        <p:nvSpPr>
          <p:cNvPr id="3" name="Content Placeholder 2"/>
          <p:cNvSpPr>
            <a:spLocks noGrp="1"/>
          </p:cNvSpPr>
          <p:nvPr>
            <p:ph idx="1"/>
          </p:nvPr>
        </p:nvSpPr>
        <p:spPr/>
        <p:txBody>
          <a:bodyPr>
            <a:normAutofit/>
          </a:bodyPr>
          <a:lstStyle/>
          <a:p>
            <a:pPr marL="457200" indent="-457200">
              <a:buAutoNum type="arabicPeriod"/>
            </a:pPr>
            <a:r>
              <a:rPr lang="en-IN" dirty="0" smtClean="0"/>
              <a:t>Device Management</a:t>
            </a:r>
          </a:p>
          <a:p>
            <a:pPr marL="457200" indent="-457200">
              <a:buAutoNum type="arabicPeriod"/>
            </a:pPr>
            <a:r>
              <a:rPr lang="en-IN" dirty="0" smtClean="0"/>
              <a:t>File Management</a:t>
            </a:r>
          </a:p>
          <a:p>
            <a:pPr marL="457200" indent="-457200">
              <a:buAutoNum type="arabicPeriod"/>
            </a:pPr>
            <a:r>
              <a:rPr lang="en-IN" dirty="0" smtClean="0"/>
              <a:t>Process Management</a:t>
            </a:r>
          </a:p>
          <a:p>
            <a:pPr marL="457200" indent="-457200">
              <a:buAutoNum type="arabicPeriod"/>
            </a:pPr>
            <a:r>
              <a:rPr lang="en-IN" dirty="0" smtClean="0"/>
              <a:t>Security</a:t>
            </a:r>
          </a:p>
          <a:p>
            <a:pPr marL="457200" indent="-457200">
              <a:buFont typeface="Wingdings" pitchFamily="2" charset="2"/>
              <a:buAutoNum type="arabicPeriod"/>
            </a:pPr>
            <a:r>
              <a:rPr lang="en-IN" dirty="0"/>
              <a:t>Job accounting</a:t>
            </a:r>
          </a:p>
          <a:p>
            <a:pPr marL="457200" indent="-457200">
              <a:buAutoNum type="arabicPeriod"/>
            </a:pPr>
            <a:r>
              <a:rPr lang="en-IN" dirty="0" smtClean="0"/>
              <a:t>Networking</a:t>
            </a:r>
            <a:endParaRPr lang="en-IN" dirty="0" smtClean="0"/>
          </a:p>
          <a:p>
            <a:pPr marL="457200" indent="-457200">
              <a:buAutoNum type="arabicPeriod"/>
            </a:pPr>
            <a:r>
              <a:rPr lang="en-IN" dirty="0" smtClean="0"/>
              <a:t>Error detecting aids</a:t>
            </a:r>
          </a:p>
          <a:p>
            <a:pPr marL="457200" indent="-457200">
              <a:buAutoNum type="arabicPeriod"/>
            </a:pPr>
            <a:r>
              <a:rPr lang="en-IN" dirty="0" smtClean="0"/>
              <a:t>Communication Management</a:t>
            </a:r>
          </a:p>
          <a:p>
            <a:pPr marL="457200" indent="-457200">
              <a:buFont typeface="Wingdings" pitchFamily="2" charset="2"/>
              <a:buAutoNum type="arabicPeriod"/>
            </a:pPr>
            <a:r>
              <a:rPr lang="en-IN" dirty="0"/>
              <a:t>Memory Management</a:t>
            </a:r>
          </a:p>
          <a:p>
            <a:pPr marL="457200" indent="-457200">
              <a:buAutoNum type="arabicPeriod"/>
            </a:pPr>
            <a:endParaRPr lang="en-IN" dirty="0"/>
          </a:p>
        </p:txBody>
      </p:sp>
    </p:spTree>
    <p:extLst>
      <p:ext uri="{BB962C8B-B14F-4D97-AF65-F5344CB8AC3E}">
        <p14:creationId xmlns:p14="http://schemas.microsoft.com/office/powerpoint/2010/main" val="1432453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implementation consideration</a:t>
            </a:r>
            <a:endParaRPr lang="en-IN" dirty="0"/>
          </a:p>
        </p:txBody>
      </p:sp>
      <p:sp>
        <p:nvSpPr>
          <p:cNvPr id="3" name="Content Placeholder 2"/>
          <p:cNvSpPr>
            <a:spLocks noGrp="1"/>
          </p:cNvSpPr>
          <p:nvPr>
            <p:ph idx="1"/>
          </p:nvPr>
        </p:nvSpPr>
        <p:spPr/>
        <p:txBody>
          <a:bodyPr/>
          <a:lstStyle/>
          <a:p>
            <a:pPr marL="0" indent="0">
              <a:buNone/>
            </a:pPr>
            <a:r>
              <a:rPr lang="en-IN" dirty="0" smtClean="0"/>
              <a:t>Three basic implementation mechanisms are used in every OS design.</a:t>
            </a:r>
          </a:p>
          <a:p>
            <a:r>
              <a:rPr lang="en-IN" dirty="0" smtClean="0"/>
              <a:t>Processor modes</a:t>
            </a:r>
          </a:p>
          <a:p>
            <a:r>
              <a:rPr lang="en-IN" dirty="0" smtClean="0"/>
              <a:t>Kernels</a:t>
            </a:r>
          </a:p>
          <a:p>
            <a:r>
              <a:rPr lang="en-IN" dirty="0" smtClean="0"/>
              <a:t>Method of requesting system device</a:t>
            </a:r>
          </a:p>
          <a:p>
            <a:endParaRPr lang="en-IN" dirty="0" smtClean="0"/>
          </a:p>
          <a:p>
            <a:endParaRPr lang="en-IN" dirty="0"/>
          </a:p>
        </p:txBody>
      </p:sp>
    </p:spTree>
    <p:extLst>
      <p:ext uri="{BB962C8B-B14F-4D97-AF65-F5344CB8AC3E}">
        <p14:creationId xmlns:p14="http://schemas.microsoft.com/office/powerpoint/2010/main" val="114007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83560"/>
          </a:xfrm>
        </p:spPr>
        <p:txBody>
          <a:bodyPr/>
          <a:lstStyle/>
          <a:p>
            <a:r>
              <a:rPr lang="en-IN" dirty="0" smtClean="0"/>
              <a:t>1. Processor mode</a:t>
            </a:r>
            <a:endParaRPr lang="en-IN" dirty="0"/>
          </a:p>
        </p:txBody>
      </p:sp>
      <p:sp>
        <p:nvSpPr>
          <p:cNvPr id="3" name="Content Placeholder 2"/>
          <p:cNvSpPr>
            <a:spLocks noGrp="1"/>
          </p:cNvSpPr>
          <p:nvPr>
            <p:ph idx="1"/>
          </p:nvPr>
        </p:nvSpPr>
        <p:spPr>
          <a:xfrm>
            <a:off x="1069848" y="1468192"/>
            <a:ext cx="10058400" cy="4050792"/>
          </a:xfrm>
        </p:spPr>
        <p:txBody>
          <a:bodyPr/>
          <a:lstStyle/>
          <a:p>
            <a:r>
              <a:rPr lang="en-IN" dirty="0"/>
              <a:t>2 types of modes in processor </a:t>
            </a:r>
          </a:p>
          <a:p>
            <a:r>
              <a:rPr lang="en-IN" dirty="0"/>
              <a:t>► Supervisor mode: processor executes every instruction in hardware.</a:t>
            </a:r>
          </a:p>
          <a:p>
            <a:r>
              <a:rPr lang="en-IN" dirty="0"/>
              <a:t>► User mode: executes only a subset of instructions.</a:t>
            </a:r>
          </a:p>
          <a:p>
            <a:r>
              <a:rPr lang="en-IN" dirty="0"/>
              <a:t>► Supervisor mode also known as supervisor, privileged, protected mode. </a:t>
            </a:r>
          </a:p>
          <a:p>
            <a:r>
              <a:rPr lang="en-IN" dirty="0"/>
              <a:t>► The mode bit is set by the user mode trap instruction, also called supervisor </a:t>
            </a:r>
            <a:r>
              <a:rPr lang="en-IN" dirty="0" smtClean="0"/>
              <a:t>call </a:t>
            </a:r>
            <a:r>
              <a:rPr lang="en-IN" dirty="0"/>
              <a:t>instruction.</a:t>
            </a:r>
          </a:p>
        </p:txBody>
      </p:sp>
    </p:spTree>
    <p:extLst>
      <p:ext uri="{BB962C8B-B14F-4D97-AF65-F5344CB8AC3E}">
        <p14:creationId xmlns:p14="http://schemas.microsoft.com/office/powerpoint/2010/main" val="3807005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Kernels </a:t>
            </a:r>
            <a:endParaRPr lang="en-IN" dirty="0"/>
          </a:p>
        </p:txBody>
      </p:sp>
      <p:sp>
        <p:nvSpPr>
          <p:cNvPr id="3" name="Content Placeholder 2"/>
          <p:cNvSpPr>
            <a:spLocks noGrp="1"/>
          </p:cNvSpPr>
          <p:nvPr>
            <p:ph idx="1"/>
          </p:nvPr>
        </p:nvSpPr>
        <p:spPr/>
        <p:txBody>
          <a:bodyPr/>
          <a:lstStyle/>
          <a:p>
            <a:r>
              <a:rPr lang="en-IN" dirty="0"/>
              <a:t>The critical part of the system software that executes in supervisor mode</a:t>
            </a:r>
            <a:r>
              <a:rPr lang="en-IN" dirty="0" smtClean="0"/>
              <a:t>.</a:t>
            </a:r>
          </a:p>
          <a:p>
            <a:r>
              <a:rPr lang="en-IN" dirty="0" smtClean="0"/>
              <a:t> </a:t>
            </a:r>
            <a:r>
              <a:rPr lang="en-IN" dirty="0"/>
              <a:t>► All application program execute in user mode. </a:t>
            </a:r>
            <a:endParaRPr lang="en-IN" dirty="0" smtClean="0"/>
          </a:p>
          <a:p>
            <a:r>
              <a:rPr lang="en-IN" dirty="0" smtClean="0"/>
              <a:t>► </a:t>
            </a:r>
            <a:r>
              <a:rPr lang="en-IN" dirty="0"/>
              <a:t>Operated as trusted software, means implement protection mechanisms that could not be changed actions of untrusted software executing in user mode. </a:t>
            </a:r>
          </a:p>
        </p:txBody>
      </p:sp>
    </p:spTree>
    <p:extLst>
      <p:ext uri="{BB962C8B-B14F-4D97-AF65-F5344CB8AC3E}">
        <p14:creationId xmlns:p14="http://schemas.microsoft.com/office/powerpoint/2010/main" val="2862321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66" y="304328"/>
            <a:ext cx="10058400" cy="674467"/>
          </a:xfrm>
        </p:spPr>
        <p:txBody>
          <a:bodyPr>
            <a:normAutofit fontScale="90000"/>
          </a:bodyPr>
          <a:lstStyle/>
          <a:p>
            <a:r>
              <a:rPr lang="en-IN" dirty="0" smtClean="0"/>
              <a:t>3.Method </a:t>
            </a:r>
            <a:r>
              <a:rPr lang="en-IN" dirty="0"/>
              <a:t>of requesting system device</a:t>
            </a:r>
          </a:p>
        </p:txBody>
      </p:sp>
      <p:sp>
        <p:nvSpPr>
          <p:cNvPr id="3" name="Content Placeholder 2"/>
          <p:cNvSpPr>
            <a:spLocks noGrp="1"/>
          </p:cNvSpPr>
          <p:nvPr>
            <p:ph idx="1"/>
          </p:nvPr>
        </p:nvSpPr>
        <p:spPr>
          <a:xfrm>
            <a:off x="631966" y="1374434"/>
            <a:ext cx="10058400" cy="4050792"/>
          </a:xfrm>
        </p:spPr>
        <p:txBody>
          <a:bodyPr/>
          <a:lstStyle/>
          <a:p>
            <a:r>
              <a:rPr lang="en-IN" dirty="0"/>
              <a:t>Two techniques by which a program executing in user mode can request the kernels services: </a:t>
            </a:r>
            <a:endParaRPr lang="en-IN" dirty="0" smtClean="0"/>
          </a:p>
          <a:p>
            <a:r>
              <a:rPr lang="en-IN" dirty="0" smtClean="0"/>
              <a:t>► </a:t>
            </a:r>
            <a:r>
              <a:rPr lang="en-IN" dirty="0"/>
              <a:t>System call- a program that requests service from kernel and provide the interface between process and OS. </a:t>
            </a:r>
            <a:endParaRPr lang="en-IN" dirty="0" smtClean="0"/>
          </a:p>
          <a:p>
            <a:r>
              <a:rPr lang="en-IN" dirty="0" smtClean="0"/>
              <a:t>► </a:t>
            </a:r>
            <a:r>
              <a:rPr lang="en-IN" dirty="0"/>
              <a:t>Message passing-  uses a common mailbox to pass messages between processes </a:t>
            </a:r>
            <a:endParaRPr lang="en-IN" dirty="0"/>
          </a:p>
        </p:txBody>
      </p:sp>
      <p:pic>
        <p:nvPicPr>
          <p:cNvPr id="4" name="Picture 3"/>
          <p:cNvPicPr>
            <a:picLocks noChangeAspect="1"/>
          </p:cNvPicPr>
          <p:nvPr/>
        </p:nvPicPr>
        <p:blipFill>
          <a:blip r:embed="rId2"/>
          <a:stretch>
            <a:fillRect/>
          </a:stretch>
        </p:blipFill>
        <p:spPr>
          <a:xfrm>
            <a:off x="3155659" y="3228036"/>
            <a:ext cx="4695825" cy="3467100"/>
          </a:xfrm>
          <a:prstGeom prst="rect">
            <a:avLst/>
          </a:prstGeom>
        </p:spPr>
      </p:pic>
    </p:spTree>
    <p:extLst>
      <p:ext uri="{BB962C8B-B14F-4D97-AF65-F5344CB8AC3E}">
        <p14:creationId xmlns:p14="http://schemas.microsoft.com/office/powerpoint/2010/main" val="2050945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7887" y="212501"/>
            <a:ext cx="8591416" cy="6645499"/>
          </a:xfrm>
          <a:prstGeom prst="rect">
            <a:avLst/>
          </a:prstGeom>
        </p:spPr>
      </p:pic>
    </p:spTree>
    <p:extLst>
      <p:ext uri="{BB962C8B-B14F-4D97-AF65-F5344CB8AC3E}">
        <p14:creationId xmlns:p14="http://schemas.microsoft.com/office/powerpoint/2010/main" val="337930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9486" y="464929"/>
            <a:ext cx="3924300" cy="5807964"/>
          </a:xfrm>
          <a:prstGeom prst="rect">
            <a:avLst/>
          </a:prstGeom>
        </p:spPr>
      </p:pic>
      <p:sp>
        <p:nvSpPr>
          <p:cNvPr id="3" name="TextBox 2"/>
          <p:cNvSpPr txBox="1"/>
          <p:nvPr/>
        </p:nvSpPr>
        <p:spPr>
          <a:xfrm>
            <a:off x="566058" y="2607379"/>
            <a:ext cx="3483428" cy="1569660"/>
          </a:xfrm>
          <a:prstGeom prst="rect">
            <a:avLst/>
          </a:prstGeom>
          <a:noFill/>
        </p:spPr>
        <p:txBody>
          <a:bodyPr wrap="square" rtlCol="0">
            <a:spAutoFit/>
          </a:bodyPr>
          <a:lstStyle/>
          <a:p>
            <a:r>
              <a:rPr lang="en-IN" sz="3200" dirty="0" smtClean="0">
                <a:solidFill>
                  <a:schemeClr val="accent1"/>
                </a:solidFill>
              </a:rPr>
              <a:t>Basic Operating Structure /Working:</a:t>
            </a:r>
            <a:endParaRPr lang="en-IN" sz="3200" dirty="0">
              <a:solidFill>
                <a:schemeClr val="accent1"/>
              </a:solidFill>
            </a:endParaRPr>
          </a:p>
        </p:txBody>
      </p:sp>
    </p:spTree>
    <p:extLst>
      <p:ext uri="{BB962C8B-B14F-4D97-AF65-F5344CB8AC3E}">
        <p14:creationId xmlns:p14="http://schemas.microsoft.com/office/powerpoint/2010/main" val="40459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OS</a:t>
            </a:r>
            <a:endParaRPr lang="en-IN" dirty="0"/>
          </a:p>
        </p:txBody>
      </p:sp>
      <p:sp>
        <p:nvSpPr>
          <p:cNvPr id="3" name="Content Placeholder 2"/>
          <p:cNvSpPr>
            <a:spLocks noGrp="1"/>
          </p:cNvSpPr>
          <p:nvPr>
            <p:ph idx="1"/>
          </p:nvPr>
        </p:nvSpPr>
        <p:spPr/>
        <p:txBody>
          <a:bodyPr/>
          <a:lstStyle/>
          <a:p>
            <a:r>
              <a:rPr lang="en-IN" dirty="0" smtClean="0"/>
              <a:t>Scheduling</a:t>
            </a:r>
          </a:p>
          <a:p>
            <a:r>
              <a:rPr lang="en-IN" dirty="0" smtClean="0"/>
              <a:t>Memory Management</a:t>
            </a:r>
          </a:p>
          <a:p>
            <a:r>
              <a:rPr lang="en-IN" dirty="0" smtClean="0"/>
              <a:t>Security</a:t>
            </a:r>
          </a:p>
          <a:p>
            <a:r>
              <a:rPr lang="en-IN" dirty="0" smtClean="0"/>
              <a:t>Interact with different software</a:t>
            </a:r>
          </a:p>
          <a:p>
            <a:r>
              <a:rPr lang="en-IN" dirty="0" smtClean="0"/>
              <a:t>Device management</a:t>
            </a:r>
          </a:p>
          <a:p>
            <a:r>
              <a:rPr lang="en-IN" dirty="0" smtClean="0"/>
              <a:t>File management</a:t>
            </a:r>
            <a:endParaRPr lang="en-IN" dirty="0"/>
          </a:p>
        </p:txBody>
      </p:sp>
    </p:spTree>
    <p:extLst>
      <p:ext uri="{BB962C8B-B14F-4D97-AF65-F5344CB8AC3E}">
        <p14:creationId xmlns:p14="http://schemas.microsoft.com/office/powerpoint/2010/main" val="3368539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a:t>
            </a:r>
            <a:endParaRPr lang="en-IN" dirty="0"/>
          </a:p>
        </p:txBody>
      </p:sp>
      <p:sp>
        <p:nvSpPr>
          <p:cNvPr id="3" name="Text Placeholder 2"/>
          <p:cNvSpPr>
            <a:spLocks noGrp="1"/>
          </p:cNvSpPr>
          <p:nvPr>
            <p:ph type="body" idx="1"/>
          </p:nvPr>
        </p:nvSpPr>
        <p:spPr/>
        <p:txBody>
          <a:bodyPr/>
          <a:lstStyle/>
          <a:p>
            <a:r>
              <a:rPr lang="en-IN" dirty="0" smtClean="0"/>
              <a:t>Advantages</a:t>
            </a:r>
            <a:endParaRPr lang="en-IN" dirty="0"/>
          </a:p>
        </p:txBody>
      </p:sp>
      <p:sp>
        <p:nvSpPr>
          <p:cNvPr id="4" name="Content Placeholder 3"/>
          <p:cNvSpPr>
            <a:spLocks noGrp="1"/>
          </p:cNvSpPr>
          <p:nvPr>
            <p:ph sz="half" idx="2"/>
          </p:nvPr>
        </p:nvSpPr>
        <p:spPr/>
        <p:txBody>
          <a:bodyPr/>
          <a:lstStyle/>
          <a:p>
            <a:r>
              <a:rPr lang="en-IN" dirty="0" smtClean="0"/>
              <a:t>OS provides a GUI interface for the users in the form of menu, icon and buttons.</a:t>
            </a:r>
          </a:p>
          <a:p>
            <a:r>
              <a:rPr lang="en-IN" dirty="0" smtClean="0"/>
              <a:t>OS also allows us to share the resources with other users.</a:t>
            </a:r>
          </a:p>
          <a:p>
            <a:r>
              <a:rPr lang="en-IN" dirty="0" smtClean="0"/>
              <a:t>It helps users to understand the functions of a computer.</a:t>
            </a:r>
          </a:p>
          <a:p>
            <a:r>
              <a:rPr lang="en-IN" dirty="0" smtClean="0"/>
              <a:t>It is user friendly and easy to use.</a:t>
            </a:r>
          </a:p>
          <a:p>
            <a:r>
              <a:rPr lang="en-IN" dirty="0" smtClean="0"/>
              <a:t>It can be easily updated.</a:t>
            </a:r>
            <a:endParaRPr lang="en-IN" dirty="0"/>
          </a:p>
        </p:txBody>
      </p:sp>
      <p:sp>
        <p:nvSpPr>
          <p:cNvPr id="5" name="Text Placeholder 4"/>
          <p:cNvSpPr>
            <a:spLocks noGrp="1"/>
          </p:cNvSpPr>
          <p:nvPr>
            <p:ph type="body" sz="quarter" idx="3"/>
          </p:nvPr>
        </p:nvSpPr>
        <p:spPr/>
        <p:txBody>
          <a:bodyPr/>
          <a:lstStyle/>
          <a:p>
            <a:r>
              <a:rPr lang="en-IN" dirty="0" smtClean="0"/>
              <a:t>Disadvantages</a:t>
            </a:r>
            <a:endParaRPr lang="en-IN" dirty="0"/>
          </a:p>
        </p:txBody>
      </p:sp>
      <p:sp>
        <p:nvSpPr>
          <p:cNvPr id="6" name="Content Placeholder 5"/>
          <p:cNvSpPr>
            <a:spLocks noGrp="1"/>
          </p:cNvSpPr>
          <p:nvPr>
            <p:ph sz="quarter" idx="4"/>
          </p:nvPr>
        </p:nvSpPr>
        <p:spPr/>
        <p:txBody>
          <a:bodyPr/>
          <a:lstStyle/>
          <a:p>
            <a:r>
              <a:rPr lang="en-IN" dirty="0" smtClean="0"/>
              <a:t>If the OS get corrupted than it will affect entire system.</a:t>
            </a:r>
          </a:p>
          <a:p>
            <a:r>
              <a:rPr lang="en-IN" dirty="0" smtClean="0"/>
              <a:t>Only some of the task runs at a particular time.</a:t>
            </a:r>
            <a:endParaRPr lang="en-IN" dirty="0"/>
          </a:p>
        </p:txBody>
      </p:sp>
    </p:spTree>
    <p:extLst>
      <p:ext uri="{BB962C8B-B14F-4D97-AF65-F5344CB8AC3E}">
        <p14:creationId xmlns:p14="http://schemas.microsoft.com/office/powerpoint/2010/main" val="1220029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of OS:</a:t>
            </a:r>
            <a:endParaRPr lang="en-IN" dirty="0"/>
          </a:p>
        </p:txBody>
      </p:sp>
      <p:sp>
        <p:nvSpPr>
          <p:cNvPr id="3" name="Content Placeholder 2"/>
          <p:cNvSpPr>
            <a:spLocks noGrp="1"/>
          </p:cNvSpPr>
          <p:nvPr>
            <p:ph idx="1"/>
          </p:nvPr>
        </p:nvSpPr>
        <p:spPr/>
        <p:txBody>
          <a:bodyPr>
            <a:normAutofit/>
          </a:bodyPr>
          <a:lstStyle/>
          <a:p>
            <a:r>
              <a:rPr lang="en-IN" sz="3200" dirty="0"/>
              <a:t>The </a:t>
            </a:r>
            <a:r>
              <a:rPr lang="en-IN" sz="3200" dirty="0">
                <a:hlinkClick r:id="rId2" tooltip="Operating system"/>
              </a:rPr>
              <a:t>operating system</a:t>
            </a:r>
            <a:r>
              <a:rPr lang="en-IN" sz="3200" dirty="0"/>
              <a:t> (prominent examples being </a:t>
            </a:r>
            <a:r>
              <a:rPr lang="en-IN" sz="3200" dirty="0">
                <a:hlinkClick r:id="rId3" tooltip="Microsoft Windows"/>
              </a:rPr>
              <a:t>Microsoft Windows</a:t>
            </a:r>
            <a:r>
              <a:rPr lang="en-IN" sz="3200" dirty="0"/>
              <a:t>, </a:t>
            </a:r>
            <a:r>
              <a:rPr lang="en-IN" sz="3200" dirty="0">
                <a:hlinkClick r:id="rId4" tooltip="MacOS"/>
              </a:rPr>
              <a:t>macOS</a:t>
            </a:r>
            <a:r>
              <a:rPr lang="en-IN" sz="3200" dirty="0"/>
              <a:t>, </a:t>
            </a:r>
            <a:r>
              <a:rPr lang="en-IN" sz="3200" dirty="0">
                <a:hlinkClick r:id="rId5" tooltip="Linux"/>
              </a:rPr>
              <a:t>Linux</a:t>
            </a:r>
            <a:r>
              <a:rPr lang="en-IN" sz="3200" dirty="0"/>
              <a:t> etc), allows the parts of a computer to work together by performing tasks like transferring </a:t>
            </a:r>
            <a:r>
              <a:rPr lang="en-IN" sz="3200" dirty="0">
                <a:hlinkClick r:id="rId6" tooltip="Data (computing)"/>
              </a:rPr>
              <a:t>data</a:t>
            </a:r>
            <a:r>
              <a:rPr lang="en-IN" sz="3200" dirty="0"/>
              <a:t> between </a:t>
            </a:r>
            <a:r>
              <a:rPr lang="en-IN" sz="3200" dirty="0">
                <a:hlinkClick r:id="rId7" tooltip="Random access memory"/>
              </a:rPr>
              <a:t>memory</a:t>
            </a:r>
            <a:r>
              <a:rPr lang="en-IN" sz="3200" dirty="0"/>
              <a:t> and </a:t>
            </a:r>
            <a:r>
              <a:rPr lang="en-IN" sz="3200" dirty="0">
                <a:hlinkClick r:id="rId8" tooltip="Disk storage"/>
              </a:rPr>
              <a:t>disks</a:t>
            </a:r>
            <a:r>
              <a:rPr lang="en-IN" sz="3200" dirty="0"/>
              <a:t> or rendering output onto a </a:t>
            </a:r>
            <a:r>
              <a:rPr lang="en-IN" sz="3200" dirty="0">
                <a:hlinkClick r:id="rId9" tooltip="Display device"/>
              </a:rPr>
              <a:t>display device</a:t>
            </a:r>
            <a:r>
              <a:rPr lang="en-IN" sz="3200" dirty="0"/>
              <a:t>. </a:t>
            </a:r>
            <a:endParaRPr lang="en-IN" sz="3200" dirty="0" smtClean="0"/>
          </a:p>
        </p:txBody>
      </p:sp>
    </p:spTree>
    <p:extLst>
      <p:ext uri="{BB962C8B-B14F-4D97-AF65-F5344CB8AC3E}">
        <p14:creationId xmlns:p14="http://schemas.microsoft.com/office/powerpoint/2010/main" val="151995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518" y="128789"/>
            <a:ext cx="11050074" cy="6246253"/>
          </a:xfrm>
          <a:prstGeom prst="rect">
            <a:avLst/>
          </a:prstGeom>
        </p:spPr>
      </p:pic>
    </p:spTree>
    <p:extLst>
      <p:ext uri="{BB962C8B-B14F-4D97-AF65-F5344CB8AC3E}">
        <p14:creationId xmlns:p14="http://schemas.microsoft.com/office/powerpoint/2010/main" val="3557843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2290</TotalTime>
  <Words>2646</Words>
  <Application>Microsoft Office PowerPoint</Application>
  <PresentationFormat>Widescreen</PresentationFormat>
  <Paragraphs>252</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Rockwell</vt:lpstr>
      <vt:lpstr>Rockwell Condensed</vt:lpstr>
      <vt:lpstr>Wingdings</vt:lpstr>
      <vt:lpstr>Wood Type</vt:lpstr>
      <vt:lpstr>Operating System</vt:lpstr>
      <vt:lpstr>PowerPoint Presentation</vt:lpstr>
      <vt:lpstr>PowerPoint Presentation</vt:lpstr>
      <vt:lpstr>What is Operating Systems ?</vt:lpstr>
      <vt:lpstr>PowerPoint Presentation</vt:lpstr>
      <vt:lpstr>Characteristics of OS</vt:lpstr>
      <vt:lpstr>Advantages and disadvantages</vt:lpstr>
      <vt:lpstr>Examples of OS:</vt:lpstr>
      <vt:lpstr>PowerPoint Presentation</vt:lpstr>
      <vt:lpstr>System software </vt:lpstr>
      <vt:lpstr>System Software V/s Application Software</vt:lpstr>
      <vt:lpstr>Important features of system software</vt:lpstr>
      <vt:lpstr>Types of System Software</vt:lpstr>
      <vt:lpstr>PowerPoint Presentation</vt:lpstr>
      <vt:lpstr>Types of Operating System</vt:lpstr>
      <vt:lpstr>Single User Operating System</vt:lpstr>
      <vt:lpstr>PowerPoint Presentation</vt:lpstr>
      <vt:lpstr>Multi-user Operating system</vt:lpstr>
      <vt:lpstr>PowerPoint Presentation</vt:lpstr>
      <vt:lpstr>Multi-tasking Operating system</vt:lpstr>
      <vt:lpstr>PowerPoint Presentation</vt:lpstr>
      <vt:lpstr>1. Batch operating System</vt:lpstr>
      <vt:lpstr>PowerPoint Presentation</vt:lpstr>
      <vt:lpstr>PowerPoint Presentation</vt:lpstr>
      <vt:lpstr>PowerPoint Presentation</vt:lpstr>
      <vt:lpstr>2. Multi-programming operating system</vt:lpstr>
      <vt:lpstr>3.multi-tasking/ Timesharing Operating system                  </vt:lpstr>
      <vt:lpstr>PowerPoint Presentation</vt:lpstr>
      <vt:lpstr>4. Real time operating system (RTOS)</vt:lpstr>
      <vt:lpstr>PowerPoint Presentation</vt:lpstr>
      <vt:lpstr>5. Distributed operating system</vt:lpstr>
      <vt:lpstr>PowerPoint Presentation</vt:lpstr>
      <vt:lpstr>PowerPoint Presentation</vt:lpstr>
      <vt:lpstr>6. Mobile Operating System</vt:lpstr>
      <vt:lpstr>Resource Abstraction</vt:lpstr>
      <vt:lpstr>PowerPoint Presentation</vt:lpstr>
      <vt:lpstr>Operating System Organisation </vt:lpstr>
      <vt:lpstr>PowerPoint Presentation</vt:lpstr>
      <vt:lpstr>PowerPoint Presentation</vt:lpstr>
      <vt:lpstr>PowerPoint Presentation</vt:lpstr>
      <vt:lpstr>Kernel</vt:lpstr>
      <vt:lpstr>Types of Kernel</vt:lpstr>
      <vt:lpstr>2. Micro Kernel</vt:lpstr>
      <vt:lpstr>Basic os functions</vt:lpstr>
      <vt:lpstr>Basic implementation consideration</vt:lpstr>
      <vt:lpstr>1. Processor mode</vt:lpstr>
      <vt:lpstr>2. Kernels </vt:lpstr>
      <vt:lpstr>3.Method of requesting system device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Siddhi Birwadkar</dc:creator>
  <cp:lastModifiedBy>Siddhi Birwadkar</cp:lastModifiedBy>
  <cp:revision>125</cp:revision>
  <dcterms:created xsi:type="dcterms:W3CDTF">2022-01-04T07:58:05Z</dcterms:created>
  <dcterms:modified xsi:type="dcterms:W3CDTF">2022-02-03T09:33:47Z</dcterms:modified>
</cp:coreProperties>
</file>