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75" r:id="rId3"/>
    <p:sldId id="257" r:id="rId4"/>
    <p:sldId id="258" r:id="rId5"/>
    <p:sldId id="259" r:id="rId6"/>
    <p:sldId id="260" r:id="rId7"/>
    <p:sldId id="266" r:id="rId8"/>
    <p:sldId id="267" r:id="rId9"/>
    <p:sldId id="261" r:id="rId10"/>
    <p:sldId id="262" r:id="rId11"/>
    <p:sldId id="263" r:id="rId12"/>
    <p:sldId id="264" r:id="rId13"/>
    <p:sldId id="265"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7DE6118-2437-4B30-8E3C-4D2BE6020583}" type="datetimeFigureOut">
              <a:rPr lang="en-US" smtClean="0"/>
              <a:pPr/>
              <a:t>11/29/2023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6754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4085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65113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025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53963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47573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92012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46634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09961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3884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1336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431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36172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5440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75049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6990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6768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DE6118-2437-4B30-8E3C-4D2BE6020583}" type="datetimeFigureOut">
              <a:rPr lang="en-US" smtClean="0"/>
              <a:pPr/>
              <a:t>11/29/2023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34302722"/>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4DF0-8973-C346-5F0C-78D2DF90AC3F}"/>
              </a:ext>
            </a:extLst>
          </p:cNvPr>
          <p:cNvSpPr>
            <a:spLocks noGrp="1"/>
          </p:cNvSpPr>
          <p:nvPr>
            <p:ph type="ctrTitle"/>
          </p:nvPr>
        </p:nvSpPr>
        <p:spPr>
          <a:xfrm>
            <a:off x="1915128" y="1156448"/>
            <a:ext cx="8361229" cy="1425388"/>
          </a:xfrm>
        </p:spPr>
        <p:txBody>
          <a:bodyPr/>
          <a:lstStyle/>
          <a:p>
            <a:pPr algn="ctr"/>
            <a:r>
              <a:rPr lang="en-IN" sz="6000" b="1" dirty="0">
                <a:solidFill>
                  <a:srgbClr val="002060"/>
                </a:solidFill>
              </a:rPr>
              <a:t>OIL PRICE PREDICTION</a:t>
            </a:r>
          </a:p>
        </p:txBody>
      </p:sp>
      <p:sp>
        <p:nvSpPr>
          <p:cNvPr id="3" name="Subtitle 2">
            <a:extLst>
              <a:ext uri="{FF2B5EF4-FFF2-40B4-BE49-F238E27FC236}">
                <a16:creationId xmlns:a16="http://schemas.microsoft.com/office/drawing/2014/main" id="{88F88E41-C784-D52D-BC04-90699B80E1BA}"/>
              </a:ext>
            </a:extLst>
          </p:cNvPr>
          <p:cNvSpPr>
            <a:spLocks noGrp="1"/>
          </p:cNvSpPr>
          <p:nvPr>
            <p:ph type="subTitle" idx="1"/>
          </p:nvPr>
        </p:nvSpPr>
        <p:spPr>
          <a:xfrm>
            <a:off x="2679906" y="2698376"/>
            <a:ext cx="6831673" cy="3003177"/>
          </a:xfrm>
        </p:spPr>
        <p:txBody>
          <a:bodyPr>
            <a:normAutofit/>
          </a:bodyPr>
          <a:lstStyle/>
          <a:p>
            <a:r>
              <a:rPr lang="en-US" b="1" i="0" dirty="0">
                <a:solidFill>
                  <a:srgbClr val="222222"/>
                </a:solidFill>
                <a:effectLst/>
                <a:latin typeface="Arial" panose="020B0604020202020204" pitchFamily="34" charset="0"/>
              </a:rPr>
              <a:t>Crude oil is a significant energy source in the world. The changes in crude oil prices have an important impact on the economic activities of countries all over the world. There were some investigations focused on applying machine learning and deep learning to predict the prices of crude oil.</a:t>
            </a:r>
          </a:p>
          <a:p>
            <a:endParaRPr lang="en-IN" dirty="0"/>
          </a:p>
        </p:txBody>
      </p:sp>
    </p:spTree>
    <p:extLst>
      <p:ext uri="{BB962C8B-B14F-4D97-AF65-F5344CB8AC3E}">
        <p14:creationId xmlns:p14="http://schemas.microsoft.com/office/powerpoint/2010/main" val="313689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B033-7E4B-A59C-49A3-86D8F0AE7DFD}"/>
              </a:ext>
            </a:extLst>
          </p:cNvPr>
          <p:cNvSpPr>
            <a:spLocks noGrp="1"/>
          </p:cNvSpPr>
          <p:nvPr>
            <p:ph type="title"/>
          </p:nvPr>
        </p:nvSpPr>
        <p:spPr>
          <a:xfrm>
            <a:off x="600635" y="581891"/>
            <a:ext cx="10372165" cy="692727"/>
          </a:xfrm>
        </p:spPr>
        <p:txBody>
          <a:bodyPr>
            <a:normAutofit/>
          </a:bodyPr>
          <a:lstStyle/>
          <a:p>
            <a:pPr algn="ctr"/>
            <a:endParaRPr lang="en-IN" sz="3200" dirty="0"/>
          </a:p>
        </p:txBody>
      </p:sp>
      <p:pic>
        <p:nvPicPr>
          <p:cNvPr id="7" name="Content Placeholder 6">
            <a:extLst>
              <a:ext uri="{FF2B5EF4-FFF2-40B4-BE49-F238E27FC236}">
                <a16:creationId xmlns:a16="http://schemas.microsoft.com/office/drawing/2014/main" id="{0318C473-6D1C-E231-ACD1-BA09F23A3A9A}"/>
              </a:ext>
            </a:extLst>
          </p:cNvPr>
          <p:cNvPicPr>
            <a:picLocks noGrp="1" noChangeAspect="1"/>
          </p:cNvPicPr>
          <p:nvPr>
            <p:ph idx="1"/>
          </p:nvPr>
        </p:nvPicPr>
        <p:blipFill>
          <a:blip r:embed="rId2"/>
          <a:stretch>
            <a:fillRect/>
          </a:stretch>
        </p:blipFill>
        <p:spPr>
          <a:xfrm>
            <a:off x="2321304" y="1385455"/>
            <a:ext cx="6105520" cy="4576074"/>
          </a:xfrm>
        </p:spPr>
      </p:pic>
    </p:spTree>
    <p:extLst>
      <p:ext uri="{BB962C8B-B14F-4D97-AF65-F5344CB8AC3E}">
        <p14:creationId xmlns:p14="http://schemas.microsoft.com/office/powerpoint/2010/main" val="3964807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9D96-55B3-566D-61DC-3B1D7A55F95A}"/>
              </a:ext>
            </a:extLst>
          </p:cNvPr>
          <p:cNvSpPr>
            <a:spLocks noGrp="1"/>
          </p:cNvSpPr>
          <p:nvPr>
            <p:ph type="title"/>
          </p:nvPr>
        </p:nvSpPr>
        <p:spPr>
          <a:xfrm>
            <a:off x="1371600" y="519954"/>
            <a:ext cx="9601200" cy="1039906"/>
          </a:xfrm>
        </p:spPr>
        <p:txBody>
          <a:bodyPr>
            <a:normAutofit/>
          </a:bodyPr>
          <a:lstStyle/>
          <a:p>
            <a:pPr algn="ctr"/>
            <a:r>
              <a:rPr lang="en-IN" sz="4000" dirty="0"/>
              <a:t>Autocorrelation plot</a:t>
            </a:r>
            <a:br>
              <a:rPr lang="en-IN" sz="3600" dirty="0"/>
            </a:br>
            <a:r>
              <a:rPr lang="en-US" sz="2000" dirty="0">
                <a:solidFill>
                  <a:srgbClr val="202124"/>
                </a:solidFill>
                <a:latin typeface="Google Sans"/>
              </a:rPr>
              <a:t>A</a:t>
            </a:r>
            <a:r>
              <a:rPr lang="en-US" sz="2000" b="0" i="0" dirty="0">
                <a:solidFill>
                  <a:srgbClr val="202124"/>
                </a:solidFill>
                <a:effectLst/>
                <a:latin typeface="Google Sans"/>
              </a:rPr>
              <a:t>re </a:t>
            </a:r>
            <a:r>
              <a:rPr lang="en-US" sz="2000" b="0" i="0" dirty="0">
                <a:solidFill>
                  <a:srgbClr val="040C28"/>
                </a:solidFill>
                <a:effectLst/>
                <a:latin typeface="Google Sans"/>
              </a:rPr>
              <a:t>a commonly-used tool for checking randomness in a data set</a:t>
            </a:r>
            <a:r>
              <a:rPr lang="en-US" sz="2000" b="0" i="0" dirty="0">
                <a:solidFill>
                  <a:srgbClr val="202124"/>
                </a:solidFill>
                <a:effectLst/>
                <a:latin typeface="Google Sans"/>
              </a:rPr>
              <a:t>. </a:t>
            </a:r>
            <a:endParaRPr lang="en-IN" sz="3600" dirty="0"/>
          </a:p>
        </p:txBody>
      </p:sp>
      <p:pic>
        <p:nvPicPr>
          <p:cNvPr id="5" name="Content Placeholder 4">
            <a:extLst>
              <a:ext uri="{FF2B5EF4-FFF2-40B4-BE49-F238E27FC236}">
                <a16:creationId xmlns:a16="http://schemas.microsoft.com/office/drawing/2014/main" id="{5D941578-CB31-1A4E-5808-EA8F81A23EC9}"/>
              </a:ext>
            </a:extLst>
          </p:cNvPr>
          <p:cNvPicPr>
            <a:picLocks noGrp="1" noChangeAspect="1"/>
          </p:cNvPicPr>
          <p:nvPr>
            <p:ph idx="1"/>
          </p:nvPr>
        </p:nvPicPr>
        <p:blipFill>
          <a:blip r:embed="rId2"/>
          <a:stretch>
            <a:fillRect/>
          </a:stretch>
        </p:blipFill>
        <p:spPr>
          <a:xfrm>
            <a:off x="2868706" y="1954306"/>
            <a:ext cx="6078071" cy="4383740"/>
          </a:xfrm>
        </p:spPr>
      </p:pic>
    </p:spTree>
    <p:extLst>
      <p:ext uri="{BB962C8B-B14F-4D97-AF65-F5344CB8AC3E}">
        <p14:creationId xmlns:p14="http://schemas.microsoft.com/office/powerpoint/2010/main" val="136321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4E2D-97B7-EEAB-6321-752889001750}"/>
              </a:ext>
            </a:extLst>
          </p:cNvPr>
          <p:cNvSpPr>
            <a:spLocks noGrp="1"/>
          </p:cNvSpPr>
          <p:nvPr>
            <p:ph type="title"/>
          </p:nvPr>
        </p:nvSpPr>
        <p:spPr>
          <a:xfrm>
            <a:off x="1371600" y="685800"/>
            <a:ext cx="9601200" cy="605118"/>
          </a:xfrm>
        </p:spPr>
        <p:txBody>
          <a:bodyPr>
            <a:noAutofit/>
          </a:bodyPr>
          <a:lstStyle/>
          <a:p>
            <a:pPr algn="ctr"/>
            <a:r>
              <a:rPr lang="en-IN" dirty="0"/>
              <a:t>Daily Availability</a:t>
            </a:r>
          </a:p>
        </p:txBody>
      </p:sp>
      <p:pic>
        <p:nvPicPr>
          <p:cNvPr id="5" name="Content Placeholder 4">
            <a:extLst>
              <a:ext uri="{FF2B5EF4-FFF2-40B4-BE49-F238E27FC236}">
                <a16:creationId xmlns:a16="http://schemas.microsoft.com/office/drawing/2014/main" id="{1D7F8D0D-8995-2815-CDB4-9C39685A246C}"/>
              </a:ext>
            </a:extLst>
          </p:cNvPr>
          <p:cNvPicPr>
            <a:picLocks noGrp="1" noChangeAspect="1"/>
          </p:cNvPicPr>
          <p:nvPr>
            <p:ph idx="1"/>
          </p:nvPr>
        </p:nvPicPr>
        <p:blipFill>
          <a:blip r:embed="rId2"/>
          <a:stretch>
            <a:fillRect/>
          </a:stretch>
        </p:blipFill>
        <p:spPr>
          <a:xfrm>
            <a:off x="1295400" y="1519052"/>
            <a:ext cx="9601200" cy="4191466"/>
          </a:xfrm>
        </p:spPr>
      </p:pic>
    </p:spTree>
    <p:extLst>
      <p:ext uri="{BB962C8B-B14F-4D97-AF65-F5344CB8AC3E}">
        <p14:creationId xmlns:p14="http://schemas.microsoft.com/office/powerpoint/2010/main" val="1409326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130E-2EBE-2AA1-84F6-4DF3152C176F}"/>
              </a:ext>
            </a:extLst>
          </p:cNvPr>
          <p:cNvSpPr>
            <a:spLocks noGrp="1"/>
          </p:cNvSpPr>
          <p:nvPr>
            <p:ph type="title"/>
          </p:nvPr>
        </p:nvSpPr>
        <p:spPr/>
        <p:txBody>
          <a:bodyPr/>
          <a:lstStyle/>
          <a:p>
            <a:r>
              <a:rPr lang="en-IN" dirty="0"/>
              <a:t>Data partition</a:t>
            </a:r>
          </a:p>
        </p:txBody>
      </p:sp>
      <p:sp>
        <p:nvSpPr>
          <p:cNvPr id="3" name="Content Placeholder 2">
            <a:extLst>
              <a:ext uri="{FF2B5EF4-FFF2-40B4-BE49-F238E27FC236}">
                <a16:creationId xmlns:a16="http://schemas.microsoft.com/office/drawing/2014/main" id="{536239CE-FCEB-62A8-4FC2-54CA2A75616F}"/>
              </a:ext>
            </a:extLst>
          </p:cNvPr>
          <p:cNvSpPr>
            <a:spLocks noGrp="1"/>
          </p:cNvSpPr>
          <p:nvPr>
            <p:ph idx="1"/>
          </p:nvPr>
        </p:nvSpPr>
        <p:spPr/>
        <p:txBody>
          <a:bodyPr/>
          <a:lstStyle/>
          <a:p>
            <a:pPr marL="0" indent="0">
              <a:buNone/>
            </a:pPr>
            <a:r>
              <a:rPr lang="en-US" b="0" i="0" dirty="0">
                <a:solidFill>
                  <a:srgbClr val="212121"/>
                </a:solidFill>
                <a:effectLst/>
                <a:latin typeface="Roboto" panose="02000000000000000000" pitchFamily="2" charset="0"/>
              </a:rPr>
              <a:t>Now, Split the dataset into X(independent variable) and Y(dependent variable)</a:t>
            </a:r>
          </a:p>
          <a:p>
            <a:pPr marL="0" indent="0">
              <a:buNone/>
            </a:pPr>
            <a:r>
              <a:rPr lang="en-US" b="0" i="0" dirty="0">
                <a:solidFill>
                  <a:srgbClr val="212121"/>
                </a:solidFill>
                <a:effectLst/>
                <a:latin typeface="Roboto" panose="02000000000000000000" pitchFamily="2" charset="0"/>
              </a:rPr>
              <a:t>Split data into train and test</a:t>
            </a:r>
          </a:p>
          <a:p>
            <a:pPr marL="0" indent="0">
              <a:buNone/>
            </a:pPr>
            <a:r>
              <a:rPr lang="en-IN" b="0" dirty="0" err="1">
                <a:solidFill>
                  <a:srgbClr val="000000"/>
                </a:solidFill>
                <a:effectLst/>
                <a:latin typeface="Aptos Display" panose="020B0004020202020204" pitchFamily="34" charset="0"/>
              </a:rPr>
              <a:t>x_train.shape</a:t>
            </a:r>
            <a:r>
              <a:rPr lang="en-IN" b="0" dirty="0">
                <a:solidFill>
                  <a:srgbClr val="000000"/>
                </a:solidFill>
                <a:effectLst/>
                <a:latin typeface="Aptos Display" panose="020B0004020202020204" pitchFamily="34" charset="0"/>
              </a:rPr>
              <a:t> </a:t>
            </a:r>
            <a:r>
              <a:rPr lang="en-IN" b="0" i="0" dirty="0">
                <a:solidFill>
                  <a:srgbClr val="212121"/>
                </a:solidFill>
                <a:effectLst/>
                <a:latin typeface="Aptos Display" panose="020B0004020202020204" pitchFamily="34" charset="0"/>
              </a:rPr>
              <a:t>(4600, 3)</a:t>
            </a:r>
          </a:p>
          <a:p>
            <a:pPr marL="0" indent="0">
              <a:buNone/>
            </a:pPr>
            <a:r>
              <a:rPr lang="en-IN" dirty="0" err="1">
                <a:solidFill>
                  <a:srgbClr val="000000"/>
                </a:solidFill>
                <a:latin typeface="Aptos Display" panose="020B0004020202020204" pitchFamily="34" charset="0"/>
              </a:rPr>
              <a:t>y</a:t>
            </a:r>
            <a:r>
              <a:rPr lang="en-IN" b="0" dirty="0" err="1">
                <a:solidFill>
                  <a:srgbClr val="000000"/>
                </a:solidFill>
                <a:effectLst/>
                <a:latin typeface="Aptos Display" panose="020B0004020202020204" pitchFamily="34" charset="0"/>
              </a:rPr>
              <a:t>_train.shape</a:t>
            </a:r>
            <a:r>
              <a:rPr lang="en-IN" b="0" i="0" dirty="0">
                <a:solidFill>
                  <a:srgbClr val="212121"/>
                </a:solidFill>
                <a:effectLst/>
                <a:latin typeface="Aptos Display" panose="020B0004020202020204" pitchFamily="34" charset="0"/>
              </a:rPr>
              <a:t>(4600, 1)</a:t>
            </a:r>
            <a:endParaRPr lang="en-IN" b="0" dirty="0">
              <a:solidFill>
                <a:srgbClr val="000000"/>
              </a:solidFill>
              <a:effectLst/>
              <a:latin typeface="Aptos Display" panose="020B0004020202020204" pitchFamily="34" charset="0"/>
            </a:endParaRPr>
          </a:p>
          <a:p>
            <a:pPr marL="0" indent="0">
              <a:buNone/>
            </a:pPr>
            <a:endParaRPr lang="en-IN" dirty="0"/>
          </a:p>
        </p:txBody>
      </p:sp>
    </p:spTree>
    <p:extLst>
      <p:ext uri="{BB962C8B-B14F-4D97-AF65-F5344CB8AC3E}">
        <p14:creationId xmlns:p14="http://schemas.microsoft.com/office/powerpoint/2010/main" val="165784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7BF8-5130-319E-62BE-68628CE13FD3}"/>
              </a:ext>
            </a:extLst>
          </p:cNvPr>
          <p:cNvSpPr>
            <a:spLocks noGrp="1"/>
          </p:cNvSpPr>
          <p:nvPr>
            <p:ph type="title"/>
          </p:nvPr>
        </p:nvSpPr>
        <p:spPr/>
        <p:txBody>
          <a:bodyPr>
            <a:normAutofit/>
          </a:bodyPr>
          <a:lstStyle/>
          <a:p>
            <a:pPr algn="ctr"/>
            <a:r>
              <a:rPr lang="en-IN" sz="4000" b="1" dirty="0">
                <a:solidFill>
                  <a:schemeClr val="accent6">
                    <a:lumMod val="50000"/>
                  </a:schemeClr>
                </a:solidFill>
              </a:rPr>
              <a:t>Model building</a:t>
            </a:r>
          </a:p>
        </p:txBody>
      </p:sp>
      <p:sp>
        <p:nvSpPr>
          <p:cNvPr id="3" name="Content Placeholder 2">
            <a:extLst>
              <a:ext uri="{FF2B5EF4-FFF2-40B4-BE49-F238E27FC236}">
                <a16:creationId xmlns:a16="http://schemas.microsoft.com/office/drawing/2014/main" id="{86513749-4BED-5C5E-2D1E-7B9885B77B0C}"/>
              </a:ext>
            </a:extLst>
          </p:cNvPr>
          <p:cNvSpPr>
            <a:spLocks noGrp="1"/>
          </p:cNvSpPr>
          <p:nvPr>
            <p:ph idx="1"/>
          </p:nvPr>
        </p:nvSpPr>
        <p:spPr/>
        <p:txBody>
          <a:bodyPr/>
          <a:lstStyle/>
          <a:p>
            <a:pPr marL="0" indent="0">
              <a:buNone/>
            </a:pPr>
            <a:r>
              <a:rPr lang="en-IN" dirty="0"/>
              <a:t>Decision tree regression </a:t>
            </a:r>
          </a:p>
          <a:p>
            <a:pPr marL="0" indent="0" algn="just">
              <a:lnSpc>
                <a:spcPct val="107000"/>
              </a:lnSpc>
              <a:spcAft>
                <a:spcPts val="800"/>
              </a:spcAft>
              <a:buNone/>
            </a:pPr>
            <a:r>
              <a:rPr lang="en-US" sz="2000" b="0" i="0" dirty="0">
                <a:solidFill>
                  <a:srgbClr val="202124"/>
                </a:solidFill>
                <a:effectLst/>
                <a:latin typeface="+mj-lt"/>
                <a:cs typeface="Times New Roman" panose="02020603050405020304" pitchFamily="18" charset="0"/>
              </a:rPr>
              <a:t>A decision tree is </a:t>
            </a:r>
            <a:r>
              <a:rPr lang="en-US" sz="2000" b="0" i="0" dirty="0">
                <a:solidFill>
                  <a:srgbClr val="040C28"/>
                </a:solidFill>
                <a:effectLst/>
                <a:latin typeface="+mj-lt"/>
                <a:cs typeface="Times New Roman" panose="02020603050405020304" pitchFamily="18" charset="0"/>
              </a:rPr>
              <a:t>a non-parametric supervised learning algorithm, which is utilized for both classification and regression tasks</a:t>
            </a:r>
            <a:r>
              <a:rPr lang="en-US" sz="2000" b="0" i="0" dirty="0">
                <a:solidFill>
                  <a:srgbClr val="202124"/>
                </a:solidFill>
                <a:effectLst/>
                <a:latin typeface="+mj-lt"/>
                <a:cs typeface="Times New Roman" panose="02020603050405020304" pitchFamily="18" charset="0"/>
              </a:rPr>
              <a:t>. It has a hierarchical, tree structure, which consists of a root node, branches, internal nodes and leaf nodes.</a:t>
            </a:r>
            <a:endParaRPr lang="en-IN" sz="2800" kern="100" dirty="0">
              <a:effectLst/>
              <a:latin typeface="+mj-lt"/>
              <a:ea typeface="Calibri" panose="020F0502020204030204" pitchFamily="34" charset="0"/>
              <a:cs typeface="Times New Roman" panose="02020603050405020304" pitchFamily="18" charset="0"/>
            </a:endParaRPr>
          </a:p>
          <a:p>
            <a:pPr marL="0" indent="0" algn="l">
              <a:buNone/>
            </a:pPr>
            <a:r>
              <a:rPr lang="en-IN" sz="2800" kern="100" dirty="0">
                <a:effectLst/>
                <a:latin typeface="+mj-lt"/>
                <a:ea typeface="Calibri" panose="020F0502020204030204" pitchFamily="34" charset="0"/>
                <a:cs typeface="Times New Roman" panose="02020603050405020304" pitchFamily="18" charset="0"/>
              </a:rPr>
              <a:t>Accuracy Score: 0.99</a:t>
            </a:r>
          </a:p>
        </p:txBody>
      </p:sp>
    </p:spTree>
    <p:extLst>
      <p:ext uri="{BB962C8B-B14F-4D97-AF65-F5344CB8AC3E}">
        <p14:creationId xmlns:p14="http://schemas.microsoft.com/office/powerpoint/2010/main" val="2833837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214E-4669-E142-5E3A-DEE417E15199}"/>
              </a:ext>
            </a:extLst>
          </p:cNvPr>
          <p:cNvSpPr>
            <a:spLocks noGrp="1"/>
          </p:cNvSpPr>
          <p:nvPr>
            <p:ph type="title"/>
          </p:nvPr>
        </p:nvSpPr>
        <p:spPr/>
        <p:txBody>
          <a:bodyPr/>
          <a:lstStyle/>
          <a:p>
            <a:r>
              <a:rPr lang="en-IN" dirty="0"/>
              <a:t>Bagging regressor</a:t>
            </a:r>
          </a:p>
        </p:txBody>
      </p:sp>
      <p:sp>
        <p:nvSpPr>
          <p:cNvPr id="3" name="Content Placeholder 2">
            <a:extLst>
              <a:ext uri="{FF2B5EF4-FFF2-40B4-BE49-F238E27FC236}">
                <a16:creationId xmlns:a16="http://schemas.microsoft.com/office/drawing/2014/main" id="{A0095858-D6D1-459F-5C00-BF55741D1BF8}"/>
              </a:ext>
            </a:extLst>
          </p:cNvPr>
          <p:cNvSpPr>
            <a:spLocks noGrp="1"/>
          </p:cNvSpPr>
          <p:nvPr>
            <p:ph idx="1"/>
          </p:nvPr>
        </p:nvSpPr>
        <p:spPr/>
        <p:txBody>
          <a:bodyPr/>
          <a:lstStyle/>
          <a:p>
            <a:pPr marL="0" indent="0">
              <a:buNone/>
            </a:pPr>
            <a:r>
              <a:rPr lang="en-US"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Training Error: 0.96</a:t>
            </a:r>
          </a:p>
          <a:p>
            <a:pPr marL="0" indent="0">
              <a:buNone/>
            </a:pPr>
            <a:r>
              <a:rPr lang="en-US"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Test Error: 10.857 </a:t>
            </a:r>
          </a:p>
          <a:p>
            <a:pPr marL="0" indent="0">
              <a:buNone/>
            </a:pPr>
            <a:r>
              <a:rPr lang="en-US"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Bagging - Difference of Train and Test: 0.9</a:t>
            </a:r>
          </a:p>
          <a:p>
            <a:r>
              <a:rPr lang="en-US" dirty="0">
                <a:solidFill>
                  <a:srgbClr val="212121"/>
                </a:solidFill>
                <a:latin typeface="Calibri" panose="020F0502020204030204" pitchFamily="34" charset="0"/>
                <a:ea typeface="Calibri" panose="020F0502020204030204" pitchFamily="34" charset="0"/>
                <a:cs typeface="Calibri" panose="020F0502020204030204" pitchFamily="34" charset="0"/>
              </a:rPr>
              <a:t>Accuracy score : 0.96</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405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2F55-CE10-9AF3-DB29-1CDEFB3BEF3D}"/>
              </a:ext>
            </a:extLst>
          </p:cNvPr>
          <p:cNvSpPr>
            <a:spLocks noGrp="1"/>
          </p:cNvSpPr>
          <p:nvPr>
            <p:ph type="title"/>
          </p:nvPr>
        </p:nvSpPr>
        <p:spPr/>
        <p:txBody>
          <a:bodyPr/>
          <a:lstStyle/>
          <a:p>
            <a:r>
              <a:rPr lang="en-IN" dirty="0"/>
              <a:t>Random Forest</a:t>
            </a:r>
          </a:p>
        </p:txBody>
      </p:sp>
      <p:sp>
        <p:nvSpPr>
          <p:cNvPr id="3" name="Content Placeholder 2">
            <a:extLst>
              <a:ext uri="{FF2B5EF4-FFF2-40B4-BE49-F238E27FC236}">
                <a16:creationId xmlns:a16="http://schemas.microsoft.com/office/drawing/2014/main" id="{DF8B126D-6C5E-8E98-87FD-57E676CD2AB8}"/>
              </a:ext>
            </a:extLst>
          </p:cNvPr>
          <p:cNvSpPr>
            <a:spLocks noGrp="1"/>
          </p:cNvSpPr>
          <p:nvPr>
            <p:ph idx="1"/>
          </p:nvPr>
        </p:nvSpPr>
        <p:spPr/>
        <p:txBody>
          <a:bodyPr/>
          <a:lstStyle/>
          <a:p>
            <a:pPr marL="0" indent="0">
              <a:buNone/>
            </a:pPr>
            <a:r>
              <a:rPr lang="en-US" sz="2000" b="0" i="0" dirty="0">
                <a:solidFill>
                  <a:srgbClr val="333333"/>
                </a:solidFill>
                <a:effectLst/>
                <a:latin typeface="+mj-lt"/>
              </a:rPr>
              <a:t>Random Forest is a popular machine learning algorithm that belongs to the supervised learning technique. It can be used for both Classification and Regression problems in ML. It is based on the concept of </a:t>
            </a:r>
            <a:r>
              <a:rPr lang="en-US" sz="2000" b="1" i="0" dirty="0">
                <a:solidFill>
                  <a:srgbClr val="333333"/>
                </a:solidFill>
                <a:effectLst/>
                <a:latin typeface="+mj-lt"/>
              </a:rPr>
              <a:t>ensemble learning,</a:t>
            </a:r>
            <a:r>
              <a:rPr lang="en-US" sz="2000" b="0" i="0" dirty="0">
                <a:solidFill>
                  <a:srgbClr val="333333"/>
                </a:solidFill>
                <a:effectLst/>
                <a:latin typeface="+mj-lt"/>
              </a:rPr>
              <a:t> which is a process of </a:t>
            </a:r>
            <a:r>
              <a:rPr lang="en-US" sz="2000" b="0" dirty="0">
                <a:solidFill>
                  <a:srgbClr val="333333"/>
                </a:solidFill>
                <a:effectLst/>
                <a:latin typeface="+mj-lt"/>
              </a:rPr>
              <a:t>combining multiple classifiers to solve a complex problem and to improve the performance of the model.</a:t>
            </a:r>
            <a:endParaRPr lang="en-IN" sz="3600" kern="100" dirty="0">
              <a:effectLst/>
              <a:latin typeface="+mj-lt"/>
              <a:ea typeface="Calibri" panose="020F0502020204030204" pitchFamily="34" charset="0"/>
              <a:cs typeface="Times New Roman" panose="02020603050405020304" pitchFamily="18" charset="0"/>
            </a:endParaRPr>
          </a:p>
          <a:p>
            <a:r>
              <a:rPr lang="en-IN" dirty="0"/>
              <a:t>Accuracy score: 0.91</a:t>
            </a:r>
          </a:p>
        </p:txBody>
      </p:sp>
    </p:spTree>
    <p:extLst>
      <p:ext uri="{BB962C8B-B14F-4D97-AF65-F5344CB8AC3E}">
        <p14:creationId xmlns:p14="http://schemas.microsoft.com/office/powerpoint/2010/main" val="1450901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BF0D-A1B0-3AE7-8CF9-6BCC936F0D94}"/>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B5AD63A8-855E-4166-F319-836841D9CCD6}"/>
              </a:ext>
            </a:extLst>
          </p:cNvPr>
          <p:cNvSpPr>
            <a:spLocks noGrp="1"/>
          </p:cNvSpPr>
          <p:nvPr>
            <p:ph idx="1"/>
          </p:nvPr>
        </p:nvSpPr>
        <p:spPr/>
        <p:txBody>
          <a:bodyPr/>
          <a:lstStyle/>
          <a:p>
            <a:pPr marL="0" indent="0">
              <a:buNone/>
            </a:pPr>
            <a:r>
              <a:rPr lang="en-US" b="0" i="0" dirty="0">
                <a:solidFill>
                  <a:srgbClr val="202124"/>
                </a:solidFill>
                <a:effectLst/>
                <a:latin typeface="+mj-lt"/>
              </a:rPr>
              <a:t>This type of statistical model (also known as logit model) is often used for classification and predictive analytics. Logistic regression </a:t>
            </a:r>
            <a:r>
              <a:rPr lang="en-US" b="0" i="0" dirty="0">
                <a:solidFill>
                  <a:srgbClr val="040C28"/>
                </a:solidFill>
                <a:effectLst/>
                <a:latin typeface="+mj-lt"/>
              </a:rPr>
              <a:t>estimates the probability of an event occurring, such as voted or didn't vote, based on a given dataset of independent variables</a:t>
            </a:r>
            <a:r>
              <a:rPr lang="en-US" b="0" i="0" dirty="0">
                <a:solidFill>
                  <a:srgbClr val="202124"/>
                </a:solidFill>
                <a:effectLst/>
                <a:latin typeface="+mj-lt"/>
              </a:rPr>
              <a:t>.</a:t>
            </a:r>
          </a:p>
          <a:p>
            <a:pPr marL="0" indent="0">
              <a:buNone/>
            </a:pPr>
            <a:r>
              <a:rPr lang="en-US" b="0" i="0" dirty="0">
                <a:solidFill>
                  <a:srgbClr val="202124"/>
                </a:solidFill>
                <a:effectLst/>
                <a:latin typeface="+mj-lt"/>
              </a:rPr>
              <a:t> </a:t>
            </a:r>
            <a:r>
              <a:rPr lang="en-IN" sz="2000" kern="100" dirty="0">
                <a:effectLst/>
                <a:latin typeface="+mj-lt"/>
                <a:ea typeface="Calibri" panose="020F0502020204030204" pitchFamily="34" charset="0"/>
                <a:cs typeface="Times New Roman" panose="02020603050405020304" pitchFamily="18" charset="0"/>
              </a:rPr>
              <a:t>Step 1: Importing the necessary libraries from scikit learn.</a:t>
            </a:r>
          </a:p>
          <a:p>
            <a:r>
              <a:rPr lang="en-IN" dirty="0"/>
              <a:t>Accuracy score: 0.096</a:t>
            </a:r>
          </a:p>
        </p:txBody>
      </p:sp>
    </p:spTree>
    <p:extLst>
      <p:ext uri="{BB962C8B-B14F-4D97-AF65-F5344CB8AC3E}">
        <p14:creationId xmlns:p14="http://schemas.microsoft.com/office/powerpoint/2010/main" val="548003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421C-B71B-B031-81E1-A69BA949F59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0F6F145-513C-07E9-01DF-6082BA995A87}"/>
              </a:ext>
            </a:extLst>
          </p:cNvPr>
          <p:cNvPicPr>
            <a:picLocks noGrp="1" noChangeAspect="1"/>
          </p:cNvPicPr>
          <p:nvPr>
            <p:ph idx="1"/>
          </p:nvPr>
        </p:nvPicPr>
        <p:blipFill>
          <a:blip r:embed="rId2"/>
          <a:stretch>
            <a:fillRect/>
          </a:stretch>
        </p:blipFill>
        <p:spPr>
          <a:xfrm>
            <a:off x="1787739" y="1855041"/>
            <a:ext cx="5796402" cy="4249924"/>
          </a:xfrm>
        </p:spPr>
      </p:pic>
    </p:spTree>
    <p:extLst>
      <p:ext uri="{BB962C8B-B14F-4D97-AF65-F5344CB8AC3E}">
        <p14:creationId xmlns:p14="http://schemas.microsoft.com/office/powerpoint/2010/main" val="862733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7B54-895F-F620-F6AA-2A3B60DAAB6B}"/>
              </a:ext>
            </a:extLst>
          </p:cNvPr>
          <p:cNvSpPr>
            <a:spLocks noGrp="1"/>
          </p:cNvSpPr>
          <p:nvPr>
            <p:ph type="title"/>
          </p:nvPr>
        </p:nvSpPr>
        <p:spPr/>
        <p:txBody>
          <a:bodyPr/>
          <a:lstStyle/>
          <a:p>
            <a:pPr algn="ctr"/>
            <a:r>
              <a:rPr lang="en-IN" sz="4400" b="1" dirty="0">
                <a:solidFill>
                  <a:schemeClr val="accent6">
                    <a:lumMod val="50000"/>
                  </a:schemeClr>
                </a:solidFill>
              </a:rPr>
              <a:t>DEPLOYMENT</a:t>
            </a:r>
            <a:endParaRPr lang="en-IN" b="1" dirty="0">
              <a:solidFill>
                <a:schemeClr val="accent6">
                  <a:lumMod val="50000"/>
                </a:schemeClr>
              </a:solidFill>
            </a:endParaRPr>
          </a:p>
        </p:txBody>
      </p:sp>
      <p:sp>
        <p:nvSpPr>
          <p:cNvPr id="3" name="Content Placeholder 2">
            <a:extLst>
              <a:ext uri="{FF2B5EF4-FFF2-40B4-BE49-F238E27FC236}">
                <a16:creationId xmlns:a16="http://schemas.microsoft.com/office/drawing/2014/main" id="{AFE3949A-AAA3-E015-7E58-D2B850307914}"/>
              </a:ext>
            </a:extLst>
          </p:cNvPr>
          <p:cNvSpPr>
            <a:spLocks noGrp="1"/>
          </p:cNvSpPr>
          <p:nvPr>
            <p:ph idx="1"/>
          </p:nvPr>
        </p:nvSpPr>
        <p:spPr/>
        <p:txBody>
          <a:bodyPr/>
          <a:lstStyle/>
          <a:p>
            <a:r>
              <a:rPr lang="en-IN" dirty="0"/>
              <a:t>Since the accuracy is best in Random Forest,</a:t>
            </a:r>
          </a:p>
          <a:p>
            <a:r>
              <a:rPr lang="en-IN" dirty="0"/>
              <a:t>We got the conclusion that Random Forest is the best suitable model for Deployment of the Oil Price Prediction.</a:t>
            </a:r>
          </a:p>
          <a:p>
            <a:r>
              <a:rPr lang="en-IN" dirty="0"/>
              <a:t>Select the date accordingly and the Price of Oil will be Predicted.</a:t>
            </a:r>
          </a:p>
          <a:p>
            <a:pPr marL="0" indent="0">
              <a:buNone/>
            </a:pPr>
            <a:endParaRPr lang="en-IN" dirty="0"/>
          </a:p>
        </p:txBody>
      </p:sp>
    </p:spTree>
    <p:extLst>
      <p:ext uri="{BB962C8B-B14F-4D97-AF65-F5344CB8AC3E}">
        <p14:creationId xmlns:p14="http://schemas.microsoft.com/office/powerpoint/2010/main" val="288487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70D7-968B-E260-882E-016FAD3731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3F75A3-50CC-F5D8-9D8D-B06C9970EA89}"/>
              </a:ext>
            </a:extLst>
          </p:cNvPr>
          <p:cNvSpPr>
            <a:spLocks noGrp="1"/>
          </p:cNvSpPr>
          <p:nvPr>
            <p:ph idx="1"/>
          </p:nvPr>
        </p:nvSpPr>
        <p:spPr/>
        <p:txBody>
          <a:bodyPr/>
          <a:lstStyle/>
          <a:p>
            <a:pPr marL="0" indent="0">
              <a:buNone/>
            </a:pPr>
            <a:r>
              <a:rPr lang="en-IN" b="1" dirty="0">
                <a:solidFill>
                  <a:srgbClr val="002060"/>
                </a:solidFill>
              </a:rPr>
              <a:t>NAMES:</a:t>
            </a:r>
            <a:endParaRPr lang="en-IN" dirty="0"/>
          </a:p>
          <a:p>
            <a:pPr marL="0" indent="0">
              <a:buNone/>
            </a:pPr>
            <a:r>
              <a:rPr lang="en-IN" dirty="0"/>
              <a:t>DHANANJAY KINGRE</a:t>
            </a:r>
          </a:p>
          <a:p>
            <a:pPr marL="0" indent="0">
              <a:buNone/>
            </a:pPr>
            <a:r>
              <a:rPr lang="en-IN" dirty="0"/>
              <a:t>SAMIKSHA PATRE</a:t>
            </a:r>
          </a:p>
          <a:p>
            <a:pPr marL="0" indent="0">
              <a:buNone/>
            </a:pPr>
            <a:r>
              <a:rPr lang="en-IN" dirty="0"/>
              <a:t>SHUBHAM WAGH</a:t>
            </a:r>
          </a:p>
          <a:p>
            <a:pPr marL="0" indent="0">
              <a:buNone/>
            </a:pPr>
            <a:r>
              <a:rPr lang="en-IN" dirty="0"/>
              <a:t>MANNE BHASKAR</a:t>
            </a:r>
          </a:p>
        </p:txBody>
      </p:sp>
    </p:spTree>
    <p:extLst>
      <p:ext uri="{BB962C8B-B14F-4D97-AF65-F5344CB8AC3E}">
        <p14:creationId xmlns:p14="http://schemas.microsoft.com/office/powerpoint/2010/main" val="342384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9CD9-B56F-1A92-3C24-30CE9B379BC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BBD4C4D-9C29-9110-112B-92903E0EE0F5}"/>
              </a:ext>
            </a:extLst>
          </p:cNvPr>
          <p:cNvPicPr>
            <a:picLocks noGrp="1" noChangeAspect="1"/>
          </p:cNvPicPr>
          <p:nvPr>
            <p:ph idx="1"/>
          </p:nvPr>
        </p:nvPicPr>
        <p:blipFill>
          <a:blip r:embed="rId2"/>
          <a:stretch>
            <a:fillRect/>
          </a:stretch>
        </p:blipFill>
        <p:spPr>
          <a:xfrm>
            <a:off x="1580684" y="757494"/>
            <a:ext cx="8585293" cy="5343011"/>
          </a:xfrm>
        </p:spPr>
      </p:pic>
    </p:spTree>
    <p:extLst>
      <p:ext uri="{BB962C8B-B14F-4D97-AF65-F5344CB8AC3E}">
        <p14:creationId xmlns:p14="http://schemas.microsoft.com/office/powerpoint/2010/main" val="247339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6CF7-6596-C0A6-F756-6B59458667AA}"/>
              </a:ext>
            </a:extLst>
          </p:cNvPr>
          <p:cNvSpPr>
            <a:spLocks noGrp="1"/>
          </p:cNvSpPr>
          <p:nvPr>
            <p:ph type="title"/>
          </p:nvPr>
        </p:nvSpPr>
        <p:spPr/>
        <p:txBody>
          <a:bodyPr>
            <a:normAutofit/>
          </a:bodyPr>
          <a:lstStyle/>
          <a:p>
            <a:pPr algn="ctr"/>
            <a:r>
              <a:rPr lang="en-US" sz="4800" b="1" dirty="0">
                <a:solidFill>
                  <a:schemeClr val="accent6">
                    <a:lumMod val="50000"/>
                  </a:schemeClr>
                </a:solidFill>
              </a:rPr>
              <a:t>AGENDA</a:t>
            </a:r>
            <a:endParaRPr lang="en-IN" sz="4800" b="1" dirty="0">
              <a:solidFill>
                <a:schemeClr val="accent6">
                  <a:lumMod val="50000"/>
                </a:schemeClr>
              </a:solidFill>
            </a:endParaRPr>
          </a:p>
        </p:txBody>
      </p:sp>
      <p:sp>
        <p:nvSpPr>
          <p:cNvPr id="3" name="Content Placeholder 2">
            <a:extLst>
              <a:ext uri="{FF2B5EF4-FFF2-40B4-BE49-F238E27FC236}">
                <a16:creationId xmlns:a16="http://schemas.microsoft.com/office/drawing/2014/main" id="{BDF0D72B-9965-447A-D7D3-A0059376E876}"/>
              </a:ext>
            </a:extLst>
          </p:cNvPr>
          <p:cNvSpPr>
            <a:spLocks noGrp="1"/>
          </p:cNvSpPr>
          <p:nvPr>
            <p:ph idx="1"/>
          </p:nvPr>
        </p:nvSpPr>
        <p:spPr>
          <a:xfrm>
            <a:off x="7037294" y="2063396"/>
            <a:ext cx="4045389" cy="3311189"/>
          </a:xfrm>
        </p:spPr>
        <p:txBody>
          <a:bodyPr/>
          <a:lstStyle/>
          <a:p>
            <a:r>
              <a:rPr lang="en-US" sz="2400" dirty="0">
                <a:latin typeface="+mn-lt"/>
                <a:cs typeface="Gill Sans Light" panose="020B0302020104020203" pitchFamily="34" charset="-79"/>
              </a:rPr>
              <a:t>EDA</a:t>
            </a:r>
          </a:p>
          <a:p>
            <a:r>
              <a:rPr lang="en-US" sz="2400" dirty="0">
                <a:latin typeface="+mn-lt"/>
                <a:cs typeface="Gill Sans Light" panose="020B0302020104020203" pitchFamily="34" charset="-79"/>
              </a:rPr>
              <a:t>FEATURE ENGINEERING</a:t>
            </a:r>
          </a:p>
          <a:p>
            <a:r>
              <a:rPr lang="en-US" sz="2400" dirty="0">
                <a:latin typeface="+mn-lt"/>
                <a:cs typeface="Gill Sans Light" panose="020B0302020104020203" pitchFamily="34" charset="-79"/>
              </a:rPr>
              <a:t>VECTORIZATION</a:t>
            </a:r>
            <a:endParaRPr lang="en-US" sz="1800" dirty="0">
              <a:latin typeface="+mn-lt"/>
              <a:cs typeface="Gill Sans Light" panose="020B0302020104020203" pitchFamily="34" charset="-79"/>
            </a:endParaRPr>
          </a:p>
          <a:p>
            <a:r>
              <a:rPr lang="en-US" sz="2400" dirty="0">
                <a:latin typeface="+mn-lt"/>
                <a:cs typeface="Gill Sans Light" panose="020B0302020104020203" pitchFamily="34" charset="-79"/>
              </a:rPr>
              <a:t>MODEL BUILDING</a:t>
            </a:r>
          </a:p>
          <a:p>
            <a:r>
              <a:rPr lang="en-US" sz="2400" dirty="0">
                <a:latin typeface="+mn-lt"/>
                <a:cs typeface="Gill Sans Light" panose="020B0302020104020203" pitchFamily="34" charset="-79"/>
              </a:rPr>
              <a:t>DEPLOYMENT</a:t>
            </a:r>
          </a:p>
          <a:p>
            <a:pPr marL="0" indent="0">
              <a:buNone/>
            </a:pPr>
            <a:endParaRPr lang="en-IN" dirty="0"/>
          </a:p>
        </p:txBody>
      </p:sp>
    </p:spTree>
    <p:extLst>
      <p:ext uri="{BB962C8B-B14F-4D97-AF65-F5344CB8AC3E}">
        <p14:creationId xmlns:p14="http://schemas.microsoft.com/office/powerpoint/2010/main" val="139159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2C0D-1B8C-BE90-0632-3601D56F7EEA}"/>
              </a:ext>
            </a:extLst>
          </p:cNvPr>
          <p:cNvSpPr>
            <a:spLocks noGrp="1"/>
          </p:cNvSpPr>
          <p:nvPr>
            <p:ph type="title"/>
          </p:nvPr>
        </p:nvSpPr>
        <p:spPr>
          <a:xfrm>
            <a:off x="2716306" y="304800"/>
            <a:ext cx="8256494" cy="1156447"/>
          </a:xfrm>
        </p:spPr>
        <p:txBody>
          <a:bodyPr>
            <a:normAutofit/>
          </a:bodyPr>
          <a:lstStyle/>
          <a:p>
            <a:r>
              <a:rPr lang="en-US" sz="4000" b="1" dirty="0">
                <a:solidFill>
                  <a:schemeClr val="accent6">
                    <a:lumMod val="50000"/>
                  </a:schemeClr>
                </a:solidFill>
              </a:rPr>
              <a:t>EXPLOTARY  DATA  ANALYSIS</a:t>
            </a:r>
            <a:endParaRPr lang="en-IN" sz="3200" b="1" dirty="0">
              <a:solidFill>
                <a:schemeClr val="accent6">
                  <a:lumMod val="50000"/>
                </a:schemeClr>
              </a:solidFill>
            </a:endParaRPr>
          </a:p>
        </p:txBody>
      </p:sp>
      <p:sp>
        <p:nvSpPr>
          <p:cNvPr id="3" name="Content Placeholder 2">
            <a:extLst>
              <a:ext uri="{FF2B5EF4-FFF2-40B4-BE49-F238E27FC236}">
                <a16:creationId xmlns:a16="http://schemas.microsoft.com/office/drawing/2014/main" id="{2A1E90F5-87E0-6E2D-96FB-1AC95FC0B11C}"/>
              </a:ext>
            </a:extLst>
          </p:cNvPr>
          <p:cNvSpPr>
            <a:spLocks noGrp="1"/>
          </p:cNvSpPr>
          <p:nvPr>
            <p:ph idx="1"/>
          </p:nvPr>
        </p:nvSpPr>
        <p:spPr>
          <a:xfrm>
            <a:off x="959224" y="1362636"/>
            <a:ext cx="10013576" cy="4034118"/>
          </a:xfrm>
        </p:spPr>
        <p:txBody>
          <a:bodyPr>
            <a:normAutofit fontScale="92500" lnSpcReduction="20000"/>
          </a:bodyPr>
          <a:lstStyle/>
          <a:p>
            <a:pPr marL="0" indent="0">
              <a:buNone/>
            </a:pPr>
            <a:r>
              <a:rPr lang="en-US" sz="2000" kern="100" dirty="0">
                <a:effectLst/>
                <a:latin typeface="+mj-lt"/>
                <a:ea typeface="Calibri" panose="020F0502020204030204" pitchFamily="34" charset="0"/>
                <a:cs typeface="Times New Roman" panose="02020603050405020304" pitchFamily="18" charset="0"/>
              </a:rPr>
              <a:t>EDA is applied to investigate the data and summarize the key insights. It will give you the basic understanding of your data, it's distribution, null values and much more. You can either explore data using graphs or through some python functions.</a:t>
            </a:r>
          </a:p>
          <a:p>
            <a:pPr marL="0" indent="0">
              <a:buNone/>
            </a:pPr>
            <a:r>
              <a:rPr lang="en-IN" sz="2000" u="sng" kern="100" dirty="0">
                <a:effectLst/>
                <a:latin typeface="+mj-lt"/>
                <a:ea typeface="Calibri" panose="020F0502020204030204" pitchFamily="34" charset="0"/>
                <a:cs typeface="Times New Roman" panose="02020603050405020304" pitchFamily="18" charset="0"/>
              </a:rPr>
              <a:t>STEP </a:t>
            </a:r>
            <a:r>
              <a:rPr lang="en-IN" sz="2000" kern="100" dirty="0">
                <a:effectLst/>
                <a:latin typeface="+mj-lt"/>
                <a:ea typeface="Calibri" panose="020F0502020204030204" pitchFamily="34" charset="0"/>
                <a:cs typeface="Times New Roman" panose="02020603050405020304" pitchFamily="18" charset="0"/>
              </a:rPr>
              <a:t>1: Importing all the required libraries.</a:t>
            </a:r>
          </a:p>
          <a:p>
            <a:pPr marL="0" indent="0">
              <a:lnSpc>
                <a:spcPct val="107000"/>
              </a:lnSpc>
              <a:spcAft>
                <a:spcPts val="800"/>
              </a:spcAft>
              <a:buNone/>
            </a:pPr>
            <a:r>
              <a:rPr lang="en-IN" sz="2000" u="sng" kern="100" dirty="0">
                <a:effectLst/>
                <a:latin typeface="+mj-lt"/>
                <a:ea typeface="Calibri" panose="020F0502020204030204" pitchFamily="34" charset="0"/>
                <a:cs typeface="Times New Roman" panose="02020603050405020304" pitchFamily="18" charset="0"/>
              </a:rPr>
              <a:t>STEP</a:t>
            </a:r>
            <a:r>
              <a:rPr lang="en-IN" sz="2000" kern="100" dirty="0">
                <a:effectLst/>
                <a:latin typeface="+mj-lt"/>
                <a:ea typeface="Calibri" panose="020F0502020204030204" pitchFamily="34" charset="0"/>
                <a:cs typeface="Times New Roman" panose="02020603050405020304" pitchFamily="18" charset="0"/>
              </a:rPr>
              <a:t> 2: Read the csv file of Dataset.</a:t>
            </a:r>
          </a:p>
          <a:p>
            <a:pPr marL="0" indent="0">
              <a:lnSpc>
                <a:spcPct val="107000"/>
              </a:lnSpc>
              <a:spcAft>
                <a:spcPts val="800"/>
              </a:spcAft>
              <a:buNone/>
            </a:pPr>
            <a:r>
              <a:rPr lang="en-IN" sz="2000" u="sng" kern="100" dirty="0">
                <a:effectLst/>
                <a:latin typeface="+mj-lt"/>
                <a:ea typeface="Calibri" panose="020F0502020204030204" pitchFamily="34" charset="0"/>
                <a:cs typeface="Times New Roman" panose="02020603050405020304" pitchFamily="18" charset="0"/>
              </a:rPr>
              <a:t>STEP</a:t>
            </a:r>
            <a:r>
              <a:rPr lang="en-IN" sz="2000" kern="100" dirty="0">
                <a:effectLst/>
                <a:latin typeface="+mj-lt"/>
                <a:ea typeface="Calibri" panose="020F0502020204030204" pitchFamily="34" charset="0"/>
                <a:cs typeface="Times New Roman" panose="02020603050405020304" pitchFamily="18" charset="0"/>
              </a:rPr>
              <a:t> 3: Get all the summary of the Dataset list of all columns with their datatype, also list of non-null values.</a:t>
            </a:r>
          </a:p>
          <a:p>
            <a:pPr marL="0" indent="0">
              <a:lnSpc>
                <a:spcPct val="107000"/>
              </a:lnSpc>
              <a:spcAft>
                <a:spcPts val="800"/>
              </a:spcAft>
              <a:buNone/>
            </a:pPr>
            <a:r>
              <a:rPr lang="en-IN" sz="2000" u="sng" kern="100" dirty="0">
                <a:effectLst/>
                <a:latin typeface="+mj-lt"/>
                <a:ea typeface="Calibri" panose="020F0502020204030204" pitchFamily="34" charset="0"/>
                <a:cs typeface="Times New Roman" panose="02020603050405020304" pitchFamily="18" charset="0"/>
              </a:rPr>
              <a:t>STEP</a:t>
            </a:r>
            <a:r>
              <a:rPr lang="en-IN" sz="2000" kern="100" dirty="0">
                <a:effectLst/>
                <a:latin typeface="+mj-lt"/>
                <a:ea typeface="Calibri" panose="020F0502020204030204" pitchFamily="34" charset="0"/>
                <a:cs typeface="Times New Roman" panose="02020603050405020304" pitchFamily="18" charset="0"/>
              </a:rPr>
              <a:t> 4: Dropping the unnecessary columns from the dataset.</a:t>
            </a:r>
          </a:p>
          <a:p>
            <a:pPr marL="0" indent="0">
              <a:lnSpc>
                <a:spcPct val="107000"/>
              </a:lnSpc>
              <a:spcAft>
                <a:spcPts val="800"/>
              </a:spcAft>
              <a:buNone/>
            </a:pPr>
            <a:r>
              <a:rPr lang="en-IN" sz="2000" u="sng" kern="100" dirty="0">
                <a:effectLst/>
                <a:latin typeface="+mj-lt"/>
                <a:ea typeface="Calibri" panose="020F0502020204030204" pitchFamily="34" charset="0"/>
                <a:cs typeface="Times New Roman" panose="02020603050405020304" pitchFamily="18" charset="0"/>
              </a:rPr>
              <a:t>STEP</a:t>
            </a:r>
            <a:r>
              <a:rPr lang="en-IN" sz="2000" kern="100" dirty="0">
                <a:effectLst/>
                <a:latin typeface="+mj-lt"/>
                <a:ea typeface="Calibri" panose="020F0502020204030204" pitchFamily="34" charset="0"/>
                <a:cs typeface="Times New Roman" panose="02020603050405020304" pitchFamily="18" charset="0"/>
              </a:rPr>
              <a:t> 5 : List of columns and check the Dimensions.</a:t>
            </a:r>
          </a:p>
          <a:p>
            <a:pPr marL="0" indent="0">
              <a:lnSpc>
                <a:spcPct val="107000"/>
              </a:lnSpc>
              <a:spcAft>
                <a:spcPts val="800"/>
              </a:spcAft>
              <a:buNone/>
            </a:pPr>
            <a:r>
              <a:rPr lang="en-IN" sz="2000" kern="100" dirty="0">
                <a:effectLst/>
                <a:latin typeface="+mj-lt"/>
                <a:ea typeface="Calibri" panose="020F0502020204030204" pitchFamily="34" charset="0"/>
                <a:cs typeface="Times New Roman" panose="02020603050405020304" pitchFamily="18" charset="0"/>
              </a:rPr>
              <a:t>               5751 rows and 3 columns</a:t>
            </a:r>
          </a:p>
        </p:txBody>
      </p:sp>
    </p:spTree>
    <p:extLst>
      <p:ext uri="{BB962C8B-B14F-4D97-AF65-F5344CB8AC3E}">
        <p14:creationId xmlns:p14="http://schemas.microsoft.com/office/powerpoint/2010/main" val="291368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5033-9C9F-FBCA-618B-7165ECBCA0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F9713F-67AB-D359-D034-2A52B679A62B}"/>
              </a:ext>
            </a:extLst>
          </p:cNvPr>
          <p:cNvSpPr>
            <a:spLocks noGrp="1"/>
          </p:cNvSpPr>
          <p:nvPr>
            <p:ph idx="1"/>
          </p:nvPr>
        </p:nvSpPr>
        <p:spPr/>
        <p:txBody>
          <a:bodyPr/>
          <a:lstStyle/>
          <a:p>
            <a:pPr marL="0" indent="0">
              <a:buNone/>
            </a:pPr>
            <a:r>
              <a:rPr lang="en-IN" sz="2000" u="sng" kern="100" dirty="0">
                <a:effectLst/>
                <a:latin typeface="+mj-lt"/>
                <a:ea typeface="Calibri" panose="020F0502020204030204" pitchFamily="34" charset="0"/>
                <a:cs typeface="Times New Roman" panose="02020603050405020304" pitchFamily="18" charset="0"/>
              </a:rPr>
              <a:t>STEP 6</a:t>
            </a:r>
            <a:r>
              <a:rPr lang="en-IN" sz="2000" kern="100" dirty="0">
                <a:effectLst/>
                <a:latin typeface="+mj-lt"/>
                <a:ea typeface="Calibri" panose="020F0502020204030204" pitchFamily="34" charset="0"/>
                <a:cs typeface="Times New Roman" panose="02020603050405020304" pitchFamily="18" charset="0"/>
              </a:rPr>
              <a:t>: </a:t>
            </a:r>
            <a:r>
              <a:rPr lang="en-IN" sz="2000" kern="100" dirty="0" err="1">
                <a:effectLst/>
                <a:latin typeface="+mj-lt"/>
                <a:ea typeface="Calibri" panose="020F0502020204030204" pitchFamily="34" charset="0"/>
                <a:cs typeface="Times New Roman" panose="02020603050405020304" pitchFamily="18" charset="0"/>
              </a:rPr>
              <a:t>isnull</a:t>
            </a:r>
            <a:r>
              <a:rPr lang="en-IN" sz="2000" kern="100" dirty="0">
                <a:effectLst/>
                <a:latin typeface="+mj-lt"/>
                <a:ea typeface="Calibri" panose="020F0502020204030204" pitchFamily="34" charset="0"/>
                <a:cs typeface="Times New Roman" panose="02020603050405020304" pitchFamily="18" charset="0"/>
              </a:rPr>
              <a:t>().sum() It is used to detect missing values </a:t>
            </a:r>
            <a:r>
              <a:rPr lang="en-IN" sz="2000" kern="100" dirty="0" err="1">
                <a:effectLst/>
                <a:latin typeface="+mj-lt"/>
                <a:ea typeface="Calibri" panose="020F0502020204030204" pitchFamily="34" charset="0"/>
                <a:cs typeface="Times New Roman" panose="02020603050405020304" pitchFamily="18" charset="0"/>
              </a:rPr>
              <a:t>Dataframe</a:t>
            </a:r>
            <a:r>
              <a:rPr lang="en-IN" sz="2000" kern="100" dirty="0">
                <a:effectLst/>
                <a:latin typeface="+mj-lt"/>
                <a:ea typeface="Calibri" panose="020F0502020204030204" pitchFamily="34" charset="0"/>
                <a:cs typeface="Times New Roman" panose="02020603050405020304" pitchFamily="18" charset="0"/>
              </a:rPr>
              <a:t> .</a:t>
            </a:r>
            <a:r>
              <a:rPr lang="en-IN" sz="2000" kern="100" dirty="0" err="1">
                <a:effectLst/>
                <a:latin typeface="+mj-lt"/>
                <a:ea typeface="Calibri" panose="020F0502020204030204" pitchFamily="34" charset="0"/>
                <a:cs typeface="Times New Roman" panose="02020603050405020304" pitchFamily="18" charset="0"/>
              </a:rPr>
              <a:t>isnull</a:t>
            </a:r>
            <a:r>
              <a:rPr lang="en-IN" sz="2000" kern="100" dirty="0">
                <a:effectLst/>
                <a:latin typeface="+mj-lt"/>
                <a:ea typeface="Calibri" panose="020F0502020204030204" pitchFamily="34" charset="0"/>
                <a:cs typeface="Times New Roman" panose="02020603050405020304" pitchFamily="18" charset="0"/>
              </a:rPr>
              <a:t> is an alias for </a:t>
            </a:r>
            <a:r>
              <a:rPr lang="en-IN" sz="2000" kern="100" dirty="0" err="1">
                <a:effectLst/>
                <a:latin typeface="+mj-lt"/>
                <a:ea typeface="Calibri" panose="020F0502020204030204" pitchFamily="34" charset="0"/>
                <a:cs typeface="Times New Roman" panose="02020603050405020304" pitchFamily="18" charset="0"/>
              </a:rPr>
              <a:t>DataFrame</a:t>
            </a:r>
            <a:r>
              <a:rPr lang="en-IN" sz="2000" kern="100" dirty="0">
                <a:effectLst/>
                <a:latin typeface="+mj-lt"/>
                <a:ea typeface="Calibri" panose="020F0502020204030204" pitchFamily="34" charset="0"/>
                <a:cs typeface="Times New Roman" panose="02020603050405020304" pitchFamily="18" charset="0"/>
              </a:rPr>
              <a:t>, Return a Boolean same sized object indicating if the values are NA. NA values such as none or </a:t>
            </a:r>
            <a:r>
              <a:rPr lang="en-IN" sz="2000" kern="100" dirty="0" err="1">
                <a:effectLst/>
                <a:latin typeface="+mj-lt"/>
                <a:ea typeface="Calibri" panose="020F0502020204030204" pitchFamily="34" charset="0"/>
                <a:cs typeface="Times New Roman" panose="02020603050405020304" pitchFamily="18" charset="0"/>
              </a:rPr>
              <a:t>numpy.Nan</a:t>
            </a:r>
            <a:r>
              <a:rPr lang="en-IN" sz="2000" kern="100" dirty="0">
                <a:effectLst/>
                <a:latin typeface="+mj-lt"/>
                <a:ea typeface="Calibri" panose="020F0502020204030204" pitchFamily="34" charset="0"/>
                <a:cs typeface="Times New Roman" panose="02020603050405020304" pitchFamily="18" charset="0"/>
              </a:rPr>
              <a:t>, get mapped to true values.</a:t>
            </a:r>
          </a:p>
          <a:p>
            <a:pPr marL="0" indent="0">
              <a:buNone/>
            </a:pPr>
            <a:r>
              <a:rPr lang="en-IN" kern="100" dirty="0">
                <a:latin typeface="+mj-lt"/>
                <a:ea typeface="Calibri" panose="020F0502020204030204" pitchFamily="34" charset="0"/>
                <a:cs typeface="Times New Roman" panose="02020603050405020304" pitchFamily="18" charset="0"/>
              </a:rPr>
              <a:t>But we found that there are no NULL values found in the dataset.</a:t>
            </a:r>
          </a:p>
          <a:p>
            <a:pPr marL="0" indent="0">
              <a:buNone/>
            </a:pPr>
            <a:r>
              <a:rPr lang="en-IN" kern="100" dirty="0">
                <a:latin typeface="+mj-lt"/>
                <a:ea typeface="Calibri" panose="020F0502020204030204" pitchFamily="34" charset="0"/>
                <a:cs typeface="Times New Roman" panose="02020603050405020304" pitchFamily="18" charset="0"/>
              </a:rPr>
              <a:t>Handling missing values: </a:t>
            </a:r>
          </a:p>
          <a:p>
            <a:pPr marL="0" indent="0">
              <a:buNone/>
            </a:pPr>
            <a:endParaRPr lang="en-IN" sz="2000" kern="1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5749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300E-E9E2-7799-BA75-152E0B473424}"/>
              </a:ext>
            </a:extLst>
          </p:cNvPr>
          <p:cNvSpPr>
            <a:spLocks noGrp="1"/>
          </p:cNvSpPr>
          <p:nvPr>
            <p:ph type="title"/>
          </p:nvPr>
        </p:nvSpPr>
        <p:spPr>
          <a:xfrm>
            <a:off x="3496234" y="685800"/>
            <a:ext cx="7476565" cy="793376"/>
          </a:xfrm>
        </p:spPr>
        <p:txBody>
          <a:bodyPr>
            <a:normAutofit/>
          </a:bodyPr>
          <a:lstStyle/>
          <a:p>
            <a:r>
              <a:rPr lang="en-IN" sz="4000" b="1" dirty="0">
                <a:solidFill>
                  <a:schemeClr val="accent6">
                    <a:lumMod val="50000"/>
                  </a:schemeClr>
                </a:solidFill>
              </a:rPr>
              <a:t>DATA VISUALIZATION</a:t>
            </a:r>
          </a:p>
        </p:txBody>
      </p:sp>
      <p:sp>
        <p:nvSpPr>
          <p:cNvPr id="3" name="Content Placeholder 2">
            <a:extLst>
              <a:ext uri="{FF2B5EF4-FFF2-40B4-BE49-F238E27FC236}">
                <a16:creationId xmlns:a16="http://schemas.microsoft.com/office/drawing/2014/main" id="{ABC2A8B2-A1EA-99C4-5192-8B7BBCA1B532}"/>
              </a:ext>
            </a:extLst>
          </p:cNvPr>
          <p:cNvSpPr>
            <a:spLocks noGrp="1"/>
          </p:cNvSpPr>
          <p:nvPr>
            <p:ph idx="1"/>
          </p:nvPr>
        </p:nvSpPr>
        <p:spPr>
          <a:xfrm>
            <a:off x="519954" y="1936376"/>
            <a:ext cx="4885764" cy="2312895"/>
          </a:xfrm>
        </p:spPr>
        <p:txBody>
          <a:bodyPr>
            <a:normAutofit/>
          </a:bodyPr>
          <a:lstStyle/>
          <a:p>
            <a:pPr marL="0" indent="0">
              <a:buNone/>
            </a:pPr>
            <a:r>
              <a:rPr lang="en-IN" sz="2400" dirty="0"/>
              <a:t>Line Plot:</a:t>
            </a:r>
            <a:r>
              <a:rPr lang="en-US" sz="2000" b="0" i="0" dirty="0">
                <a:solidFill>
                  <a:srgbClr val="202124"/>
                </a:solidFill>
                <a:effectLst/>
                <a:latin typeface="Google Sans"/>
              </a:rPr>
              <a:t> </a:t>
            </a:r>
            <a:r>
              <a:rPr lang="en-US" dirty="0">
                <a:solidFill>
                  <a:srgbClr val="040C28"/>
                </a:solidFill>
                <a:latin typeface="Google Sans"/>
              </a:rPr>
              <a:t>C</a:t>
            </a:r>
            <a:r>
              <a:rPr lang="en-US" sz="2000" b="0" i="0" dirty="0">
                <a:solidFill>
                  <a:srgbClr val="040C28"/>
                </a:solidFill>
                <a:effectLst/>
                <a:latin typeface="Google Sans"/>
              </a:rPr>
              <a:t>onnects a series of data points using a line</a:t>
            </a:r>
            <a:r>
              <a:rPr lang="en-US" sz="2000" b="0" i="0" dirty="0">
                <a:solidFill>
                  <a:srgbClr val="202124"/>
                </a:solidFill>
                <a:effectLst/>
                <a:latin typeface="Google Sans"/>
              </a:rPr>
              <a:t>. This chart type presents sequential values to help you identify trends. Most of the time, the x-axis represents a sequential progression of values.</a:t>
            </a:r>
            <a:endParaRPr lang="en-IN" sz="2400" dirty="0"/>
          </a:p>
          <a:p>
            <a:pPr marL="0" indent="0">
              <a:buNone/>
            </a:pPr>
            <a:endParaRPr lang="en-IN" sz="2400" dirty="0"/>
          </a:p>
          <a:p>
            <a:pPr marL="0" indent="0">
              <a:buNone/>
            </a:pPr>
            <a:endParaRPr lang="en-IN" dirty="0"/>
          </a:p>
        </p:txBody>
      </p:sp>
      <p:pic>
        <p:nvPicPr>
          <p:cNvPr id="5" name="Picture 4">
            <a:extLst>
              <a:ext uri="{FF2B5EF4-FFF2-40B4-BE49-F238E27FC236}">
                <a16:creationId xmlns:a16="http://schemas.microsoft.com/office/drawing/2014/main" id="{77C94E2B-FBED-25D2-BCD5-812531A7305E}"/>
              </a:ext>
            </a:extLst>
          </p:cNvPr>
          <p:cNvPicPr>
            <a:picLocks noChangeAspect="1"/>
          </p:cNvPicPr>
          <p:nvPr/>
        </p:nvPicPr>
        <p:blipFill>
          <a:blip r:embed="rId2"/>
          <a:stretch>
            <a:fillRect/>
          </a:stretch>
        </p:blipFill>
        <p:spPr>
          <a:xfrm>
            <a:off x="5818094" y="1479176"/>
            <a:ext cx="5692633" cy="3989295"/>
          </a:xfrm>
          <a:prstGeom prst="rect">
            <a:avLst/>
          </a:prstGeom>
        </p:spPr>
      </p:pic>
    </p:spTree>
    <p:extLst>
      <p:ext uri="{BB962C8B-B14F-4D97-AF65-F5344CB8AC3E}">
        <p14:creationId xmlns:p14="http://schemas.microsoft.com/office/powerpoint/2010/main" val="406920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C410-02C3-4467-6152-04ABD833E66D}"/>
              </a:ext>
            </a:extLst>
          </p:cNvPr>
          <p:cNvSpPr>
            <a:spLocks noGrp="1"/>
          </p:cNvSpPr>
          <p:nvPr>
            <p:ph type="title"/>
          </p:nvPr>
        </p:nvSpPr>
        <p:spPr>
          <a:xfrm>
            <a:off x="685801" y="685801"/>
            <a:ext cx="10396882" cy="452717"/>
          </a:xfrm>
        </p:spPr>
        <p:txBody>
          <a:bodyPr>
            <a:noAutofit/>
          </a:bodyPr>
          <a:lstStyle/>
          <a:p>
            <a:pPr algn="ctr"/>
            <a:r>
              <a:rPr lang="en-IN" sz="4400" dirty="0"/>
              <a:t>Price of oil </a:t>
            </a:r>
          </a:p>
        </p:txBody>
      </p:sp>
      <p:pic>
        <p:nvPicPr>
          <p:cNvPr id="5" name="Content Placeholder 4">
            <a:extLst>
              <a:ext uri="{FF2B5EF4-FFF2-40B4-BE49-F238E27FC236}">
                <a16:creationId xmlns:a16="http://schemas.microsoft.com/office/drawing/2014/main" id="{D505661E-30FD-7230-28DD-897FD73BC875}"/>
              </a:ext>
            </a:extLst>
          </p:cNvPr>
          <p:cNvPicPr>
            <a:picLocks noGrp="1" noChangeAspect="1"/>
          </p:cNvPicPr>
          <p:nvPr>
            <p:ph idx="1"/>
          </p:nvPr>
        </p:nvPicPr>
        <p:blipFill>
          <a:blip r:embed="rId2"/>
          <a:stretch>
            <a:fillRect/>
          </a:stretch>
        </p:blipFill>
        <p:spPr>
          <a:xfrm>
            <a:off x="839596" y="1613646"/>
            <a:ext cx="4226028" cy="4096871"/>
          </a:xfrm>
        </p:spPr>
      </p:pic>
      <p:pic>
        <p:nvPicPr>
          <p:cNvPr id="7" name="Picture 6">
            <a:extLst>
              <a:ext uri="{FF2B5EF4-FFF2-40B4-BE49-F238E27FC236}">
                <a16:creationId xmlns:a16="http://schemas.microsoft.com/office/drawing/2014/main" id="{8C87A105-69E2-C94B-DC26-05994F354D2A}"/>
              </a:ext>
            </a:extLst>
          </p:cNvPr>
          <p:cNvPicPr>
            <a:picLocks noChangeAspect="1"/>
          </p:cNvPicPr>
          <p:nvPr/>
        </p:nvPicPr>
        <p:blipFill>
          <a:blip r:embed="rId3"/>
          <a:stretch>
            <a:fillRect/>
          </a:stretch>
        </p:blipFill>
        <p:spPr>
          <a:xfrm>
            <a:off x="5276385" y="1613647"/>
            <a:ext cx="5547841" cy="4096870"/>
          </a:xfrm>
          <a:prstGeom prst="rect">
            <a:avLst/>
          </a:prstGeom>
        </p:spPr>
      </p:pic>
    </p:spTree>
    <p:extLst>
      <p:ext uri="{BB962C8B-B14F-4D97-AF65-F5344CB8AC3E}">
        <p14:creationId xmlns:p14="http://schemas.microsoft.com/office/powerpoint/2010/main" val="319686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E714-C6B8-5195-7213-69AA21139C45}"/>
              </a:ext>
            </a:extLst>
          </p:cNvPr>
          <p:cNvSpPr>
            <a:spLocks noGrp="1"/>
          </p:cNvSpPr>
          <p:nvPr>
            <p:ph type="title"/>
          </p:nvPr>
        </p:nvSpPr>
        <p:spPr>
          <a:xfrm>
            <a:off x="685801" y="685800"/>
            <a:ext cx="10396882" cy="798077"/>
          </a:xfrm>
        </p:spPr>
        <p:txBody>
          <a:bodyPr>
            <a:normAutofit/>
          </a:bodyPr>
          <a:lstStyle/>
          <a:p>
            <a:pPr algn="ctr"/>
            <a:r>
              <a:rPr lang="en-IN" sz="4800" dirty="0"/>
              <a:t>Line plot</a:t>
            </a:r>
          </a:p>
        </p:txBody>
      </p:sp>
      <p:pic>
        <p:nvPicPr>
          <p:cNvPr id="5" name="Content Placeholder 4">
            <a:extLst>
              <a:ext uri="{FF2B5EF4-FFF2-40B4-BE49-F238E27FC236}">
                <a16:creationId xmlns:a16="http://schemas.microsoft.com/office/drawing/2014/main" id="{B77CF89F-3B08-79FA-9C11-D062C84B7194}"/>
              </a:ext>
            </a:extLst>
          </p:cNvPr>
          <p:cNvPicPr>
            <a:picLocks noGrp="1" noChangeAspect="1"/>
          </p:cNvPicPr>
          <p:nvPr>
            <p:ph idx="1"/>
          </p:nvPr>
        </p:nvPicPr>
        <p:blipFill>
          <a:blip r:embed="rId2"/>
          <a:stretch>
            <a:fillRect/>
          </a:stretch>
        </p:blipFill>
        <p:spPr>
          <a:xfrm>
            <a:off x="6096000" y="1616573"/>
            <a:ext cx="4792042" cy="4102908"/>
          </a:xfrm>
        </p:spPr>
      </p:pic>
      <p:pic>
        <p:nvPicPr>
          <p:cNvPr id="7" name="Picture 6">
            <a:extLst>
              <a:ext uri="{FF2B5EF4-FFF2-40B4-BE49-F238E27FC236}">
                <a16:creationId xmlns:a16="http://schemas.microsoft.com/office/drawing/2014/main" id="{4480CE6D-86A8-C365-A54A-FD8B64E7F26B}"/>
              </a:ext>
            </a:extLst>
          </p:cNvPr>
          <p:cNvPicPr>
            <a:picLocks noChangeAspect="1"/>
          </p:cNvPicPr>
          <p:nvPr/>
        </p:nvPicPr>
        <p:blipFill>
          <a:blip r:embed="rId3"/>
          <a:stretch>
            <a:fillRect/>
          </a:stretch>
        </p:blipFill>
        <p:spPr>
          <a:xfrm>
            <a:off x="488184" y="1616574"/>
            <a:ext cx="5494496" cy="4102908"/>
          </a:xfrm>
          <a:prstGeom prst="rect">
            <a:avLst/>
          </a:prstGeom>
        </p:spPr>
      </p:pic>
    </p:spTree>
    <p:extLst>
      <p:ext uri="{BB962C8B-B14F-4D97-AF65-F5344CB8AC3E}">
        <p14:creationId xmlns:p14="http://schemas.microsoft.com/office/powerpoint/2010/main" val="45499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118B-4E28-6752-6C82-1D6576C199AA}"/>
              </a:ext>
            </a:extLst>
          </p:cNvPr>
          <p:cNvSpPr>
            <a:spLocks noGrp="1"/>
          </p:cNvSpPr>
          <p:nvPr>
            <p:ph type="title"/>
          </p:nvPr>
        </p:nvSpPr>
        <p:spPr>
          <a:xfrm>
            <a:off x="685801" y="685800"/>
            <a:ext cx="10396882" cy="524435"/>
          </a:xfrm>
        </p:spPr>
        <p:txBody>
          <a:bodyPr>
            <a:normAutofit fontScale="90000"/>
          </a:bodyPr>
          <a:lstStyle/>
          <a:p>
            <a:pPr algn="ctr"/>
            <a:r>
              <a:rPr lang="en-IN" sz="3600" dirty="0"/>
              <a:t>Histogram</a:t>
            </a:r>
          </a:p>
        </p:txBody>
      </p:sp>
      <p:sp>
        <p:nvSpPr>
          <p:cNvPr id="3" name="Content Placeholder 2">
            <a:extLst>
              <a:ext uri="{FF2B5EF4-FFF2-40B4-BE49-F238E27FC236}">
                <a16:creationId xmlns:a16="http://schemas.microsoft.com/office/drawing/2014/main" id="{997F0267-0C6B-1BF3-642D-57CF3A6F0CA7}"/>
              </a:ext>
            </a:extLst>
          </p:cNvPr>
          <p:cNvSpPr>
            <a:spLocks noGrp="1"/>
          </p:cNvSpPr>
          <p:nvPr>
            <p:ph idx="1"/>
          </p:nvPr>
        </p:nvSpPr>
        <p:spPr>
          <a:xfrm>
            <a:off x="685801" y="1461246"/>
            <a:ext cx="4941133" cy="1694329"/>
          </a:xfrm>
        </p:spPr>
        <p:txBody>
          <a:bodyPr>
            <a:normAutofit fontScale="77500" lnSpcReduction="20000"/>
          </a:bodyPr>
          <a:lstStyle/>
          <a:p>
            <a:pPr marL="0" indent="0">
              <a:buNone/>
            </a:pPr>
            <a:endParaRPr lang="en-IN" sz="2400" dirty="0"/>
          </a:p>
          <a:p>
            <a:pPr marL="0" indent="0" algn="l">
              <a:buNone/>
            </a:pPr>
            <a:r>
              <a:rPr lang="en-IN" b="0" i="0" dirty="0">
                <a:solidFill>
                  <a:srgbClr val="202124"/>
                </a:solidFill>
                <a:effectLst/>
                <a:latin typeface="Google Sans"/>
              </a:rPr>
              <a:t>is </a:t>
            </a:r>
            <a:r>
              <a:rPr lang="en-IN" b="0" i="0" dirty="0">
                <a:solidFill>
                  <a:srgbClr val="040C28"/>
                </a:solidFill>
                <a:effectLst/>
                <a:latin typeface="Google Sans"/>
              </a:rPr>
              <a:t>a graph that shows the frequency of numerical data using rectangles</a:t>
            </a:r>
            <a:r>
              <a:rPr lang="en-IN" b="0" i="0" dirty="0">
                <a:solidFill>
                  <a:srgbClr val="202124"/>
                </a:solidFill>
                <a:effectLst/>
                <a:latin typeface="Google Sans"/>
              </a:rPr>
              <a:t>. The height of a rectangle represents the distribution frequency of a variable.</a:t>
            </a:r>
            <a:endParaRPr lang="en-IN" b="0" i="0" dirty="0">
              <a:solidFill>
                <a:srgbClr val="202124"/>
              </a:solidFill>
              <a:effectLst/>
              <a:latin typeface="arial" panose="020B0604020202020204" pitchFamily="34" charset="0"/>
            </a:endParaRPr>
          </a:p>
          <a:p>
            <a:pPr marL="0" indent="0">
              <a:buNone/>
            </a:pPr>
            <a:endParaRPr lang="en-IN" dirty="0"/>
          </a:p>
        </p:txBody>
      </p:sp>
      <p:pic>
        <p:nvPicPr>
          <p:cNvPr id="5" name="Picture 4">
            <a:extLst>
              <a:ext uri="{FF2B5EF4-FFF2-40B4-BE49-F238E27FC236}">
                <a16:creationId xmlns:a16="http://schemas.microsoft.com/office/drawing/2014/main" id="{3CF7E9CD-7C6A-403D-8ACF-9747E2E4ACFF}"/>
              </a:ext>
            </a:extLst>
          </p:cNvPr>
          <p:cNvPicPr>
            <a:picLocks noChangeAspect="1"/>
          </p:cNvPicPr>
          <p:nvPr/>
        </p:nvPicPr>
        <p:blipFill>
          <a:blip r:embed="rId2"/>
          <a:stretch>
            <a:fillRect/>
          </a:stretch>
        </p:blipFill>
        <p:spPr>
          <a:xfrm>
            <a:off x="5689687" y="1694329"/>
            <a:ext cx="5619135" cy="4114800"/>
          </a:xfrm>
          <a:prstGeom prst="rect">
            <a:avLst/>
          </a:prstGeom>
        </p:spPr>
      </p:pic>
    </p:spTree>
    <p:extLst>
      <p:ext uri="{BB962C8B-B14F-4D97-AF65-F5344CB8AC3E}">
        <p14:creationId xmlns:p14="http://schemas.microsoft.com/office/powerpoint/2010/main" val="2209209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99</TotalTime>
  <Words>648</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 Display</vt:lpstr>
      <vt:lpstr>Arial</vt:lpstr>
      <vt:lpstr>Arial</vt:lpstr>
      <vt:lpstr>Calibri</vt:lpstr>
      <vt:lpstr>Google Sans</vt:lpstr>
      <vt:lpstr>Roboto</vt:lpstr>
      <vt:lpstr>Tw Cen MT</vt:lpstr>
      <vt:lpstr>Circuit</vt:lpstr>
      <vt:lpstr>OIL PRICE PREDICTION</vt:lpstr>
      <vt:lpstr>PowerPoint Presentation</vt:lpstr>
      <vt:lpstr>AGENDA</vt:lpstr>
      <vt:lpstr>EXPLOTARY  DATA  ANALYSIS</vt:lpstr>
      <vt:lpstr>PowerPoint Presentation</vt:lpstr>
      <vt:lpstr>DATA VISUALIZATION</vt:lpstr>
      <vt:lpstr>Price of oil </vt:lpstr>
      <vt:lpstr>Line plot</vt:lpstr>
      <vt:lpstr>Histogram</vt:lpstr>
      <vt:lpstr>PowerPoint Presentation</vt:lpstr>
      <vt:lpstr>Autocorrelation plot Are a commonly-used tool for checking randomness in a data set. </vt:lpstr>
      <vt:lpstr>Daily Availability</vt:lpstr>
      <vt:lpstr>Data partition</vt:lpstr>
      <vt:lpstr>Model building</vt:lpstr>
      <vt:lpstr>Bagging regressor</vt:lpstr>
      <vt:lpstr>Random Forest</vt:lpstr>
      <vt:lpstr>Logistic Regression</vt:lpstr>
      <vt:lpstr>PowerPoint Presentation</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PREDICTION</dc:title>
  <dc:creator>samiksha patre</dc:creator>
  <cp:lastModifiedBy>samiksha patre</cp:lastModifiedBy>
  <cp:revision>7</cp:revision>
  <dcterms:created xsi:type="dcterms:W3CDTF">2023-11-15T08:35:04Z</dcterms:created>
  <dcterms:modified xsi:type="dcterms:W3CDTF">2023-11-29T15:26:57Z</dcterms:modified>
</cp:coreProperties>
</file>