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9" r:id="rId2"/>
    <p:sldId id="256" r:id="rId3"/>
    <p:sldId id="257" r:id="rId4"/>
    <p:sldId id="262" r:id="rId5"/>
    <p:sldId id="258" r:id="rId6"/>
    <p:sldId id="265" r:id="rId7"/>
    <p:sldId id="281" r:id="rId8"/>
    <p:sldId id="28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7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97"/>
    <a:srgbClr val="003635"/>
    <a:srgbClr val="9EFF29"/>
    <a:srgbClr val="5DD5FF"/>
    <a:srgbClr val="66FFCC"/>
    <a:srgbClr val="00217E"/>
    <a:srgbClr val="600000"/>
    <a:srgbClr val="FF8225"/>
    <a:srgbClr val="FF25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177" y="3215148"/>
            <a:ext cx="8015750" cy="101763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177" y="4229101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0" y="7479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533832"/>
            <a:ext cx="8244349" cy="321514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283" y="539273"/>
            <a:ext cx="64499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116" y="1312606"/>
            <a:ext cx="6474543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8247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1127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367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1127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367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20294601">
            <a:off x="2375933" y="1789032"/>
            <a:ext cx="6449920" cy="16609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TO</a:t>
            </a:r>
            <a:r>
              <a:rPr lang="en-US" sz="4000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THE BANKING WORLD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rot="20238886">
            <a:off x="910577" y="784149"/>
            <a:ext cx="7418818" cy="121974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9600" b="1" i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967B-D9A5-86BB-6C3F-70DD5EB3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780" y="293675"/>
            <a:ext cx="2910220" cy="48356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9EFF29"/>
                </a:solidFill>
                <a:latin typeface="Script MT Bold" panose="03040602040607080904" pitchFamily="66" charset="0"/>
              </a:rPr>
              <a:t>Income Type</a:t>
            </a:r>
            <a:endParaRPr lang="en-IN" dirty="0">
              <a:solidFill>
                <a:srgbClr val="9EFF29"/>
              </a:solidFill>
              <a:latin typeface="Script MT Bold" panose="03040602040607080904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58FD1D-086E-F1B2-0135-4C537360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186" y="1906267"/>
            <a:ext cx="4268749" cy="309176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B0F5E00-DD64-7352-FA59-54454D6CC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29" y="1099993"/>
            <a:ext cx="8244349" cy="3215149"/>
          </a:xfrm>
        </p:spPr>
        <p:txBody>
          <a:bodyPr>
            <a:normAutofit/>
          </a:bodyPr>
          <a:lstStyle/>
          <a:p>
            <a:r>
              <a:rPr lang="en-US" sz="17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Source of income is vital component in terms of getting Loan from Bank. Here we can see 8 types of income.</a:t>
            </a:r>
            <a:endParaRPr lang="en-IN" sz="17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763F-445D-B11D-2F32-919A648B2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72" y="1912941"/>
            <a:ext cx="4268748" cy="30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2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7170-59D9-64E2-E176-E871ECC8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145" y="394519"/>
            <a:ext cx="3537618" cy="55625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9EFF29"/>
                </a:solidFill>
                <a:latin typeface="Script MT Bold" panose="03040602040607080904" pitchFamily="66" charset="0"/>
              </a:rPr>
              <a:t>Education Achieved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570A-C3FA-6062-223B-B0DB97D4C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Qualification achieved by the Client or consumer of the bank.</a:t>
            </a:r>
          </a:p>
          <a:p>
            <a:endParaRPr lang="en-IN" sz="17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550AF-6DEE-B194-2FA2-C2319824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328" y="1847451"/>
            <a:ext cx="3924578" cy="3215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63C86-83D2-D569-DBCA-4564789A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98" y="1847451"/>
            <a:ext cx="4507218" cy="32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2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2321-0A02-6573-772A-81A7FC5E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076" y="300717"/>
            <a:ext cx="3250616" cy="76352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9EFF29"/>
                </a:solidFill>
                <a:latin typeface="Script MT Bold" panose="03040602040607080904" pitchFamily="66" charset="0"/>
              </a:rPr>
              <a:t>Civil Status of client</a:t>
            </a:r>
            <a:endParaRPr lang="en-IN" sz="2800" dirty="0">
              <a:solidFill>
                <a:srgbClr val="9EFF29"/>
              </a:solidFill>
              <a:latin typeface="Script MT Bold" panose="030406020406070809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E1C2-FAE0-5D07-C81F-9E37F8FA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57" y="1533832"/>
            <a:ext cx="8525537" cy="3215149"/>
          </a:xfrm>
        </p:spPr>
        <p:txBody>
          <a:bodyPr>
            <a:normAutofit/>
          </a:bodyPr>
          <a:lstStyle/>
          <a:p>
            <a:r>
              <a:rPr lang="en-US" sz="17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In terms of loan provided by the bank, civil status  or marital status can impact  the mortgage  eligibility  &amp; interest rate in India.</a:t>
            </a:r>
          </a:p>
          <a:p>
            <a:endParaRPr lang="en-US" sz="17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00D41-4361-F878-0F81-98F6A2278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56" y="2159499"/>
            <a:ext cx="3566187" cy="2847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D09BE-6026-1536-33ED-03D5DA81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06" y="2166173"/>
            <a:ext cx="4538129" cy="284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4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A7F8-16CF-7641-6714-4AF20F18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544" y="287367"/>
            <a:ext cx="2883522" cy="56028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9EFF29"/>
                </a:solidFill>
                <a:latin typeface="Script MT Bold" panose="03040602040607080904" pitchFamily="66" charset="0"/>
              </a:rPr>
              <a:t>Property type</a:t>
            </a:r>
            <a:endParaRPr lang="en-IN" sz="2800" dirty="0">
              <a:solidFill>
                <a:srgbClr val="9EFF29"/>
              </a:solidFill>
              <a:latin typeface="Script MT Bold" panose="030406020406070809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400A-0B23-FD64-0888-28938F35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Property type is much more important in terms of getting loan. Mortgage loan is one of the example of bank loan.</a:t>
            </a:r>
            <a:endParaRPr lang="en-IN" sz="17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D3B96-3C8C-6EFC-76A2-375987FA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549" y="2249291"/>
            <a:ext cx="4163658" cy="2764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D83415-F6FC-689C-3087-0DD7302BD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55" y="2249291"/>
            <a:ext cx="4284145" cy="27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2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0DAD-202D-9408-2F67-5D4C2068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981" y="454229"/>
            <a:ext cx="3370757" cy="6537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9EFF29"/>
                </a:solidFill>
                <a:latin typeface="Script MT Bold" panose="03040602040607080904" pitchFamily="66" charset="0"/>
              </a:rPr>
              <a:t>Occupation type</a:t>
            </a:r>
            <a:endParaRPr lang="en-IN" sz="2800" dirty="0">
              <a:solidFill>
                <a:srgbClr val="9EFF29"/>
              </a:solidFill>
              <a:latin typeface="Script MT Bold" panose="030406020406070809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AFB3-A200-8A8B-3EB2-82CA3F083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6" y="1107959"/>
            <a:ext cx="8244349" cy="3215149"/>
          </a:xfrm>
        </p:spPr>
        <p:txBody>
          <a:bodyPr>
            <a:normAutofit/>
          </a:bodyPr>
          <a:lstStyle/>
          <a:p>
            <a:r>
              <a:rPr lang="en-US" sz="17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Source of income is much more vital in repaying &amp; getting the loan from any financial institutions.</a:t>
            </a:r>
            <a:endParaRPr lang="en-IN" sz="17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08864-AFB7-62EE-1EA9-BB979B47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8" y="1761690"/>
            <a:ext cx="8790254" cy="32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1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3DD7-C185-271B-AF91-FF3FACBB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497" y="320740"/>
            <a:ext cx="2656591" cy="58031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9EFF29"/>
                </a:solidFill>
                <a:latin typeface="Script MT Bold" panose="03040602040607080904" pitchFamily="66" charset="0"/>
              </a:rPr>
              <a:t>Credit Amount</a:t>
            </a:r>
            <a:endParaRPr lang="en-IN" sz="2800" dirty="0">
              <a:solidFill>
                <a:srgbClr val="9EFF29"/>
              </a:solidFill>
              <a:latin typeface="Script MT Bold" panose="030406020406070809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D744-A6F5-45A5-062C-D03D1745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25" y="1076226"/>
            <a:ext cx="8244349" cy="1037918"/>
          </a:xfrm>
        </p:spPr>
        <p:txBody>
          <a:bodyPr>
            <a:normAutofit fontScale="85000" lnSpcReduction="20000"/>
          </a:bodyPr>
          <a:lstStyle/>
          <a:p>
            <a:r>
              <a:rPr lang="en-US" sz="17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The bank credit is the total amount of money that a person or business can borrow from a bank.</a:t>
            </a:r>
          </a:p>
          <a:p>
            <a:r>
              <a:rPr lang="en-US" sz="17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Here in the data point we can see that Average Credit amount is 5lakhs 92 thousands in  Application data where as in previous application data is 2lakhs 46 thousands.</a:t>
            </a:r>
            <a:endParaRPr lang="en-IN" sz="17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E1BDC-B072-BC55-6DC2-C9EC5708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5" y="2114144"/>
            <a:ext cx="4004671" cy="2898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180BE-4930-42DB-EB40-18A01BD6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114144"/>
            <a:ext cx="4353257" cy="28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6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9658-AC90-1633-E830-CA5E99A7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920" y="333722"/>
            <a:ext cx="2790080" cy="54363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9EFF29"/>
                </a:solidFill>
                <a:latin typeface="Script MT Bold" panose="03040602040607080904" pitchFamily="66" charset="0"/>
              </a:rPr>
              <a:t>Annuity amount</a:t>
            </a:r>
            <a:endParaRPr lang="en-IN" sz="2800" dirty="0">
              <a:solidFill>
                <a:srgbClr val="9EFF29"/>
              </a:solidFill>
              <a:latin typeface="Script MT Bold" panose="030406020406070809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680E-7EEF-4132-A36B-490CDB2F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4" y="1169076"/>
            <a:ext cx="8244349" cy="1040168"/>
          </a:xfrm>
        </p:spPr>
        <p:txBody>
          <a:bodyPr>
            <a:normAutofit fontScale="85000" lnSpcReduction="20000"/>
          </a:bodyPr>
          <a:lstStyle/>
          <a:p>
            <a:r>
              <a:rPr lang="en-US" sz="16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 person pays either a lump sum amount or regular instalments in the given period to get regular payments or payouts as long as he/she lives or for a pre-specified fixed period.</a:t>
            </a:r>
          </a:p>
          <a:p>
            <a:r>
              <a:rPr lang="en-US" sz="16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As per data Set of the  both current &amp; previous Application  it suggest that average annuity amount is  26 thousands &amp; 15 thousands respectively.</a:t>
            </a:r>
            <a:endParaRPr lang="en-IN" sz="16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06AD84-F4F8-59E3-17D0-18C02948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0" y="2209244"/>
            <a:ext cx="4110960" cy="2740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0C2A2E-0749-831E-A7FE-544392C1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59" y="2209244"/>
            <a:ext cx="4542751" cy="27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99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63FE-DDF8-57E2-62DC-87103745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16" y="137736"/>
            <a:ext cx="4907984" cy="51356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9EFF29"/>
                </a:solidFill>
                <a:latin typeface="Script MT Bold" panose="03040602040607080904" pitchFamily="66" charset="0"/>
              </a:rPr>
              <a:t>Application status on previous data</a:t>
            </a:r>
            <a:endParaRPr lang="en-IN" sz="2800" dirty="0">
              <a:solidFill>
                <a:srgbClr val="9EFF29"/>
              </a:solidFill>
              <a:latin typeface="Script MT Bold" panose="030406020406070809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B409-54B9-D44D-727F-8D097552E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As per the previous  data , Application status  has  an impactful  occurrence  in terms of  providing  Credit  to the Client.</a:t>
            </a:r>
            <a:endParaRPr lang="en-IN" sz="14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80CCB-6064-0637-E4D6-F6E8C6D9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569" y="2283578"/>
            <a:ext cx="4316945" cy="2584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7AD5E7-35E0-F660-B4B3-2F008F465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7" y="2283578"/>
            <a:ext cx="4341482" cy="25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1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748F-EA91-F8AD-1D36-A5312B7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167" y="144410"/>
            <a:ext cx="4578833" cy="500218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9EFF29"/>
                </a:solidFill>
                <a:latin typeface="Script MT Bold" panose="03040602040607080904" pitchFamily="66" charset="0"/>
              </a:rPr>
              <a:t>Relationship between two data Set</a:t>
            </a:r>
            <a:endParaRPr lang="en-IN" sz="2500" dirty="0">
              <a:solidFill>
                <a:srgbClr val="9EFF29"/>
              </a:solidFill>
              <a:latin typeface="Script MT Bold" panose="030406020406070809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133673-D6D1-D37F-1E5F-B2CFD3E66015}"/>
              </a:ext>
            </a:extLst>
          </p:cNvPr>
          <p:cNvSpPr txBox="1">
            <a:spLocks/>
          </p:cNvSpPr>
          <p:nvPr/>
        </p:nvSpPr>
        <p:spPr>
          <a:xfrm>
            <a:off x="501445" y="947773"/>
            <a:ext cx="8244349" cy="1201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The 1</a:t>
            </a:r>
            <a:r>
              <a:rPr lang="en-US" sz="1400" b="1" i="1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st</a:t>
            </a:r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plot shows that the  client who are previously also applied for the loan and they considered as the defaulters  &amp; non defaulters.</a:t>
            </a:r>
          </a:p>
          <a:p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1400" b="1" i="1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nd</a:t>
            </a:r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plot showcase that according to the occupation of the client , previously those client has been considered .</a:t>
            </a:r>
          </a:p>
          <a:p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3</a:t>
            </a:r>
            <a:r>
              <a:rPr lang="en-US" sz="1400" b="1" i="1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rd</a:t>
            </a:r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 plot  indicate the housing type according to the previous data .</a:t>
            </a:r>
          </a:p>
          <a:p>
            <a:endParaRPr lang="en-IN" sz="14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674ED4-3204-0D5F-8A70-6EEE505C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6" y="2149173"/>
            <a:ext cx="2643084" cy="28570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32FDBA-A4C4-4E1F-9076-4B0254AC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617" y="2140908"/>
            <a:ext cx="3143667" cy="28648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F5FC6D-7CE6-E99E-4751-714F282F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072" y="2134235"/>
            <a:ext cx="2950114" cy="28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9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2388-BEAE-C873-F6FE-E2FC908E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009" y="233972"/>
            <a:ext cx="7055055" cy="50689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9EFF29"/>
                </a:solidFill>
                <a:latin typeface="Script MT Bold" panose="03040602040607080904" pitchFamily="66" charset="0"/>
              </a:rPr>
              <a:t>Relationship between two data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C013-56BA-A487-3751-1F438AF0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0" y="1026941"/>
            <a:ext cx="8244349" cy="1262764"/>
          </a:xfrm>
        </p:spPr>
        <p:txBody>
          <a:bodyPr>
            <a:normAutofit/>
          </a:bodyPr>
          <a:lstStyle/>
          <a:p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According the 1</a:t>
            </a:r>
            <a:r>
              <a:rPr lang="en-US" sz="1400" b="1" i="1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st</a:t>
            </a:r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plot indicate the Income type in respect to contract status.</a:t>
            </a:r>
          </a:p>
          <a:p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In the  2</a:t>
            </a:r>
            <a:r>
              <a:rPr lang="en-US" sz="1400" b="1" i="1" baseline="30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nd</a:t>
            </a:r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plot  ,education type showcase with  contract status.</a:t>
            </a:r>
          </a:p>
          <a:p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Last plot shows the marital status of a client in terms of contract status.</a:t>
            </a:r>
          </a:p>
          <a:p>
            <a:endParaRPr lang="en-IN" sz="14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67489-F3F1-2F57-C999-9B1EE3594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9" y="2115802"/>
            <a:ext cx="2945554" cy="2933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CC630-3DF0-9C67-14C9-2617B562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342" y="2115802"/>
            <a:ext cx="2945554" cy="2933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767A7C-2E1B-9DDC-771F-1ECA49383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85" y="2115802"/>
            <a:ext cx="2787800" cy="29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8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26" y="155448"/>
            <a:ext cx="8037871" cy="2527682"/>
          </a:xfrm>
        </p:spPr>
        <p:txBody>
          <a:bodyPr>
            <a:noAutofit/>
          </a:bodyPr>
          <a:lstStyle/>
          <a:p>
            <a:pPr algn="ctr"/>
            <a:r>
              <a:rPr lang="en-US" i="1" dirty="0">
                <a:solidFill>
                  <a:srgbClr val="FFFF00"/>
                </a:solidFill>
                <a:highlight>
                  <a:srgbClr val="008000"/>
                </a:highlight>
                <a:latin typeface="Algerian" panose="04020705040A02060702" pitchFamily="82" charset="0"/>
              </a:rPr>
              <a:t>Major Project </a:t>
            </a:r>
            <a:br>
              <a:rPr lang="en-US" i="1" dirty="0">
                <a:solidFill>
                  <a:srgbClr val="FFFF00"/>
                </a:solidFill>
                <a:highlight>
                  <a:srgbClr val="008000"/>
                </a:highlight>
                <a:latin typeface="Algerian" panose="04020705040A02060702" pitchFamily="82" charset="0"/>
              </a:rPr>
            </a:br>
            <a:r>
              <a:rPr lang="en-US" i="1" dirty="0">
                <a:solidFill>
                  <a:srgbClr val="FFFF00"/>
                </a:solidFill>
                <a:highlight>
                  <a:srgbClr val="008000"/>
                </a:highlight>
                <a:latin typeface="Algerian" panose="04020705040A02060702" pitchFamily="82" charset="0"/>
              </a:rPr>
              <a:t>on </a:t>
            </a:r>
            <a:br>
              <a:rPr lang="en-US" i="1" dirty="0">
                <a:solidFill>
                  <a:srgbClr val="FFFF00"/>
                </a:solidFill>
                <a:highlight>
                  <a:srgbClr val="008000"/>
                </a:highlight>
                <a:latin typeface="Algerian" panose="04020705040A02060702" pitchFamily="82" charset="0"/>
              </a:rPr>
            </a:br>
            <a:r>
              <a:rPr lang="en-US" i="1" dirty="0">
                <a:solidFill>
                  <a:srgbClr val="FFFF00"/>
                </a:solidFill>
                <a:highlight>
                  <a:srgbClr val="008000"/>
                </a:highlight>
                <a:latin typeface="Algerian" panose="04020705040A02060702" pitchFamily="82" charset="0"/>
              </a:rPr>
              <a:t>Credit Risk Analytics</a:t>
            </a:r>
            <a:br>
              <a:rPr lang="en-US" i="1" dirty="0">
                <a:solidFill>
                  <a:srgbClr val="FFFF00"/>
                </a:solidFill>
                <a:highlight>
                  <a:srgbClr val="008000"/>
                </a:highlight>
                <a:latin typeface="Algerian" panose="04020705040A02060702" pitchFamily="82" charset="0"/>
              </a:rPr>
            </a:br>
            <a:r>
              <a:rPr lang="en-US" i="1" dirty="0">
                <a:solidFill>
                  <a:srgbClr val="FFFF00"/>
                </a:solidFill>
                <a:highlight>
                  <a:srgbClr val="008000"/>
                </a:highlight>
                <a:latin typeface="Algerian" panose="04020705040A02060702" pitchFamily="82" charset="0"/>
              </a:rPr>
              <a:t>(</a:t>
            </a:r>
            <a:r>
              <a:rPr lang="en-US" i="1" dirty="0" err="1">
                <a:solidFill>
                  <a:srgbClr val="FFFF00"/>
                </a:solidFill>
                <a:highlight>
                  <a:srgbClr val="008000"/>
                </a:highlight>
                <a:latin typeface="Algerian" panose="04020705040A02060702" pitchFamily="82" charset="0"/>
              </a:rPr>
              <a:t>BonDora</a:t>
            </a:r>
            <a:r>
              <a:rPr lang="en-US" i="1" dirty="0">
                <a:solidFill>
                  <a:srgbClr val="FFFF00"/>
                </a:solidFill>
                <a:highlight>
                  <a:srgbClr val="008000"/>
                </a:highlight>
                <a:latin typeface="Algerian" panose="04020705040A02060702" pitchFamily="82" charset="0"/>
              </a:rPr>
              <a:t> Bank)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691" y="2571750"/>
            <a:ext cx="8059992" cy="235419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BY</a:t>
            </a:r>
            <a:br>
              <a:rPr lang="en-US" sz="2800" b="1" i="1" dirty="0">
                <a:solidFill>
                  <a:srgbClr val="92D050"/>
                </a:solidFill>
                <a:latin typeface="Arial Black" panose="020B0A04020102020204" pitchFamily="34" charset="0"/>
              </a:rPr>
            </a:br>
            <a:r>
              <a:rPr lang="en-IN" sz="4800" b="1" i="1" dirty="0">
                <a:solidFill>
                  <a:srgbClr val="FF0D97"/>
                </a:solidFill>
              </a:rPr>
              <a:t>Members of Team F</a:t>
            </a:r>
          </a:p>
          <a:p>
            <a:pPr marL="0" indent="0" algn="ctr">
              <a:buNone/>
            </a:pPr>
            <a:endParaRPr lang="en-IN" sz="900" b="1" i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en-IN" sz="4000" b="1" i="1" dirty="0">
                <a:solidFill>
                  <a:srgbClr val="66FFCC"/>
                </a:solidFill>
              </a:rPr>
              <a:t>Internship Program</a:t>
            </a:r>
          </a:p>
          <a:p>
            <a:pPr marL="0" indent="0" algn="ctr">
              <a:buNone/>
            </a:pPr>
            <a:r>
              <a:rPr lang="en-IN" sz="2800" b="1" i="1" dirty="0">
                <a:solidFill>
                  <a:srgbClr val="5DD5FF"/>
                </a:solidFill>
              </a:rPr>
              <a:t>Under the Guidance of:</a:t>
            </a:r>
          </a:p>
          <a:p>
            <a:pPr algn="ctr"/>
            <a:endParaRPr lang="en-IN" sz="12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5200" b="1" i="1" dirty="0">
                <a:solidFill>
                  <a:srgbClr val="66FFCC"/>
                </a:solidFill>
                <a:latin typeface="Algerian" panose="04020705040A02060702" pitchFamily="82" charset="0"/>
              </a:rPr>
              <a:t>EVOASTRA VENTURES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AD861A-B14D-6DE4-B11C-221A6A85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446"/>
            <a:ext cx="8229600" cy="51435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D9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cript MT Bold" panose="03040602040607080904" pitchFamily="66" charset="0"/>
              </a:rPr>
              <a:t>Descriptive Statistic</a:t>
            </a:r>
            <a:endParaRPr lang="en-IN" sz="4000" dirty="0">
              <a:solidFill>
                <a:srgbClr val="FF0D9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cript MT Bold" panose="03040602040607080904" pitchFamily="66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CF6D3-5CEF-12C6-F3C2-3850F2A0B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8202" y="1138736"/>
            <a:ext cx="4342219" cy="1697236"/>
          </a:xfrm>
        </p:spPr>
        <p:txBody>
          <a:bodyPr>
            <a:noAutofit/>
          </a:bodyPr>
          <a:lstStyle/>
          <a:p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According to the  application data,</a:t>
            </a:r>
          </a:p>
          <a:p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Highest income of client is 11corers 70 lakhs &amp; minimum income is 25  thousands six fifty.</a:t>
            </a:r>
          </a:p>
          <a:p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maximum Amount credit to their account is  40lakhs 50 thousands &amp; minimum is 45 thousands.</a:t>
            </a:r>
          </a:p>
          <a:p>
            <a:r>
              <a:rPr lang="en-IN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2 lakhs 30 thousands is the highest annuity amount &amp; the  lowest annuity amount is 16 hundreds.	</a:t>
            </a:r>
          </a:p>
          <a:p>
            <a:r>
              <a:rPr lang="en-IN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The maximum price of the good s is </a:t>
            </a:r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40lakhs 50 thousands &amp; minimum is 45 thousands.</a:t>
            </a:r>
            <a:endParaRPr lang="en-IN" sz="11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0134-00A7-5AB2-F6D6-276F7F468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96" y="1138736"/>
            <a:ext cx="4256964" cy="1631759"/>
          </a:xfrm>
        </p:spPr>
        <p:txBody>
          <a:bodyPr>
            <a:normAutofit fontScale="25000" lnSpcReduction="20000"/>
          </a:bodyPr>
          <a:lstStyle/>
          <a:p>
            <a:r>
              <a:rPr lang="en-US" sz="4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According to the  Previous application data,</a:t>
            </a:r>
          </a:p>
          <a:p>
            <a:r>
              <a:rPr lang="en-US" sz="4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Highest Application amount is 40lakhs 50 thousands &amp; minimum is 5 thousands 4 hundreds.</a:t>
            </a:r>
          </a:p>
          <a:p>
            <a:r>
              <a:rPr lang="en-US" sz="4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maximum Amount credit to their account is  41lakhs  4 thousands &amp; minimum is 5 thousands.</a:t>
            </a:r>
          </a:p>
          <a:p>
            <a:r>
              <a:rPr lang="en-IN" sz="4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4 lakhs 18 thousands is the highest annuity amount &amp; the  lowest annuity amount is 5 hundreds.	</a:t>
            </a:r>
          </a:p>
          <a:p>
            <a:r>
              <a:rPr lang="en-IN" sz="4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The maximum price of the good s is </a:t>
            </a:r>
            <a:r>
              <a:rPr lang="en-US" sz="4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40lakhs 50 thousands &amp; minimum is 5 thousands 4hundreds.</a:t>
            </a:r>
            <a:endParaRPr lang="en-IN" sz="44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  <a:p>
            <a:endParaRPr lang="en-IN" sz="14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11311-4166-78A0-1D55-D7975B4E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94" y="3077773"/>
            <a:ext cx="4342219" cy="200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CC0603-D0C5-99B6-9B90-3F1CDB000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7" y="3077773"/>
            <a:ext cx="4490113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0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D068-145A-733B-58F8-A9F19751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300" y="67110"/>
            <a:ext cx="5072742" cy="50689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9EFF29"/>
                </a:solidFill>
                <a:latin typeface="Script MT Bold" panose="03040602040607080904" pitchFamily="66" charset="0"/>
              </a:rPr>
              <a:t>Outlier Detection</a:t>
            </a:r>
            <a:endParaRPr lang="en-IN" sz="3200" dirty="0">
              <a:solidFill>
                <a:srgbClr val="9EFF29"/>
              </a:solidFill>
              <a:latin typeface="Script MT Bold" panose="030406020406070809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416E-ECD2-A2BB-76C2-BFA06BDEF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986528"/>
            <a:ext cx="8244349" cy="435130"/>
          </a:xfrm>
        </p:spPr>
        <p:txBody>
          <a:bodyPr>
            <a:normAutofit/>
          </a:bodyPr>
          <a:lstStyle/>
          <a:p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As per the data point we can observe that  all features has the Outliers.</a:t>
            </a:r>
            <a:endParaRPr lang="en-IN" sz="14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1AFC5-C216-C006-3C0C-9C951F991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9" y="1368265"/>
            <a:ext cx="4214506" cy="1681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D615A-8524-26B1-AA2E-F5108A2A2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51" y="1368264"/>
            <a:ext cx="4221141" cy="1681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999D23-0835-55F1-56ED-44BFC48AB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9" y="3307191"/>
            <a:ext cx="4214505" cy="1699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15866F-1C57-5F66-C1FA-471F43D21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951" y="3307192"/>
            <a:ext cx="4221141" cy="169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97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D068-145A-733B-58F8-A9F19751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300" y="67110"/>
            <a:ext cx="5072742" cy="50689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9EFF29"/>
                </a:solidFill>
                <a:latin typeface="Script MT Bold" panose="03040602040607080904" pitchFamily="66" charset="0"/>
              </a:rPr>
              <a:t>After removal of Outlier</a:t>
            </a:r>
            <a:endParaRPr lang="en-IN" sz="3200" dirty="0">
              <a:solidFill>
                <a:srgbClr val="9EFF29"/>
              </a:solidFill>
              <a:latin typeface="Script MT Bold" panose="030406020406070809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416E-ECD2-A2BB-76C2-BFA06BDEF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986528"/>
            <a:ext cx="8244349" cy="435130"/>
          </a:xfrm>
        </p:spPr>
        <p:txBody>
          <a:bodyPr>
            <a:normAutofit/>
          </a:bodyPr>
          <a:lstStyle/>
          <a:p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After using IQR  method we can see there was reduction in the Outliers</a:t>
            </a:r>
            <a:endParaRPr lang="en-IN" sz="14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3365D-3A42-6223-7837-7A66F9210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0" y="1368264"/>
            <a:ext cx="4414114" cy="16819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48EFBF-42FC-843D-F431-BC916313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48" y="1368264"/>
            <a:ext cx="4414112" cy="16819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607F0-E534-271C-0950-934D345C4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0" y="3324792"/>
            <a:ext cx="4414113" cy="16819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C2CE29-A94E-A89F-9792-2F7426F73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348" y="3324792"/>
            <a:ext cx="4414112" cy="168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93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4CB1-EB75-9AF3-D1AD-54278DFA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512" y="0"/>
            <a:ext cx="4151668" cy="436845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solidFill>
                  <a:srgbClr val="9EFF29"/>
                </a:solidFill>
                <a:latin typeface="Script MT Bold" panose="03040602040607080904" pitchFamily="66" charset="0"/>
              </a:rPr>
              <a:t>Correlation for Client</a:t>
            </a:r>
            <a:endParaRPr lang="en-IN" sz="2900" dirty="0">
              <a:solidFill>
                <a:srgbClr val="9EFF29"/>
              </a:solidFill>
              <a:latin typeface="Script MT Bold" panose="030406020406070809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4C2A-C3AF-5D00-E274-D24A6420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" y="3897880"/>
            <a:ext cx="8244349" cy="1174704"/>
          </a:xfrm>
        </p:spPr>
        <p:txBody>
          <a:bodyPr>
            <a:normAutofit lnSpcReduction="10000"/>
          </a:bodyPr>
          <a:lstStyle/>
          <a:p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There was a positive correlation between</a:t>
            </a:r>
          </a:p>
          <a:p>
            <a:pPr lvl="1"/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Goods price &amp; Annuity</a:t>
            </a:r>
          </a:p>
          <a:p>
            <a:pPr lvl="1"/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Occupation  &amp; Income type(pensioner)</a:t>
            </a:r>
          </a:p>
          <a:p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There was a negative correlation as well </a:t>
            </a:r>
          </a:p>
          <a:p>
            <a:pPr lvl="1"/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EDUCATION  &amp;  Annuity</a:t>
            </a:r>
          </a:p>
          <a:p>
            <a:pPr lvl="1"/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Education &amp; goods price</a:t>
            </a:r>
          </a:p>
          <a:p>
            <a:endParaRPr lang="en-IN" sz="11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5345C-7CFD-0366-C829-74FD8C29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4" y="614050"/>
            <a:ext cx="8950599" cy="321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1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4CB1-EB75-9AF3-D1AD-54278DFA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512" y="0"/>
            <a:ext cx="4151668" cy="436845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solidFill>
                  <a:srgbClr val="9EFF29"/>
                </a:solidFill>
                <a:latin typeface="Script MT Bold" panose="03040602040607080904" pitchFamily="66" charset="0"/>
              </a:rPr>
              <a:t>Correlation for Client</a:t>
            </a:r>
            <a:endParaRPr lang="en-IN" sz="2900" dirty="0">
              <a:solidFill>
                <a:srgbClr val="9EFF29"/>
              </a:solidFill>
              <a:latin typeface="Script MT Bold" panose="030406020406070809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4C2A-C3AF-5D00-E274-D24A6420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" y="3897880"/>
            <a:ext cx="8244349" cy="1174704"/>
          </a:xfrm>
        </p:spPr>
        <p:txBody>
          <a:bodyPr>
            <a:normAutofit lnSpcReduction="10000"/>
          </a:bodyPr>
          <a:lstStyle/>
          <a:p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There was a positive correlation between</a:t>
            </a:r>
          </a:p>
          <a:p>
            <a:pPr lvl="1"/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Goods price &amp; Credit amount</a:t>
            </a:r>
          </a:p>
          <a:p>
            <a:pPr lvl="1"/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Goods price  &amp; Education</a:t>
            </a:r>
          </a:p>
          <a:p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There was a negative correlation as well </a:t>
            </a:r>
          </a:p>
          <a:p>
            <a:pPr lvl="1"/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Housing type ( house or apartment  &amp; Municipal apartment)</a:t>
            </a:r>
          </a:p>
          <a:p>
            <a:pPr lvl="1"/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Income  Type ( Working &amp; Pensioner)</a:t>
            </a:r>
          </a:p>
          <a:p>
            <a:endParaRPr lang="en-IN" sz="11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441859-B169-B4D8-EB6D-46B9E478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0" y="436844"/>
            <a:ext cx="8969601" cy="34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88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4CB1-EB75-9AF3-D1AD-54278DFA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512" y="0"/>
            <a:ext cx="4151668" cy="436845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solidFill>
                  <a:srgbClr val="9EFF29"/>
                </a:solidFill>
                <a:latin typeface="Script MT Bold" panose="03040602040607080904" pitchFamily="66" charset="0"/>
              </a:rPr>
              <a:t>Correlation on Merge data</a:t>
            </a:r>
            <a:endParaRPr lang="en-IN" sz="2900" dirty="0">
              <a:solidFill>
                <a:srgbClr val="9EFF29"/>
              </a:solidFill>
              <a:latin typeface="Script MT Bold" panose="030406020406070809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4C2A-C3AF-5D00-E274-D24A6420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" y="3897880"/>
            <a:ext cx="8244349" cy="1174704"/>
          </a:xfrm>
        </p:spPr>
        <p:txBody>
          <a:bodyPr>
            <a:normAutofit/>
          </a:bodyPr>
          <a:lstStyle/>
          <a:p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There was a positive correlation between</a:t>
            </a:r>
          </a:p>
          <a:p>
            <a:pPr lvl="1"/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Goods price &amp; Credit amount</a:t>
            </a:r>
          </a:p>
          <a:p>
            <a:pPr lvl="1"/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Credit amount &amp;  annuity amount</a:t>
            </a:r>
          </a:p>
          <a:p>
            <a:pPr lvl="1"/>
            <a:r>
              <a:rPr lang="en-US" sz="11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Goods price &amp; Annuity Amount</a:t>
            </a:r>
          </a:p>
          <a:p>
            <a:pPr marL="0" indent="0">
              <a:buNone/>
            </a:pPr>
            <a:endParaRPr lang="en-IN" sz="11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6CFD7-129A-C0D1-D624-AEA6FE34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0" y="547305"/>
            <a:ext cx="8663598" cy="32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16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C9FE-24D1-23E1-D662-36C2102B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783" y="0"/>
            <a:ext cx="4188218" cy="527448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cript MT Bold" panose="03040602040607080904" pitchFamily="66" charset="0"/>
              </a:rPr>
              <a:t>Dashboard on Previous data</a:t>
            </a:r>
            <a:endParaRPr lang="en-IN" sz="2600" dirty="0">
              <a:solidFill>
                <a:srgbClr val="9EFF2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cript MT Bold" panose="03040602040607080904" pitchFamily="66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B5E980-602A-CBB3-826A-142CB680F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747539"/>
            <a:ext cx="5448810" cy="43050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BF898-DC8B-7D29-9E7D-4E7B19611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D760B-D25C-4D94-0909-8EF50AE7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24" y="747540"/>
            <a:ext cx="3364958" cy="43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38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C9FE-24D1-23E1-D662-36C2102B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783" y="0"/>
            <a:ext cx="4188218" cy="527448"/>
          </a:xfrm>
        </p:spPr>
        <p:txBody>
          <a:bodyPr>
            <a:normAutofit fontScale="90000"/>
          </a:bodyPr>
          <a:lstStyle/>
          <a:p>
            <a:r>
              <a:rPr lang="en-US" sz="2600" dirty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cript MT Bold" panose="03040602040607080904" pitchFamily="66" charset="0"/>
              </a:rPr>
              <a:t>Dashboard on Application data</a:t>
            </a:r>
            <a:endParaRPr lang="en-IN" sz="2600" dirty="0">
              <a:solidFill>
                <a:srgbClr val="9EFF2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cript MT Bold" panose="03040602040607080904" pitchFamily="66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BF898-DC8B-7D29-9E7D-4E7B19611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A6170-72A2-B3B1-6BD3-1AD23473B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0" y="747539"/>
            <a:ext cx="3397296" cy="4305022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F64C701-0803-00C2-3786-386B563A8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5049" y="747539"/>
            <a:ext cx="5495531" cy="4305021"/>
          </a:xfrm>
        </p:spPr>
      </p:pic>
    </p:spTree>
    <p:extLst>
      <p:ext uri="{BB962C8B-B14F-4D97-AF65-F5344CB8AC3E}">
        <p14:creationId xmlns:p14="http://schemas.microsoft.com/office/powerpoint/2010/main" val="3637528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20294601">
            <a:off x="752694" y="2100982"/>
            <a:ext cx="8133109" cy="166099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TO</a:t>
            </a:r>
            <a:r>
              <a:rPr lang="en-US" sz="4000" dirty="0"/>
              <a:t> </a:t>
            </a:r>
            <a:br>
              <a:rPr lang="en-US" dirty="0"/>
            </a:br>
            <a:r>
              <a:rPr lang="en-US" sz="4800" dirty="0">
                <a:solidFill>
                  <a:srgbClr val="003635"/>
                </a:solidFill>
                <a:latin typeface="Algerian" panose="04020705040A02060702" pitchFamily="82" charset="0"/>
              </a:rPr>
              <a:t>All the team Members</a:t>
            </a:r>
            <a:endParaRPr lang="en-US" dirty="0">
              <a:solidFill>
                <a:srgbClr val="003635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rot="20238886">
            <a:off x="910577" y="784149"/>
            <a:ext cx="7418818" cy="121974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9600" b="1" i="1" dirty="0">
                <a:ln w="0"/>
                <a:solidFill>
                  <a:srgbClr val="FF0D9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rgbClr val="FF0D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4" y="67111"/>
            <a:ext cx="8259098" cy="4401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Members of Team F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981144"/>
            <a:ext cx="8244349" cy="3917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Script MT Bold" panose="03040602040607080904" pitchFamily="66" charset="0"/>
                <a:cs typeface="Times New Roman" panose="02020603050405020304" pitchFamily="18" charset="0"/>
              </a:rPr>
              <a:t>Dhananjay D. </a:t>
            </a:r>
            <a:r>
              <a:rPr lang="en-US" sz="1600" dirty="0" err="1">
                <a:latin typeface="Script MT Bold" panose="03040602040607080904" pitchFamily="66" charset="0"/>
                <a:cs typeface="Times New Roman" panose="02020603050405020304" pitchFamily="18" charset="0"/>
              </a:rPr>
              <a:t>Nagare</a:t>
            </a:r>
            <a:r>
              <a:rPr lang="en-US" sz="1600" dirty="0">
                <a:latin typeface="Script MT Bold" panose="03040602040607080904" pitchFamily="66" charset="0"/>
                <a:cs typeface="Times New Roman" panose="02020603050405020304" pitchFamily="18" charset="0"/>
              </a:rPr>
              <a:t> (TL)</a:t>
            </a:r>
          </a:p>
          <a:p>
            <a:pPr marL="0" indent="0">
              <a:buNone/>
            </a:pPr>
            <a:r>
              <a:rPr lang="en-IN" sz="1600" dirty="0">
                <a:latin typeface="Script MT Bold" panose="03040602040607080904" pitchFamily="66" charset="0"/>
                <a:cs typeface="Times New Roman" panose="02020603050405020304" pitchFamily="18" charset="0"/>
              </a:rPr>
              <a:t>Shibasis Karmakar (Co-TL)</a:t>
            </a:r>
          </a:p>
          <a:p>
            <a:pPr marL="0" indent="0">
              <a:buNone/>
            </a:pPr>
            <a:r>
              <a:rPr lang="en-IN" sz="1600" dirty="0">
                <a:latin typeface="Script MT Bold" panose="03040602040607080904" pitchFamily="66" charset="0"/>
                <a:cs typeface="Times New Roman" panose="02020603050405020304" pitchFamily="18" charset="0"/>
              </a:rPr>
              <a:t>Arati Y. </a:t>
            </a:r>
            <a:r>
              <a:rPr lang="en-IN" sz="1600" dirty="0" err="1">
                <a:latin typeface="Script MT Bold" panose="03040602040607080904" pitchFamily="66" charset="0"/>
                <a:cs typeface="Times New Roman" panose="02020603050405020304" pitchFamily="18" charset="0"/>
              </a:rPr>
              <a:t>Dange</a:t>
            </a:r>
            <a:endParaRPr lang="en-IN" sz="1600" dirty="0">
              <a:latin typeface="Script MT Bold" panose="03040602040607080904" pitchFamily="66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Script MT Bold" panose="03040602040607080904" pitchFamily="66" charset="0"/>
                <a:cs typeface="Times New Roman" panose="02020603050405020304" pitchFamily="18" charset="0"/>
              </a:rPr>
              <a:t>Radha Gohil</a:t>
            </a:r>
          </a:p>
          <a:p>
            <a:pPr marL="0" indent="0">
              <a:buNone/>
            </a:pPr>
            <a:r>
              <a:rPr lang="en-IN" sz="1600" dirty="0">
                <a:latin typeface="Script MT Bold" panose="03040602040607080904" pitchFamily="66" charset="0"/>
                <a:cs typeface="Times New Roman" panose="02020603050405020304" pitchFamily="18" charset="0"/>
              </a:rPr>
              <a:t>Raghav Bhardwaj</a:t>
            </a:r>
          </a:p>
          <a:p>
            <a:pPr marL="0" indent="0">
              <a:buNone/>
            </a:pPr>
            <a:r>
              <a:rPr lang="en-IN" sz="1600" dirty="0" err="1">
                <a:latin typeface="Script MT Bold" panose="03040602040607080904" pitchFamily="66" charset="0"/>
                <a:cs typeface="Times New Roman" panose="02020603050405020304" pitchFamily="18" charset="0"/>
              </a:rPr>
              <a:t>Indrajeet</a:t>
            </a:r>
            <a:endParaRPr lang="en-IN" sz="1600" dirty="0">
              <a:latin typeface="Script MT Bold" panose="03040602040607080904" pitchFamily="66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 err="1">
                <a:latin typeface="Script MT Bold" panose="03040602040607080904" pitchFamily="66" charset="0"/>
                <a:cs typeface="Times New Roman" panose="02020603050405020304" pitchFamily="18" charset="0"/>
              </a:rPr>
              <a:t>Mobashshir</a:t>
            </a:r>
            <a:r>
              <a:rPr lang="en-IN" sz="1600" dirty="0">
                <a:latin typeface="Script MT Bold" panose="03040602040607080904" pitchFamily="66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Script MT Bold" panose="03040602040607080904" pitchFamily="66" charset="0"/>
                <a:cs typeface="Times New Roman" panose="02020603050405020304" pitchFamily="18" charset="0"/>
              </a:rPr>
              <a:t>ALi</a:t>
            </a:r>
            <a:r>
              <a:rPr lang="en-IN" sz="1600" dirty="0">
                <a:latin typeface="Script MT Bold" panose="03040602040607080904" pitchFamily="66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dirty="0" err="1">
                <a:latin typeface="Script MT Bold" panose="03040602040607080904" pitchFamily="66" charset="0"/>
                <a:cs typeface="Times New Roman" panose="02020603050405020304" pitchFamily="18" charset="0"/>
              </a:rPr>
              <a:t>Nayash</a:t>
            </a:r>
            <a:r>
              <a:rPr lang="en-IN" sz="1600" dirty="0">
                <a:latin typeface="Script MT Bold" panose="03040602040607080904" pitchFamily="66" charset="0"/>
                <a:cs typeface="Times New Roman" panose="02020603050405020304" pitchFamily="18" charset="0"/>
              </a:rPr>
              <a:t> Sayyed</a:t>
            </a:r>
          </a:p>
          <a:p>
            <a:pPr marL="0" indent="0">
              <a:buNone/>
            </a:pPr>
            <a:r>
              <a:rPr lang="en-IN" sz="1600" dirty="0" err="1">
                <a:latin typeface="Script MT Bold" panose="03040602040607080904" pitchFamily="66" charset="0"/>
                <a:cs typeface="Times New Roman" panose="02020603050405020304" pitchFamily="18" charset="0"/>
              </a:rPr>
              <a:t>Suryansh</a:t>
            </a:r>
            <a:r>
              <a:rPr lang="en-IN" sz="1600" dirty="0">
                <a:latin typeface="Script MT Bold" panose="03040602040607080904" pitchFamily="66" charset="0"/>
                <a:cs typeface="Times New Roman" panose="02020603050405020304" pitchFamily="18" charset="0"/>
              </a:rPr>
              <a:t> Gupta</a:t>
            </a:r>
          </a:p>
          <a:p>
            <a:pPr marL="0" indent="0">
              <a:buNone/>
            </a:pPr>
            <a:r>
              <a:rPr lang="en-IN" sz="1600" dirty="0" err="1">
                <a:latin typeface="Script MT Bold" panose="03040602040607080904" pitchFamily="66" charset="0"/>
                <a:cs typeface="Times New Roman" panose="02020603050405020304" pitchFamily="18" charset="0"/>
              </a:rPr>
              <a:t>Yugasri</a:t>
            </a:r>
            <a:endParaRPr lang="en-IN" sz="1600" dirty="0">
              <a:latin typeface="Script MT Bold" panose="03040602040607080904" pitchFamily="66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 err="1">
                <a:latin typeface="Script MT Bold" panose="03040602040607080904" pitchFamily="66" charset="0"/>
                <a:cs typeface="Times New Roman" panose="02020603050405020304" pitchFamily="18" charset="0"/>
              </a:rPr>
              <a:t>Dange</a:t>
            </a:r>
            <a:r>
              <a:rPr lang="en-IN" sz="1600" dirty="0">
                <a:latin typeface="Script MT Bold" panose="03040602040607080904" pitchFamily="66" charset="0"/>
                <a:cs typeface="Times New Roman" panose="02020603050405020304" pitchFamily="18" charset="0"/>
              </a:rPr>
              <a:t> Arati</a:t>
            </a:r>
          </a:p>
          <a:p>
            <a:pPr marL="0" indent="0">
              <a:buNone/>
            </a:pPr>
            <a:r>
              <a:rPr lang="en-IN" sz="1600" dirty="0" err="1">
                <a:latin typeface="Script MT Bold" panose="03040602040607080904" pitchFamily="66" charset="0"/>
                <a:cs typeface="Times New Roman" panose="02020603050405020304" pitchFamily="18" charset="0"/>
              </a:rPr>
              <a:t>Tejas</a:t>
            </a:r>
            <a:r>
              <a:rPr lang="en-IN" sz="1600" dirty="0">
                <a:latin typeface="Script MT Bold" panose="03040602040607080904" pitchFamily="66" charset="0"/>
                <a:cs typeface="Times New Roman" panose="02020603050405020304" pitchFamily="18" charset="0"/>
              </a:rPr>
              <a:t> Pawar</a:t>
            </a:r>
          </a:p>
          <a:p>
            <a:pPr marL="0" indent="0">
              <a:buNone/>
            </a:pPr>
            <a:r>
              <a:rPr lang="en-IN" sz="1600" dirty="0">
                <a:latin typeface="Script MT Bold" panose="03040602040607080904" pitchFamily="66" charset="0"/>
                <a:cs typeface="Times New Roman" panose="02020603050405020304" pitchFamily="18" charset="0"/>
              </a:rPr>
              <a:t>Nikhil </a:t>
            </a:r>
            <a:r>
              <a:rPr lang="en-IN" sz="1600" dirty="0" err="1">
                <a:latin typeface="Script MT Bold" panose="03040602040607080904" pitchFamily="66" charset="0"/>
                <a:cs typeface="Times New Roman" panose="02020603050405020304" pitchFamily="18" charset="0"/>
              </a:rPr>
              <a:t>Aswal</a:t>
            </a:r>
            <a:endParaRPr lang="en-US" sz="1600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4818" y="65387"/>
            <a:ext cx="6449920" cy="555337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bout the Case Study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00138" y="757269"/>
            <a:ext cx="6474543" cy="43208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Script MT Bold" panose="03040602040607080904" pitchFamily="66" charset="0"/>
              </a:rPr>
              <a:t>The loan providing companies(like Bank or other financial Institutions) find it hard to give loans to the people due to their insufficient or non-existent credit history. Because of that, some consumers use it to their advantage by becoming a defaulter.</a:t>
            </a:r>
          </a:p>
          <a:p>
            <a:pPr marL="0" indent="0">
              <a:buNone/>
            </a:pPr>
            <a:r>
              <a:rPr lang="en-US" sz="2000" i="1" dirty="0">
                <a:latin typeface="Script MT Bold" panose="03040602040607080904" pitchFamily="66" charset="0"/>
              </a:rPr>
              <a:t>When the company receives a loan application, the company has to decide for loan approval based on the applicant’s profile. Two types of risks are associated with the bank’s decision: If the applicant is likely to repay the loan, then not approving the loan results in a loss of business to the company If the applicant is not likely to repay the loan, i.e. he/she is likely to default, then approving the loan may lead to a financial loss for the company.</a:t>
            </a:r>
          </a:p>
        </p:txBody>
      </p:sp>
    </p:spTree>
    <p:extLst>
      <p:ext uri="{BB962C8B-B14F-4D97-AF65-F5344CB8AC3E}">
        <p14:creationId xmlns:p14="http://schemas.microsoft.com/office/powerpoint/2010/main" val="198984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9157" y="20012"/>
            <a:ext cx="8093365" cy="56066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Script MT Bold" panose="03040602040607080904" pitchFamily="66" charset="0"/>
              </a:rPr>
              <a:t>Data Set Explanation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997223"/>
            <a:ext cx="4503648" cy="47982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9EFF29"/>
                </a:solidFill>
                <a:latin typeface="Algerian" panose="04020705040A02060702" pitchFamily="82" charset="0"/>
              </a:rPr>
              <a:t>Previous Application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31730" y="1477045"/>
            <a:ext cx="4040188" cy="22762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cript MT Bold" panose="03040602040607080904" pitchFamily="66" charset="0"/>
              </a:rPr>
              <a:t>1048576 numbers of Rows </a:t>
            </a:r>
          </a:p>
          <a:p>
            <a:pPr marL="0" indent="0">
              <a:buNone/>
            </a:pPr>
            <a:r>
              <a:rPr lang="en-US" dirty="0">
                <a:latin typeface="Script MT Bold" panose="03040602040607080904" pitchFamily="66" charset="0"/>
              </a:rPr>
              <a:t>38 numbers of Columns</a:t>
            </a:r>
          </a:p>
          <a:p>
            <a:pPr marL="0" indent="0">
              <a:buNone/>
            </a:pP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59119" y="997223"/>
            <a:ext cx="4041775" cy="47982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9EFF29"/>
                </a:solidFill>
                <a:latin typeface="Algerian" panose="04020705040A02060702" pitchFamily="82" charset="0"/>
              </a:rPr>
              <a:t>Application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59118" y="1616458"/>
            <a:ext cx="4041775" cy="22762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cript MT Bold" panose="03040602040607080904" pitchFamily="66" charset="0"/>
              </a:rPr>
              <a:t>307512 numbers of Rows </a:t>
            </a:r>
          </a:p>
          <a:p>
            <a:pPr marL="0" indent="0">
              <a:buNone/>
            </a:pPr>
            <a:r>
              <a:rPr lang="en-US" dirty="0">
                <a:latin typeface="Script MT Bold" panose="03040602040607080904" pitchFamily="66" charset="0"/>
              </a:rPr>
              <a:t>122 numbers of Columns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4ED515-3FB0-9E7C-F94F-E6C6C37C0CF9}"/>
              </a:ext>
            </a:extLst>
          </p:cNvPr>
          <p:cNvSpPr/>
          <p:nvPr/>
        </p:nvSpPr>
        <p:spPr>
          <a:xfrm>
            <a:off x="774236" y="2537579"/>
            <a:ext cx="7526108" cy="642691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9EFF29"/>
                </a:solidFill>
                <a:latin typeface="Algerian" panose="04020705040A02060702" pitchFamily="82" charset="0"/>
              </a:rPr>
              <a:t>After Cleaning &amp; taking important data </a:t>
            </a:r>
            <a:endParaRPr lang="en-IN" i="1" dirty="0">
              <a:solidFill>
                <a:srgbClr val="9EFF29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EA98D89-09BE-1B1D-7C68-0CA2A286E71C}"/>
              </a:ext>
            </a:extLst>
          </p:cNvPr>
          <p:cNvSpPr txBox="1">
            <a:spLocks/>
          </p:cNvSpPr>
          <p:nvPr/>
        </p:nvSpPr>
        <p:spPr>
          <a:xfrm>
            <a:off x="-2124" y="3335407"/>
            <a:ext cx="450364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9EFF29"/>
                </a:solidFill>
                <a:latin typeface="Algerian" panose="04020705040A02060702" pitchFamily="82" charset="0"/>
              </a:rPr>
              <a:t>Previous Application  New Data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16A9269-F543-895B-E94E-CDE8E21EAC81}"/>
              </a:ext>
            </a:extLst>
          </p:cNvPr>
          <p:cNvSpPr txBox="1">
            <a:spLocks/>
          </p:cNvSpPr>
          <p:nvPr/>
        </p:nvSpPr>
        <p:spPr>
          <a:xfrm>
            <a:off x="4959117" y="3329973"/>
            <a:ext cx="4041775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9EFF29"/>
                </a:solidFill>
                <a:latin typeface="Algerian" panose="04020705040A02060702" pitchFamily="82" charset="0"/>
              </a:rPr>
              <a:t>Application  New Data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C8044E2-CD81-0273-E3F1-5786096F4B88}"/>
              </a:ext>
            </a:extLst>
          </p:cNvPr>
          <p:cNvSpPr txBox="1">
            <a:spLocks/>
          </p:cNvSpPr>
          <p:nvPr/>
        </p:nvSpPr>
        <p:spPr>
          <a:xfrm>
            <a:off x="57081" y="3792807"/>
            <a:ext cx="4040188" cy="1081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Script MT Bold" panose="03040602040607080904" pitchFamily="66" charset="0"/>
              </a:rPr>
              <a:t>664066 numbers of Rows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Script MT Bold" panose="03040602040607080904" pitchFamily="66" charset="0"/>
              </a:rPr>
              <a:t>9 numbers of Columns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3B774B1-A567-8AD5-03D4-222FF785C085}"/>
              </a:ext>
            </a:extLst>
          </p:cNvPr>
          <p:cNvSpPr txBox="1">
            <a:spLocks/>
          </p:cNvSpPr>
          <p:nvPr/>
        </p:nvSpPr>
        <p:spPr>
          <a:xfrm>
            <a:off x="4959117" y="3792807"/>
            <a:ext cx="4041775" cy="104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Script MT Bold" panose="03040602040607080904" pitchFamily="66" charset="0"/>
              </a:rPr>
              <a:t>276480 numbers of Rows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Script MT Bold" panose="03040602040607080904" pitchFamily="66" charset="0"/>
              </a:rPr>
              <a:t>13 numbers of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0777" y="372674"/>
            <a:ext cx="2708632" cy="4401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  <a:endParaRPr lang="en-US" sz="3200" dirty="0">
              <a:solidFill>
                <a:srgbClr val="9EFF2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415818"/>
            <a:ext cx="8244349" cy="2876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1</a:t>
            </a:r>
            <a:r>
              <a:rPr lang="en-US" sz="1600" i="1" dirty="0">
                <a:latin typeface="Algerian" panose="04020705040A02060702" pitchFamily="82" charset="0"/>
              </a:rPr>
              <a:t> </a:t>
            </a:r>
            <a:r>
              <a:rPr lang="en-US" sz="1600" dirty="0">
                <a:latin typeface="Algerian" panose="04020705040A02060702" pitchFamily="82" charset="0"/>
              </a:rPr>
              <a:t>                   </a:t>
            </a:r>
            <a:r>
              <a:rPr lang="en-US" sz="16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as representing a loan that defaulted </a:t>
            </a:r>
          </a:p>
          <a:p>
            <a:pPr marL="0" indent="0">
              <a:buNone/>
            </a:pPr>
            <a:r>
              <a:rPr lang="en-US" sz="1600" i="1" dirty="0">
                <a:latin typeface="Algerian" panose="04020705040A02060702" pitchFamily="82" charset="0"/>
              </a:rPr>
              <a:t>			</a:t>
            </a:r>
            <a:r>
              <a:rPr lang="en-US" sz="16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and</a:t>
            </a:r>
            <a:r>
              <a:rPr lang="en-US" sz="16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 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0 	     as a loan that was successfully approved and repaid.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51163FE-31F2-8A2A-256D-71F749189B3F}"/>
              </a:ext>
            </a:extLst>
          </p:cNvPr>
          <p:cNvSpPr/>
          <p:nvPr/>
        </p:nvSpPr>
        <p:spPr>
          <a:xfrm>
            <a:off x="941098" y="1523862"/>
            <a:ext cx="540630" cy="17812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7EE9EDB-D250-26A6-CC6A-BDFBBC134E95}"/>
              </a:ext>
            </a:extLst>
          </p:cNvPr>
          <p:cNvSpPr/>
          <p:nvPr/>
        </p:nvSpPr>
        <p:spPr>
          <a:xfrm>
            <a:off x="941098" y="2082013"/>
            <a:ext cx="540630" cy="17812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61B36-CEAD-8F4D-647B-09E2AE82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168" y="2467831"/>
            <a:ext cx="3351831" cy="2556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91D725-FC38-669E-6B42-DD5EBDA9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82" y="2467831"/>
            <a:ext cx="5085933" cy="25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9351" y="20012"/>
            <a:ext cx="3911229" cy="56066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9EFF29"/>
                </a:solidFill>
                <a:latin typeface="Script MT Bold" panose="03040602040607080904" pitchFamily="66" charset="0"/>
              </a:rPr>
              <a:t>Identification of Loan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Script MT Bold" panose="03040602040607080904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722" y="794272"/>
            <a:ext cx="1455031" cy="304295"/>
          </a:xfrm>
        </p:spPr>
        <p:txBody>
          <a:bodyPr>
            <a:normAutofit fontScale="70000" lnSpcReduction="20000"/>
          </a:bodyPr>
          <a:lstStyle/>
          <a:p>
            <a:r>
              <a:rPr 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Cash loan</a:t>
            </a:r>
            <a:endParaRPr lang="en-US" i="1" dirty="0">
              <a:solidFill>
                <a:srgbClr val="9EFF29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107" y="1258874"/>
            <a:ext cx="3132195" cy="13128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05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 cash loan is a loan which is received by the borrower in cash. </a:t>
            </a:r>
          </a:p>
          <a:p>
            <a:pPr marL="0" indent="0">
              <a:buNone/>
            </a:pPr>
            <a:r>
              <a:rPr lang="en-US" sz="105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This sets it apart from overdraft loans, installment loans and leases. </a:t>
            </a:r>
          </a:p>
          <a:p>
            <a:pPr marL="0" indent="0">
              <a:buNone/>
            </a:pPr>
            <a:r>
              <a:rPr lang="en-US" sz="105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Cash loans may be given to a private individual as a personal loan or </a:t>
            </a:r>
          </a:p>
          <a:p>
            <a:pPr marL="0" indent="0">
              <a:buNone/>
            </a:pPr>
            <a:r>
              <a:rPr lang="en-US" sz="105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to a business as a business loan.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781244" y="794272"/>
            <a:ext cx="2416152" cy="304295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Revolving</a:t>
            </a:r>
            <a:r>
              <a:rPr lang="en-US" sz="2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loan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71650" y="1171356"/>
            <a:ext cx="4729243" cy="14003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05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 revolving credit facility is a type of credit that does not have a fixed number of payments. </a:t>
            </a:r>
          </a:p>
          <a:p>
            <a:pPr marL="0" indent="0">
              <a:buNone/>
            </a:pPr>
            <a:r>
              <a:rPr lang="en-US" sz="105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It allows you to use a line of credit up to a specified limit. This means you can repeatedly</a:t>
            </a:r>
          </a:p>
          <a:p>
            <a:pPr marL="0" indent="0">
              <a:buNone/>
            </a:pPr>
            <a:r>
              <a:rPr lang="en-US" sz="105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access the credit as long as you do not exceed the set credit limit and continue making timely </a:t>
            </a:r>
          </a:p>
          <a:p>
            <a:pPr marL="0" indent="0">
              <a:buNone/>
            </a:pPr>
            <a:r>
              <a:rPr lang="en-US" sz="105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payments. A Credit Card is an example of a financial instrument that offers a revolving credit.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0D8E0C-7B9E-B311-54CB-78527AB8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540" y="2493648"/>
            <a:ext cx="3775353" cy="25322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ED6D1F-B005-7F20-BBBF-5D458380E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7" y="2493647"/>
            <a:ext cx="4511930" cy="25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3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543" y="20012"/>
            <a:ext cx="7749038" cy="56066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9EFF29"/>
                </a:solidFill>
                <a:latin typeface="Script MT Bold" panose="03040602040607080904" pitchFamily="66" charset="0"/>
              </a:rPr>
              <a:t>Identification of Loan on Previous application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Script MT Bold" panose="03040602040607080904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722" y="794272"/>
            <a:ext cx="1455031" cy="304295"/>
          </a:xfrm>
        </p:spPr>
        <p:txBody>
          <a:bodyPr>
            <a:normAutofit fontScale="70000" lnSpcReduction="20000"/>
          </a:bodyPr>
          <a:lstStyle/>
          <a:p>
            <a:r>
              <a:rPr 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Cash loan</a:t>
            </a:r>
            <a:endParaRPr lang="en-US" i="1" dirty="0">
              <a:solidFill>
                <a:srgbClr val="9EFF29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" y="1258874"/>
            <a:ext cx="2970130" cy="1077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 cash loan is a loan which is received by the borrower in cash. </a:t>
            </a:r>
          </a:p>
          <a:p>
            <a:pPr marL="0" indent="0">
              <a:buNone/>
            </a:pPr>
            <a:r>
              <a:rPr lang="en-US" sz="9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This sets it apart from overdraft loans, installment loans and leases. </a:t>
            </a:r>
          </a:p>
          <a:p>
            <a:pPr marL="0" indent="0">
              <a:buNone/>
            </a:pPr>
            <a:r>
              <a:rPr lang="en-US" sz="9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Cash loans may be given to a private individual as a personal loan or </a:t>
            </a:r>
          </a:p>
          <a:p>
            <a:pPr marL="0" indent="0">
              <a:buNone/>
            </a:pPr>
            <a:r>
              <a:rPr lang="en-US" sz="9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to a business as a business loan.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781244" y="794272"/>
            <a:ext cx="2416152" cy="304295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Revolving</a:t>
            </a:r>
            <a:r>
              <a:rPr lang="en-US" sz="2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loan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661104" y="1171356"/>
            <a:ext cx="2339789" cy="1164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 revolving credit facility is a type of credit that does not have a fixed number of payments. </a:t>
            </a:r>
          </a:p>
          <a:p>
            <a:pPr marL="0" indent="0">
              <a:buNone/>
            </a:pPr>
            <a:r>
              <a:rPr lang="en-US" sz="8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It allows you to use a line of credit up to a specified limit. This means you can repeatedly</a:t>
            </a:r>
          </a:p>
          <a:p>
            <a:pPr marL="0" indent="0">
              <a:buNone/>
            </a:pPr>
            <a:r>
              <a:rPr lang="en-US" sz="8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access the credit as long as you do not exceed the set credit limit and continue making timely </a:t>
            </a:r>
          </a:p>
          <a:p>
            <a:pPr marL="0" indent="0">
              <a:buNone/>
            </a:pPr>
            <a:r>
              <a:rPr lang="en-US" sz="8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payments. A Credit Card is an example of a financial instrument that offers a revolving credit.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A80225E-A9D0-1241-22CE-A818611B00BF}"/>
              </a:ext>
            </a:extLst>
          </p:cNvPr>
          <p:cNvSpPr txBox="1">
            <a:spLocks/>
          </p:cNvSpPr>
          <p:nvPr/>
        </p:nvSpPr>
        <p:spPr>
          <a:xfrm>
            <a:off x="3457367" y="596769"/>
            <a:ext cx="2009010" cy="3042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  <a:latin typeface="Algerian" panose="04020705040A02060702" pitchFamily="82" charset="0"/>
              </a:rPr>
              <a:t>Consumer loan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D965CA6-D061-8BB4-C68F-B152A06D1F92}"/>
              </a:ext>
            </a:extLst>
          </p:cNvPr>
          <p:cNvSpPr txBox="1">
            <a:spLocks/>
          </p:cNvSpPr>
          <p:nvPr/>
        </p:nvSpPr>
        <p:spPr>
          <a:xfrm>
            <a:off x="3276043" y="1171356"/>
            <a:ext cx="3138105" cy="1164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 Consumer Loan is a loan that banks offer to customers to buy household goods and appliances and even personal devices. These include television sets, air-conditioners, home theatre systems, refrigerators, laptops, mobile phones, cameras and even modular kitchens.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E7905E-F06C-380F-9084-39CCC820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51" y="2493648"/>
            <a:ext cx="3841542" cy="25322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75D38F-E200-BFD3-6675-97D5E8517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8" y="2493648"/>
            <a:ext cx="4458533" cy="25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1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FA50-A789-FC5E-010E-AB4852B0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584" y="740088"/>
            <a:ext cx="3997997" cy="48356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9EFF29"/>
                </a:solidFill>
                <a:latin typeface="Script MT Bold" panose="03040602040607080904" pitchFamily="66" charset="0"/>
              </a:rPr>
              <a:t>Types of Gender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D8C0-1B98-D997-4952-0AF668C5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3 types of gender are  there : Male , Female and Transgender</a:t>
            </a:r>
            <a:endParaRPr lang="en-IN" sz="1700" b="1" i="1" dirty="0">
              <a:solidFill>
                <a:schemeClr val="accent6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64E96-A3FE-D74D-DFD0-D852E1DB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53" y="1969121"/>
            <a:ext cx="3752060" cy="2969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B4AF5B-440D-840B-5E12-23E1CF0C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2" y="1975795"/>
            <a:ext cx="4674970" cy="29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Microsoft Office PowerPoint</Application>
  <PresentationFormat>On-screen Show (16:9)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Algerian</vt:lpstr>
      <vt:lpstr>Arial</vt:lpstr>
      <vt:lpstr>Arial Black</vt:lpstr>
      <vt:lpstr>Calibri</vt:lpstr>
      <vt:lpstr>Script MT Bold</vt:lpstr>
      <vt:lpstr>Times New Roman</vt:lpstr>
      <vt:lpstr>Office Theme</vt:lpstr>
      <vt:lpstr>TO   THE BANKING WORLD</vt:lpstr>
      <vt:lpstr>Major Project  on  Credit Risk Analytics (BonDora Bank)</vt:lpstr>
      <vt:lpstr>Participants Members of Team F </vt:lpstr>
      <vt:lpstr>About the Case Study</vt:lpstr>
      <vt:lpstr>Data Set Explanation</vt:lpstr>
      <vt:lpstr>Target Variable</vt:lpstr>
      <vt:lpstr>Identification of Loan</vt:lpstr>
      <vt:lpstr>Identification of Loan on Previous application</vt:lpstr>
      <vt:lpstr>Types of Gender</vt:lpstr>
      <vt:lpstr>Income Type</vt:lpstr>
      <vt:lpstr>Education Achieved</vt:lpstr>
      <vt:lpstr>Civil Status of client</vt:lpstr>
      <vt:lpstr>Property type</vt:lpstr>
      <vt:lpstr>Occupation type</vt:lpstr>
      <vt:lpstr>Credit Amount</vt:lpstr>
      <vt:lpstr>Annuity amount</vt:lpstr>
      <vt:lpstr>Application status on previous data</vt:lpstr>
      <vt:lpstr>Relationship between two data Set</vt:lpstr>
      <vt:lpstr>Relationship between two data Set</vt:lpstr>
      <vt:lpstr>Descriptive Statistic</vt:lpstr>
      <vt:lpstr>Outlier Detection</vt:lpstr>
      <vt:lpstr>After removal of Outlier</vt:lpstr>
      <vt:lpstr>Correlation for Client</vt:lpstr>
      <vt:lpstr>Correlation for Client</vt:lpstr>
      <vt:lpstr>Correlation on Merge data</vt:lpstr>
      <vt:lpstr>Dashboard on Previous data</vt:lpstr>
      <vt:lpstr>Dashboard on Application data</vt:lpstr>
      <vt:lpstr>TO  All the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2024-08-23T20:50:58Z</dcterms:modified>
</cp:coreProperties>
</file>