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77" r:id="rId10"/>
    <p:sldId id="267" r:id="rId11"/>
    <p:sldId id="268" r:id="rId12"/>
    <p:sldId id="276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357"/>
    <a:srgbClr val="D632B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095-2882-C14A-96F6-CB304433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626E-FDA4-2387-1684-7EED30B65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A899-5C99-C813-D11F-76C1817B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14F3-9D34-4D12-5673-1CCC4B33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571F-FCA1-1560-C398-41EDCDF6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4BC-4E01-B182-E7E9-53B740C6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EE669-3EA5-7957-22F6-FBE1E4D5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E4D3-E6CA-3CAE-D815-CBD7873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1904-219D-8661-E1A3-EFDEEA0C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1DE-C0E4-9EE2-1B09-4AE37D3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72590-8DB1-EE26-DAC0-6ADA0CA50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3446-7282-C73D-008F-F57034BFF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2A10-20A4-C06B-AC64-65C4278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BE56-6592-00A0-A5D4-372F24C9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CC9D-8EDF-6B66-3AF0-1D7E9043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BE91-5FE5-CCE1-620D-E48B05FC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E4CC-B373-297A-68D1-3AC38BB7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26A5-02FD-D871-54DD-2256BBF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3F92-B935-EDCC-9627-B21C1FC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2D39-29DD-DBD0-71F1-0705CCBE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AB4-080F-D6D8-9510-DA8CDB7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CACB-1EBA-2977-BEA1-368DCBC2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11E1-36C3-FD27-5A52-D910DBA8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E229-B5D0-464C-E654-29D166D8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D15C-7C1F-B84C-E933-2F25CB38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FEE1-D33F-7A01-0584-83C2F220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6A8F-F83A-26FA-6E2F-C43B5F23B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28E6-5E7C-38B0-23D8-D8487EE3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2FBC-F7E4-13F8-8D25-B75D3AA1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95F20-43E7-66D6-569C-EA8D3721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B620-22E9-07AA-67D4-F884069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8738-2FF6-959C-CFEA-951BF49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A460-91CC-7F9D-89F8-E42E1449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847B-0553-6B90-03ED-5513361B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7383-6E7A-C927-CB29-CD1D8BC4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7CD4C-2DA3-F435-E7A5-2CA57E0C1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4F650-E2D4-1C87-E3BB-F5FA3300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65835-F009-0FCD-9E75-E8F172A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8AAB0-A9C6-7A06-E3BE-0C8CB9E3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AA45-E283-1EF7-153D-5EB316FB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6C00-CD9A-11E8-E715-B4F428A5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0ECFC-8EF1-D119-A7B7-5238CC8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4BD55-848F-2764-D5FC-0EF86886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3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BAD64-13BD-B82C-9FF3-8B1213C5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2C47-CE8C-B93D-E1AD-5FD0AAC2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44212-361F-F71A-D87F-71CAB959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34B1-5D59-1A25-B1A7-5EFE6DCE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47D-1CC8-08A4-2D8D-626C8D7E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6A35-6689-F6DA-F29A-9513375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84721-0D83-A016-39F7-9003EF0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5647-6999-740B-9E64-1256BEB9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D08B-4FE9-E25F-D0C0-1523D07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0353-5D42-CD3D-900E-DF5A115C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D68B2-8B9E-8081-8529-B801E3410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8268-FABD-9884-7518-4FADF2E80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B6EB-2FFD-A383-5A9F-9BDFCE47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2711-9AD1-CCD9-2B4A-1CC2A14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810FC-7487-D302-BEFB-AC99FFAF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6303-8158-7900-6AA3-AFE128B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8AC97-8797-05A6-669C-06EF6425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2158-ECD2-48CB-4108-3B95A835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AB45-26B1-4961-948F-845057E0A78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61DE-809A-4474-D96B-FF4859630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A353-80D5-58B4-EB4D-347C51961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01B0-7317-4827-8990-F974484C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55CC-AA59-B861-4877-DC3EA6C6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5704"/>
            <a:ext cx="4956313" cy="11926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Weather Station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80B0-4233-21E9-87EE-3076289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745" y="4731026"/>
            <a:ext cx="3932237" cy="1510748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-A.D.L.B Alwitigala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UH ID                 -21000157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Name   -Individual Major Project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Code    -6FTC1167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        -Mr. Chandima Tennakoon</a:t>
            </a:r>
          </a:p>
          <a:p>
            <a:endParaRPr lang="en-US" dirty="0"/>
          </a:p>
        </p:txBody>
      </p:sp>
      <p:pic>
        <p:nvPicPr>
          <p:cNvPr id="1034" name="Picture 10" descr="Smart Sensor Weather Station - Pro | INCYT">
            <a:extLst>
              <a:ext uri="{FF2B5EF4-FFF2-40B4-BE49-F238E27FC236}">
                <a16:creationId xmlns:a16="http://schemas.microsoft.com/office/drawing/2014/main" id="{F2FE31A4-DC18-DEAA-61E7-A5A2C7268C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 b="17822"/>
          <a:stretch/>
        </p:blipFill>
        <p:spPr bwMode="auto">
          <a:xfrm>
            <a:off x="5085865" y="629478"/>
            <a:ext cx="6784962" cy="5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B90D06-33FE-4CCF-8458-83200CDAB365}"/>
              </a:ext>
            </a:extLst>
          </p:cNvPr>
          <p:cNvCxnSpPr>
            <a:cxnSpLocks/>
          </p:cNvCxnSpPr>
          <p:nvPr/>
        </p:nvCxnSpPr>
        <p:spPr>
          <a:xfrm>
            <a:off x="129552" y="1245704"/>
            <a:ext cx="4826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0F5F30-D405-C171-85ED-B2FE97C93FD3}"/>
              </a:ext>
            </a:extLst>
          </p:cNvPr>
          <p:cNvCxnSpPr>
            <a:cxnSpLocks/>
          </p:cNvCxnSpPr>
          <p:nvPr/>
        </p:nvCxnSpPr>
        <p:spPr>
          <a:xfrm>
            <a:off x="101219" y="2252869"/>
            <a:ext cx="48550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0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111149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070404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AC2EB6-EEA9-8205-1035-F353035F2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57943"/>
              </p:ext>
            </p:extLst>
          </p:nvPr>
        </p:nvGraphicFramePr>
        <p:xfrm>
          <a:off x="3265610" y="1258020"/>
          <a:ext cx="5673674" cy="5497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84">
                  <a:extLst>
                    <a:ext uri="{9D8B030D-6E8A-4147-A177-3AD203B41FA5}">
                      <a16:colId xmlns:a16="http://schemas.microsoft.com/office/drawing/2014/main" val="3910903427"/>
                    </a:ext>
                  </a:extLst>
                </a:gridCol>
                <a:gridCol w="1044615">
                  <a:extLst>
                    <a:ext uri="{9D8B030D-6E8A-4147-A177-3AD203B41FA5}">
                      <a16:colId xmlns:a16="http://schemas.microsoft.com/office/drawing/2014/main" val="1156552961"/>
                    </a:ext>
                  </a:extLst>
                </a:gridCol>
                <a:gridCol w="971587">
                  <a:extLst>
                    <a:ext uri="{9D8B030D-6E8A-4147-A177-3AD203B41FA5}">
                      <a16:colId xmlns:a16="http://schemas.microsoft.com/office/drawing/2014/main" val="2741338898"/>
                    </a:ext>
                  </a:extLst>
                </a:gridCol>
                <a:gridCol w="685826">
                  <a:extLst>
                    <a:ext uri="{9D8B030D-6E8A-4147-A177-3AD203B41FA5}">
                      <a16:colId xmlns:a16="http://schemas.microsoft.com/office/drawing/2014/main" val="412135518"/>
                    </a:ext>
                  </a:extLst>
                </a:gridCol>
                <a:gridCol w="800131">
                  <a:extLst>
                    <a:ext uri="{9D8B030D-6E8A-4147-A177-3AD203B41FA5}">
                      <a16:colId xmlns:a16="http://schemas.microsoft.com/office/drawing/2014/main" val="2545025757"/>
                    </a:ext>
                  </a:extLst>
                </a:gridCol>
                <a:gridCol w="1801931">
                  <a:extLst>
                    <a:ext uri="{9D8B030D-6E8A-4147-A177-3AD203B41FA5}">
                      <a16:colId xmlns:a16="http://schemas.microsoft.com/office/drawing/2014/main" val="1114819170"/>
                    </a:ext>
                  </a:extLst>
                </a:gridCol>
              </a:tblGrid>
              <a:tr h="323389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Task </a:t>
                      </a: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Measured Unit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Model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Output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Results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1208457666"/>
                  </a:ext>
                </a:extLst>
              </a:tr>
              <a:tr h="808474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1 </a:t>
                      </a:r>
                    </a:p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Turn the Power ON</a:t>
                      </a: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Power Indicator</a:t>
                      </a: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Complete System model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Power On Indicator Lit Up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2357162017"/>
                  </a:ext>
                </a:extLst>
              </a:tr>
              <a:tr h="808474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Starting the System Unit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OLED Display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Complete System model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 Starting Message </a:t>
                      </a:r>
                    </a:p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Displayed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2651544219"/>
                  </a:ext>
                </a:extLst>
              </a:tr>
              <a:tr h="1131863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Displaying the Weather Parameters in Real-Time</a:t>
                      </a: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All Weather Parameters Monitoring Units</a:t>
                      </a: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Complete System model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All Weather Parameters Displayed</a:t>
                      </a:r>
                    </a:p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 OLED Display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3215487814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Connecting the System to internet Using Wi-Fi Hotspot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Wi-Fi Module of the Microcontroller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Complete System model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 message displayed in the Mobile Phone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1454127829"/>
                  </a:ext>
                </a:extLst>
              </a:tr>
              <a:tr h="1455253"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Connection Established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Weather Station and the IoT Dashboard is functioning at Similar Time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Complete System model and the Dashboard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The OLED Display and the Dashboard is Displaying the Same Parameters </a:t>
                      </a:r>
                      <a:endParaRPr lang="en-US" sz="8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652070536"/>
                  </a:ext>
                </a:extLst>
              </a:tr>
            </a:tbl>
          </a:graphicData>
        </a:graphic>
      </p:graphicFrame>
      <p:pic>
        <p:nvPicPr>
          <p:cNvPr id="4" name="Picture 36">
            <a:extLst>
              <a:ext uri="{FF2B5EF4-FFF2-40B4-BE49-F238E27FC236}">
                <a16:creationId xmlns:a16="http://schemas.microsoft.com/office/drawing/2014/main" id="{B8829499-202E-34BE-1FDC-143099CC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7" t="5409" r="45512" b="76923"/>
          <a:stretch>
            <a:fillRect/>
          </a:stretch>
        </p:blipFill>
        <p:spPr bwMode="auto">
          <a:xfrm>
            <a:off x="7683215" y="1642264"/>
            <a:ext cx="569507" cy="68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7">
            <a:extLst>
              <a:ext uri="{FF2B5EF4-FFF2-40B4-BE49-F238E27FC236}">
                <a16:creationId xmlns:a16="http://schemas.microsoft.com/office/drawing/2014/main" id="{124B001D-CFDD-4A91-25B3-20E9E08B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45554" r="43430" b="28847"/>
          <a:stretch>
            <a:fillRect/>
          </a:stretch>
        </p:blipFill>
        <p:spPr bwMode="auto">
          <a:xfrm rot="16200000">
            <a:off x="7610737" y="2283758"/>
            <a:ext cx="769027" cy="108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8">
            <a:extLst>
              <a:ext uri="{FF2B5EF4-FFF2-40B4-BE49-F238E27FC236}">
                <a16:creationId xmlns:a16="http://schemas.microsoft.com/office/drawing/2014/main" id="{AC3B9D90-5501-C78E-6E99-20DE1F4A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8" t="44832" r="37820" b="36539"/>
          <a:stretch>
            <a:fillRect/>
          </a:stretch>
        </p:blipFill>
        <p:spPr bwMode="auto">
          <a:xfrm rot="16200000">
            <a:off x="7562548" y="5383536"/>
            <a:ext cx="933969" cy="11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">
            <a:extLst>
              <a:ext uri="{FF2B5EF4-FFF2-40B4-BE49-F238E27FC236}">
                <a16:creationId xmlns:a16="http://schemas.microsoft.com/office/drawing/2014/main" id="{19354257-B30F-A007-9CD1-88296816C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70"/>
          <a:stretch/>
        </p:blipFill>
        <p:spPr bwMode="auto">
          <a:xfrm>
            <a:off x="7450472" y="4402937"/>
            <a:ext cx="1028229" cy="9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08079332">
            <a:extLst>
              <a:ext uri="{FF2B5EF4-FFF2-40B4-BE49-F238E27FC236}">
                <a16:creationId xmlns:a16="http://schemas.microsoft.com/office/drawing/2014/main" id="{3C2C10E4-C7A0-049D-9FFE-E11860C6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8" t="44832" r="37820" b="36539"/>
          <a:stretch>
            <a:fillRect/>
          </a:stretch>
        </p:blipFill>
        <p:spPr bwMode="auto">
          <a:xfrm rot="16200000">
            <a:off x="7565930" y="3171312"/>
            <a:ext cx="933969" cy="11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B3398-A4E5-26F0-D814-57FC5C9695DE}"/>
              </a:ext>
            </a:extLst>
          </p:cNvPr>
          <p:cNvCxnSpPr/>
          <p:nvPr/>
        </p:nvCxnSpPr>
        <p:spPr>
          <a:xfrm>
            <a:off x="5543644" y="124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B66AB-FEB2-5983-3CF9-6DE60EF98A30}"/>
              </a:ext>
            </a:extLst>
          </p:cNvPr>
          <p:cNvSpPr txBox="1"/>
          <p:nvPr/>
        </p:nvSpPr>
        <p:spPr>
          <a:xfrm>
            <a:off x="536224" y="1558835"/>
            <a:ext cx="272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01 -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hardware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31007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155694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026807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D3D9BA8-C3BB-833D-3D16-B5A9E1B0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"/>
          <a:stretch/>
        </p:blipFill>
        <p:spPr>
          <a:xfrm>
            <a:off x="1155694" y="1238496"/>
            <a:ext cx="2443957" cy="4688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5CDB6-9BA6-2F4B-5506-14068E65A43E}"/>
              </a:ext>
            </a:extLst>
          </p:cNvPr>
          <p:cNvSpPr txBox="1"/>
          <p:nvPr/>
        </p:nvSpPr>
        <p:spPr>
          <a:xfrm>
            <a:off x="1214212" y="5936536"/>
            <a:ext cx="220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02-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 IoT dashboard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2A1AA-B700-DBED-1242-9F6ABD646E82}"/>
              </a:ext>
            </a:extLst>
          </p:cNvPr>
          <p:cNvCxnSpPr>
            <a:cxnSpLocks/>
          </p:cNvCxnSpPr>
          <p:nvPr/>
        </p:nvCxnSpPr>
        <p:spPr>
          <a:xfrm>
            <a:off x="7137807" y="1094574"/>
            <a:ext cx="0" cy="570092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868FBC-4A49-77AC-1716-48CE94028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2"/>
          <a:stretch/>
        </p:blipFill>
        <p:spPr bwMode="auto">
          <a:xfrm>
            <a:off x="3939430" y="1238496"/>
            <a:ext cx="3041870" cy="42629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1690C-9CBF-B228-8AE9-E501F3025A72}"/>
              </a:ext>
            </a:extLst>
          </p:cNvPr>
          <p:cNvSpPr txBox="1"/>
          <p:nvPr/>
        </p:nvSpPr>
        <p:spPr>
          <a:xfrm>
            <a:off x="4152487" y="5931922"/>
            <a:ext cx="175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03- Weather prediction  IoT dashboard testing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A86C5637-41A6-1AC4-1814-C997CC53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r="14212"/>
          <a:stretch>
            <a:fillRect/>
          </a:stretch>
        </p:blipFill>
        <p:spPr bwMode="auto">
          <a:xfrm>
            <a:off x="7256583" y="3216017"/>
            <a:ext cx="4275009" cy="1458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9F8BB-5C09-0C72-863B-44EB80A6EA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80" t="-10815" r="15704" b="59548"/>
          <a:stretch/>
        </p:blipFill>
        <p:spPr>
          <a:xfrm>
            <a:off x="7256583" y="1619365"/>
            <a:ext cx="4251516" cy="1237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408671-BB5C-D202-C114-8D1847639F18}"/>
              </a:ext>
            </a:extLst>
          </p:cNvPr>
          <p:cNvSpPr txBox="1"/>
          <p:nvPr/>
        </p:nvSpPr>
        <p:spPr>
          <a:xfrm>
            <a:off x="7256583" y="5927368"/>
            <a:ext cx="1703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04- Weather prediction  program testing</a:t>
            </a:r>
          </a:p>
        </p:txBody>
      </p:sp>
    </p:spTree>
    <p:extLst>
      <p:ext uri="{BB962C8B-B14F-4D97-AF65-F5344CB8AC3E}">
        <p14:creationId xmlns:p14="http://schemas.microsoft.com/office/powerpoint/2010/main" val="162592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997823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197383" y="940435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A3C861-7473-CA76-5658-97E41832CE08}"/>
              </a:ext>
            </a:extLst>
          </p:cNvPr>
          <p:cNvSpPr txBox="1"/>
          <p:nvPr/>
        </p:nvSpPr>
        <p:spPr>
          <a:xfrm>
            <a:off x="997823" y="1449954"/>
            <a:ext cx="26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the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215DEF-2AAB-A7D6-07A6-009C3F31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75789"/>
              </p:ext>
            </p:extLst>
          </p:nvPr>
        </p:nvGraphicFramePr>
        <p:xfrm>
          <a:off x="834996" y="1853138"/>
          <a:ext cx="6864408" cy="1940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957">
                  <a:extLst>
                    <a:ext uri="{9D8B030D-6E8A-4147-A177-3AD203B41FA5}">
                      <a16:colId xmlns:a16="http://schemas.microsoft.com/office/drawing/2014/main" val="2630504971"/>
                    </a:ext>
                  </a:extLst>
                </a:gridCol>
                <a:gridCol w="718688">
                  <a:extLst>
                    <a:ext uri="{9D8B030D-6E8A-4147-A177-3AD203B41FA5}">
                      <a16:colId xmlns:a16="http://schemas.microsoft.com/office/drawing/2014/main" val="215370711"/>
                    </a:ext>
                  </a:extLst>
                </a:gridCol>
                <a:gridCol w="756846">
                  <a:extLst>
                    <a:ext uri="{9D8B030D-6E8A-4147-A177-3AD203B41FA5}">
                      <a16:colId xmlns:a16="http://schemas.microsoft.com/office/drawing/2014/main" val="2687608438"/>
                    </a:ext>
                  </a:extLst>
                </a:gridCol>
                <a:gridCol w="958955">
                  <a:extLst>
                    <a:ext uri="{9D8B030D-6E8A-4147-A177-3AD203B41FA5}">
                      <a16:colId xmlns:a16="http://schemas.microsoft.com/office/drawing/2014/main" val="2462671873"/>
                    </a:ext>
                  </a:extLst>
                </a:gridCol>
                <a:gridCol w="968140">
                  <a:extLst>
                    <a:ext uri="{9D8B030D-6E8A-4147-A177-3AD203B41FA5}">
                      <a16:colId xmlns:a16="http://schemas.microsoft.com/office/drawing/2014/main" val="1856741974"/>
                    </a:ext>
                  </a:extLst>
                </a:gridCol>
                <a:gridCol w="718688">
                  <a:extLst>
                    <a:ext uri="{9D8B030D-6E8A-4147-A177-3AD203B41FA5}">
                      <a16:colId xmlns:a16="http://schemas.microsoft.com/office/drawing/2014/main" val="2953205895"/>
                    </a:ext>
                  </a:extLst>
                </a:gridCol>
                <a:gridCol w="835993">
                  <a:extLst>
                    <a:ext uri="{9D8B030D-6E8A-4147-A177-3AD203B41FA5}">
                      <a16:colId xmlns:a16="http://schemas.microsoft.com/office/drawing/2014/main" val="2328077035"/>
                    </a:ext>
                  </a:extLst>
                </a:gridCol>
                <a:gridCol w="1021141">
                  <a:extLst>
                    <a:ext uri="{9D8B030D-6E8A-4147-A177-3AD203B41FA5}">
                      <a16:colId xmlns:a16="http://schemas.microsoft.com/office/drawing/2014/main" val="3453108263"/>
                    </a:ext>
                  </a:extLst>
                </a:gridCol>
              </a:tblGrid>
              <a:tr h="176432">
                <a:tc gridSpan="4"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Actual Value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Measured Value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0596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Humidity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UV Level 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Wind Speed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Temperature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Humidity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UV Level 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Wind Speed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5868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31.7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84.8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5003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9.54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86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63873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85.9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3653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9.25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3800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72412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31.7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85.4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6426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8.34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5600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49265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84.6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5699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8.19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1384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84.7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4287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8.34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4300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12856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4163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9.31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33959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85.3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3665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9.21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19417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84.7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9.13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84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83724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31.9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85.3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7416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9.23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32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84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7400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51338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31.9</a:t>
                      </a:r>
                      <a:endParaRPr lang="en-US" sz="1000" b="0" kern="100" dirty="0">
                        <a:solidFill>
                          <a:schemeClr val="tx1"/>
                        </a:solidFill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85.6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4005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8.67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000" kern="10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84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4000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en-US" sz="1000" kern="100" dirty="0">
                        <a:effectLst/>
                        <a:latin typeface="Arial M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830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89BED-D1F8-7036-3543-8DAF323E0ECB}"/>
                  </a:ext>
                </a:extLst>
              </p:cNvPr>
              <p:cNvSpPr txBox="1"/>
              <p:nvPr/>
            </p:nvSpPr>
            <p:spPr>
              <a:xfrm>
                <a:off x="7747000" y="2451100"/>
                <a:ext cx="4305300" cy="9682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82880" algn="l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Relative error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0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𝒎𝒆𝒔𝒖𝒓𝒆𝒅</m:t>
                                    </m:r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 </m:t>
                                    </m:r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𝒂𝒄𝒕𝒖𝒂𝒍</m:t>
                                    </m:r>
                                    <m:r>
                                      <a:rPr lang="en-US" sz="20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0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0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𝒂𝒄𝒕𝒖𝒂𝒍</m:t>
                                </m:r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𝟏𝟎𝟎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US" sz="2000" b="1" kern="100" dirty="0">
                  <a:effectLst/>
                  <a:latin typeface="Arial M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89BED-D1F8-7036-3543-8DAF323E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2451100"/>
                <a:ext cx="4305300" cy="968278"/>
              </a:xfrm>
              <a:prstGeom prst="rect">
                <a:avLst/>
              </a:prstGeom>
              <a:blipFill>
                <a:blip r:embed="rId2"/>
                <a:stretch>
                  <a:fillRect t="-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D1CFFB-5617-038F-E0E7-3D5267A7C6AB}"/>
                  </a:ext>
                </a:extLst>
              </p:cNvPr>
              <p:cNvSpPr txBox="1"/>
              <p:nvPr/>
            </p:nvSpPr>
            <p:spPr>
              <a:xfrm>
                <a:off x="428743" y="4286314"/>
                <a:ext cx="3565873" cy="741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0">
                                      <a:latin typeface="Cambria Math" panose="02040503050406030204" pitchFamily="18" charset="0"/>
                                    </a:rPr>
                                    <m:t>319.4−320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500" i="0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den>
                          </m:f>
                        </m:e>
                      </m:nary>
                      <m:r>
                        <a:rPr lang="en-US" sz="1500" i="0">
                          <a:latin typeface="Cambria Math" panose="02040503050406030204" pitchFamily="18" charset="0"/>
                        </a:rPr>
                        <m:t>×100%=0.343 %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D1CFFB-5617-038F-E0E7-3D5267A7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" y="4286314"/>
                <a:ext cx="3565873" cy="74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2DC7F6-62FF-196D-6122-392ED7449522}"/>
              </a:ext>
            </a:extLst>
          </p:cNvPr>
          <p:cNvSpPr txBox="1"/>
          <p:nvPr/>
        </p:nvSpPr>
        <p:spPr>
          <a:xfrm>
            <a:off x="428743" y="3916982"/>
            <a:ext cx="37106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error of temperature = </a:t>
            </a:r>
            <a:endParaRPr lang="en-US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D7679-FB33-D7B7-6772-0B02F6D0D18B}"/>
              </a:ext>
            </a:extLst>
          </p:cNvPr>
          <p:cNvSpPr txBox="1"/>
          <p:nvPr/>
        </p:nvSpPr>
        <p:spPr>
          <a:xfrm>
            <a:off x="428743" y="5223380"/>
            <a:ext cx="38384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Relative error of humidity = </a:t>
            </a:r>
            <a:endParaRPr lang="en-US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3D13D-F1B3-5B04-E7DC-83F934CC4903}"/>
                  </a:ext>
                </a:extLst>
              </p:cNvPr>
              <p:cNvSpPr txBox="1"/>
              <p:nvPr/>
            </p:nvSpPr>
            <p:spPr>
              <a:xfrm>
                <a:off x="428743" y="5608707"/>
                <a:ext cx="3565873" cy="741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0">
                                      <a:latin typeface="Cambria Math" panose="02040503050406030204" pitchFamily="18" charset="0"/>
                                    </a:rPr>
                                    <m:t>851.3−852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500" i="0">
                                  <a:latin typeface="Cambria Math" panose="02040503050406030204" pitchFamily="18" charset="0"/>
                                </a:rPr>
                                <m:t>852</m:t>
                              </m:r>
                            </m:den>
                          </m:f>
                        </m:e>
                      </m:nary>
                      <m:r>
                        <a:rPr lang="en-US" sz="1500" i="0">
                          <a:latin typeface="Cambria Math" panose="02040503050406030204" pitchFamily="18" charset="0"/>
                        </a:rPr>
                        <m:t>×100%=0.083 %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3D13D-F1B3-5B04-E7DC-83F934CC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" y="5608707"/>
                <a:ext cx="3565873" cy="741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E46DDF0-94A5-0582-137A-6FCB27098D84}"/>
              </a:ext>
            </a:extLst>
          </p:cNvPr>
          <p:cNvSpPr txBox="1"/>
          <p:nvPr/>
        </p:nvSpPr>
        <p:spPr>
          <a:xfrm>
            <a:off x="4139351" y="5268763"/>
            <a:ext cx="29195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error of UV level = </a:t>
            </a:r>
            <a:endParaRPr lang="en-US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444461-74FC-136B-BF8A-76DDD4EC073E}"/>
                  </a:ext>
                </a:extLst>
              </p:cNvPr>
              <p:cNvSpPr txBox="1"/>
              <p:nvPr/>
            </p:nvSpPr>
            <p:spPr>
              <a:xfrm>
                <a:off x="4195226" y="5546950"/>
                <a:ext cx="4002157" cy="741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0">
                                      <a:latin typeface="Cambria Math" panose="02040503050406030204" pitchFamily="18" charset="0"/>
                                    </a:rPr>
                                    <m:t>50449−50850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500" i="0">
                                  <a:latin typeface="Cambria Math" panose="02040503050406030204" pitchFamily="18" charset="0"/>
                                </a:rPr>
                                <m:t>51400</m:t>
                              </m:r>
                            </m:den>
                          </m:f>
                        </m:e>
                      </m:nary>
                      <m:r>
                        <a:rPr lang="en-US" sz="1500" i="0">
                          <a:latin typeface="Cambria Math" panose="02040503050406030204" pitchFamily="18" charset="0"/>
                        </a:rPr>
                        <m:t>×100%= 0.07845%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444461-74FC-136B-BF8A-76DDD4EC0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6" y="5546950"/>
                <a:ext cx="4002157" cy="741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58B3AE-6458-1B26-61D7-A2B7824BB872}"/>
                  </a:ext>
                </a:extLst>
              </p:cNvPr>
              <p:cNvSpPr txBox="1"/>
              <p:nvPr/>
            </p:nvSpPr>
            <p:spPr>
              <a:xfrm>
                <a:off x="3994616" y="4325024"/>
                <a:ext cx="3867614" cy="843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algn="l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89.61−90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5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den>
                          </m:f>
                        </m:e>
                      </m:nary>
                      <m:r>
                        <a:rPr lang="en-US" sz="1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×100%=0.0432 %</m:t>
                      </m:r>
                    </m:oMath>
                  </m:oMathPara>
                </a14:m>
                <a:endParaRPr lang="en-US" sz="1500" kern="100" dirty="0">
                  <a:effectLst/>
                  <a:latin typeface="Arial M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58B3AE-6458-1B26-61D7-A2B7824B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6" y="4325024"/>
                <a:ext cx="3867614" cy="843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44C77E6-B4D9-793D-50F7-AFB846B8D62E}"/>
              </a:ext>
            </a:extLst>
          </p:cNvPr>
          <p:cNvSpPr txBox="1"/>
          <p:nvPr/>
        </p:nvSpPr>
        <p:spPr>
          <a:xfrm>
            <a:off x="4078322" y="3916981"/>
            <a:ext cx="29361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error of Wind Speed = </a:t>
            </a:r>
            <a:endParaRPr lang="en-US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BEB3D-70E9-0A6F-AA54-08CDF45555FB}"/>
              </a:ext>
            </a:extLst>
          </p:cNvPr>
          <p:cNvSpPr txBox="1"/>
          <p:nvPr/>
        </p:nvSpPr>
        <p:spPr>
          <a:xfrm>
            <a:off x="8306420" y="3916981"/>
            <a:ext cx="312168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relative error percentage of the system is less than 1%. </a:t>
            </a:r>
          </a:p>
          <a:p>
            <a:endParaRPr lang="en-US" sz="17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can be identified as a reliable system for weather monitoring.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2082794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061607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2E8224-EC5E-9919-FF11-91E7E11F7F12}"/>
              </a:ext>
            </a:extLst>
          </p:cNvPr>
          <p:cNvSpPr txBox="1"/>
          <p:nvPr/>
        </p:nvSpPr>
        <p:spPr>
          <a:xfrm>
            <a:off x="1003300" y="1449954"/>
            <a:ext cx="9994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Smart Weather Station equipped with a prediction model marks a significant step forward in accurate weather monitoring and forecasting, especially in regions like Sri Lanka prone to rapid and unpredictable climate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Smart Weather Station developed in this project comprises a network of specializes sensors, each meticulously chosen for its ability to capture essential weather parameters including temperature, humidity, UV level, Wind Speed and rainfall.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sensors feed real time data in to a user friendly IoT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an OLED display enhances local accessibility by providing immediate weather insights at the Weather Station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standout features of this project is the implementation of a predictive model, a complex task that required meticulous data collection, analysis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enhances the station's capabilities by offering forecasts based on collected weather data by itself over a period of time. </a:t>
            </a:r>
          </a:p>
        </p:txBody>
      </p:sp>
    </p:spTree>
    <p:extLst>
      <p:ext uri="{BB962C8B-B14F-4D97-AF65-F5344CB8AC3E}">
        <p14:creationId xmlns:p14="http://schemas.microsoft.com/office/powerpoint/2010/main" val="377040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Developments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150724" y="934943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077403" y="934943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BA3914-316A-81EC-6A77-71FD0385B3D4}"/>
              </a:ext>
            </a:extLst>
          </p:cNvPr>
          <p:cNvSpPr txBox="1"/>
          <p:nvPr/>
        </p:nvSpPr>
        <p:spPr>
          <a:xfrm>
            <a:off x="1917700" y="1778000"/>
            <a:ext cx="76581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expand its range of monitored parameters by adding more sensors.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expansion could involve deploying multiple Smart Weather Stations across different geographics locations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more efficient power management and exploring renewable energy sources like solar panel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0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Review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723894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496707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4082C7-92A9-7A4F-C59E-4EF23AB62726}"/>
              </a:ext>
            </a:extLst>
          </p:cNvPr>
          <p:cNvSpPr/>
          <p:nvPr/>
        </p:nvSpPr>
        <p:spPr>
          <a:xfrm>
            <a:off x="616445" y="1732659"/>
            <a:ext cx="5987555" cy="222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FBA20-466B-4F7E-1FCA-EEA22504D16F}"/>
              </a:ext>
            </a:extLst>
          </p:cNvPr>
          <p:cNvSpPr/>
          <p:nvPr/>
        </p:nvSpPr>
        <p:spPr>
          <a:xfrm>
            <a:off x="616447" y="1443698"/>
            <a:ext cx="5987553" cy="4588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Aspects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80057-E3F2-CE23-BCB0-F11D09695787}"/>
              </a:ext>
            </a:extLst>
          </p:cNvPr>
          <p:cNvSpPr/>
          <p:nvPr/>
        </p:nvSpPr>
        <p:spPr>
          <a:xfrm>
            <a:off x="616445" y="3924063"/>
            <a:ext cx="5999421" cy="156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8C26F-B068-E2A4-4708-24FC826A51C5}"/>
              </a:ext>
            </a:extLst>
          </p:cNvPr>
          <p:cNvSpPr/>
          <p:nvPr/>
        </p:nvSpPr>
        <p:spPr>
          <a:xfrm>
            <a:off x="616445" y="3406029"/>
            <a:ext cx="5999421" cy="4588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Marketability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A66A12C0-803A-0698-2484-95FB272FE4B9}"/>
              </a:ext>
            </a:extLst>
          </p:cNvPr>
          <p:cNvSpPr txBox="1">
            <a:spLocks/>
          </p:cNvSpPr>
          <p:nvPr/>
        </p:nvSpPr>
        <p:spPr>
          <a:xfrm>
            <a:off x="616445" y="1953317"/>
            <a:ext cx="6381254" cy="14234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planned cost is 15360LKR, and the actual cost is 12050LKR. </a:t>
            </a:r>
          </a:p>
          <a:p>
            <a:pPr marL="182875" indent="-182875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Deference is 3310LKR.</a:t>
            </a:r>
          </a:p>
          <a:p>
            <a:pPr marL="182875" indent="-182875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could be made under the budget</a:t>
            </a:r>
          </a:p>
          <a:p>
            <a:pPr marL="182875" indent="-182875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changes were made to the planned system discussed with the project supervisor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0C476739-4560-9B20-BD39-2AF3E6C9C82B}"/>
              </a:ext>
            </a:extLst>
          </p:cNvPr>
          <p:cNvSpPr txBox="1">
            <a:spLocks/>
          </p:cNvSpPr>
          <p:nvPr/>
        </p:nvSpPr>
        <p:spPr>
          <a:xfrm>
            <a:off x="616445" y="3835680"/>
            <a:ext cx="5078346" cy="16589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can be made within a lower budget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customizable.</a:t>
            </a:r>
          </a:p>
          <a:p>
            <a:pPr>
              <a:lnSpc>
                <a:spcPct val="16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applicable for domestic and industrial  sectors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1B69F-4278-99BB-9D64-75464843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6" y="1451901"/>
            <a:ext cx="5390264" cy="40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Review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652670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8582294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F7566D-9D0E-92A6-7AA0-1DD93830C8D4}"/>
              </a:ext>
            </a:extLst>
          </p:cNvPr>
          <p:cNvSpPr txBox="1"/>
          <p:nvPr/>
        </p:nvSpPr>
        <p:spPr>
          <a:xfrm>
            <a:off x="9017746" y="1686542"/>
            <a:ext cx="2855807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Plan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slight changes in initial Gantt chart and the final Gantt chart.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some changes in the project implementation section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time was managed in parallel with other tasks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579B6-034A-4769-B9ED-64E0C30E6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5" r="2801" b="3837"/>
          <a:stretch/>
        </p:blipFill>
        <p:spPr bwMode="auto">
          <a:xfrm>
            <a:off x="838201" y="1449953"/>
            <a:ext cx="7600108" cy="5259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509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0AA5ED-D390-AC90-6A8C-18DF3A73ADFC}"/>
              </a:ext>
            </a:extLst>
          </p:cNvPr>
          <p:cNvSpPr txBox="1"/>
          <p:nvPr/>
        </p:nvSpPr>
        <p:spPr>
          <a:xfrm>
            <a:off x="3599841" y="2767280"/>
            <a:ext cx="5364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2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016E6-FA1A-E649-4898-88717A37A8EF}"/>
              </a:ext>
            </a:extLst>
          </p:cNvPr>
          <p:cNvSpPr/>
          <p:nvPr/>
        </p:nvSpPr>
        <p:spPr>
          <a:xfrm>
            <a:off x="838195" y="1536398"/>
            <a:ext cx="587632" cy="4695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4CD27-B19E-07F7-4574-2BB8D391032C}"/>
              </a:ext>
            </a:extLst>
          </p:cNvPr>
          <p:cNvSpPr/>
          <p:nvPr/>
        </p:nvSpPr>
        <p:spPr>
          <a:xfrm>
            <a:off x="1425827" y="1539071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BB262-2E82-F03F-1395-805286E5BA5F}"/>
              </a:ext>
            </a:extLst>
          </p:cNvPr>
          <p:cNvSpPr/>
          <p:nvPr/>
        </p:nvSpPr>
        <p:spPr>
          <a:xfrm>
            <a:off x="838200" y="2206439"/>
            <a:ext cx="587632" cy="4695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200" b="1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endParaRPr lang="en-US" sz="22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A5779F-E4ED-B96C-5908-1457DC7FF91A}"/>
              </a:ext>
            </a:extLst>
          </p:cNvPr>
          <p:cNvSpPr/>
          <p:nvPr/>
        </p:nvSpPr>
        <p:spPr>
          <a:xfrm>
            <a:off x="1425827" y="2206439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CD823-8106-92BA-A82F-D83D98EA65E4}"/>
              </a:ext>
            </a:extLst>
          </p:cNvPr>
          <p:cNvSpPr/>
          <p:nvPr/>
        </p:nvSpPr>
        <p:spPr>
          <a:xfrm>
            <a:off x="838198" y="2813763"/>
            <a:ext cx="587632" cy="4695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200" b="1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22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570939-B328-024A-E692-13BBCEFAA983}"/>
              </a:ext>
            </a:extLst>
          </p:cNvPr>
          <p:cNvSpPr/>
          <p:nvPr/>
        </p:nvSpPr>
        <p:spPr>
          <a:xfrm>
            <a:off x="1425828" y="2813762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205017-DC1F-3265-1622-233C79BA4A2A}"/>
              </a:ext>
            </a:extLst>
          </p:cNvPr>
          <p:cNvSpPr/>
          <p:nvPr/>
        </p:nvSpPr>
        <p:spPr>
          <a:xfrm>
            <a:off x="838195" y="3478734"/>
            <a:ext cx="587632" cy="4695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200" b="1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22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4DD194-C237-12DE-9BF0-EBE97C7117AD}"/>
              </a:ext>
            </a:extLst>
          </p:cNvPr>
          <p:cNvSpPr/>
          <p:nvPr/>
        </p:nvSpPr>
        <p:spPr>
          <a:xfrm>
            <a:off x="1425827" y="3462545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Results and discussions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F8616-1621-13F6-3891-7914A9CE01A3}"/>
              </a:ext>
            </a:extLst>
          </p:cNvPr>
          <p:cNvSpPr/>
          <p:nvPr/>
        </p:nvSpPr>
        <p:spPr>
          <a:xfrm>
            <a:off x="838200" y="4092985"/>
            <a:ext cx="587632" cy="4695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200" b="1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22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9EE71C-2E50-75B9-9F78-11FCB5407625}"/>
              </a:ext>
            </a:extLst>
          </p:cNvPr>
          <p:cNvSpPr/>
          <p:nvPr/>
        </p:nvSpPr>
        <p:spPr>
          <a:xfrm>
            <a:off x="1425827" y="4092984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Conclusions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3A4EE-038A-ECE9-2511-6F4D20735B61}"/>
              </a:ext>
            </a:extLst>
          </p:cNvPr>
          <p:cNvSpPr/>
          <p:nvPr/>
        </p:nvSpPr>
        <p:spPr>
          <a:xfrm>
            <a:off x="838194" y="5457745"/>
            <a:ext cx="587632" cy="469519"/>
          </a:xfrm>
          <a:prstGeom prst="rect">
            <a:avLst/>
          </a:prstGeom>
          <a:solidFill>
            <a:srgbClr val="772F1A"/>
          </a:solidFill>
          <a:ln>
            <a:solidFill>
              <a:srgbClr val="77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ptos" panose="020B0004020202020204" pitchFamily="34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8ACA52-0318-C81D-F47E-D4FC1B73125B}"/>
              </a:ext>
            </a:extLst>
          </p:cNvPr>
          <p:cNvSpPr/>
          <p:nvPr/>
        </p:nvSpPr>
        <p:spPr>
          <a:xfrm>
            <a:off x="1425832" y="5457746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4C3C9-93C8-42DA-E8E4-B29F1864914A}"/>
              </a:ext>
            </a:extLst>
          </p:cNvPr>
          <p:cNvSpPr/>
          <p:nvPr/>
        </p:nvSpPr>
        <p:spPr>
          <a:xfrm>
            <a:off x="838194" y="4757957"/>
            <a:ext cx="587632" cy="469519"/>
          </a:xfrm>
          <a:prstGeom prst="rect">
            <a:avLst/>
          </a:prstGeom>
          <a:solidFill>
            <a:srgbClr val="790357"/>
          </a:solidFill>
          <a:ln>
            <a:solidFill>
              <a:srgbClr val="58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ptos" panose="020B0004020202020204" pitchFamily="34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718D12-F5E9-9701-214B-472CE7468BE3}"/>
              </a:ext>
            </a:extLst>
          </p:cNvPr>
          <p:cNvSpPr/>
          <p:nvPr/>
        </p:nvSpPr>
        <p:spPr>
          <a:xfrm>
            <a:off x="1425826" y="4757957"/>
            <a:ext cx="5584161" cy="46951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2353095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6869401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908131" y="909461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230809" y="917774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urve Weather Icons for Chronus:Amazon.ca:Appstore for Android">
            <a:extLst>
              <a:ext uri="{FF2B5EF4-FFF2-40B4-BE49-F238E27FC236}">
                <a16:creationId xmlns:a16="http://schemas.microsoft.com/office/drawing/2014/main" id="{0189B5FA-1308-7D8E-2107-F923113C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11" y="1989351"/>
            <a:ext cx="1754899" cy="175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521B3-4072-CF49-E206-CDE17458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19" y="2005515"/>
            <a:ext cx="1359567" cy="1890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EE5CA-37C9-032E-50EA-3915C0382833}"/>
              </a:ext>
            </a:extLst>
          </p:cNvPr>
          <p:cNvSpPr txBox="1"/>
          <p:nvPr/>
        </p:nvSpPr>
        <p:spPr>
          <a:xfrm>
            <a:off x="1373311" y="3896449"/>
            <a:ext cx="2371750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areas with unpredictably changing climatic shifts the development of a Smart Weather Station with an integrated prediction model marks a revolutionary achievement in the  field of weather monitoring and forecasting.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692C4-3006-3980-7A82-38C50F9FAB99}"/>
              </a:ext>
            </a:extLst>
          </p:cNvPr>
          <p:cNvSpPr txBox="1"/>
          <p:nvPr/>
        </p:nvSpPr>
        <p:spPr>
          <a:xfrm>
            <a:off x="4904924" y="3896449"/>
            <a:ext cx="265003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fulfill this need a Smart Weather Station was built to mesure the weather parameters in real time and user will be able to observe the real-time weather data in a user-friendly dash board by browsing the internet.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9D158-0A2E-C520-7990-A0AAA68B81CB}"/>
              </a:ext>
            </a:extLst>
          </p:cNvPr>
          <p:cNvSpPr txBox="1"/>
          <p:nvPr/>
        </p:nvSpPr>
        <p:spPr>
          <a:xfrm>
            <a:off x="8729206" y="3965698"/>
            <a:ext cx="20894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a rain and wind speed prediction report is also available for the user</a:t>
            </a:r>
          </a:p>
        </p:txBody>
      </p:sp>
      <p:pic>
        <p:nvPicPr>
          <p:cNvPr id="2056" name="Picture 8" descr="Weather Widget - Free &amp; Works on Any Website">
            <a:extLst>
              <a:ext uri="{FF2B5EF4-FFF2-40B4-BE49-F238E27FC236}">
                <a16:creationId xmlns:a16="http://schemas.microsoft.com/office/drawing/2014/main" id="{B0B7C889-EBB1-EA1D-46AF-D2906DCDF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13364" r="19442" b="8156"/>
          <a:stretch/>
        </p:blipFill>
        <p:spPr bwMode="auto">
          <a:xfrm>
            <a:off x="4701378" y="1957781"/>
            <a:ext cx="2789243" cy="200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4C4BA-EB04-98F9-7D1A-FF992007D7A1}"/>
              </a:ext>
            </a:extLst>
          </p:cNvPr>
          <p:cNvSpPr txBox="1"/>
          <p:nvPr/>
        </p:nvSpPr>
        <p:spPr>
          <a:xfrm>
            <a:off x="1474983" y="1454673"/>
            <a:ext cx="454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225831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2000948" y="923341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153311" y="923341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53C1AC-547F-A7C2-F237-77E4D623E45F}"/>
              </a:ext>
            </a:extLst>
          </p:cNvPr>
          <p:cNvSpPr txBox="1"/>
          <p:nvPr/>
        </p:nvSpPr>
        <p:spPr>
          <a:xfrm>
            <a:off x="838200" y="1801785"/>
            <a:ext cx="10515600" cy="452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product, made as a single unit-wise weather station with high accuracy, allowing users to keep it fixed or portable. Which updates the real-time weather data and provides a weather prediction report for upcoming day.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build a Smart Weather Station that can monitor various weather parameters such as  temperature, humidity, wind speed, UV intensity and rain, then display the real time weather data in  an OLED display.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a system to remotely monitor the relevant parameters of relevant properties using a web interface and make it accessible with a user-friendly dash board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data base to store all monitored weather data and analyze the data over a period of time.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stored weather data develop a predictive model to predict the future weather.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F5449-E8EF-A4BE-6231-94B536F5EF6C}"/>
              </a:ext>
            </a:extLst>
          </p:cNvPr>
          <p:cNvSpPr txBox="1"/>
          <p:nvPr/>
        </p:nvSpPr>
        <p:spPr>
          <a:xfrm>
            <a:off x="838200" y="1449954"/>
            <a:ext cx="4607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5265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608215" y="907539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623080" y="907539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E6D5859-F75F-AAA3-6C55-E6BDB6093754}"/>
              </a:ext>
            </a:extLst>
          </p:cNvPr>
          <p:cNvSpPr/>
          <p:nvPr/>
        </p:nvSpPr>
        <p:spPr>
          <a:xfrm>
            <a:off x="1873348" y="2358999"/>
            <a:ext cx="2286000" cy="2763607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27116-D862-6D0D-5D93-C2FBAC098654}"/>
              </a:ext>
            </a:extLst>
          </p:cNvPr>
          <p:cNvSpPr/>
          <p:nvPr/>
        </p:nvSpPr>
        <p:spPr>
          <a:xfrm>
            <a:off x="4782030" y="2358999"/>
            <a:ext cx="2286000" cy="4385930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F4A14-33CD-B2D9-BB08-21CFA8C340CE}"/>
              </a:ext>
            </a:extLst>
          </p:cNvPr>
          <p:cNvSpPr/>
          <p:nvPr/>
        </p:nvSpPr>
        <p:spPr>
          <a:xfrm>
            <a:off x="7780421" y="2358998"/>
            <a:ext cx="2286001" cy="3520691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BCA3B56-671B-4BBE-22C2-BA3CE026F7BE}"/>
              </a:ext>
            </a:extLst>
          </p:cNvPr>
          <p:cNvSpPr txBox="1">
            <a:spLocks/>
          </p:cNvSpPr>
          <p:nvPr/>
        </p:nvSpPr>
        <p:spPr>
          <a:xfrm>
            <a:off x="2021646" y="2492752"/>
            <a:ext cx="1600200" cy="292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the Winds located in the Roman Agora of Athens and it is considered the first meteorological station in the world.</a:t>
            </a:r>
          </a:p>
          <a:p>
            <a:pPr marL="0" indent="0">
              <a:lnSpc>
                <a:spcPct val="120000"/>
              </a:lnSpc>
              <a:spcAft>
                <a:spcPts val="1800"/>
              </a:spcAft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6534536D-0D36-561B-ED2A-289325FDF735}"/>
              </a:ext>
            </a:extLst>
          </p:cNvPr>
          <p:cNvSpPr txBox="1">
            <a:spLocks/>
          </p:cNvSpPr>
          <p:nvPr/>
        </p:nvSpPr>
        <p:spPr>
          <a:xfrm>
            <a:off x="4970533" y="2492752"/>
            <a:ext cx="1995751" cy="408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national weather service in the United States commenced operations in 1871, with responsibility assigned to the U.S. Army Signal Corps.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purpose of the service was to provide storm warnings for the Atlantic and Gulf coasts and for the Great Lakes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628F42-862F-99F4-62A5-5E92E95B2AE5}"/>
              </a:ext>
            </a:extLst>
          </p:cNvPr>
          <p:cNvSpPr txBox="1">
            <a:spLocks/>
          </p:cNvSpPr>
          <p:nvPr/>
        </p:nvSpPr>
        <p:spPr>
          <a:xfrm>
            <a:off x="7940442" y="2500498"/>
            <a:ext cx="2093554" cy="3710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Radiosondes measure weather parameters like temperature, humidity, and wind speed using weather balloons.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NWS numerical forecast models generate accurate weather forecasts based on observed data.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44D06A4-E8D7-41F1-CB49-B755880CF4DA}"/>
              </a:ext>
            </a:extLst>
          </p:cNvPr>
          <p:cNvSpPr/>
          <p:nvPr/>
        </p:nvSpPr>
        <p:spPr bwMode="auto">
          <a:xfrm>
            <a:off x="1873348" y="1572567"/>
            <a:ext cx="2286000" cy="666771"/>
          </a:xfrm>
          <a:prstGeom prst="round2DiagRect">
            <a:avLst/>
          </a:prstGeom>
          <a:solidFill>
            <a:srgbClr val="494B69"/>
          </a:solidFill>
          <a:ln w="9525">
            <a:solidFill>
              <a:srgbClr val="494B6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Weather Stations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5F91931-2E4D-D5A8-E54F-1BD5A328343B}"/>
              </a:ext>
            </a:extLst>
          </p:cNvPr>
          <p:cNvSpPr/>
          <p:nvPr/>
        </p:nvSpPr>
        <p:spPr bwMode="auto">
          <a:xfrm>
            <a:off x="4782029" y="1572566"/>
            <a:ext cx="2286000" cy="666771"/>
          </a:xfrm>
          <a:prstGeom prst="round2DiagRect">
            <a:avLst/>
          </a:prstGeom>
          <a:solidFill>
            <a:srgbClr val="9F5B72"/>
          </a:solidFill>
          <a:ln w="9525">
            <a:solidFill>
              <a:srgbClr val="9F5B7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Weather Forecasting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4C977EB-225A-4274-EB44-2F60521709BA}"/>
              </a:ext>
            </a:extLst>
          </p:cNvPr>
          <p:cNvSpPr/>
          <p:nvPr/>
        </p:nvSpPr>
        <p:spPr bwMode="auto">
          <a:xfrm>
            <a:off x="7780422" y="1572566"/>
            <a:ext cx="2286000" cy="666771"/>
          </a:xfrm>
          <a:prstGeom prst="round2DiagRect">
            <a:avLst/>
          </a:prstGeom>
          <a:solidFill>
            <a:srgbClr val="D8707C"/>
          </a:solidFill>
          <a:ln w="9525">
            <a:solidFill>
              <a:srgbClr val="D8707C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Technologies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550896" y="907771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643909" y="907771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C86AF7-C1AB-9CBD-33B6-E1AD752A1F73}"/>
              </a:ext>
            </a:extLst>
          </p:cNvPr>
          <p:cNvSpPr/>
          <p:nvPr/>
        </p:nvSpPr>
        <p:spPr>
          <a:xfrm>
            <a:off x="595144" y="2590290"/>
            <a:ext cx="2286000" cy="3899443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8515D-04D0-DFA8-91AE-A788B493BA51}"/>
              </a:ext>
            </a:extLst>
          </p:cNvPr>
          <p:cNvSpPr txBox="1">
            <a:spLocks/>
          </p:cNvSpPr>
          <p:nvPr/>
        </p:nvSpPr>
        <p:spPr>
          <a:xfrm>
            <a:off x="645875" y="2814145"/>
            <a:ext cx="2175505" cy="2610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3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been carried out by Miloš Đorđević &amp; Danijel Danković who studies at Faculty of Electronic Engineering, University of Niš, Serbia.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for automated data collection and remote access to weather information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49B9EFE-2E81-3D3F-CCAC-AF2F77BBE72C}"/>
              </a:ext>
            </a:extLst>
          </p:cNvPr>
          <p:cNvSpPr/>
          <p:nvPr/>
        </p:nvSpPr>
        <p:spPr bwMode="auto">
          <a:xfrm>
            <a:off x="595144" y="1818086"/>
            <a:ext cx="2286000" cy="807577"/>
          </a:xfrm>
          <a:prstGeom prst="round2DiagRect">
            <a:avLst/>
          </a:prstGeom>
          <a:solidFill>
            <a:srgbClr val="7030A0"/>
          </a:solidFill>
          <a:ln w="9525">
            <a:solidFill>
              <a:srgbClr val="494B6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SMART WEATHER STATION BASED ON SENSOR TECHNOLOGY 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CEB55-7E0E-2C19-9C85-3F1C4644F1E3}"/>
              </a:ext>
            </a:extLst>
          </p:cNvPr>
          <p:cNvSpPr/>
          <p:nvPr/>
        </p:nvSpPr>
        <p:spPr>
          <a:xfrm>
            <a:off x="3209876" y="2625662"/>
            <a:ext cx="2286000" cy="3839613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BE4D9B47-F8B7-15D6-651A-316EFA510D8C}"/>
              </a:ext>
            </a:extLst>
          </p:cNvPr>
          <p:cNvSpPr txBox="1">
            <a:spLocks/>
          </p:cNvSpPr>
          <p:nvPr/>
        </p:nvSpPr>
        <p:spPr>
          <a:xfrm>
            <a:off x="3226873" y="2819248"/>
            <a:ext cx="2286000" cy="23704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carried by Anshika Gupta, Ankita Tripati &amp; Reuben Coutinho Dept.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system is developed by using  esp32 micro-controller platform six different sensors, and collected data is transmitted to a mobile app.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C5EFDE6-7B70-A420-6140-E8946C4C9774}"/>
              </a:ext>
            </a:extLst>
          </p:cNvPr>
          <p:cNvSpPr/>
          <p:nvPr/>
        </p:nvSpPr>
        <p:spPr bwMode="auto">
          <a:xfrm>
            <a:off x="3226872" y="1783744"/>
            <a:ext cx="2286000" cy="807577"/>
          </a:xfrm>
          <a:prstGeom prst="round2DiagRect">
            <a:avLst/>
          </a:prstGeom>
          <a:solidFill>
            <a:srgbClr val="00B050"/>
          </a:solidFill>
          <a:ln w="9525">
            <a:solidFill>
              <a:srgbClr val="494B6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Sustainable Mini Weather Station 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32CAF-B1E0-1230-1CDA-F8D87402BC5E}"/>
              </a:ext>
            </a:extLst>
          </p:cNvPr>
          <p:cNvSpPr/>
          <p:nvPr/>
        </p:nvSpPr>
        <p:spPr>
          <a:xfrm>
            <a:off x="5943938" y="2680787"/>
            <a:ext cx="2286000" cy="3812088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1D431858-5B08-F541-C66B-0B2932335FE8}"/>
              </a:ext>
            </a:extLst>
          </p:cNvPr>
          <p:cNvSpPr txBox="1">
            <a:spLocks/>
          </p:cNvSpPr>
          <p:nvPr/>
        </p:nvSpPr>
        <p:spPr>
          <a:xfrm>
            <a:off x="5950802" y="2791581"/>
            <a:ext cx="2276625" cy="2139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processes a weather prediction weather prediction model based on machine learning techniques, specifically Long Short-Term Memory (LSTM) networks, which can identify complex non liner patterns in past weather data.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897723E1-1EE4-E228-9D78-A300BBDDF486}"/>
              </a:ext>
            </a:extLst>
          </p:cNvPr>
          <p:cNvSpPr/>
          <p:nvPr/>
        </p:nvSpPr>
        <p:spPr bwMode="auto">
          <a:xfrm>
            <a:off x="5933806" y="1792831"/>
            <a:ext cx="2293621" cy="860356"/>
          </a:xfrm>
          <a:prstGeom prst="round2Diag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494B6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Based Weather Prediction Model for Short Term Weather Prediction in Sri Lanka 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7E42C-7AE5-0903-984B-7E6632F786D7}"/>
              </a:ext>
            </a:extLst>
          </p:cNvPr>
          <p:cNvSpPr/>
          <p:nvPr/>
        </p:nvSpPr>
        <p:spPr>
          <a:xfrm>
            <a:off x="8667868" y="2565833"/>
            <a:ext cx="2286000" cy="3899442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8E86362F-B45F-EFDB-7E5E-3EDFB081A280}"/>
              </a:ext>
            </a:extLst>
          </p:cNvPr>
          <p:cNvSpPr txBox="1">
            <a:spLocks/>
          </p:cNvSpPr>
          <p:nvPr/>
        </p:nvSpPr>
        <p:spPr>
          <a:xfrm>
            <a:off x="8684865" y="2814487"/>
            <a:ext cx="2256769" cy="3304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address challenges in weather perdition, and high energy consumption of large scaling computer systems.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provides an overview of machine learning in weather forecasting, discusses related works, and presents the methodology of the proposed technique..</a:t>
            </a:r>
          </a:p>
          <a:p>
            <a:pPr marL="0" indent="0">
              <a:lnSpc>
                <a:spcPct val="120000"/>
              </a:lnSpc>
              <a:spcAft>
                <a:spcPts val="1800"/>
              </a:spcAft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782ADDE8-6EEB-C170-398D-C33115D8CBF5}"/>
              </a:ext>
            </a:extLst>
          </p:cNvPr>
          <p:cNvSpPr/>
          <p:nvPr/>
        </p:nvSpPr>
        <p:spPr bwMode="auto">
          <a:xfrm>
            <a:off x="8655635" y="1819221"/>
            <a:ext cx="2286000" cy="833966"/>
          </a:xfrm>
          <a:prstGeom prst="round2DiagRect">
            <a:avLst/>
          </a:prstGeom>
          <a:solidFill>
            <a:srgbClr val="00B0F0"/>
          </a:solidFill>
          <a:ln w="9525">
            <a:solidFill>
              <a:srgbClr val="494B6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Weather Forecasting Using Machine Learning: A Case Study in Tennessee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17C7ED-91AE-8AF2-173D-CE8CB2C2669E}"/>
              </a:ext>
            </a:extLst>
          </p:cNvPr>
          <p:cNvSpPr txBox="1"/>
          <p:nvPr/>
        </p:nvSpPr>
        <p:spPr>
          <a:xfrm>
            <a:off x="645875" y="1232754"/>
            <a:ext cx="299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42668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99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884941" y="916554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274165" y="916554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539AB7-ED46-F4AD-132C-5CD7E21D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" r="1214" b="4027"/>
          <a:stretch/>
        </p:blipFill>
        <p:spPr bwMode="auto">
          <a:xfrm>
            <a:off x="239557" y="2154884"/>
            <a:ext cx="5451559" cy="3172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62D28-F63E-3FDB-2D4E-BE96262ED497}"/>
              </a:ext>
            </a:extLst>
          </p:cNvPr>
          <p:cNvSpPr txBox="1"/>
          <p:nvPr/>
        </p:nvSpPr>
        <p:spPr>
          <a:xfrm>
            <a:off x="2341010" y="4601258"/>
            <a:ext cx="3589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System Block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74A41-1459-7713-EE44-593CE00FB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16" y="1382692"/>
            <a:ext cx="6337457" cy="4700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7C2447-6257-D776-F6D9-012A8F293847}"/>
              </a:ext>
            </a:extLst>
          </p:cNvPr>
          <p:cNvSpPr txBox="1"/>
          <p:nvPr/>
        </p:nvSpPr>
        <p:spPr>
          <a:xfrm>
            <a:off x="5869495" y="5475308"/>
            <a:ext cx="3589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Connectivity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4847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923729" y="912710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267520" y="924668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FD4C8E-5185-67F3-2A81-F680E1A83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6"/>
          <a:stretch/>
        </p:blipFill>
        <p:spPr>
          <a:xfrm>
            <a:off x="2615380" y="1248702"/>
            <a:ext cx="6971071" cy="5388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9EABA-5F39-B941-C5E5-08D3ACF6BE59}"/>
              </a:ext>
            </a:extLst>
          </p:cNvPr>
          <p:cNvSpPr txBox="1"/>
          <p:nvPr/>
        </p:nvSpPr>
        <p:spPr>
          <a:xfrm>
            <a:off x="1923729" y="1503132"/>
            <a:ext cx="258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Chart</a:t>
            </a:r>
          </a:p>
        </p:txBody>
      </p:sp>
    </p:spTree>
    <p:extLst>
      <p:ext uri="{BB962C8B-B14F-4D97-AF65-F5344CB8AC3E}">
        <p14:creationId xmlns:p14="http://schemas.microsoft.com/office/powerpoint/2010/main" val="361156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EFF-8550-348F-DF9F-C06491E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34221-A260-9334-AE51-BD0421A9FB63}"/>
              </a:ext>
            </a:extLst>
          </p:cNvPr>
          <p:cNvCxnSpPr/>
          <p:nvPr/>
        </p:nvCxnSpPr>
        <p:spPr>
          <a:xfrm>
            <a:off x="1899730" y="936890"/>
            <a:ext cx="29967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074BB-E785-E989-CCD0-F0417AF54B5F}"/>
              </a:ext>
            </a:extLst>
          </p:cNvPr>
          <p:cNvCxnSpPr/>
          <p:nvPr/>
        </p:nvCxnSpPr>
        <p:spPr>
          <a:xfrm>
            <a:off x="7300786" y="936890"/>
            <a:ext cx="29967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C373C-21C3-94C9-687E-B8949EC84ACA}"/>
              </a:ext>
            </a:extLst>
          </p:cNvPr>
          <p:cNvGrpSpPr/>
          <p:nvPr/>
        </p:nvGrpSpPr>
        <p:grpSpPr>
          <a:xfrm>
            <a:off x="9792202" y="2561462"/>
            <a:ext cx="672071" cy="1260893"/>
            <a:chOff x="8960251" y="2297683"/>
            <a:chExt cx="896093" cy="1681190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9BD5744E-187B-B05D-9B20-FE9545C9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0251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35">
              <a:extLst>
                <a:ext uri="{FF2B5EF4-FFF2-40B4-BE49-F238E27FC236}">
                  <a16:creationId xmlns:a16="http://schemas.microsoft.com/office/drawing/2014/main" id="{12A466E7-FCC3-39A0-5086-4EE273650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5590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B67D2-2BF7-19D9-AEB5-C395A8400706}"/>
              </a:ext>
            </a:extLst>
          </p:cNvPr>
          <p:cNvGrpSpPr/>
          <p:nvPr/>
        </p:nvGrpSpPr>
        <p:grpSpPr>
          <a:xfrm>
            <a:off x="4042192" y="3961670"/>
            <a:ext cx="672071" cy="1408099"/>
            <a:chOff x="4018200" y="4121002"/>
            <a:chExt cx="896093" cy="1877465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C09E7957-841B-872A-F6FE-257E75EC0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200" y="5549067"/>
              <a:ext cx="896093" cy="449400"/>
            </a:xfrm>
            <a:custGeom>
              <a:avLst/>
              <a:gdLst>
                <a:gd name="T0" fmla="*/ 280 w 280"/>
                <a:gd name="T1" fmla="*/ 140 h 140"/>
                <a:gd name="T2" fmla="*/ 140 w 280"/>
                <a:gd name="T3" fmla="*/ 0 h 140"/>
                <a:gd name="T4" fmla="*/ 0 w 2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140"/>
                  </a:moveTo>
                  <a:cubicBezTo>
                    <a:pt x="280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58738" cap="flat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63A2A00C-6631-78A5-9291-FD44F4D9E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3540" y="4121002"/>
              <a:ext cx="0" cy="1422650"/>
            </a:xfrm>
            <a:prstGeom prst="line">
              <a:avLst/>
            </a:prstGeom>
            <a:noFill/>
            <a:ln w="44450" cap="flat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val 6">
            <a:extLst>
              <a:ext uri="{FF2B5EF4-FFF2-40B4-BE49-F238E27FC236}">
                <a16:creationId xmlns:a16="http://schemas.microsoft.com/office/drawing/2014/main" id="{4AC53B35-AE49-FDC8-CB22-21DC2FFB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294" y="3855073"/>
            <a:ext cx="209135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rgbClr val="D632BF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B2746A4E-BA78-133E-6F93-58E5DFF3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630" y="2312964"/>
            <a:ext cx="564459" cy="564459"/>
          </a:xfrm>
          <a:prstGeom prst="ellipse">
            <a:avLst/>
          </a:prstGeom>
          <a:solidFill>
            <a:srgbClr val="D632BF"/>
          </a:solidFill>
          <a:ln>
            <a:solidFill>
              <a:srgbClr val="D632BF"/>
            </a:solidFill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9FB93B36-7A28-DE34-1C14-8F4CE939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031" y="5085509"/>
            <a:ext cx="563443" cy="56547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4AA9BD42-0287-BC40-BD12-57E5E964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621" y="5052794"/>
            <a:ext cx="563443" cy="565473"/>
          </a:xfrm>
          <a:prstGeom prst="ellipse">
            <a:avLst/>
          </a:prstGeom>
          <a:solidFill>
            <a:schemeClr val="accent4"/>
          </a:solidFill>
          <a:ln>
            <a:solidFill>
              <a:srgbClr val="FFFF99"/>
            </a:solidFill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3DA7C79B-F6E9-1D83-062D-F3E6C64D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809" y="2280248"/>
            <a:ext cx="564459" cy="5644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51C54F0B-3D77-398F-E7A1-4D30CF4B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31" y="2280247"/>
            <a:ext cx="563443" cy="56445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2CBA8A6C-D8D8-E670-62FD-1248EB4F520D}"/>
              </a:ext>
            </a:extLst>
          </p:cNvPr>
          <p:cNvSpPr>
            <a:spLocks/>
          </p:cNvSpPr>
          <p:nvPr/>
        </p:nvSpPr>
        <p:spPr bwMode="auto">
          <a:xfrm>
            <a:off x="4376197" y="3961669"/>
            <a:ext cx="0" cy="1066988"/>
          </a:xfrm>
          <a:custGeom>
            <a:avLst/>
            <a:gdLst>
              <a:gd name="T0" fmla="*/ 1051 h 1051"/>
              <a:gd name="T1" fmla="*/ 0 h 1051"/>
              <a:gd name="T2" fmla="*/ 1051 h 105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51">
                <a:moveTo>
                  <a:pt x="0" y="1051"/>
                </a:move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2F27B316-27F5-6478-8398-4D75E17A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723" y="3855073"/>
            <a:ext cx="209135" cy="212180"/>
          </a:xfrm>
          <a:prstGeom prst="ellipse">
            <a:avLst/>
          </a:prstGeom>
          <a:solidFill>
            <a:schemeClr val="bg2"/>
          </a:solidFill>
          <a:ln w="44450" cap="flat">
            <a:solidFill>
              <a:schemeClr val="accent6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719A04A3-CD61-7219-EF2B-7BDCDC2F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84" y="3822357"/>
            <a:ext cx="211164" cy="212180"/>
          </a:xfrm>
          <a:prstGeom prst="ellipse">
            <a:avLst/>
          </a:prstGeom>
          <a:solidFill>
            <a:schemeClr val="bg2"/>
          </a:solidFill>
          <a:ln w="44450" cap="flat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546DB7B8-36F8-996F-18D4-1454BD2C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84" y="3822358"/>
            <a:ext cx="208119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26">
            <a:extLst>
              <a:ext uri="{FF2B5EF4-FFF2-40B4-BE49-F238E27FC236}">
                <a16:creationId xmlns:a16="http://schemas.microsoft.com/office/drawing/2014/main" id="{54B7B7FC-643F-0C19-1E9D-39243CB0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594" y="3822356"/>
            <a:ext cx="208119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2436637E-471D-460C-AFFA-5290FABB2FEC}"/>
              </a:ext>
            </a:extLst>
          </p:cNvPr>
          <p:cNvSpPr>
            <a:spLocks/>
          </p:cNvSpPr>
          <p:nvPr/>
        </p:nvSpPr>
        <p:spPr bwMode="auto">
          <a:xfrm>
            <a:off x="2291798" y="2942397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B77CD8-EF25-042F-DF2D-54BE63213559}"/>
              </a:ext>
            </a:extLst>
          </p:cNvPr>
          <p:cNvGrpSpPr/>
          <p:nvPr/>
        </p:nvGrpSpPr>
        <p:grpSpPr>
          <a:xfrm>
            <a:off x="1958811" y="2594179"/>
            <a:ext cx="672071" cy="1260893"/>
            <a:chOff x="2380326" y="2297683"/>
            <a:chExt cx="896093" cy="168119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6063C91-1472-BCF5-392E-B0B844062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326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rgbClr val="D632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0B7DA609-315E-1966-05EA-D2201CD0F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4311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rgbClr val="D632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Freeform 30">
            <a:extLst>
              <a:ext uri="{FF2B5EF4-FFF2-40B4-BE49-F238E27FC236}">
                <a16:creationId xmlns:a16="http://schemas.microsoft.com/office/drawing/2014/main" id="{ACB98E8A-EF42-628C-FB83-6B22C87AC9F2}"/>
              </a:ext>
            </a:extLst>
          </p:cNvPr>
          <p:cNvSpPr>
            <a:spLocks/>
          </p:cNvSpPr>
          <p:nvPr/>
        </p:nvSpPr>
        <p:spPr bwMode="auto">
          <a:xfrm>
            <a:off x="8050789" y="4034537"/>
            <a:ext cx="0" cy="970543"/>
          </a:xfrm>
          <a:custGeom>
            <a:avLst/>
            <a:gdLst>
              <a:gd name="T0" fmla="*/ 956 h 956"/>
              <a:gd name="T1" fmla="*/ 0 h 956"/>
              <a:gd name="T2" fmla="*/ 956 h 95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56">
                <a:moveTo>
                  <a:pt x="0" y="956"/>
                </a:moveTo>
                <a:lnTo>
                  <a:pt x="0" y="0"/>
                </a:lnTo>
                <a:lnTo>
                  <a:pt x="0" y="9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F1DE57-E900-15E1-0A95-83580902E71D}"/>
              </a:ext>
            </a:extLst>
          </p:cNvPr>
          <p:cNvGrpSpPr/>
          <p:nvPr/>
        </p:nvGrpSpPr>
        <p:grpSpPr>
          <a:xfrm>
            <a:off x="7716784" y="4034536"/>
            <a:ext cx="672071" cy="1302517"/>
            <a:chOff x="7308840" y="4261778"/>
            <a:chExt cx="896093" cy="1736689"/>
          </a:xfrm>
        </p:grpSpPr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FAF9A40C-A818-AFF0-7A01-62B807F8D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40" y="5549067"/>
              <a:ext cx="896093" cy="449400"/>
            </a:xfrm>
            <a:custGeom>
              <a:avLst/>
              <a:gdLst>
                <a:gd name="T0" fmla="*/ 280 w 280"/>
                <a:gd name="T1" fmla="*/ 140 h 140"/>
                <a:gd name="T2" fmla="*/ 140 w 280"/>
                <a:gd name="T3" fmla="*/ 0 h 140"/>
                <a:gd name="T4" fmla="*/ 0 w 2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140"/>
                  </a:moveTo>
                  <a:cubicBezTo>
                    <a:pt x="280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</a:path>
              </a:pathLst>
            </a:custGeom>
            <a:noFill/>
            <a:ln w="58738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19FB1F8B-688C-36E2-8077-26B907DE4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54179" y="4261778"/>
              <a:ext cx="0" cy="1294056"/>
            </a:xfrm>
            <a:prstGeom prst="line">
              <a:avLst/>
            </a:prstGeom>
            <a:noFill/>
            <a:ln w="444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Freeform 32">
            <a:extLst>
              <a:ext uri="{FF2B5EF4-FFF2-40B4-BE49-F238E27FC236}">
                <a16:creationId xmlns:a16="http://schemas.microsoft.com/office/drawing/2014/main" id="{F669C962-A18F-A8AC-DFFB-E3224D9834CB}"/>
              </a:ext>
            </a:extLst>
          </p:cNvPr>
          <p:cNvSpPr>
            <a:spLocks/>
          </p:cNvSpPr>
          <p:nvPr/>
        </p:nvSpPr>
        <p:spPr bwMode="auto">
          <a:xfrm>
            <a:off x="6233266" y="2909681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169109-6FF4-B86F-94B0-D6C51A4A0D7F}"/>
              </a:ext>
            </a:extLst>
          </p:cNvPr>
          <p:cNvGrpSpPr/>
          <p:nvPr/>
        </p:nvGrpSpPr>
        <p:grpSpPr>
          <a:xfrm>
            <a:off x="5880988" y="2561463"/>
            <a:ext cx="672071" cy="1260893"/>
            <a:chOff x="5645246" y="2297683"/>
            <a:chExt cx="896093" cy="1681190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860AB68-1A4B-3BA9-6B55-9706B3289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46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B19777B3-47A5-80A4-A088-6FE6E2228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4951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Freeform 34">
            <a:extLst>
              <a:ext uri="{FF2B5EF4-FFF2-40B4-BE49-F238E27FC236}">
                <a16:creationId xmlns:a16="http://schemas.microsoft.com/office/drawing/2014/main" id="{9F2E61A1-623C-264A-ACED-3494161D9C15}"/>
              </a:ext>
            </a:extLst>
          </p:cNvPr>
          <p:cNvSpPr>
            <a:spLocks/>
          </p:cNvSpPr>
          <p:nvPr/>
        </p:nvSpPr>
        <p:spPr bwMode="auto">
          <a:xfrm>
            <a:off x="10126205" y="2909680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8DFE2BBF-7A6C-8A82-2A67-EC8FDCB9D7C6}"/>
              </a:ext>
            </a:extLst>
          </p:cNvPr>
          <p:cNvSpPr txBox="1">
            <a:spLocks/>
          </p:cNvSpPr>
          <p:nvPr/>
        </p:nvSpPr>
        <p:spPr>
          <a:xfrm>
            <a:off x="1467344" y="4106355"/>
            <a:ext cx="1648908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EDA1D6AE-EDFA-6A48-D956-1FCED2DCDD9A}"/>
              </a:ext>
            </a:extLst>
          </p:cNvPr>
          <p:cNvSpPr txBox="1">
            <a:spLocks/>
          </p:cNvSpPr>
          <p:nvPr/>
        </p:nvSpPr>
        <p:spPr>
          <a:xfrm>
            <a:off x="5496030" y="4106354"/>
            <a:ext cx="1669671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Platform Implementation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6FC9BBA5-9795-2638-34AA-93C3188234FB}"/>
              </a:ext>
            </a:extLst>
          </p:cNvPr>
          <p:cNvSpPr txBox="1">
            <a:spLocks/>
          </p:cNvSpPr>
          <p:nvPr/>
        </p:nvSpPr>
        <p:spPr>
          <a:xfrm>
            <a:off x="7240852" y="2831693"/>
            <a:ext cx="1623934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All Three Implementations Together</a:t>
            </a:r>
          </a:p>
        </p:txBody>
      </p: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F8F992B8-83A5-1966-2A72-00B74F6DC7C9}"/>
              </a:ext>
            </a:extLst>
          </p:cNvPr>
          <p:cNvSpPr txBox="1">
            <a:spLocks/>
          </p:cNvSpPr>
          <p:nvPr/>
        </p:nvSpPr>
        <p:spPr>
          <a:xfrm>
            <a:off x="9298198" y="4106354"/>
            <a:ext cx="1648908" cy="6924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Finalization and Modeling the Prediction Model</a:t>
            </a:r>
          </a:p>
        </p:txBody>
      </p:sp>
      <p:sp>
        <p:nvSpPr>
          <p:cNvPr id="88" name="Inhaltsplatzhalter 4">
            <a:extLst>
              <a:ext uri="{FF2B5EF4-FFF2-40B4-BE49-F238E27FC236}">
                <a16:creationId xmlns:a16="http://schemas.microsoft.com/office/drawing/2014/main" id="{9D27B8DE-26A5-698A-EE03-0499F620C9AA}"/>
              </a:ext>
            </a:extLst>
          </p:cNvPr>
          <p:cNvSpPr txBox="1">
            <a:spLocks/>
          </p:cNvSpPr>
          <p:nvPr/>
        </p:nvSpPr>
        <p:spPr>
          <a:xfrm>
            <a:off x="3551743" y="3293358"/>
            <a:ext cx="1648908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FFB085-1338-2615-5046-9DAC435580DF}"/>
              </a:ext>
            </a:extLst>
          </p:cNvPr>
          <p:cNvSpPr txBox="1"/>
          <p:nvPr/>
        </p:nvSpPr>
        <p:spPr>
          <a:xfrm>
            <a:off x="1009934" y="1449954"/>
            <a:ext cx="381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131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1348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Arial MT</vt:lpstr>
      <vt:lpstr>Calibri</vt:lpstr>
      <vt:lpstr>Calibri Light</vt:lpstr>
      <vt:lpstr>Cambria Math</vt:lpstr>
      <vt:lpstr>Times New Roman</vt:lpstr>
      <vt:lpstr>Wingdings</vt:lpstr>
      <vt:lpstr>Office Theme</vt:lpstr>
      <vt:lpstr>Smart Weather Station</vt:lpstr>
      <vt:lpstr> Content </vt:lpstr>
      <vt:lpstr> Introduction </vt:lpstr>
      <vt:lpstr> Introduction </vt:lpstr>
      <vt:lpstr> Literature Review </vt:lpstr>
      <vt:lpstr> Literature Review </vt:lpstr>
      <vt:lpstr> Methodology </vt:lpstr>
      <vt:lpstr> Methodology </vt:lpstr>
      <vt:lpstr> Methodology </vt:lpstr>
      <vt:lpstr> Results and Discussions </vt:lpstr>
      <vt:lpstr> Results and Discussions </vt:lpstr>
      <vt:lpstr> Results and Discussions </vt:lpstr>
      <vt:lpstr> Conclusion </vt:lpstr>
      <vt:lpstr> Further Developments </vt:lpstr>
      <vt:lpstr> Project Management Review </vt:lpstr>
      <vt:lpstr> Project Management Review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Weather Station</dc:title>
  <dc:creator>Alwitigalage Dhananjaya Lahiru Bandara Alwitigala [Student-PECS]</dc:creator>
  <cp:lastModifiedBy>Alwitigalage Dhananjaya Lahiru Bandara Alwitigala [Student-PECS]</cp:lastModifiedBy>
  <cp:revision>22</cp:revision>
  <dcterms:created xsi:type="dcterms:W3CDTF">2023-08-21T19:57:49Z</dcterms:created>
  <dcterms:modified xsi:type="dcterms:W3CDTF">2023-09-10T04:47:44Z</dcterms:modified>
</cp:coreProperties>
</file>