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6" r:id="rId31"/>
    <p:sldId id="285" r:id="rId32"/>
    <p:sldId id="287" r:id="rId33"/>
    <p:sldId id="288" r:id="rId3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71" d="100"/>
          <a:sy n="7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01] Advanced Functions"/>
          <p:cNvSpPr txBox="1">
            <a:spLocks noGrp="1"/>
          </p:cNvSpPr>
          <p:nvPr>
            <p:ph type="ctrTitle"/>
          </p:nvPr>
        </p:nvSpPr>
        <p:spPr>
          <a:xfrm>
            <a:off x="210740" y="2765351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rPr dirty="0"/>
              <a:t>[</a:t>
            </a:r>
            <a:r>
              <a:rPr lang="en-US" dirty="0"/>
              <a:t>220 / 319</a:t>
            </a:r>
            <a:r>
              <a:rPr dirty="0"/>
              <a:t>] </a:t>
            </a:r>
            <a:r>
              <a:rPr lang="en-US" dirty="0"/>
              <a:t>Functions as Objects</a:t>
            </a:r>
            <a:endParaRPr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2A5C9A6-DEC3-F346-B55F-A0894DA40F3F}"/>
              </a:ext>
            </a:extLst>
          </p:cNvPr>
          <p:cNvSpPr txBox="1">
            <a:spLocks/>
          </p:cNvSpPr>
          <p:nvPr/>
        </p:nvSpPr>
        <p:spPr bwMode="auto">
          <a:xfrm>
            <a:off x="1270000" y="6270135"/>
            <a:ext cx="104648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50800" tIns="50800" rIns="50800" bIns="50800"/>
          <a:lstStyle>
            <a:lvl1pPr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1pPr>
            <a:lvl2pPr marL="9525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2pPr>
            <a:lvl3pPr marL="1397000" indent="-5080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3pPr>
            <a:lvl4pPr marL="17780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4pPr>
            <a:lvl5pPr marL="2222500" indent="-444500">
              <a:spcBef>
                <a:spcPts val="4200"/>
              </a:spcBef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5pPr>
            <a:lvl6pPr marL="26797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6pPr>
            <a:lvl7pPr marL="31369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7pPr>
            <a:lvl8pPr marL="35941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8pPr>
            <a:lvl9pPr marL="4051300" indent="-444500" defTabSz="584200" eaLnBrk="0" fontAlgn="base" hangingPunct="0">
              <a:spcBef>
                <a:spcPts val="4200"/>
              </a:spcBef>
              <a:spcAft>
                <a:spcPct val="0"/>
              </a:spcAft>
              <a:buSzPct val="145000"/>
              <a:buChar char="•"/>
              <a:defRPr sz="320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Helvetica Neue" panose="02000503000000020004" pitchFamily="2" charset="0"/>
              </a:defRPr>
            </a:lvl9pPr>
          </a:lstStyle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Meena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Syamkumar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  <a:p>
            <a:pPr algn="ctr" eaLnBrk="1">
              <a:spcBef>
                <a:spcPct val="0"/>
              </a:spcBef>
              <a:buSzTx/>
              <a:buFontTx/>
              <a:buNone/>
            </a:pPr>
            <a:r>
              <a:rPr lang="en-US" altLang="en-US" sz="3700" b="0" dirty="0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Andy </a:t>
            </a:r>
            <a:r>
              <a:rPr lang="en-US" altLang="en-US" sz="3700" b="0" dirty="0" err="1"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rPr>
              <a:t>Kuemmel</a:t>
            </a:r>
            <a:endParaRPr lang="en-US" altLang="en-US" sz="3700" b="0" dirty="0">
              <a:latin typeface="Gill Sans" panose="020B0502020104020203" pitchFamily="34" charset="-79"/>
              <a:ea typeface="Gill Sans" panose="020B0502020104020203" pitchFamily="34" charset="-79"/>
              <a:cs typeface="Gill Sans" panose="020B0502020104020203" pitchFamily="34" charset="-79"/>
              <a:sym typeface="Gill Sans" panose="020B0502020104020203" pitchFamily="34" charset="-79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9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9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98" name="Arrow"/>
          <p:cNvSpPr/>
          <p:nvPr/>
        </p:nvSpPr>
        <p:spPr>
          <a:xfrm>
            <a:off x="508000" y="19431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0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0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1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1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98FAA428-EBF7-0F41-8D52-D57BED38D820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1" name="x">
            <a:extLst>
              <a:ext uri="{FF2B5EF4-FFF2-40B4-BE49-F238E27FC236}">
                <a16:creationId xmlns:a16="http://schemas.microsoft.com/office/drawing/2014/main" id="{AD643A5F-4398-834D-B399-FBA6DD64D405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2" name="Explanation: x should reference a new list object">
            <a:extLst>
              <a:ext uri="{FF2B5EF4-FFF2-40B4-BE49-F238E27FC236}">
                <a16:creationId xmlns:a16="http://schemas.microsoft.com/office/drawing/2014/main" id="{18E54B9E-A288-BD4D-86BB-45A6A05F8A8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3" name="x = [1,2,3]…">
            <a:extLst>
              <a:ext uri="{FF2B5EF4-FFF2-40B4-BE49-F238E27FC236}">
                <a16:creationId xmlns:a16="http://schemas.microsoft.com/office/drawing/2014/main" id="{2F98D4BA-3802-BF43-8F6F-1C0DAFAB955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F1E87B42-AE2A-7E43-8D1E-5B67CA76537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6DC9C7E2-5E30-F141-B4B4-544A1269FAA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1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1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18" name="Arrow"/>
          <p:cNvSpPr/>
          <p:nvPr/>
        </p:nvSpPr>
        <p:spPr>
          <a:xfrm>
            <a:off x="508000" y="2794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1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23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5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7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9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30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31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32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36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7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38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470E33AB-E2D5-D348-A45F-B554767321E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AC245819-C7CF-1343-9497-81A3A5F9F6E8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F48076E8-CEFF-5F44-8DBF-83149FA3BB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Explanation: x should reference a new list object">
            <a:extLst>
              <a:ext uri="{FF2B5EF4-FFF2-40B4-BE49-F238E27FC236}">
                <a16:creationId xmlns:a16="http://schemas.microsoft.com/office/drawing/2014/main" id="{79E210E1-E8DF-924E-A7EC-6CD797C1394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2" name="x = [1,2,3]…">
            <a:extLst>
              <a:ext uri="{FF2B5EF4-FFF2-40B4-BE49-F238E27FC236}">
                <a16:creationId xmlns:a16="http://schemas.microsoft.com/office/drawing/2014/main" id="{EAF3CA52-80E7-A24C-A0FE-5CFD9D62ECA4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DE887A71-5D92-BD4C-A0C4-B14CDB9EE5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1E340C71-76D6-3245-BB9F-2BD7C384B1AF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4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4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44" name="Arrow"/>
          <p:cNvSpPr/>
          <p:nvPr/>
        </p:nvSpPr>
        <p:spPr>
          <a:xfrm>
            <a:off x="508000" y="3429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49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1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3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5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5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5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5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6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4" name="x">
            <a:extLst>
              <a:ext uri="{FF2B5EF4-FFF2-40B4-BE49-F238E27FC236}">
                <a16:creationId xmlns:a16="http://schemas.microsoft.com/office/drawing/2014/main" id="{5D32713E-C9E9-A746-82FE-F2988E90E7F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5" name="x">
            <a:extLst>
              <a:ext uri="{FF2B5EF4-FFF2-40B4-BE49-F238E27FC236}">
                <a16:creationId xmlns:a16="http://schemas.microsoft.com/office/drawing/2014/main" id="{0D86767C-E298-F24F-A428-2B045F9FD1DB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6" name="x">
            <a:extLst>
              <a:ext uri="{FF2B5EF4-FFF2-40B4-BE49-F238E27FC236}">
                <a16:creationId xmlns:a16="http://schemas.microsoft.com/office/drawing/2014/main" id="{E1016C04-89FA-9640-B4FE-F8C9F618D112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28" name="x = [1,2,3]…">
            <a:extLst>
              <a:ext uri="{FF2B5EF4-FFF2-40B4-BE49-F238E27FC236}">
                <a16:creationId xmlns:a16="http://schemas.microsoft.com/office/drawing/2014/main" id="{F72459A2-96B8-3845-9B97-7709D541E5B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9" name="Explanation: x should reference a new list object">
            <a:extLst>
              <a:ext uri="{FF2B5EF4-FFF2-40B4-BE49-F238E27FC236}">
                <a16:creationId xmlns:a16="http://schemas.microsoft.com/office/drawing/2014/main" id="{94D6AD6B-A8BB-0348-814A-E07A2B36CC7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1" name="Explanation: y should reference whatever x references">
            <a:extLst>
              <a:ext uri="{FF2B5EF4-FFF2-40B4-BE49-F238E27FC236}">
                <a16:creationId xmlns:a16="http://schemas.microsoft.com/office/drawing/2014/main" id="{A1C980D1-53F8-B74F-BEA8-9FDC53A8F74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2" name="Line">
            <a:extLst>
              <a:ext uri="{FF2B5EF4-FFF2-40B4-BE49-F238E27FC236}">
                <a16:creationId xmlns:a16="http://schemas.microsoft.com/office/drawing/2014/main" id="{062BF8E5-095A-2F4C-AEE4-421EC6D86023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67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268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270" name="Arrow"/>
          <p:cNvSpPr/>
          <p:nvPr/>
        </p:nvSpPr>
        <p:spPr>
          <a:xfrm>
            <a:off x="508000" y="3683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3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274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27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8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0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2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84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285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286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287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29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3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4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95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8" name="x">
            <a:extLst>
              <a:ext uri="{FF2B5EF4-FFF2-40B4-BE49-F238E27FC236}">
                <a16:creationId xmlns:a16="http://schemas.microsoft.com/office/drawing/2014/main" id="{BDA74FFB-84DE-C242-B016-346955BA41EF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9" name="x">
            <a:extLst>
              <a:ext uri="{FF2B5EF4-FFF2-40B4-BE49-F238E27FC236}">
                <a16:creationId xmlns:a16="http://schemas.microsoft.com/office/drawing/2014/main" id="{92DDEF0F-FE8C-0C4A-85B0-6E2742DD2C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0" name="x">
            <a:extLst>
              <a:ext uri="{FF2B5EF4-FFF2-40B4-BE49-F238E27FC236}">
                <a16:creationId xmlns:a16="http://schemas.microsoft.com/office/drawing/2014/main" id="{B1DAF7E4-2AE8-904B-AA82-1F99A2641C0A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1" name="x">
            <a:extLst>
              <a:ext uri="{FF2B5EF4-FFF2-40B4-BE49-F238E27FC236}">
                <a16:creationId xmlns:a16="http://schemas.microsoft.com/office/drawing/2014/main" id="{558A397F-4593-E94D-9959-8E6F68278304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33" name="x = [1,2,3]…">
            <a:extLst>
              <a:ext uri="{FF2B5EF4-FFF2-40B4-BE49-F238E27FC236}">
                <a16:creationId xmlns:a16="http://schemas.microsoft.com/office/drawing/2014/main" id="{71FF4563-925D-8A42-B303-97DEA6DBB3F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4" name="Explanation: x should reference a new list object">
            <a:extLst>
              <a:ext uri="{FF2B5EF4-FFF2-40B4-BE49-F238E27FC236}">
                <a16:creationId xmlns:a16="http://schemas.microsoft.com/office/drawing/2014/main" id="{11F92B57-6B03-E44F-B43B-CEAA27CEDD9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F93F65B9-E09C-7E48-BA78-9726A9461D1C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23CEE5FB-32D6-BA4A-B22B-55D97A254DB5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29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29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01" name="Arrow"/>
          <p:cNvSpPr/>
          <p:nvPr/>
        </p:nvSpPr>
        <p:spPr>
          <a:xfrm>
            <a:off x="508000" y="4445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0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07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9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1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3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6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17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1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1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2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25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6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7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28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1" name="x = [1,2,3]…">
            <a:extLst>
              <a:ext uri="{FF2B5EF4-FFF2-40B4-BE49-F238E27FC236}">
                <a16:creationId xmlns:a16="http://schemas.microsoft.com/office/drawing/2014/main" id="{249F08DB-CBE3-604E-9893-511035805E62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2" name="Explanation: x should reference a new list object">
            <a:extLst>
              <a:ext uri="{FF2B5EF4-FFF2-40B4-BE49-F238E27FC236}">
                <a16:creationId xmlns:a16="http://schemas.microsoft.com/office/drawing/2014/main" id="{69E62BDF-1A53-3E47-A6AA-FB4F05D87276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4" name="Explanation: y should reference whatever x references">
            <a:extLst>
              <a:ext uri="{FF2B5EF4-FFF2-40B4-BE49-F238E27FC236}">
                <a16:creationId xmlns:a16="http://schemas.microsoft.com/office/drawing/2014/main" id="{7FFA4207-D169-5646-8C43-3796CB2CD52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5" name="Square">
            <a:extLst>
              <a:ext uri="{FF2B5EF4-FFF2-40B4-BE49-F238E27FC236}">
                <a16:creationId xmlns:a16="http://schemas.microsoft.com/office/drawing/2014/main" id="{D17E5FC2-ABC9-964A-844E-01C92700DF27}"/>
              </a:ext>
            </a:extLst>
          </p:cNvPr>
          <p:cNvSpPr/>
          <p:nvPr/>
        </p:nvSpPr>
        <p:spPr>
          <a:xfrm>
            <a:off x="6941498" y="9247037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" name="x">
            <a:extLst>
              <a:ext uri="{FF2B5EF4-FFF2-40B4-BE49-F238E27FC236}">
                <a16:creationId xmlns:a16="http://schemas.microsoft.com/office/drawing/2014/main" id="{BD403315-68A4-304A-A21A-63635EF769F8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7" name="x">
            <a:extLst>
              <a:ext uri="{FF2B5EF4-FFF2-40B4-BE49-F238E27FC236}">
                <a16:creationId xmlns:a16="http://schemas.microsoft.com/office/drawing/2014/main" id="{851836AF-B183-ED40-A46F-7A307332ADC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8" name="x">
            <a:extLst>
              <a:ext uri="{FF2B5EF4-FFF2-40B4-BE49-F238E27FC236}">
                <a16:creationId xmlns:a16="http://schemas.microsoft.com/office/drawing/2014/main" id="{59FCEC8D-4D15-9E48-830E-41FAB9D7C57C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39" name="x">
            <a:extLst>
              <a:ext uri="{FF2B5EF4-FFF2-40B4-BE49-F238E27FC236}">
                <a16:creationId xmlns:a16="http://schemas.microsoft.com/office/drawing/2014/main" id="{85964D0E-BB50-2B4D-9943-2759595BF18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40" name="x">
            <a:extLst>
              <a:ext uri="{FF2B5EF4-FFF2-40B4-BE49-F238E27FC236}">
                <a16:creationId xmlns:a16="http://schemas.microsoft.com/office/drawing/2014/main" id="{A2D4B78D-52A5-094B-AC0C-0F7EE25DA373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41" name="x">
            <a:extLst>
              <a:ext uri="{FF2B5EF4-FFF2-40B4-BE49-F238E27FC236}">
                <a16:creationId xmlns:a16="http://schemas.microsoft.com/office/drawing/2014/main" id="{6995900A-623E-5740-837E-F62B0D395C7D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42" name="references">
            <a:extLst>
              <a:ext uri="{FF2B5EF4-FFF2-40B4-BE49-F238E27FC236}">
                <a16:creationId xmlns:a16="http://schemas.microsoft.com/office/drawing/2014/main" id="{508376DA-9F5D-824F-B6A1-7AEA9DE44EE4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44" name="Line">
            <a:extLst>
              <a:ext uri="{FF2B5EF4-FFF2-40B4-BE49-F238E27FC236}">
                <a16:creationId xmlns:a16="http://schemas.microsoft.com/office/drawing/2014/main" id="{57EAD982-4E5F-074F-9DB9-17C4CA886FC0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9C63AB8C-2859-8047-A569-3D9C64ED13F3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31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32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34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7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38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39" name="Explanation: z should reference whatever f returns"/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34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3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5" name="Square"/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7" name="Square"/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Line"/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0" name="Square"/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1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52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53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54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55" name="&quot;hi&quot;"/>
          <p:cNvSpPr txBox="1"/>
          <p:nvPr/>
        </p:nvSpPr>
        <p:spPr>
          <a:xfrm>
            <a:off x="11138321" y="9138024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"hi"</a:t>
            </a:r>
          </a:p>
        </p:txBody>
      </p:sp>
      <p:sp>
        <p:nvSpPr>
          <p:cNvPr id="36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3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4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65" name="Connection Line"/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4" name="x = [1,2,3]…">
            <a:extLst>
              <a:ext uri="{FF2B5EF4-FFF2-40B4-BE49-F238E27FC236}">
                <a16:creationId xmlns:a16="http://schemas.microsoft.com/office/drawing/2014/main" id="{82E9EFD8-FD2C-C84A-8F68-CE7C5E7D894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5" name="Explanation: x should reference a new list object">
            <a:extLst>
              <a:ext uri="{FF2B5EF4-FFF2-40B4-BE49-F238E27FC236}">
                <a16:creationId xmlns:a16="http://schemas.microsoft.com/office/drawing/2014/main" id="{A63788A9-0F09-8143-A49A-66D85F12021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6" name="Explanation: y should reference whatever x references">
            <a:extLst>
              <a:ext uri="{FF2B5EF4-FFF2-40B4-BE49-F238E27FC236}">
                <a16:creationId xmlns:a16="http://schemas.microsoft.com/office/drawing/2014/main" id="{0C951836-6EF2-C74B-8AF8-B2FC7B3A30A3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46" name="x">
            <a:extLst>
              <a:ext uri="{FF2B5EF4-FFF2-40B4-BE49-F238E27FC236}">
                <a16:creationId xmlns:a16="http://schemas.microsoft.com/office/drawing/2014/main" id="{5B5599E6-2E87-4D4F-9F31-C23FF09E09EA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7" name="x">
            <a:extLst>
              <a:ext uri="{FF2B5EF4-FFF2-40B4-BE49-F238E27FC236}">
                <a16:creationId xmlns:a16="http://schemas.microsoft.com/office/drawing/2014/main" id="{350E6B04-946E-F34D-B7B4-10B302BF5E24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96816C56-326D-6746-B486-C6504F4BAE8E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434ADA08-7F18-A448-B7B0-AF153FFE1EC7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CF69C863-3822-004B-94D3-E7C95BF641C2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A9B3A2EC-367F-2D46-9CAB-8745504E428E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2" name="references">
            <a:extLst>
              <a:ext uri="{FF2B5EF4-FFF2-40B4-BE49-F238E27FC236}">
                <a16:creationId xmlns:a16="http://schemas.microsoft.com/office/drawing/2014/main" id="{FE48490D-7E71-D446-A64C-6F04EAFB8592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3" name="Square">
            <a:extLst>
              <a:ext uri="{FF2B5EF4-FFF2-40B4-BE49-F238E27FC236}">
                <a16:creationId xmlns:a16="http://schemas.microsoft.com/office/drawing/2014/main" id="{33497BEF-238E-7F46-B1D5-93A70F73B65F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11C3E372-1845-9F4D-911A-BD170D80BDA5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368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369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371" name="Arrow"/>
          <p:cNvSpPr/>
          <p:nvPr/>
        </p:nvSpPr>
        <p:spPr>
          <a:xfrm>
            <a:off x="508000" y="457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74" name="Explanation: f should reference a new function object"/>
          <p:cNvSpPr txBox="1"/>
          <p:nvPr/>
        </p:nvSpPr>
        <p:spPr>
          <a:xfrm>
            <a:off x="5369371" y="2069430"/>
            <a:ext cx="7118152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f should reference a new function object</a:t>
            </a:r>
          </a:p>
        </p:txBody>
      </p:sp>
      <p:sp>
        <p:nvSpPr>
          <p:cNvPr id="375" name="Explanation: g should reference whatever f references"/>
          <p:cNvSpPr txBox="1"/>
          <p:nvPr/>
        </p:nvSpPr>
        <p:spPr>
          <a:xfrm>
            <a:off x="5369371" y="3593430"/>
            <a:ext cx="7176939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t>Explanation: </a:t>
            </a:r>
            <a:r>
              <a:rPr b="0"/>
              <a:t>g should reference whatever f references</a:t>
            </a:r>
          </a:p>
        </p:txBody>
      </p:sp>
      <p:sp>
        <p:nvSpPr>
          <p:cNvPr id="388" name="function object"/>
          <p:cNvSpPr/>
          <p:nvPr/>
        </p:nvSpPr>
        <p:spPr>
          <a:xfrm>
            <a:off x="10096500" y="7785100"/>
            <a:ext cx="2515444" cy="461059"/>
          </a:xfrm>
          <a:prstGeom prst="roundRect">
            <a:avLst>
              <a:gd name="adj" fmla="val 31262"/>
            </a:avLst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function object</a:t>
            </a:r>
          </a:p>
        </p:txBody>
      </p:sp>
      <p:sp>
        <p:nvSpPr>
          <p:cNvPr id="389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390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391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399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0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1" name="Connection Line"/>
          <p:cNvSpPr/>
          <p:nvPr/>
        </p:nvSpPr>
        <p:spPr>
          <a:xfrm>
            <a:off x="7157399" y="7749873"/>
            <a:ext cx="2947046" cy="1790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307" extrusionOk="0">
                <a:moveTo>
                  <a:pt x="0" y="16307"/>
                </a:moveTo>
                <a:cubicBezTo>
                  <a:pt x="8569" y="-3674"/>
                  <a:pt x="15769" y="-5293"/>
                  <a:pt x="21600" y="1145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2" name="Connection Line"/>
          <p:cNvSpPr/>
          <p:nvPr/>
        </p:nvSpPr>
        <p:spPr>
          <a:xfrm>
            <a:off x="7157399" y="8205099"/>
            <a:ext cx="2932411" cy="261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8185" extrusionOk="0">
                <a:moveTo>
                  <a:pt x="0" y="16093"/>
                </a:moveTo>
                <a:cubicBezTo>
                  <a:pt x="7716" y="21600"/>
                  <a:pt x="14916" y="16236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398" name="both of these calls would…"/>
          <p:cNvSpPr txBox="1"/>
          <p:nvPr/>
        </p:nvSpPr>
        <p:spPr>
          <a:xfrm>
            <a:off x="753770" y="6175474"/>
            <a:ext cx="3329438" cy="1949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both </a:t>
            </a:r>
            <a:r>
              <a:rPr lang="en-US" dirty="0"/>
              <a:t>these </a:t>
            </a:r>
            <a:r>
              <a:rPr dirty="0"/>
              <a:t>calls would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have run the same code,</a:t>
            </a:r>
          </a:p>
          <a:p>
            <a:pPr algn="l"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returning the same result: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f(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l1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num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 = g(</a:t>
            </a:r>
            <a:r>
              <a:rPr lang="en-US" dirty="0">
                <a:latin typeface="Courier"/>
                <a:ea typeface="Courier"/>
                <a:cs typeface="Courier"/>
                <a:sym typeface="Courier"/>
              </a:rPr>
              <a:t>l2</a:t>
            </a:r>
            <a:r>
              <a:rPr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</p:txBody>
      </p:sp>
      <p:sp>
        <p:nvSpPr>
          <p:cNvPr id="35" name="x = [1,2,3]…">
            <a:extLst>
              <a:ext uri="{FF2B5EF4-FFF2-40B4-BE49-F238E27FC236}">
                <a16:creationId xmlns:a16="http://schemas.microsoft.com/office/drawing/2014/main" id="{991F72BA-26B4-CD4D-B58B-4F10E1ECB85B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36" name="Explanation: x should reference a new list object">
            <a:extLst>
              <a:ext uri="{FF2B5EF4-FFF2-40B4-BE49-F238E27FC236}">
                <a16:creationId xmlns:a16="http://schemas.microsoft.com/office/drawing/2014/main" id="{067903CC-6CEC-7843-B57A-69BD87D66B78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38" name="Explanation: y should reference whatever x references">
            <a:extLst>
              <a:ext uri="{FF2B5EF4-FFF2-40B4-BE49-F238E27FC236}">
                <a16:creationId xmlns:a16="http://schemas.microsoft.com/office/drawing/2014/main" id="{345F6B40-1194-664B-867F-40CC5BAA5AC5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39" name="Explanation: z should reference whatever f returns">
            <a:extLst>
              <a:ext uri="{FF2B5EF4-FFF2-40B4-BE49-F238E27FC236}">
                <a16:creationId xmlns:a16="http://schemas.microsoft.com/office/drawing/2014/main" id="{D8463E69-DBDE-2B40-A7D9-FFDEC7BEA299}"/>
              </a:ext>
            </a:extLst>
          </p:cNvPr>
          <p:cNvSpPr txBox="1"/>
          <p:nvPr/>
        </p:nvSpPr>
        <p:spPr>
          <a:xfrm>
            <a:off x="5369371" y="4291072"/>
            <a:ext cx="765594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 </a:t>
            </a:r>
            <a:r>
              <a:rPr lang="en-US" b="0" dirty="0"/>
              <a:t>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references</a:t>
            </a:r>
            <a:endParaRPr lang="en-US" dirty="0"/>
          </a:p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 </a:t>
            </a:r>
            <a:r>
              <a:rPr lang="en-US" b="0" dirty="0"/>
              <a:t>num</a:t>
            </a:r>
            <a:r>
              <a:rPr b="0" dirty="0"/>
              <a:t> should reference whatever f returns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24F540A4-640A-344A-872A-7DD3F9526404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" name="Square">
            <a:extLst>
              <a:ext uri="{FF2B5EF4-FFF2-40B4-BE49-F238E27FC236}">
                <a16:creationId xmlns:a16="http://schemas.microsoft.com/office/drawing/2014/main" id="{49FEFF8C-9C27-3D4C-888B-264099CAA839}"/>
              </a:ext>
            </a:extLst>
          </p:cNvPr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" name="Square">
            <a:extLst>
              <a:ext uri="{FF2B5EF4-FFF2-40B4-BE49-F238E27FC236}">
                <a16:creationId xmlns:a16="http://schemas.microsoft.com/office/drawing/2014/main" id="{6B86919A-8C86-9B4B-8084-2F068768555C}"/>
              </a:ext>
            </a:extLst>
          </p:cNvPr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" name="Square">
            <a:extLst>
              <a:ext uri="{FF2B5EF4-FFF2-40B4-BE49-F238E27FC236}">
                <a16:creationId xmlns:a16="http://schemas.microsoft.com/office/drawing/2014/main" id="{5E043B12-1745-A54D-9271-B37FE5E4CDF4}"/>
              </a:ext>
            </a:extLst>
          </p:cNvPr>
          <p:cNvSpPr/>
          <p:nvPr/>
        </p:nvSpPr>
        <p:spPr>
          <a:xfrm>
            <a:off x="6951447" y="7696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" name="Square">
            <a:extLst>
              <a:ext uri="{FF2B5EF4-FFF2-40B4-BE49-F238E27FC236}">
                <a16:creationId xmlns:a16="http://schemas.microsoft.com/office/drawing/2014/main" id="{482A08C9-BB2B-FF4D-9D3B-F16330498436}"/>
              </a:ext>
            </a:extLst>
          </p:cNvPr>
          <p:cNvSpPr/>
          <p:nvPr/>
        </p:nvSpPr>
        <p:spPr>
          <a:xfrm>
            <a:off x="6951447" y="820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" name="Square">
            <a:extLst>
              <a:ext uri="{FF2B5EF4-FFF2-40B4-BE49-F238E27FC236}">
                <a16:creationId xmlns:a16="http://schemas.microsoft.com/office/drawing/2014/main" id="{2B599736-5044-DC48-8812-83C6BCAD04E4}"/>
              </a:ext>
            </a:extLst>
          </p:cNvPr>
          <p:cNvSpPr/>
          <p:nvPr/>
        </p:nvSpPr>
        <p:spPr>
          <a:xfrm>
            <a:off x="6951447" y="8712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" name="&quot;hi&quot;">
            <a:extLst>
              <a:ext uri="{FF2B5EF4-FFF2-40B4-BE49-F238E27FC236}">
                <a16:creationId xmlns:a16="http://schemas.microsoft.com/office/drawing/2014/main" id="{77A10471-3A1A-2241-A08B-627B80410F28}"/>
              </a:ext>
            </a:extLst>
          </p:cNvPr>
          <p:cNvSpPr txBox="1"/>
          <p:nvPr/>
        </p:nvSpPr>
        <p:spPr>
          <a:xfrm>
            <a:off x="11138321" y="9138024"/>
            <a:ext cx="5493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rPr dirty="0"/>
              <a:t>"hi"</a:t>
            </a:r>
          </a:p>
        </p:txBody>
      </p:sp>
      <p:sp>
        <p:nvSpPr>
          <p:cNvPr id="47" name="Connection Line">
            <a:extLst>
              <a:ext uri="{FF2B5EF4-FFF2-40B4-BE49-F238E27FC236}">
                <a16:creationId xmlns:a16="http://schemas.microsoft.com/office/drawing/2014/main" id="{1091F9BF-7A6F-2342-A624-6C4CD34BED09}"/>
              </a:ext>
            </a:extLst>
          </p:cNvPr>
          <p:cNvSpPr/>
          <p:nvPr/>
        </p:nvSpPr>
        <p:spPr>
          <a:xfrm>
            <a:off x="7229722" y="9443970"/>
            <a:ext cx="3849837" cy="1613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9" extrusionOk="0">
                <a:moveTo>
                  <a:pt x="0" y="2139"/>
                </a:moveTo>
                <a:cubicBezTo>
                  <a:pt x="8563" y="21600"/>
                  <a:pt x="15763" y="20887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8" name="x">
            <a:extLst>
              <a:ext uri="{FF2B5EF4-FFF2-40B4-BE49-F238E27FC236}">
                <a16:creationId xmlns:a16="http://schemas.microsoft.com/office/drawing/2014/main" id="{244905EE-0043-0645-B054-2ED0DE90E61D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9" name="x">
            <a:extLst>
              <a:ext uri="{FF2B5EF4-FFF2-40B4-BE49-F238E27FC236}">
                <a16:creationId xmlns:a16="http://schemas.microsoft.com/office/drawing/2014/main" id="{34BF5660-A6D8-284F-AA04-DF9D48A433B0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0" name="x">
            <a:extLst>
              <a:ext uri="{FF2B5EF4-FFF2-40B4-BE49-F238E27FC236}">
                <a16:creationId xmlns:a16="http://schemas.microsoft.com/office/drawing/2014/main" id="{B07DAF9E-8279-044D-BAF8-C3751C1BDEC6}"/>
              </a:ext>
            </a:extLst>
          </p:cNvPr>
          <p:cNvSpPr txBox="1"/>
          <p:nvPr/>
        </p:nvSpPr>
        <p:spPr>
          <a:xfrm>
            <a:off x="6469071" y="7749873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</a:t>
            </a:r>
          </a:p>
        </p:txBody>
      </p:sp>
      <p:sp>
        <p:nvSpPr>
          <p:cNvPr id="51" name="x">
            <a:extLst>
              <a:ext uri="{FF2B5EF4-FFF2-40B4-BE49-F238E27FC236}">
                <a16:creationId xmlns:a16="http://schemas.microsoft.com/office/drawing/2014/main" id="{02447C0A-7011-EE44-8E45-EDC959A3AAB1}"/>
              </a:ext>
            </a:extLst>
          </p:cNvPr>
          <p:cNvSpPr txBox="1"/>
          <p:nvPr/>
        </p:nvSpPr>
        <p:spPr>
          <a:xfrm>
            <a:off x="6460903" y="81280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</a:t>
            </a:r>
          </a:p>
        </p:txBody>
      </p:sp>
      <p:sp>
        <p:nvSpPr>
          <p:cNvPr id="52" name="x">
            <a:extLst>
              <a:ext uri="{FF2B5EF4-FFF2-40B4-BE49-F238E27FC236}">
                <a16:creationId xmlns:a16="http://schemas.microsoft.com/office/drawing/2014/main" id="{69EE6E27-85E2-E64E-A63F-EB65532C6E5E}"/>
              </a:ext>
            </a:extLst>
          </p:cNvPr>
          <p:cNvSpPr txBox="1"/>
          <p:nvPr/>
        </p:nvSpPr>
        <p:spPr>
          <a:xfrm>
            <a:off x="6188031" y="9247037"/>
            <a:ext cx="660438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</a:t>
            </a:r>
          </a:p>
        </p:txBody>
      </p:sp>
      <p:sp>
        <p:nvSpPr>
          <p:cNvPr id="53" name="x">
            <a:extLst>
              <a:ext uri="{FF2B5EF4-FFF2-40B4-BE49-F238E27FC236}">
                <a16:creationId xmlns:a16="http://schemas.microsoft.com/office/drawing/2014/main" id="{2AA6A1AB-F6FA-6744-822F-B2D0386AFE05}"/>
              </a:ext>
            </a:extLst>
          </p:cNvPr>
          <p:cNvSpPr txBox="1"/>
          <p:nvPr/>
        </p:nvSpPr>
        <p:spPr>
          <a:xfrm>
            <a:off x="6450954" y="8712200"/>
            <a:ext cx="288541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</a:t>
            </a:r>
          </a:p>
        </p:txBody>
      </p:sp>
      <p:sp>
        <p:nvSpPr>
          <p:cNvPr id="54" name="references">
            <a:extLst>
              <a:ext uri="{FF2B5EF4-FFF2-40B4-BE49-F238E27FC236}">
                <a16:creationId xmlns:a16="http://schemas.microsoft.com/office/drawing/2014/main" id="{4C98FF62-ECF1-104A-A3ED-43B1F8D1B616}"/>
              </a:ext>
            </a:extLst>
          </p:cNvPr>
          <p:cNvSpPr txBox="1"/>
          <p:nvPr/>
        </p:nvSpPr>
        <p:spPr>
          <a:xfrm>
            <a:off x="3576185" y="8672076"/>
            <a:ext cx="291906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rPr lang="en-US" dirty="0"/>
              <a:t>inside f invocation frame</a:t>
            </a:r>
            <a:endParaRPr dirty="0"/>
          </a:p>
        </p:txBody>
      </p:sp>
      <p:sp>
        <p:nvSpPr>
          <p:cNvPr id="55" name="Square">
            <a:extLst>
              <a:ext uri="{FF2B5EF4-FFF2-40B4-BE49-F238E27FC236}">
                <a16:creationId xmlns:a16="http://schemas.microsoft.com/office/drawing/2014/main" id="{41501028-C88D-D342-A44F-8D89431A3923}"/>
              </a:ext>
            </a:extLst>
          </p:cNvPr>
          <p:cNvSpPr/>
          <p:nvPr/>
        </p:nvSpPr>
        <p:spPr>
          <a:xfrm>
            <a:off x="6958628" y="9271144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0702CA69-447E-B54D-9FA3-75CCFFEF1E5E}"/>
              </a:ext>
            </a:extLst>
          </p:cNvPr>
          <p:cNvCxnSpPr>
            <a:cxnSpLocks/>
          </p:cNvCxnSpPr>
          <p:nvPr/>
        </p:nvCxnSpPr>
        <p:spPr>
          <a:xfrm flipV="1">
            <a:off x="7157399" y="7112000"/>
            <a:ext cx="3535760" cy="1798918"/>
          </a:xfrm>
          <a:prstGeom prst="curvedConnector3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very similar (reference new object)">
            <a:extLst>
              <a:ext uri="{FF2B5EF4-FFF2-40B4-BE49-F238E27FC236}">
                <a16:creationId xmlns:a16="http://schemas.microsoft.com/office/drawing/2014/main" id="{68F30529-DF33-8443-A6EB-8E65ABC0DE9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66DEA3EA-81DB-B249-8EDD-571A563AB7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81EF0453-634E-614C-8F0E-EFA75FCE29A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8BCD6E75-EDE5-E449-9A08-441E02906B81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2" name="x = [1,2,3]…">
            <a:extLst>
              <a:ext uri="{FF2B5EF4-FFF2-40B4-BE49-F238E27FC236}">
                <a16:creationId xmlns:a16="http://schemas.microsoft.com/office/drawing/2014/main" id="{A289A14B-BA19-1340-95F9-7CBB53D56B53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very similar (reference new object)">
            <a:extLst>
              <a:ext uri="{FF2B5EF4-FFF2-40B4-BE49-F238E27FC236}">
                <a16:creationId xmlns:a16="http://schemas.microsoft.com/office/drawing/2014/main" id="{AA8F1FAE-FDD7-0044-AA1F-4E69C70C6D6A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1C73DADA-2FA6-D44D-8F37-D0273BC942C0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9FAEB44C-67EE-FF4E-90C1-8D5247DE20E0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DF128551-171D-E646-929C-35DAB4B40FBA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" name="very similar (reference existing object)">
            <a:extLst>
              <a:ext uri="{FF2B5EF4-FFF2-40B4-BE49-F238E27FC236}">
                <a16:creationId xmlns:a16="http://schemas.microsoft.com/office/drawing/2014/main" id="{1B22B06E-BD14-AE45-ADA7-15BF3951CC01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762A4B6B-FA1F-ED46-9544-7F255E94B30C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6D176CA0-6E8D-724F-ABE3-C03AFE816D31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x = [1,2,3]…">
            <a:extLst>
              <a:ext uri="{FF2B5EF4-FFF2-40B4-BE49-F238E27FC236}">
                <a16:creationId xmlns:a16="http://schemas.microsoft.com/office/drawing/2014/main" id="{EEEE2D62-03EF-8E4D-88F0-E02F69D5FCE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y similar (reference new object)">
            <a:extLst>
              <a:ext uri="{FF2B5EF4-FFF2-40B4-BE49-F238E27FC236}">
                <a16:creationId xmlns:a16="http://schemas.microsoft.com/office/drawing/2014/main" id="{C27B4331-BA4E-1F4E-85A3-062E554CED2B}"/>
              </a:ext>
            </a:extLst>
          </p:cNvPr>
          <p:cNvSpPr txBox="1"/>
          <p:nvPr/>
        </p:nvSpPr>
        <p:spPr>
          <a:xfrm>
            <a:off x="7594345" y="1243930"/>
            <a:ext cx="485060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very similar</a:t>
            </a:r>
            <a:r>
              <a:rPr b="0"/>
              <a:t> (reference new object)</a:t>
            </a:r>
          </a:p>
        </p:txBody>
      </p:sp>
      <p:sp>
        <p:nvSpPr>
          <p:cNvPr id="15" name="Rectangle">
            <a:extLst>
              <a:ext uri="{FF2B5EF4-FFF2-40B4-BE49-F238E27FC236}">
                <a16:creationId xmlns:a16="http://schemas.microsoft.com/office/drawing/2014/main" id="{7D477319-997C-D041-84D7-D5E3AA32D9EB}"/>
              </a:ext>
            </a:extLst>
          </p:cNvPr>
          <p:cNvSpPr/>
          <p:nvPr/>
        </p:nvSpPr>
        <p:spPr>
          <a:xfrm>
            <a:off x="1346200" y="2032000"/>
            <a:ext cx="4141390" cy="1164035"/>
          </a:xfrm>
          <a:prstGeom prst="rect">
            <a:avLst/>
          </a:prstGeom>
          <a:ln w="38100">
            <a:solidFill>
              <a:srgbClr val="929292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36A52DF-FDAC-8C45-96BD-AA2E83EF2DCA}"/>
              </a:ext>
            </a:extLst>
          </p:cNvPr>
          <p:cNvSpPr/>
          <p:nvPr/>
        </p:nvSpPr>
        <p:spPr>
          <a:xfrm flipH="1" flipV="1">
            <a:off x="5038165" y="806824"/>
            <a:ext cx="2404036" cy="6536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BCD3E750-2C1D-4945-BEFF-2BE3E36E2509}"/>
              </a:ext>
            </a:extLst>
          </p:cNvPr>
          <p:cNvSpPr/>
          <p:nvPr/>
        </p:nvSpPr>
        <p:spPr>
          <a:xfrm flipH="1">
            <a:off x="5576588" y="1587500"/>
            <a:ext cx="1865612" cy="95847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" name="very similar (reference existing object)">
            <a:extLst>
              <a:ext uri="{FF2B5EF4-FFF2-40B4-BE49-F238E27FC236}">
                <a16:creationId xmlns:a16="http://schemas.microsoft.com/office/drawing/2014/main" id="{73B40703-0454-CE45-8024-09EE1F0E955B}"/>
              </a:ext>
            </a:extLst>
          </p:cNvPr>
          <p:cNvSpPr txBox="1"/>
          <p:nvPr/>
        </p:nvSpPr>
        <p:spPr>
          <a:xfrm>
            <a:off x="7594345" y="1878930"/>
            <a:ext cx="5270898" cy="4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1">
                    <a:lumOff val="-13575"/>
                  </a:schemeClr>
                </a:solidFill>
              </a:defRPr>
            </a:pPr>
            <a:r>
              <a:t>very similar</a:t>
            </a:r>
            <a:r>
              <a:rPr b="0"/>
              <a:t> (reference existing object)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7C016E74-CF88-1F4A-9DCF-859B7D460CE6}"/>
              </a:ext>
            </a:extLst>
          </p:cNvPr>
          <p:cNvSpPr/>
          <p:nvPr/>
        </p:nvSpPr>
        <p:spPr>
          <a:xfrm rot="11335747">
            <a:off x="3309459" y="1572472"/>
            <a:ext cx="4185651" cy="457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0" y="0"/>
                </a:moveTo>
                <a:cubicBezTo>
                  <a:pt x="3558" y="14340"/>
                  <a:pt x="7168" y="21564"/>
                  <a:pt x="10787" y="21582"/>
                </a:cubicBezTo>
                <a:cubicBezTo>
                  <a:pt x="14414" y="21600"/>
                  <a:pt x="18033" y="14376"/>
                  <a:pt x="21600" y="0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31655136-6C56-E64C-9F30-4BD4F8B08E98}"/>
              </a:ext>
            </a:extLst>
          </p:cNvPr>
          <p:cNvSpPr/>
          <p:nvPr/>
        </p:nvSpPr>
        <p:spPr>
          <a:xfrm rot="9607703">
            <a:off x="2996140" y="3001325"/>
            <a:ext cx="4650310" cy="3871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2" extrusionOk="0">
                <a:moveTo>
                  <a:pt x="0" y="21542"/>
                </a:moveTo>
                <a:cubicBezTo>
                  <a:pt x="3462" y="7337"/>
                  <a:pt x="7096" y="59"/>
                  <a:pt x="10756" y="1"/>
                </a:cubicBezTo>
                <a:cubicBezTo>
                  <a:pt x="14445" y="-58"/>
                  <a:pt x="18110" y="7221"/>
                  <a:pt x="21600" y="21542"/>
                </a:cubicBezTo>
              </a:path>
            </a:pathLst>
          </a:custGeom>
          <a:ln w="25400">
            <a:solidFill>
              <a:schemeClr val="accent1">
                <a:lumOff val="-135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chemeClr val="accent1">
                    <a:lumOff val="-13575"/>
                  </a:schemeClr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1" name="very different (invoke vs. reference)">
            <a:extLst>
              <a:ext uri="{FF2B5EF4-FFF2-40B4-BE49-F238E27FC236}">
                <a16:creationId xmlns:a16="http://schemas.microsoft.com/office/drawing/2014/main" id="{78394284-C45C-0E45-8E9F-BFEB6601A8B0}"/>
              </a:ext>
            </a:extLst>
          </p:cNvPr>
          <p:cNvSpPr txBox="1"/>
          <p:nvPr/>
        </p:nvSpPr>
        <p:spPr>
          <a:xfrm>
            <a:off x="6248145" y="4415740"/>
            <a:ext cx="4950471" cy="458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very different</a:t>
            </a:r>
            <a:r>
              <a:rPr b="0" dirty="0"/>
              <a:t> (invoke vs. reference)</a:t>
            </a:r>
          </a:p>
        </p:txBody>
      </p:sp>
      <p:sp>
        <p:nvSpPr>
          <p:cNvPr id="22" name="Line">
            <a:extLst>
              <a:ext uri="{FF2B5EF4-FFF2-40B4-BE49-F238E27FC236}">
                <a16:creationId xmlns:a16="http://schemas.microsoft.com/office/drawing/2014/main" id="{DE95B4D4-3A2D-164C-AB0B-1666919484BD}"/>
              </a:ext>
            </a:extLst>
          </p:cNvPr>
          <p:cNvSpPr/>
          <p:nvPr/>
        </p:nvSpPr>
        <p:spPr>
          <a:xfrm flipH="1" flipV="1">
            <a:off x="3065561" y="4001725"/>
            <a:ext cx="3106640" cy="579786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" name="Line">
            <a:extLst>
              <a:ext uri="{FF2B5EF4-FFF2-40B4-BE49-F238E27FC236}">
                <a16:creationId xmlns:a16="http://schemas.microsoft.com/office/drawing/2014/main" id="{29AD99D5-14D6-E542-AEA0-392D0D864713}"/>
              </a:ext>
            </a:extLst>
          </p:cNvPr>
          <p:cNvSpPr/>
          <p:nvPr/>
        </p:nvSpPr>
        <p:spPr>
          <a:xfrm flipH="1" flipV="1">
            <a:off x="4285128" y="4663221"/>
            <a:ext cx="1887069" cy="4528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4ACB5F58-5E01-DC40-80CF-5847A0B6B840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4031257" y="4032249"/>
            <a:ext cx="4942286" cy="1689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[Python Tutor]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38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35613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</p:txBody>
      </p:sp>
      <p:graphicFrame>
        <p:nvGraphicFramePr>
          <p:cNvPr id="439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2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8611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Catherine</a:t>
            </a:r>
            <a:r>
              <a:t>”, “Baker”),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Alice</a:t>
            </a:r>
            <a:r>
              <a:t>”, “Clark”),</a:t>
            </a:r>
            <a:br/>
            <a:r>
              <a:t>    (“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Bob</a:t>
            </a:r>
            <a:r>
              <a:t>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43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4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45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46" name="sorting tuples is done…"/>
          <p:cNvSpPr txBox="1"/>
          <p:nvPr/>
        </p:nvSpPr>
        <p:spPr>
          <a:xfrm>
            <a:off x="1747515" y="6534149"/>
            <a:ext cx="3526185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sorting tuples is done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on first element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(ties go to 2nd element)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4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8536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3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56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988497" cy="5003057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“Baker”),</a:t>
            </a:r>
            <a:br/>
            <a:r>
              <a:t>    (“Alice”, “Clark”),</a:t>
            </a:r>
            <a:br/>
            <a:r>
              <a:t>    (“Bob”, “Adams”),</a:t>
            </a:r>
            <a:br/>
            <a:r>
              <a:t>]</a:t>
            </a:r>
            <a:br/>
            <a:endParaRPr/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.sort()</a:t>
            </a:r>
          </a:p>
        </p:txBody>
      </p:sp>
      <p:graphicFrame>
        <p:nvGraphicFramePr>
          <p:cNvPr id="457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58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59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0" name="what if we want to…"/>
          <p:cNvSpPr txBox="1"/>
          <p:nvPr/>
        </p:nvSpPr>
        <p:spPr>
          <a:xfrm>
            <a:off x="1748110" y="6711950"/>
            <a:ext cx="352499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what if we want to</a:t>
            </a:r>
          </a:p>
          <a:p>
            <a: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sort by the last name?</a:t>
            </a:r>
          </a:p>
        </p:txBody>
      </p:sp>
      <p:sp>
        <p:nvSpPr>
          <p:cNvPr id="461" name="or by the length of the name?"/>
          <p:cNvSpPr txBox="1"/>
          <p:nvPr/>
        </p:nvSpPr>
        <p:spPr>
          <a:xfrm>
            <a:off x="1173336" y="7905749"/>
            <a:ext cx="467454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or by the length of the name?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4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65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66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69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5741194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name_tuple[1]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0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1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72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75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76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7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Example: Sorting Names</a:t>
            </a:r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952500" y="1587896"/>
            <a:ext cx="6138119" cy="7271843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List of tuples: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b="1"/>
              <a:t>names</a:t>
            </a:r>
            <a:r>
              <a:t> = [</a:t>
            </a:r>
            <a:br/>
            <a:r>
              <a:t>    (“Catherine”,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Baker</a:t>
            </a:r>
            <a:r>
              <a:t>”),</a:t>
            </a:r>
            <a:br/>
            <a:r>
              <a:t>    (“Alice”,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Clark</a:t>
            </a:r>
            <a:r>
              <a:t>”),</a:t>
            </a:r>
            <a:br/>
            <a:r>
              <a:t>    (“Bob”, “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Adams</a:t>
            </a:r>
            <a:r>
              <a:t>”),</a:t>
            </a:r>
            <a:br/>
            <a:r>
              <a:t>]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def </a:t>
            </a:r>
            <a:r>
              <a:rPr b="1"/>
              <a:t>extract</a:t>
            </a:r>
            <a:r>
              <a:t>(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name_tuple</a:t>
            </a:r>
            <a:r>
              <a:t>):</a:t>
            </a:r>
            <a:br/>
            <a:r>
              <a:t>    return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len(name_tuple[0])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t>names.sort(key=</a:t>
            </a:r>
            <a:r>
              <a:rPr b="1"/>
              <a:t>extract</a:t>
            </a:r>
            <a:r>
              <a:t>)</a:t>
            </a: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/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Adams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Clark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Catherine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2200">
                          <a:sym typeface="Gill Sans"/>
                        </a:rPr>
                        <a:t>Baker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adical Claim:…"/>
          <p:cNvSpPr txBox="1">
            <a:spLocks noGrp="1"/>
          </p:cNvSpPr>
          <p:nvPr>
            <p:ph type="subTitle" sz="half" idx="1"/>
          </p:nvPr>
        </p:nvSpPr>
        <p:spPr>
          <a:xfrm>
            <a:off x="1270000" y="1750838"/>
            <a:ext cx="10464800" cy="2568924"/>
          </a:xfrm>
          <a:prstGeom prst="rect">
            <a:avLst/>
          </a:prstGeom>
        </p:spPr>
        <p:txBody>
          <a:bodyPr/>
          <a:lstStyle/>
          <a:p>
            <a:pPr algn="l">
              <a:defRPr sz="6400"/>
            </a:pPr>
            <a:r>
              <a:t>Radical Claim:</a:t>
            </a:r>
          </a:p>
          <a:p>
            <a:pPr algn="l">
              <a:spcBef>
                <a:spcPts val="2000"/>
              </a:spcBef>
              <a:defRPr sz="6400"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defRPr>
            </a:pPr>
            <a:r>
              <a:t>Functions are Objects</a:t>
            </a:r>
          </a:p>
        </p:txBody>
      </p:sp>
      <p:sp>
        <p:nvSpPr>
          <p:cNvPr id="129" name="implications:…"/>
          <p:cNvSpPr txBox="1"/>
          <p:nvPr/>
        </p:nvSpPr>
        <p:spPr>
          <a:xfrm>
            <a:off x="2588920" y="5198720"/>
            <a:ext cx="791096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implications: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variables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lists/dicts can reference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we can pass lists of function references to other functions</a:t>
            </a:r>
          </a:p>
          <a:p>
            <a:pPr marL="571500" indent="-381000" algn="l">
              <a:buSzPct val="145000"/>
              <a:buChar char="•"/>
              <a:defRPr b="0"/>
            </a:pPr>
            <a:r>
              <a:t>...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ODING DEMOS…"/>
          <p:cNvSpPr txBox="1"/>
          <p:nvPr/>
        </p:nvSpPr>
        <p:spPr>
          <a:xfrm>
            <a:off x="3536844" y="3986813"/>
            <a:ext cx="5931112" cy="17799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b="0"/>
            </a:pPr>
            <a:r>
              <a:rPr dirty="0"/>
              <a:t>CODING DEMOS</a:t>
            </a:r>
          </a:p>
          <a:p>
            <a:pPr>
              <a:defRPr sz="61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[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r>
              <a:rPr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4449633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rPr dirty="0"/>
              <a:t>Function References (Part 1)</a:t>
            </a:r>
          </a:p>
        </p:txBody>
      </p:sp>
      <p:sp>
        <p:nvSpPr>
          <p:cNvPr id="435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>
                <a:solidFill>
                  <a:schemeClr val="tx1"/>
                </a:solidFill>
              </a:rPr>
              <a:t>s</a:t>
            </a:r>
            <a:r>
              <a:rPr dirty="0">
                <a:solidFill>
                  <a:schemeClr val="tx1"/>
                </a:solidFill>
              </a:rPr>
              <a:t>ort</a:t>
            </a:r>
            <a:endParaRPr lang="en-US" dirty="0">
              <a:solidFill>
                <a:schemeClr val="tx1"/>
              </a:solidFill>
            </a:endParaRP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dirty="0"/>
              <a:t>lambda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118440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671033" y="564416"/>
            <a:ext cx="12333767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dirty="0"/>
              <a:t>Example: Sorting </a:t>
            </a:r>
            <a:r>
              <a:rPr lang="en-US" dirty="0"/>
              <a:t>Dictionary by keys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699797" y="1917341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item[0]))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>
            <p:extLst>
              <p:ext uri="{D42A27DB-BD31-4B8C-83A1-F6EECF244321}">
                <p14:modId xmlns:p14="http://schemas.microsoft.com/office/powerpoint/2010/main" val="487174354"/>
              </p:ext>
            </p:extLst>
          </p:nvPr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2938194584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accent5">
                            <a:hueOff val="-82419"/>
                            <a:satOff val="-9513"/>
                            <a:lumOff val="-16343"/>
                          </a:schemeClr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0637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Example: Sorting Names"/>
          <p:cNvSpPr txBox="1">
            <a:spLocks noGrp="1"/>
          </p:cNvSpPr>
          <p:nvPr>
            <p:ph type="title"/>
          </p:nvPr>
        </p:nvSpPr>
        <p:spPr>
          <a:xfrm>
            <a:off x="755660" y="588541"/>
            <a:ext cx="12057321" cy="90234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>
              <a:defRPr sz="4800"/>
            </a:lvl1pPr>
          </a:lstStyle>
          <a:p>
            <a:r>
              <a:rPr lang="en-US" dirty="0"/>
              <a:t>Example: Sorting Dictionary by values using lambdas</a:t>
            </a:r>
            <a:endParaRPr dirty="0"/>
          </a:p>
        </p:txBody>
      </p:sp>
      <p:sp>
        <p:nvSpPr>
          <p:cNvPr id="480" name="List of tuples:…"/>
          <p:cNvSpPr txBox="1">
            <a:spLocks noGrp="1"/>
          </p:cNvSpPr>
          <p:nvPr>
            <p:ph type="body" sz="half" idx="1"/>
          </p:nvPr>
        </p:nvSpPr>
        <p:spPr>
          <a:xfrm>
            <a:off x="755660" y="2144898"/>
            <a:ext cx="6138119" cy="7271843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/>
          <a:p>
            <a:pPr>
              <a:buSzTx/>
            </a:pPr>
            <a:r>
              <a:rPr lang="en-US" dirty="0"/>
              <a:t>lambda functions are a way to abstract a function reference</a:t>
            </a:r>
          </a:p>
          <a:p>
            <a:pPr>
              <a:buSzTx/>
            </a:pPr>
            <a:r>
              <a:rPr lang="en-US" dirty="0"/>
              <a:t>multiple possible parameters and single expression as function body</a:t>
            </a:r>
          </a:p>
          <a:p>
            <a:pPr marL="0" indent="0">
              <a:buSzTx/>
              <a:buNone/>
            </a:pPr>
            <a:r>
              <a:rPr lang="en-US" b="1" i="1" dirty="0">
                <a:solidFill>
                  <a:srgbClr val="FF0000"/>
                </a:solidFill>
              </a:rPr>
              <a:t>lambda </a:t>
            </a:r>
            <a:r>
              <a:rPr lang="en-US" b="1" dirty="0">
                <a:solidFill>
                  <a:schemeClr val="tx1"/>
                </a:solidFill>
              </a:rPr>
              <a:t>parameters: expression</a:t>
            </a:r>
          </a:p>
          <a:p>
            <a:pPr marL="0" indent="0">
              <a:buSzTx/>
              <a:buNone/>
            </a:pPr>
            <a:r>
              <a:rPr lang="en-US" dirty="0"/>
              <a:t>Dictionary: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b="1" dirty="0"/>
              <a:t>players</a:t>
            </a:r>
            <a:r>
              <a:rPr dirty="0"/>
              <a:t> = </a:t>
            </a:r>
            <a:r>
              <a:rPr lang="en-US" sz="2600" dirty="0">
                <a:sym typeface="Courier"/>
              </a:rPr>
              <a:t>{"bob": 20, "</a:t>
            </a:r>
            <a:r>
              <a:rPr lang="en-US" sz="2600" dirty="0" err="1">
                <a:sym typeface="Courier"/>
              </a:rPr>
              <a:t>alice</a:t>
            </a:r>
            <a:r>
              <a:rPr lang="en-US" sz="2600" dirty="0">
                <a:sym typeface="Courier"/>
              </a:rPr>
              <a:t>": 8, "</a:t>
            </a:r>
            <a:r>
              <a:rPr lang="en-US" sz="2600" dirty="0" err="1">
                <a:sym typeface="Courier"/>
              </a:rPr>
              <a:t>alex</a:t>
            </a:r>
            <a:r>
              <a:rPr lang="en-US" sz="2600" dirty="0">
                <a:sym typeface="Courier"/>
              </a:rPr>
              <a:t>": 9}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r>
              <a:rPr lang="en-US" sz="2600" dirty="0" err="1">
                <a:sym typeface="Courier"/>
              </a:rPr>
              <a:t>dict</a:t>
            </a:r>
            <a:r>
              <a:rPr lang="en-US" sz="2600" dirty="0">
                <a:sym typeface="Courier"/>
              </a:rPr>
              <a:t>(sorted(</a:t>
            </a:r>
            <a:r>
              <a:rPr lang="en-US" sz="2600" dirty="0" err="1">
                <a:sym typeface="Courier"/>
              </a:rPr>
              <a:t>players.items</a:t>
            </a:r>
            <a:r>
              <a:rPr lang="en-US" sz="2600" dirty="0">
                <a:sym typeface="Courier"/>
              </a:rPr>
              <a:t>(), key = lambda item: item[1]))</a:t>
            </a:r>
          </a:p>
          <a:p>
            <a:pPr marL="0" indent="0">
              <a:buSzTx/>
              <a:buNone/>
              <a:defRPr sz="2600">
                <a:latin typeface="Courier"/>
                <a:ea typeface="Courier"/>
                <a:cs typeface="Courier"/>
                <a:sym typeface="Courier"/>
              </a:defRPr>
            </a:pPr>
            <a:endParaRPr lang="en-US" sz="2600" dirty="0">
              <a:sym typeface="Courier"/>
            </a:endParaRPr>
          </a:p>
        </p:txBody>
      </p:sp>
      <p:graphicFrame>
        <p:nvGraphicFramePr>
          <p:cNvPr id="481" name="Table"/>
          <p:cNvGraphicFramePr/>
          <p:nvPr/>
        </p:nvGraphicFramePr>
        <p:xfrm>
          <a:off x="7378700" y="2489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bob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alice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ym typeface="Gill Sans"/>
                        </a:rPr>
                        <a:t>alex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82" name="Arrow"/>
          <p:cNvSpPr/>
          <p:nvPr/>
        </p:nvSpPr>
        <p:spPr>
          <a:xfrm rot="5400000">
            <a:off x="9016330" y="4802113"/>
            <a:ext cx="1297683" cy="1297683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graphicFrame>
        <p:nvGraphicFramePr>
          <p:cNvPr id="483" name="Table"/>
          <p:cNvGraphicFramePr/>
          <p:nvPr>
            <p:extLst>
              <p:ext uri="{D42A27DB-BD31-4B8C-83A1-F6EECF244321}">
                <p14:modId xmlns:p14="http://schemas.microsoft.com/office/powerpoint/2010/main" val="4194601449"/>
              </p:ext>
            </p:extLst>
          </p:nvPr>
        </p:nvGraphicFramePr>
        <p:xfrm>
          <a:off x="7378700" y="6807200"/>
          <a:ext cx="4572942" cy="1906686"/>
        </p:xfrm>
        <a:graphic>
          <a:graphicData uri="http://schemas.openxmlformats.org/drawingml/2006/table">
            <a:tbl>
              <a:tblPr>
                <a:tableStyleId>{2708684C-4D16-4618-839F-0558EEFCDFE6}</a:tableStyleId>
              </a:tblPr>
              <a:tblGrid>
                <a:gridCol w="2286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4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alice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8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 err="1">
                          <a:solidFill>
                            <a:schemeClr val="tx1"/>
                          </a:solidFill>
                          <a:sym typeface="Gill Sans"/>
                        </a:rPr>
                        <a:t>alex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9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562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tx1"/>
                          </a:solidFill>
                          <a:sym typeface="Gill Sans"/>
                        </a:rPr>
                        <a:t>bob</a:t>
                      </a:r>
                      <a:endParaRPr sz="2200" dirty="0">
                        <a:solidFill>
                          <a:schemeClr val="tx1"/>
                        </a:solidFill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lang="en-US" sz="2200" dirty="0">
                          <a:solidFill>
                            <a:schemeClr val="accent5">
                              <a:hueOff val="-82419"/>
                              <a:satOff val="-9513"/>
                              <a:lumOff val="-16343"/>
                            </a:schemeClr>
                          </a:solidFill>
                          <a:sym typeface="Gill Sans"/>
                        </a:rPr>
                        <a:t>20</a:t>
                      </a:r>
                      <a:endParaRPr sz="2200" dirty="0">
                        <a:sym typeface="Gill Sans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000000"/>
                      </a:solidFill>
                      <a:miter lim="400000"/>
                    </a:lnL>
                    <a:lnR w="12700">
                      <a:solidFill>
                        <a:srgbClr val="000000"/>
                      </a:solidFill>
                      <a:miter lim="400000"/>
                    </a:lnR>
                    <a:lnT w="12700">
                      <a:solidFill>
                        <a:srgbClr val="000000"/>
                      </a:solidFill>
                      <a:miter lim="400000"/>
                    </a:lnT>
                    <a:lnB w="12700">
                      <a:solidFill>
                        <a:srgbClr val="00000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02349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unction References (Part 1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/>
            </a:lvl1pPr>
          </a:lstStyle>
          <a:p>
            <a:r>
              <a:t>Function References (Part 1)</a:t>
            </a:r>
          </a:p>
        </p:txBody>
      </p:sp>
      <p:sp>
        <p:nvSpPr>
          <p:cNvPr id="132" name="Outline…"/>
          <p:cNvSpPr txBox="1">
            <a:spLocks noGrp="1"/>
          </p:cNvSpPr>
          <p:nvPr>
            <p:ph type="body" idx="1"/>
          </p:nvPr>
        </p:nvSpPr>
        <p:spPr>
          <a:xfrm>
            <a:off x="952500" y="1587896"/>
            <a:ext cx="11099800" cy="7726116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rPr dirty="0"/>
              <a:t>Outline</a:t>
            </a:r>
          </a:p>
          <a:p>
            <a:pPr marL="635000" indent="-444500">
              <a:spcBef>
                <a:spcPts val="0"/>
              </a:spcBef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dirty="0"/>
              <a:t>functions as objects</a:t>
            </a:r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s</a:t>
            </a:r>
            <a:r>
              <a:rPr dirty="0"/>
              <a:t>ort</a:t>
            </a:r>
            <a:endParaRPr lang="en-US" dirty="0"/>
          </a:p>
          <a:p>
            <a:pPr marL="635000" indent="-444500">
              <a:spcBef>
                <a:spcPts val="0"/>
              </a:spcBef>
              <a:defRPr sz="2800"/>
            </a:pPr>
            <a:r>
              <a:rPr lang="en-US" dirty="0"/>
              <a:t>lambda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your notes should probably include this example, with an explanation of what each of the 5 steps do!…"/>
          <p:cNvSpPr/>
          <p:nvPr/>
        </p:nvSpPr>
        <p:spPr>
          <a:xfrm>
            <a:off x="6188298" y="1515740"/>
            <a:ext cx="6380759" cy="1603978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indent="101600" algn="l">
              <a:defRPr sz="3200" b="0">
                <a:solidFill>
                  <a:srgbClr val="FFFFFF"/>
                </a:solidFill>
              </a:defRPr>
            </a:pPr>
            <a:endParaRPr dirty="0"/>
          </a:p>
          <a:p>
            <a:pPr indent="101600" algn="l">
              <a:defRPr sz="3200" b="0" i="1">
                <a:solidFill>
                  <a:srgbClr val="FFFFFF"/>
                </a:solidFill>
              </a:defRPr>
            </a:pPr>
            <a:r>
              <a:rPr dirty="0"/>
              <a:t>which line of code is most novel for us?</a:t>
            </a:r>
          </a:p>
        </p:txBody>
      </p:sp>
      <p:sp>
        <p:nvSpPr>
          <p:cNvPr id="4" name="x = [1,2,3]…">
            <a:extLst>
              <a:ext uri="{FF2B5EF4-FFF2-40B4-BE49-F238E27FC236}">
                <a16:creationId xmlns:a16="http://schemas.microsoft.com/office/drawing/2014/main" id="{F5ECA942-865F-EA40-AC00-1F850E43D5AF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Arrow"/>
          <p:cNvSpPr/>
          <p:nvPr/>
        </p:nvSpPr>
        <p:spPr>
          <a:xfrm>
            <a:off x="508000" y="5334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8" name="x = [1,2,3]…">
            <a:extLst>
              <a:ext uri="{FF2B5EF4-FFF2-40B4-BE49-F238E27FC236}">
                <a16:creationId xmlns:a16="http://schemas.microsoft.com/office/drawing/2014/main" id="{FD73E13F-5D8A-9F4D-BD96-43070702E0C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B59D624E-069A-6344-90A2-C8019CA51171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4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48" name="Arrow"/>
          <p:cNvSpPr/>
          <p:nvPr/>
        </p:nvSpPr>
        <p:spPr>
          <a:xfrm>
            <a:off x="508000" y="762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x"/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51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3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54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55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57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Explanation: x should reference a new list object">
            <a:extLst>
              <a:ext uri="{FF2B5EF4-FFF2-40B4-BE49-F238E27FC236}">
                <a16:creationId xmlns:a16="http://schemas.microsoft.com/office/drawing/2014/main" id="{19376D28-0076-3244-AC88-F220A4F58CF9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7" name="x = [1,2,3]…">
            <a:extLst>
              <a:ext uri="{FF2B5EF4-FFF2-40B4-BE49-F238E27FC236}">
                <a16:creationId xmlns:a16="http://schemas.microsoft.com/office/drawing/2014/main" id="{B57B4EB0-2A14-F541-8C2D-86A1D3DA3FCE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6ABC7A94-E4AB-A540-B964-D82FE771DF52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60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61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63" name="Arrow"/>
          <p:cNvSpPr/>
          <p:nvPr/>
        </p:nvSpPr>
        <p:spPr>
          <a:xfrm>
            <a:off x="508000" y="10160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6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8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69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70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72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6" name="x">
            <a:extLst>
              <a:ext uri="{FF2B5EF4-FFF2-40B4-BE49-F238E27FC236}">
                <a16:creationId xmlns:a16="http://schemas.microsoft.com/office/drawing/2014/main" id="{67EA86BA-A67B-3440-97CA-2C4A020B2AE7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Explanation: x should reference a new list object">
            <a:extLst>
              <a:ext uri="{FF2B5EF4-FFF2-40B4-BE49-F238E27FC236}">
                <a16:creationId xmlns:a16="http://schemas.microsoft.com/office/drawing/2014/main" id="{502214CC-ED67-864B-8F24-4F97639C967F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19" name="x = [1,2,3]…">
            <a:extLst>
              <a:ext uri="{FF2B5EF4-FFF2-40B4-BE49-F238E27FC236}">
                <a16:creationId xmlns:a16="http://schemas.microsoft.com/office/drawing/2014/main" id="{7FE4F209-2FB8-5C46-BA7D-899A0FB79FE9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14CBE9E-F228-1745-AD63-D1605F94233A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tate:"/>
          <p:cNvSpPr txBox="1"/>
          <p:nvPr/>
        </p:nvSpPr>
        <p:spPr>
          <a:xfrm>
            <a:off x="5569247" y="5473699"/>
            <a:ext cx="10281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State:</a:t>
            </a:r>
          </a:p>
        </p:txBody>
      </p:sp>
      <p:sp>
        <p:nvSpPr>
          <p:cNvPr id="175" name="references"/>
          <p:cNvSpPr txBox="1"/>
          <p:nvPr/>
        </p:nvSpPr>
        <p:spPr>
          <a:xfrm>
            <a:off x="6370736" y="6015339"/>
            <a:ext cx="127932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76" name="objects"/>
          <p:cNvSpPr txBox="1"/>
          <p:nvPr/>
        </p:nvSpPr>
        <p:spPr>
          <a:xfrm>
            <a:off x="10906472" y="6015339"/>
            <a:ext cx="89550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objects</a:t>
            </a:r>
          </a:p>
        </p:txBody>
      </p:sp>
      <p:sp>
        <p:nvSpPr>
          <p:cNvPr id="178" name="Arrow"/>
          <p:cNvSpPr/>
          <p:nvPr/>
        </p:nvSpPr>
        <p:spPr>
          <a:xfrm>
            <a:off x="508000" y="1358900"/>
            <a:ext cx="768102" cy="768102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2" name="Square"/>
          <p:cNvSpPr/>
          <p:nvPr/>
        </p:nvSpPr>
        <p:spPr>
          <a:xfrm>
            <a:off x="6951446" y="6680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4" name="Square"/>
          <p:cNvSpPr/>
          <p:nvPr/>
        </p:nvSpPr>
        <p:spPr>
          <a:xfrm>
            <a:off x="6951447" y="7188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6" name="1"/>
          <p:cNvSpPr/>
          <p:nvPr/>
        </p:nvSpPr>
        <p:spPr>
          <a:xfrm>
            <a:off x="107065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1</a:t>
            </a:r>
          </a:p>
        </p:txBody>
      </p:sp>
      <p:sp>
        <p:nvSpPr>
          <p:cNvPr id="187" name="2"/>
          <p:cNvSpPr/>
          <p:nvPr/>
        </p:nvSpPr>
        <p:spPr>
          <a:xfrm>
            <a:off x="111383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2</a:t>
            </a:r>
          </a:p>
        </p:txBody>
      </p:sp>
      <p:sp>
        <p:nvSpPr>
          <p:cNvPr id="188" name="3"/>
          <p:cNvSpPr/>
          <p:nvPr/>
        </p:nvSpPr>
        <p:spPr>
          <a:xfrm>
            <a:off x="11570121" y="6934200"/>
            <a:ext cx="431801" cy="43180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3</a:t>
            </a:r>
          </a:p>
        </p:txBody>
      </p:sp>
      <p:sp>
        <p:nvSpPr>
          <p:cNvPr id="191" name="Connection Line"/>
          <p:cNvSpPr/>
          <p:nvPr/>
        </p:nvSpPr>
        <p:spPr>
          <a:xfrm>
            <a:off x="7157399" y="6696299"/>
            <a:ext cx="3540424" cy="3023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96" extrusionOk="0">
                <a:moveTo>
                  <a:pt x="0" y="11676"/>
                </a:moveTo>
                <a:cubicBezTo>
                  <a:pt x="7083" y="-5304"/>
                  <a:pt x="14283" y="-3764"/>
                  <a:pt x="21600" y="16296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2" name="Connection Line"/>
          <p:cNvSpPr/>
          <p:nvPr/>
        </p:nvSpPr>
        <p:spPr>
          <a:xfrm>
            <a:off x="7157399" y="7199616"/>
            <a:ext cx="3535760" cy="319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7043" extrusionOk="0">
                <a:moveTo>
                  <a:pt x="0" y="11789"/>
                </a:moveTo>
                <a:cubicBezTo>
                  <a:pt x="7472" y="21600"/>
                  <a:pt x="14672" y="17670"/>
                  <a:pt x="21600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9" name="x">
            <a:extLst>
              <a:ext uri="{FF2B5EF4-FFF2-40B4-BE49-F238E27FC236}">
                <a16:creationId xmlns:a16="http://schemas.microsoft.com/office/drawing/2014/main" id="{49B9BFA7-CFDE-F546-95BA-202A9175E725}"/>
              </a:ext>
            </a:extLst>
          </p:cNvPr>
          <p:cNvSpPr txBox="1"/>
          <p:nvPr/>
        </p:nvSpPr>
        <p:spPr>
          <a:xfrm>
            <a:off x="6373982" y="7198659"/>
            <a:ext cx="474490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0" name="x">
            <a:extLst>
              <a:ext uri="{FF2B5EF4-FFF2-40B4-BE49-F238E27FC236}">
                <a16:creationId xmlns:a16="http://schemas.microsoft.com/office/drawing/2014/main" id="{69AD62F0-8D97-D04F-924F-8494D250692F}"/>
              </a:ext>
            </a:extLst>
          </p:cNvPr>
          <p:cNvSpPr txBox="1"/>
          <p:nvPr/>
        </p:nvSpPr>
        <p:spPr>
          <a:xfrm>
            <a:off x="6373980" y="6678176"/>
            <a:ext cx="47448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lang="en-US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endParaRPr b="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23" name="Explanation: x should reference a new list object">
            <a:extLst>
              <a:ext uri="{FF2B5EF4-FFF2-40B4-BE49-F238E27FC236}">
                <a16:creationId xmlns:a16="http://schemas.microsoft.com/office/drawing/2014/main" id="{AC970FF9-6C87-1345-A47D-CBBC9D9F4150}"/>
              </a:ext>
            </a:extLst>
          </p:cNvPr>
          <p:cNvSpPr txBox="1"/>
          <p:nvPr/>
        </p:nvSpPr>
        <p:spPr>
          <a:xfrm>
            <a:off x="5369371" y="589538"/>
            <a:ext cx="68255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dirty="0"/>
              <a:t>Explanation:</a:t>
            </a:r>
            <a:r>
              <a:rPr lang="en-US" dirty="0"/>
              <a:t>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b="0" dirty="0"/>
              <a:t> should reference a new list object</a:t>
            </a:r>
          </a:p>
        </p:txBody>
      </p:sp>
      <p:sp>
        <p:nvSpPr>
          <p:cNvPr id="24" name="x = [1,2,3]…">
            <a:extLst>
              <a:ext uri="{FF2B5EF4-FFF2-40B4-BE49-F238E27FC236}">
                <a16:creationId xmlns:a16="http://schemas.microsoft.com/office/drawing/2014/main" id="{C6665D90-CEC2-F445-B1B4-E06D3D9387BA}"/>
              </a:ext>
            </a:extLst>
          </p:cNvPr>
          <p:cNvSpPr txBox="1"/>
          <p:nvPr/>
        </p:nvSpPr>
        <p:spPr>
          <a:xfrm>
            <a:off x="1435199" y="564813"/>
            <a:ext cx="4052391" cy="4534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l1</a:t>
            </a:r>
            <a:r>
              <a:rPr dirty="0"/>
              <a:t> = [1,</a:t>
            </a:r>
            <a:r>
              <a:rPr lang="en-US" dirty="0"/>
              <a:t> </a:t>
            </a:r>
            <a:r>
              <a:rPr dirty="0"/>
              <a:t>2,</a:t>
            </a:r>
            <a:r>
              <a:rPr lang="en-US" dirty="0"/>
              <a:t> </a:t>
            </a:r>
            <a:r>
              <a:rPr dirty="0"/>
              <a:t>3]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l2</a:t>
            </a:r>
            <a:r>
              <a:rPr dirty="0"/>
              <a:t> = </a:t>
            </a:r>
            <a:r>
              <a:rPr lang="en-US" dirty="0"/>
              <a:t>l1</a:t>
            </a: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D03BFF"/>
                </a:solidFill>
              </a:rPr>
              <a:t>def</a:t>
            </a:r>
            <a:r>
              <a:rPr dirty="0"/>
              <a:t> </a:t>
            </a:r>
            <a:r>
              <a:rPr dirty="0">
                <a:solidFill>
                  <a:srgbClr val="5E34FF"/>
                </a:solidFill>
              </a:rPr>
              <a:t>f</a:t>
            </a:r>
            <a:r>
              <a:rPr dirty="0"/>
              <a:t>(</a:t>
            </a:r>
            <a:r>
              <a:rPr lang="en-US" dirty="0"/>
              <a:t>l</a:t>
            </a:r>
            <a:r>
              <a:rPr dirty="0"/>
              <a:t>):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solidFill>
                  <a:srgbClr val="D03BFF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000000"/>
                </a:solidFill>
              </a:rPr>
              <a:t>    </a:t>
            </a:r>
            <a:r>
              <a:rPr dirty="0"/>
              <a:t>return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l[-1]</a:t>
            </a: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>
              <a:solidFill>
                <a:srgbClr val="000000"/>
              </a:solidFill>
            </a:endParaRP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dirty="0">
                <a:solidFill>
                  <a:srgbClr val="CD7923"/>
                </a:solidFill>
              </a:rPr>
              <a:t>g</a:t>
            </a:r>
            <a:r>
              <a:rPr dirty="0"/>
              <a:t> = f</a:t>
            </a:r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endParaRPr dirty="0"/>
          </a:p>
          <a:p>
            <a:pPr algn="l"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200" b="0">
                <a:latin typeface="Menlo"/>
                <a:ea typeface="Menlo"/>
                <a:cs typeface="Menlo"/>
                <a:sym typeface="Menlo"/>
              </a:defRPr>
            </a:pPr>
            <a:r>
              <a:rPr lang="en-US" dirty="0">
                <a:solidFill>
                  <a:srgbClr val="CD7923"/>
                </a:solidFill>
              </a:rPr>
              <a:t>num</a:t>
            </a:r>
            <a:r>
              <a:rPr dirty="0"/>
              <a:t> = f(</a:t>
            </a:r>
            <a:r>
              <a:rPr lang="en-US" dirty="0"/>
              <a:t>l2</a:t>
            </a:r>
            <a:r>
              <a:rPr dirty="0"/>
              <a:t>)</a:t>
            </a:r>
          </a:p>
        </p:txBody>
      </p:sp>
      <p:sp>
        <p:nvSpPr>
          <p:cNvPr id="25" name="Explanation: y should reference whatever x references">
            <a:extLst>
              <a:ext uri="{FF2B5EF4-FFF2-40B4-BE49-F238E27FC236}">
                <a16:creationId xmlns:a16="http://schemas.microsoft.com/office/drawing/2014/main" id="{858A4A29-8EAE-5946-A65E-85E9B880C890}"/>
              </a:ext>
            </a:extLst>
          </p:cNvPr>
          <p:cNvSpPr txBox="1"/>
          <p:nvPr/>
        </p:nvSpPr>
        <p:spPr>
          <a:xfrm>
            <a:off x="5369371" y="1097538"/>
            <a:ext cx="77729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solidFill>
                  <a:srgbClr val="929292"/>
                </a:solidFill>
              </a:defRPr>
            </a:pPr>
            <a:r>
              <a:rPr lang="en-US" dirty="0"/>
              <a:t>Explanation: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l2</a:t>
            </a:r>
            <a:r>
              <a:rPr lang="en-US" b="0" dirty="0"/>
              <a:t> should reference whatever </a:t>
            </a:r>
            <a:r>
              <a:rPr lang="en-US" sz="2200" b="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l1</a:t>
            </a:r>
            <a:r>
              <a:rPr lang="en-US" b="0" dirty="0"/>
              <a:t> references</a:t>
            </a: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1414F4F3-D447-184B-B6AB-F3E1559B84D6}"/>
              </a:ext>
            </a:extLst>
          </p:cNvPr>
          <p:cNvSpPr/>
          <p:nvPr/>
        </p:nvSpPr>
        <p:spPr>
          <a:xfrm flipH="1" flipV="1">
            <a:off x="9613900" y="5753098"/>
            <a:ext cx="364" cy="4000501"/>
          </a:xfrm>
          <a:prstGeom prst="line">
            <a:avLst/>
          </a:prstGeom>
          <a:ln w="25400">
            <a:solidFill>
              <a:srgbClr val="000000"/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1768</Words>
  <Application>Microsoft Macintosh PowerPoint</Application>
  <PresentationFormat>Custom</PresentationFormat>
  <Paragraphs>479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Courier</vt:lpstr>
      <vt:lpstr>Gill Sans</vt:lpstr>
      <vt:lpstr>Gill Sans Light</vt:lpstr>
      <vt:lpstr>Gill Sans SemiBold</vt:lpstr>
      <vt:lpstr>Menlo</vt:lpstr>
      <vt:lpstr>White</vt:lpstr>
      <vt:lpstr>[220 / 319] Functions as Objects</vt:lpstr>
      <vt:lpstr>PowerPoint Presentation</vt:lpstr>
      <vt:lpstr>PowerPoint Presentation</vt:lpstr>
      <vt:lpstr>Function References (Part 1)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 References (Part 1)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Example: Sorting Names</vt:lpstr>
      <vt:lpstr>PowerPoint Presentation</vt:lpstr>
      <vt:lpstr>Function References (Part 1)</vt:lpstr>
      <vt:lpstr>Example: Sorting Dictionary by keys using lambdas</vt:lpstr>
      <vt:lpstr>Example: Sorting Dictionary by values using lambdas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[301] Advanced Functions</dc:title>
  <cp:lastModifiedBy>MEENA SYAMKUMAR</cp:lastModifiedBy>
  <cp:revision>24</cp:revision>
  <dcterms:modified xsi:type="dcterms:W3CDTF">2021-11-01T15:26:27Z</dcterms:modified>
</cp:coreProperties>
</file>