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324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5" r:id="rId10"/>
    <p:sldId id="316" r:id="rId11"/>
    <p:sldId id="317" r:id="rId12"/>
    <p:sldId id="323" r:id="rId13"/>
    <p:sldId id="281" r:id="rId14"/>
    <p:sldId id="318" r:id="rId15"/>
    <p:sldId id="319" r:id="rId16"/>
    <p:sldId id="320" r:id="rId17"/>
    <p:sldId id="321" r:id="rId18"/>
    <p:sldId id="322" r:id="rId1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2479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Iterators and comprehensions</a:t>
            </a:r>
            <a:endParaRPr dirty="0"/>
          </a:p>
        </p:txBody>
      </p:sp>
      <p:sp>
        <p:nvSpPr>
          <p:cNvPr id="486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651500"/>
            <a:ext cx="10464800" cy="11303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88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9" name="y = iter(x)"/>
          <p:cNvSpPr txBox="1"/>
          <p:nvPr/>
        </p:nvSpPr>
        <p:spPr>
          <a:xfrm>
            <a:off x="2007765" y="2755899"/>
            <a:ext cx="212630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y = iter(x)</a:t>
            </a:r>
          </a:p>
        </p:txBody>
      </p:sp>
      <p:sp>
        <p:nvSpPr>
          <p:cNvPr id="990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91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92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93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94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  <p:sp>
        <p:nvSpPr>
          <p:cNvPr id="995" name="Line"/>
          <p:cNvSpPr/>
          <p:nvPr/>
        </p:nvSpPr>
        <p:spPr>
          <a:xfrm>
            <a:off x="2129408" y="3261822"/>
            <a:ext cx="900659" cy="314145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x = [1,2,3]…"/>
          <p:cNvSpPr txBox="1"/>
          <p:nvPr/>
        </p:nvSpPr>
        <p:spPr>
          <a:xfrm>
            <a:off x="1506438" y="1755358"/>
            <a:ext cx="6904134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x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y = enumerate([</a:t>
            </a:r>
            <a:r>
              <a:rPr lang="en-US" dirty="0"/>
              <a:t>'A’</a:t>
            </a:r>
            <a:r>
              <a:rPr dirty="0"/>
              <a:t>,</a:t>
            </a:r>
            <a:r>
              <a:rPr lang="en-US" dirty="0"/>
              <a:t> ‘B’</a:t>
            </a:r>
            <a:r>
              <a:rPr dirty="0"/>
              <a:t>,</a:t>
            </a:r>
            <a:r>
              <a:rPr lang="en-US" dirty="0"/>
              <a:t> ‘C’</a:t>
            </a:r>
            <a:r>
              <a:rPr dirty="0"/>
              <a:t>])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z = 3</a:t>
            </a:r>
          </a:p>
        </p:txBody>
      </p:sp>
      <p:sp>
        <p:nvSpPr>
          <p:cNvPr id="998" name="Can you classify x, y, and z?"/>
          <p:cNvSpPr txBox="1"/>
          <p:nvPr/>
        </p:nvSpPr>
        <p:spPr>
          <a:xfrm>
            <a:off x="1397000" y="507999"/>
            <a:ext cx="43035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Can you classify x, y, and z?</a:t>
            </a:r>
          </a:p>
        </p:txBody>
      </p:sp>
      <p:sp>
        <p:nvSpPr>
          <p:cNvPr id="999" name="Things to try:"/>
          <p:cNvSpPr txBox="1"/>
          <p:nvPr/>
        </p:nvSpPr>
        <p:spPr>
          <a:xfrm>
            <a:off x="1397000" y="4952999"/>
            <a:ext cx="222438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Things to try:</a:t>
            </a:r>
          </a:p>
        </p:txBody>
      </p:sp>
      <p:sp>
        <p:nvSpPr>
          <p:cNvPr id="1000" name="iter(x)…"/>
          <p:cNvSpPr txBox="1"/>
          <p:nvPr/>
        </p:nvSpPr>
        <p:spPr>
          <a:xfrm>
            <a:off x="1506438" y="5899149"/>
            <a:ext cx="2048471" cy="2159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iter(x)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next(x)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4800" b="0" i="1"/>
            </a:pPr>
            <a:r>
              <a:t>etc.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comprehensions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comprehensions</a:t>
            </a:r>
            <a:endParaRPr dirty="0"/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>
                <a:solidFill>
                  <a:srgbClr val="FF0000"/>
                </a:solidFill>
              </a:rPr>
              <a:t>dict</a:t>
            </a:r>
            <a:r>
              <a:rPr lang="en-US" dirty="0">
                <a:solidFill>
                  <a:srgbClr val="FF0000"/>
                </a:solidFill>
              </a:rPr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>
                <a:solidFill>
                  <a:srgbClr val="FF0000"/>
                </a:solidFill>
              </a:rPr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open function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lang="en-US" dirty="0"/>
              <a:t>List and </a:t>
            </a:r>
            <a:r>
              <a:rPr lang="en-US" dirty="0" err="1"/>
              <a:t>dict</a:t>
            </a:r>
            <a:r>
              <a:rPr lang="en-US" dirty="0"/>
              <a:t> comprehensions – basic syntax</a:t>
            </a:r>
            <a:endParaRPr dirty="0"/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499" y="1587896"/>
            <a:ext cx="1109979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Enable you to generate new lists and dictionaries</a:t>
            </a:r>
            <a:endParaRPr dirty="0"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new_list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[expression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conditional_expression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new_list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[expression if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conditional_expression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else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alternate_expression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{key: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condition}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dict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([expression for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iterable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if condition])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1003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lang="en-US"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sorted / .sort() + lambda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/>
              <a:t>dict</a:t>
            </a:r>
            <a:r>
              <a:rPr lang="en-US" dirty="0"/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 open function</a:t>
            </a:r>
          </a:p>
          <a:p>
            <a:pPr marL="635000" indent="-444500">
              <a:spcBef>
                <a:spcPts val="0"/>
              </a:spcBef>
              <a:defRPr sz="2800"/>
            </a:pPr>
            <a:endParaRPr dirty="0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06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07" name="open(…) function is built in"/>
          <p:cNvSpPr txBox="1"/>
          <p:nvPr/>
        </p:nvSpPr>
        <p:spPr>
          <a:xfrm>
            <a:off x="2362993" y="3514824"/>
            <a:ext cx="36052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open(…) function is built in </a:t>
            </a:r>
          </a:p>
        </p:txBody>
      </p:sp>
      <p:sp>
        <p:nvSpPr>
          <p:cNvPr id="1008" name="Line"/>
          <p:cNvSpPr/>
          <p:nvPr/>
        </p:nvSpPr>
        <p:spPr>
          <a:xfrm rot="10800000">
            <a:off x="2196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1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12" name="it takes a string argument,…"/>
          <p:cNvSpPr txBox="1"/>
          <p:nvPr/>
        </p:nvSpPr>
        <p:spPr>
          <a:xfrm>
            <a:off x="3198316" y="3438624"/>
            <a:ext cx="358556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it takes a string argument,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which contains path to a file</a:t>
            </a:r>
          </a:p>
        </p:txBody>
      </p:sp>
      <p:sp>
        <p:nvSpPr>
          <p:cNvPr id="1013" name="Line"/>
          <p:cNvSpPr/>
          <p:nvPr/>
        </p:nvSpPr>
        <p:spPr>
          <a:xfrm rot="10800000">
            <a:off x="2958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1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1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16" name="c:\users\tyler\my-doc.txt"/>
          <p:cNvSpPr txBox="1"/>
          <p:nvPr/>
        </p:nvSpPr>
        <p:spPr>
          <a:xfrm>
            <a:off x="2610526" y="5999738"/>
            <a:ext cx="445634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/>
              <a:t>c:\users\</a:t>
            </a:r>
            <a:r>
              <a:rPr lang="en-US" dirty="0" err="1"/>
              <a:t>meena</a:t>
            </a:r>
            <a:r>
              <a:rPr dirty="0"/>
              <a:t>\my-</a:t>
            </a:r>
            <a:r>
              <a:rPr dirty="0" err="1"/>
              <a:t>doc.txt</a:t>
            </a:r>
            <a:endParaRPr dirty="0"/>
          </a:p>
        </p:txBody>
      </p:sp>
      <p:sp>
        <p:nvSpPr>
          <p:cNvPr id="1017" name="/var/log/events.log"/>
          <p:cNvSpPr txBox="1"/>
          <p:nvPr/>
        </p:nvSpPr>
        <p:spPr>
          <a:xfrm>
            <a:off x="3277492" y="6769099"/>
            <a:ext cx="312241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/var/log/events.log</a:t>
            </a:r>
          </a:p>
        </p:txBody>
      </p:sp>
      <p:sp>
        <p:nvSpPr>
          <p:cNvPr id="1018" name="../data/input.csv"/>
          <p:cNvSpPr txBox="1"/>
          <p:nvPr/>
        </p:nvSpPr>
        <p:spPr>
          <a:xfrm>
            <a:off x="3499693" y="7531099"/>
            <a:ext cx="267801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../data/input.csv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1" name="path = “file.txt”…"/>
          <p:cNvSpPr txBox="1"/>
          <p:nvPr/>
        </p:nvSpPr>
        <p:spPr>
          <a:xfrm>
            <a:off x="912787" y="1793354"/>
            <a:ext cx="340667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</p:txBody>
      </p:sp>
      <p:sp>
        <p:nvSpPr>
          <p:cNvPr id="1022" name="it returns a file object"/>
          <p:cNvSpPr txBox="1"/>
          <p:nvPr/>
        </p:nvSpPr>
        <p:spPr>
          <a:xfrm>
            <a:off x="1221159" y="3413224"/>
            <a:ext cx="27899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it returns a file object</a:t>
            </a:r>
          </a:p>
        </p:txBody>
      </p:sp>
      <p:sp>
        <p:nvSpPr>
          <p:cNvPr id="1023" name="Line"/>
          <p:cNvSpPr/>
          <p:nvPr/>
        </p:nvSpPr>
        <p:spPr>
          <a:xfrm rot="10800000">
            <a:off x="1053818" y="2636986"/>
            <a:ext cx="647548" cy="7397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0" h="21600" extrusionOk="0">
                <a:moveTo>
                  <a:pt x="20883" y="21600"/>
                </a:moveTo>
                <a:cubicBezTo>
                  <a:pt x="21078" y="18633"/>
                  <a:pt x="19619" y="15776"/>
                  <a:pt x="16997" y="13986"/>
                </a:cubicBezTo>
                <a:cubicBezTo>
                  <a:pt x="13323" y="11478"/>
                  <a:pt x="8168" y="11658"/>
                  <a:pt x="4383" y="9236"/>
                </a:cubicBezTo>
                <a:cubicBezTo>
                  <a:pt x="1124" y="7151"/>
                  <a:pt x="-522" y="3559"/>
                  <a:pt x="148" y="0"/>
                </a:cubicBezTo>
              </a:path>
            </a:pathLst>
          </a:custGeom>
          <a:ln w="381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24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t>Go!</a:t>
            </a:r>
          </a:p>
        </p:txBody>
      </p:sp>
      <p:sp>
        <p:nvSpPr>
          <p:cNvPr id="1025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26" name="file objects are iterators!"/>
          <p:cNvSpPr txBox="1"/>
          <p:nvPr/>
        </p:nvSpPr>
        <p:spPr>
          <a:xfrm>
            <a:off x="1033487" y="4683224"/>
            <a:ext cx="31652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file objects are iterators!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ading Fil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Reading Files</a:t>
            </a:r>
          </a:p>
        </p:txBody>
      </p:sp>
      <p:sp>
        <p:nvSpPr>
          <p:cNvPr id="1029" name="path = “file.txt”…"/>
          <p:cNvSpPr txBox="1"/>
          <p:nvPr/>
        </p:nvSpPr>
        <p:spPr>
          <a:xfrm>
            <a:off x="912787" y="1793354"/>
            <a:ext cx="3406677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path = “file.txt”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 = open(path)</a:t>
            </a:r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endParaRPr/>
          </a:p>
          <a:p>
            <a:pPr algn="l">
              <a:defRPr b="0">
                <a:latin typeface="Courier"/>
                <a:ea typeface="Courier"/>
                <a:cs typeface="Courier"/>
                <a:sym typeface="Courier"/>
              </a:defRPr>
            </a:pPr>
            <a:r>
              <a:t>for line in f:</a:t>
            </a:r>
            <a:br/>
            <a:r>
              <a:t>    print(line)</a:t>
            </a:r>
          </a:p>
        </p:txBody>
      </p:sp>
      <p:sp>
        <p:nvSpPr>
          <p:cNvPr id="1030" name="This is a test!…"/>
          <p:cNvSpPr/>
          <p:nvPr/>
        </p:nvSpPr>
        <p:spPr>
          <a:xfrm>
            <a:off x="9359900" y="1714500"/>
            <a:ext cx="2731493" cy="189235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This is a test!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3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2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1</a:t>
            </a:r>
          </a:p>
          <a:p>
            <a:pPr algn="l"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r>
              <a:rPr dirty="0"/>
              <a:t>Go!</a:t>
            </a:r>
          </a:p>
        </p:txBody>
      </p:sp>
      <p:sp>
        <p:nvSpPr>
          <p:cNvPr id="1031" name="file.txt"/>
          <p:cNvSpPr txBox="1"/>
          <p:nvPr/>
        </p:nvSpPr>
        <p:spPr>
          <a:xfrm>
            <a:off x="9239274" y="1200472"/>
            <a:ext cx="11556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file.txt</a:t>
            </a:r>
          </a:p>
        </p:txBody>
      </p:sp>
      <p:sp>
        <p:nvSpPr>
          <p:cNvPr id="1032" name="Arrow"/>
          <p:cNvSpPr/>
          <p:nvPr/>
        </p:nvSpPr>
        <p:spPr>
          <a:xfrm rot="5400000">
            <a:off x="1913061" y="2633538"/>
            <a:ext cx="1625601" cy="4486524"/>
          </a:xfrm>
          <a:prstGeom prst="rightArrow">
            <a:avLst>
              <a:gd name="adj1" fmla="val 42482"/>
              <a:gd name="adj2" fmla="val 56909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33" name="Output"/>
          <p:cNvSpPr txBox="1"/>
          <p:nvPr/>
        </p:nvSpPr>
        <p:spPr>
          <a:xfrm>
            <a:off x="2104950" y="4375392"/>
            <a:ext cx="12418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Output</a:t>
            </a:r>
          </a:p>
        </p:txBody>
      </p:sp>
      <p:sp>
        <p:nvSpPr>
          <p:cNvPr id="1034" name="This is a test!…"/>
          <p:cNvSpPr txBox="1"/>
          <p:nvPr/>
        </p:nvSpPr>
        <p:spPr>
          <a:xfrm>
            <a:off x="1666986" y="5867400"/>
            <a:ext cx="1836689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This is a test!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3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2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1</a:t>
            </a:r>
          </a:p>
          <a:p>
            <a:pPr algn="l">
              <a:defRPr b="0"/>
            </a:pPr>
            <a:endParaRPr/>
          </a:p>
          <a:p>
            <a:pPr algn="l">
              <a:defRPr b="0"/>
            </a:pPr>
            <a:r>
              <a:t>Go!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Iterators/Generators (Part 2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Iterators</a:t>
            </a:r>
          </a:p>
        </p:txBody>
      </p:sp>
      <p:sp>
        <p:nvSpPr>
          <p:cNvPr id="744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review problems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recursion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function object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map + 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the scary vocabulary of iteration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list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 err="1"/>
              <a:t>dict</a:t>
            </a:r>
            <a:r>
              <a:rPr lang="en-US" dirty="0"/>
              <a:t> comprehensions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tuple unpacking</a:t>
            </a:r>
          </a:p>
          <a:p>
            <a:pPr marL="1079500" lvl="1" indent="-444500">
              <a:spcBef>
                <a:spcPts val="0"/>
              </a:spcBef>
              <a:defRPr sz="2800"/>
            </a:pPr>
            <a:r>
              <a:rPr lang="en-US" dirty="0"/>
              <a:t>notebook examples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the open function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47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8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49" name="???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???</a:t>
            </a:r>
          </a:p>
        </p:txBody>
      </p:sp>
      <p:sp>
        <p:nvSpPr>
          <p:cNvPr id="7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5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5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5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5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6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6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6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6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6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6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6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6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7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7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7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781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2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83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784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785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786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787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788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789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0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4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795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96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797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798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799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0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01" name="Example:…"/>
          <p:cNvSpPr txBox="1"/>
          <p:nvPr/>
        </p:nvSpPr>
        <p:spPr>
          <a:xfrm>
            <a:off x="7144469" y="4663516"/>
            <a:ext cx="196706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list("ABC")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04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5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6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07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08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09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10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11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12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3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4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5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6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7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18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19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2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2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2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2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2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26" name="Example:…"/>
          <p:cNvSpPr txBox="1"/>
          <p:nvPr/>
        </p:nvSpPr>
        <p:spPr>
          <a:xfrm>
            <a:off x="7144469" y="4663516"/>
            <a:ext cx="21088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L = list(d.keys())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for x in      :…"/>
          <p:cNvSpPr txBox="1"/>
          <p:nvPr/>
        </p:nvSpPr>
        <p:spPr>
          <a:xfrm>
            <a:off x="2767012" y="8102600"/>
            <a:ext cx="4029076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D03BFF"/>
                </a:solidFill>
              </a:rPr>
              <a:t>for</a:t>
            </a:r>
            <a:r>
              <a:t> x </a:t>
            </a:r>
            <a:r>
              <a:rPr>
                <a:solidFill>
                  <a:srgbClr val="D03BFF"/>
                </a:solidFill>
              </a:rPr>
              <a:t>in      </a:t>
            </a:r>
            <a:r>
              <a:t>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t>    # some code</a:t>
            </a:r>
          </a:p>
        </p:txBody>
      </p:sp>
      <p:sp>
        <p:nvSpPr>
          <p:cNvPr id="829" name="Rounded Rectangle"/>
          <p:cNvSpPr/>
          <p:nvPr/>
        </p:nvSpPr>
        <p:spPr>
          <a:xfrm>
            <a:off x="4908550" y="8153400"/>
            <a:ext cx="1270000" cy="512068"/>
          </a:xfrm>
          <a:prstGeom prst="roundRect">
            <a:avLst>
              <a:gd name="adj" fmla="val 37202"/>
            </a:avLst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0" name="Line"/>
          <p:cNvSpPr/>
          <p:nvPr/>
        </p:nvSpPr>
        <p:spPr>
          <a:xfrm>
            <a:off x="5543550" y="7106188"/>
            <a:ext cx="1" cy="1339312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31" name="iterable"/>
          <p:cNvSpPr/>
          <p:nvPr/>
        </p:nvSpPr>
        <p:spPr>
          <a:xfrm>
            <a:off x="4013671" y="6616700"/>
            <a:ext cx="305975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pPr>
              <a:defRPr b="0" i="0">
                <a:solidFill>
                  <a:srgbClr val="000000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r>
              <a:rPr b="1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rPr>
              <a:t>iterable</a:t>
            </a:r>
          </a:p>
        </p:txBody>
      </p:sp>
      <p:sp>
        <p:nvSpPr>
          <p:cNvPr id="832" name="sequence"/>
          <p:cNvSpPr/>
          <p:nvPr/>
        </p:nvSpPr>
        <p:spPr>
          <a:xfrm>
            <a:off x="3048471" y="5080000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sequence</a:t>
            </a:r>
          </a:p>
        </p:txBody>
      </p:sp>
      <p:sp>
        <p:nvSpPr>
          <p:cNvPr id="833" name="iterator"/>
          <p:cNvSpPr/>
          <p:nvPr/>
        </p:nvSpPr>
        <p:spPr>
          <a:xfrm>
            <a:off x="6147271" y="5075932"/>
            <a:ext cx="1722587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i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lvl1pPr>
          </a:lstStyle>
          <a:p>
            <a:r>
              <a:t>iterator</a:t>
            </a:r>
          </a:p>
        </p:txBody>
      </p:sp>
      <p:sp>
        <p:nvSpPr>
          <p:cNvPr id="834" name="list"/>
          <p:cNvSpPr/>
          <p:nvPr/>
        </p:nvSpPr>
        <p:spPr>
          <a:xfrm>
            <a:off x="584671" y="3543300"/>
            <a:ext cx="882006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list</a:t>
            </a:r>
          </a:p>
        </p:txBody>
      </p:sp>
      <p:sp>
        <p:nvSpPr>
          <p:cNvPr id="835" name="str"/>
          <p:cNvSpPr/>
          <p:nvPr/>
        </p:nvSpPr>
        <p:spPr>
          <a:xfrm>
            <a:off x="1875556" y="3543300"/>
            <a:ext cx="727324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str</a:t>
            </a:r>
          </a:p>
        </p:txBody>
      </p:sp>
      <p:sp>
        <p:nvSpPr>
          <p:cNvPr id="836" name="tuple"/>
          <p:cNvSpPr/>
          <p:nvPr/>
        </p:nvSpPr>
        <p:spPr>
          <a:xfrm>
            <a:off x="3145556" y="3543300"/>
            <a:ext cx="1277939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tuple</a:t>
            </a:r>
          </a:p>
        </p:txBody>
      </p:sp>
      <p:sp>
        <p:nvSpPr>
          <p:cNvPr id="837" name="range"/>
          <p:cNvSpPr/>
          <p:nvPr/>
        </p:nvSpPr>
        <p:spPr>
          <a:xfrm>
            <a:off x="4966171" y="3543300"/>
            <a:ext cx="1277938" cy="512068"/>
          </a:xfrm>
          <a:prstGeom prst="roundRect">
            <a:avLst>
              <a:gd name="adj" fmla="val 37202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range</a:t>
            </a:r>
          </a:p>
        </p:txBody>
      </p:sp>
      <p:sp>
        <p:nvSpPr>
          <p:cNvPr id="838" name="is a"/>
          <p:cNvSpPr txBox="1"/>
          <p:nvPr/>
        </p:nvSpPr>
        <p:spPr>
          <a:xfrm>
            <a:off x="4064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39" name="Line"/>
          <p:cNvSpPr/>
          <p:nvPr/>
        </p:nvSpPr>
        <p:spPr>
          <a:xfrm flipH="1">
            <a:off x="4575373" y="4114799"/>
            <a:ext cx="517327" cy="90150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0" name="Line"/>
          <p:cNvSpPr/>
          <p:nvPr/>
        </p:nvSpPr>
        <p:spPr>
          <a:xfrm>
            <a:off x="3838971" y="4104580"/>
            <a:ext cx="134641" cy="9669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1" name="Line"/>
          <p:cNvSpPr/>
          <p:nvPr/>
        </p:nvSpPr>
        <p:spPr>
          <a:xfrm>
            <a:off x="2547342" y="4083347"/>
            <a:ext cx="918270" cy="98822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2" name="Line"/>
          <p:cNvSpPr/>
          <p:nvPr/>
        </p:nvSpPr>
        <p:spPr>
          <a:xfrm>
            <a:off x="1310878" y="4093517"/>
            <a:ext cx="1773734" cy="97805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3" name="is a"/>
          <p:cNvSpPr txBox="1"/>
          <p:nvPr/>
        </p:nvSpPr>
        <p:spPr>
          <a:xfrm>
            <a:off x="2286396" y="4231716"/>
            <a:ext cx="50720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</a:t>
            </a:r>
          </a:p>
        </p:txBody>
      </p:sp>
      <p:sp>
        <p:nvSpPr>
          <p:cNvPr id="844" name="Line"/>
          <p:cNvSpPr/>
          <p:nvPr/>
        </p:nvSpPr>
        <p:spPr>
          <a:xfrm>
            <a:off x="4076699" y="5638799"/>
            <a:ext cx="496045" cy="9353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is an"/>
          <p:cNvSpPr txBox="1"/>
          <p:nvPr/>
        </p:nvSpPr>
        <p:spPr>
          <a:xfrm>
            <a:off x="35846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6" name="Line"/>
          <p:cNvSpPr/>
          <p:nvPr/>
        </p:nvSpPr>
        <p:spPr>
          <a:xfrm flipH="1">
            <a:off x="6043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7" name="is an"/>
          <p:cNvSpPr txBox="1"/>
          <p:nvPr/>
        </p:nvSpPr>
        <p:spPr>
          <a:xfrm>
            <a:off x="5438849" y="5856733"/>
            <a:ext cx="6502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is an</a:t>
            </a:r>
          </a:p>
        </p:txBody>
      </p:sp>
      <p:sp>
        <p:nvSpPr>
          <p:cNvPr id="848" name="Line"/>
          <p:cNvSpPr/>
          <p:nvPr/>
        </p:nvSpPr>
        <p:spPr>
          <a:xfrm flipV="1">
            <a:off x="6932215" y="5634786"/>
            <a:ext cx="339968" cy="94371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9" name="can give you an"/>
          <p:cNvSpPr txBox="1"/>
          <p:nvPr/>
        </p:nvSpPr>
        <p:spPr>
          <a:xfrm>
            <a:off x="7438578" y="5856733"/>
            <a:ext cx="188684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give you an</a:t>
            </a:r>
          </a:p>
        </p:txBody>
      </p:sp>
      <p:sp>
        <p:nvSpPr>
          <p:cNvPr id="850" name="The Vocabulary…"/>
          <p:cNvSpPr txBox="1"/>
          <p:nvPr/>
        </p:nvSpPr>
        <p:spPr>
          <a:xfrm>
            <a:off x="881881" y="440542"/>
            <a:ext cx="4027290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The Vocabulary</a:t>
            </a:r>
          </a:p>
          <a:p>
            <a:pPr>
              <a:defRPr sz="4800" b="0"/>
            </a:pPr>
            <a:r>
              <a:t>of Iteration</a:t>
            </a:r>
          </a:p>
        </p:txBody>
      </p:sp>
      <p:sp>
        <p:nvSpPr>
          <p:cNvPr id="851" name="can go here"/>
          <p:cNvSpPr txBox="1"/>
          <p:nvPr/>
        </p:nvSpPr>
        <p:spPr>
          <a:xfrm>
            <a:off x="5750421" y="7406716"/>
            <a:ext cx="14531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rgbClr val="929292"/>
                </a:solidFill>
              </a:defRPr>
            </a:lvl1pPr>
          </a:lstStyle>
          <a:p>
            <a:r>
              <a:t>can go here</a:t>
            </a:r>
          </a:p>
        </p:txBody>
      </p:sp>
      <p:sp>
        <p:nvSpPr>
          <p:cNvPr id="852" name="dict.keys() dict.values()"/>
          <p:cNvSpPr/>
          <p:nvPr/>
        </p:nvSpPr>
        <p:spPr>
          <a:xfrm>
            <a:off x="5296371" y="1860351"/>
            <a:ext cx="2847629" cy="880766"/>
          </a:xfrm>
          <a:prstGeom prst="roundRect">
            <a:avLst>
              <a:gd name="adj" fmla="val 21629"/>
            </a:avLst>
          </a:prstGeom>
          <a:solidFill>
            <a:srgbClr val="FFFFFF"/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dict.keys() dict.values()</a:t>
            </a:r>
          </a:p>
        </p:txBody>
      </p:sp>
      <p:sp>
        <p:nvSpPr>
          <p:cNvPr id="853" name="Line"/>
          <p:cNvSpPr/>
          <p:nvPr/>
        </p:nvSpPr>
        <p:spPr>
          <a:xfrm rot="6998583">
            <a:off x="3878854" y="4303748"/>
            <a:ext cx="4219879" cy="7147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61" extrusionOk="0">
                <a:moveTo>
                  <a:pt x="0" y="6853"/>
                </a:moveTo>
                <a:cubicBezTo>
                  <a:pt x="1695" y="613"/>
                  <a:pt x="3921" y="-1520"/>
                  <a:pt x="6005" y="1091"/>
                </a:cubicBezTo>
                <a:cubicBezTo>
                  <a:pt x="7903" y="3469"/>
                  <a:pt x="9458" y="9581"/>
                  <a:pt x="11262" y="13196"/>
                </a:cubicBezTo>
                <a:cubicBezTo>
                  <a:pt x="14697" y="20080"/>
                  <a:pt x="18664" y="17646"/>
                  <a:pt x="21600" y="6853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 rot="13314419">
            <a:off x="309851" y="5351021"/>
            <a:ext cx="3944993" cy="6419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36" extrusionOk="0">
                <a:moveTo>
                  <a:pt x="0" y="20836"/>
                </a:moveTo>
                <a:cubicBezTo>
                  <a:pt x="3314" y="6548"/>
                  <a:pt x="7339" y="-764"/>
                  <a:pt x="11435" y="63"/>
                </a:cubicBezTo>
                <a:cubicBezTo>
                  <a:pt x="15098" y="802"/>
                  <a:pt x="18639" y="8039"/>
                  <a:pt x="21600" y="2083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5" name="can be…"/>
          <p:cNvSpPr txBox="1"/>
          <p:nvPr/>
        </p:nvSpPr>
        <p:spPr>
          <a:xfrm>
            <a:off x="843111" y="5805933"/>
            <a:ext cx="1307307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i="1">
                <a:solidFill>
                  <a:srgbClr val="929292"/>
                </a:solidFill>
              </a:defRPr>
            </a:pPr>
            <a:r>
              <a:t>can be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converted</a:t>
            </a:r>
          </a:p>
          <a:p>
            <a:pPr>
              <a:defRPr b="0" i="1">
                <a:solidFill>
                  <a:srgbClr val="929292"/>
                </a:solidFill>
              </a:defRPr>
            </a:pPr>
            <a:r>
              <a:t>to a</a:t>
            </a:r>
          </a:p>
        </p:txBody>
      </p:sp>
      <p:sp>
        <p:nvSpPr>
          <p:cNvPr id="856" name="Example:…"/>
          <p:cNvSpPr txBox="1"/>
          <p:nvPr/>
        </p:nvSpPr>
        <p:spPr>
          <a:xfrm>
            <a:off x="9268838" y="3571316"/>
            <a:ext cx="2153246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Example:</a:t>
            </a:r>
          </a:p>
          <a:p>
            <a:pPr algn="l">
              <a:defRPr b="0"/>
            </a:pPr>
            <a:r>
              <a:t>it = iter("ABC")</a:t>
            </a:r>
          </a:p>
          <a:p>
            <a:pPr algn="l">
              <a:defRPr b="0"/>
            </a:pPr>
            <a:r>
              <a:t>first = next(it)</a:t>
            </a: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6685FB77-5BAC-614F-A3EC-C72ACE1346DC}"/>
              </a:ext>
            </a:extLst>
          </p:cNvPr>
          <p:cNvSpPr/>
          <p:nvPr/>
        </p:nvSpPr>
        <p:spPr>
          <a:xfrm>
            <a:off x="3850878" y="4968230"/>
            <a:ext cx="4257676" cy="22737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67" y="0"/>
                </a:moveTo>
                <a:lnTo>
                  <a:pt x="21600" y="79"/>
                </a:lnTo>
                <a:lnTo>
                  <a:pt x="17665" y="21419"/>
                </a:lnTo>
                <a:lnTo>
                  <a:pt x="0" y="21600"/>
                </a:lnTo>
                <a:lnTo>
                  <a:pt x="274" y="15567"/>
                </a:lnTo>
                <a:lnTo>
                  <a:pt x="12167" y="0"/>
                </a:lnTo>
                <a:close/>
              </a:path>
            </a:pathLst>
          </a:cu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" name="let's differentiate these better...">
            <a:extLst>
              <a:ext uri="{FF2B5EF4-FFF2-40B4-BE49-F238E27FC236}">
                <a16:creationId xmlns:a16="http://schemas.microsoft.com/office/drawing/2014/main" id="{CEB8F63C-A21D-C645-B9B8-4F8554B9C409}"/>
              </a:ext>
            </a:extLst>
          </p:cNvPr>
          <p:cNvSpPr txBox="1"/>
          <p:nvPr/>
        </p:nvSpPr>
        <p:spPr>
          <a:xfrm>
            <a:off x="8752706" y="5006470"/>
            <a:ext cx="36273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let's differentiate these better...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is x iterable?"/>
          <p:cNvSpPr txBox="1"/>
          <p:nvPr/>
        </p:nvSpPr>
        <p:spPr>
          <a:xfrm>
            <a:off x="1424859" y="857249"/>
            <a:ext cx="3250705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x</a:t>
            </a:r>
            <a:r>
              <a:t>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iterable</a:t>
            </a:r>
            <a:r>
              <a:t>?</a:t>
            </a:r>
          </a:p>
        </p:txBody>
      </p:sp>
      <p:sp>
        <p:nvSpPr>
          <p:cNvPr id="979" name="if this works, then yes:"/>
          <p:cNvSpPr txBox="1"/>
          <p:nvPr/>
        </p:nvSpPr>
        <p:spPr>
          <a:xfrm>
            <a:off x="2013051" y="1997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0" name="iter(x)"/>
          <p:cNvSpPr txBox="1"/>
          <p:nvPr/>
        </p:nvSpPr>
        <p:spPr>
          <a:xfrm>
            <a:off x="2007765" y="2755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iter(x)</a:t>
            </a:r>
          </a:p>
        </p:txBody>
      </p:sp>
      <p:sp>
        <p:nvSpPr>
          <p:cNvPr id="981" name="is y an iterator?"/>
          <p:cNvSpPr txBox="1"/>
          <p:nvPr/>
        </p:nvSpPr>
        <p:spPr>
          <a:xfrm>
            <a:off x="1424859" y="4413249"/>
            <a:ext cx="4035327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4800" b="0"/>
            </a:pPr>
            <a:r>
              <a:t>is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y</a:t>
            </a:r>
            <a:r>
              <a:t>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iterator</a:t>
            </a:r>
            <a:r>
              <a:t>?</a:t>
            </a:r>
          </a:p>
        </p:txBody>
      </p:sp>
      <p:sp>
        <p:nvSpPr>
          <p:cNvPr id="982" name="if this works, then yes:"/>
          <p:cNvSpPr txBox="1"/>
          <p:nvPr/>
        </p:nvSpPr>
        <p:spPr>
          <a:xfrm>
            <a:off x="2013051" y="5553074"/>
            <a:ext cx="359003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if this works, then yes:</a:t>
            </a:r>
          </a:p>
        </p:txBody>
      </p:sp>
      <p:sp>
        <p:nvSpPr>
          <p:cNvPr id="983" name="next(y)"/>
          <p:cNvSpPr txBox="1"/>
          <p:nvPr/>
        </p:nvSpPr>
        <p:spPr>
          <a:xfrm>
            <a:off x="2007765" y="6311899"/>
            <a:ext cx="1394670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b="0">
                <a:latin typeface="Courier"/>
                <a:ea typeface="Courier"/>
                <a:cs typeface="Courier"/>
                <a:sym typeface="Courier"/>
              </a:defRPr>
            </a:lvl1pPr>
          </a:lstStyle>
          <a:p>
            <a:r>
              <a:t>next(y)</a:t>
            </a:r>
          </a:p>
        </p:txBody>
      </p:sp>
      <p:sp>
        <p:nvSpPr>
          <p:cNvPr id="984" name="returns an iterator over x"/>
          <p:cNvSpPr txBox="1"/>
          <p:nvPr/>
        </p:nvSpPr>
        <p:spPr>
          <a:xfrm>
            <a:off x="4207941" y="2757829"/>
            <a:ext cx="41063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an iterator over x</a:t>
            </a:r>
          </a:p>
        </p:txBody>
      </p:sp>
      <p:sp>
        <p:nvSpPr>
          <p:cNvPr id="985" name="returns next value from y"/>
          <p:cNvSpPr txBox="1"/>
          <p:nvPr/>
        </p:nvSpPr>
        <p:spPr>
          <a:xfrm>
            <a:off x="4223568" y="6313829"/>
            <a:ext cx="407506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929292"/>
                </a:solidFill>
              </a:defRPr>
            </a:lvl1pPr>
          </a:lstStyle>
          <a:p>
            <a:r>
              <a:t>returns next value from 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690</Words>
  <Application>Microsoft Macintosh PowerPoint</Application>
  <PresentationFormat>Custom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Courier</vt:lpstr>
      <vt:lpstr>Gill Sans</vt:lpstr>
      <vt:lpstr>Gill Sans Light</vt:lpstr>
      <vt:lpstr>Gill Sans SemiBold</vt:lpstr>
      <vt:lpstr>Menlo</vt:lpstr>
      <vt:lpstr>White</vt:lpstr>
      <vt:lpstr>[220 / 319] Iterators and comprehensions</vt:lpstr>
      <vt:lpstr>Iterators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Iterators</vt:lpstr>
      <vt:lpstr>List and dict comprehensions – basic syntax</vt:lpstr>
      <vt:lpstr>Iterators</vt:lpstr>
      <vt:lpstr>Reading Files</vt:lpstr>
      <vt:lpstr>Reading Files</vt:lpstr>
      <vt:lpstr>Reading Files</vt:lpstr>
      <vt:lpstr>Reading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19</cp:revision>
  <dcterms:modified xsi:type="dcterms:W3CDTF">2021-11-03T06:42:40Z</dcterms:modified>
</cp:coreProperties>
</file>