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82" r:id="rId20"/>
    <p:sldId id="286" r:id="rId21"/>
    <p:sldId id="287" r:id="rId22"/>
    <p:sldId id="281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ylerharter@gmail.co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hello.html" TargetMode="External"/><Relationship Id="rId2" Type="http://schemas.openxmlformats.org/officeDocument/2006/relationships/hyperlink" Target="https://tyler.caraza-harter.com/hello.tx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2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61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TML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HTML Tags</a:t>
            </a:r>
          </a:p>
        </p:txBody>
      </p:sp>
      <p:sp>
        <p:nvSpPr>
          <p:cNvPr id="264" name="We can enclose text in “tags” to change how it is displayed…"/>
          <p:cNvSpPr txBox="1"/>
          <p:nvPr/>
        </p:nvSpPr>
        <p:spPr>
          <a:xfrm>
            <a:off x="875258" y="2093237"/>
            <a:ext cx="989627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can enclose text in “tags” to change how it is displayed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often tags come in pairs (to indicate range of text to format)</a:t>
            </a:r>
          </a:p>
        </p:txBody>
      </p:sp>
      <p:sp>
        <p:nvSpPr>
          <p:cNvPr id="265" name="this is regular text that is before &lt;TAG&gt;special text&lt;/TAG&gt; followed by more regular text"/>
          <p:cNvSpPr txBox="1"/>
          <p:nvPr/>
        </p:nvSpPr>
        <p:spPr>
          <a:xfrm>
            <a:off x="859730" y="4952999"/>
            <a:ext cx="11285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is regular text that is before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&lt;TAG&gt;</a:t>
            </a:r>
            <a:r>
              <a:t>special text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&lt;/TAG&gt;</a:t>
            </a:r>
            <a:r>
              <a:t> followed by more regular text</a:t>
            </a:r>
          </a:p>
        </p:txBody>
      </p:sp>
      <p:sp>
        <p:nvSpPr>
          <p:cNvPr id="273" name="Connection Line"/>
          <p:cNvSpPr/>
          <p:nvPr/>
        </p:nvSpPr>
        <p:spPr>
          <a:xfrm>
            <a:off x="4731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721" y="17287"/>
                  <a:pt x="18921" y="1008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opening tag:…"/>
          <p:cNvSpPr txBox="1"/>
          <p:nvPr/>
        </p:nvSpPr>
        <p:spPr>
          <a:xfrm>
            <a:off x="2688232" y="6294881"/>
            <a:ext cx="33611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opening tag:</a:t>
            </a:r>
          </a:p>
          <a:p>
            <a:pPr>
              <a:defRPr b="0"/>
            </a:pPr>
            <a:r>
              <a:t>tag name in angle brackets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7906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879" y="17287"/>
                  <a:pt x="2679" y="100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losing tag:…"/>
          <p:cNvSpPr txBox="1"/>
          <p:nvPr/>
        </p:nvSpPr>
        <p:spPr>
          <a:xfrm>
            <a:off x="7665466" y="6301231"/>
            <a:ext cx="2499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closing tag:</a:t>
            </a:r>
          </a:p>
          <a:p>
            <a:pPr>
              <a:defRPr b="0"/>
            </a:pPr>
            <a:r>
              <a:t>slash and tag name</a:t>
            </a:r>
          </a:p>
          <a:p>
            <a:pPr>
              <a:defRPr b="0"/>
            </a:pPr>
            <a:r>
              <a:t>in angle brackets</a:t>
            </a:r>
          </a:p>
        </p:txBody>
      </p:sp>
      <p:sp>
        <p:nvSpPr>
          <p:cNvPr id="275" name="Connection Line"/>
          <p:cNvSpPr/>
          <p:nvPr/>
        </p:nvSpPr>
        <p:spPr>
          <a:xfrm>
            <a:off x="6584485" y="4018515"/>
            <a:ext cx="617441" cy="88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75" h="21600" extrusionOk="0">
                <a:moveTo>
                  <a:pt x="19875" y="0"/>
                </a:moveTo>
                <a:cubicBezTo>
                  <a:pt x="4770" y="168"/>
                  <a:pt x="-1725" y="7368"/>
                  <a:pt x="39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this part gets special formatting"/>
          <p:cNvSpPr txBox="1"/>
          <p:nvPr/>
        </p:nvSpPr>
        <p:spPr>
          <a:xfrm>
            <a:off x="7530479" y="3786288"/>
            <a:ext cx="3989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part gets special formatting</a:t>
            </a:r>
          </a:p>
        </p:txBody>
      </p:sp>
      <p:sp>
        <p:nvSpPr>
          <p:cNvPr id="272" name="different tags have different effects"/>
          <p:cNvSpPr txBox="1"/>
          <p:nvPr/>
        </p:nvSpPr>
        <p:spPr>
          <a:xfrm>
            <a:off x="7480175" y="4167288"/>
            <a:ext cx="40896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different tags have different effects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7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This is a test page"/>
          <p:cNvSpPr txBox="1"/>
          <p:nvPr/>
        </p:nvSpPr>
        <p:spPr>
          <a:xfrm>
            <a:off x="3987800" y="5841999"/>
            <a:ext cx="26790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This is a test page</a:t>
            </a:r>
          </a:p>
        </p:txBody>
      </p:sp>
      <p:sp>
        <p:nvSpPr>
          <p:cNvPr id="280" name="This is a test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/>
            </a:lvl1pPr>
          </a:lstStyle>
          <a:p>
            <a:r>
              <a:t>This is a test page</a:t>
            </a:r>
          </a:p>
        </p:txBody>
      </p:sp>
      <p:sp>
        <p:nvSpPr>
          <p:cNvPr id="28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This is a test page"/>
          <p:cNvSpPr txBox="1"/>
          <p:nvPr/>
        </p:nvSpPr>
        <p:spPr>
          <a:xfrm>
            <a:off x="3987800" y="5835650"/>
            <a:ext cx="3048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</a:t>
            </a:r>
            <a:r>
              <a:rPr b="1"/>
              <a:t>page</a:t>
            </a:r>
          </a:p>
        </p:txBody>
      </p:sp>
      <p:sp>
        <p:nvSpPr>
          <p:cNvPr id="293" name="This is a &lt;b&gt;test page&lt;/b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</a:t>
            </a:r>
          </a:p>
        </p:txBody>
      </p:sp>
      <p:sp>
        <p:nvSpPr>
          <p:cNvPr id="29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95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This is a test page"/>
          <p:cNvSpPr txBox="1"/>
          <p:nvPr/>
        </p:nvSpPr>
        <p:spPr>
          <a:xfrm>
            <a:off x="3987800" y="5841999"/>
            <a:ext cx="26080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i="1"/>
              <a:t>test page</a:t>
            </a:r>
          </a:p>
        </p:txBody>
      </p:sp>
      <p:sp>
        <p:nvSpPr>
          <p:cNvPr id="300" name="This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2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0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This is a test page"/>
          <p:cNvSpPr txBox="1"/>
          <p:nvPr/>
        </p:nvSpPr>
        <p:spPr>
          <a:xfrm>
            <a:off x="3987800" y="5841999"/>
            <a:ext cx="25415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07" name="&lt;i&gt;This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9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1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This is a test page"/>
          <p:cNvSpPr txBox="1"/>
          <p:nvPr/>
        </p:nvSpPr>
        <p:spPr>
          <a:xfrm>
            <a:off x="3987800" y="5835650"/>
            <a:ext cx="27125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b="1"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14" name="&lt;i&gt;&lt;b&gt;This&lt;/b&gt;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&lt;i&gt;&lt;b&gt;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1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16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1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This is a test page.  It is awesome."/>
          <p:cNvSpPr txBox="1"/>
          <p:nvPr/>
        </p:nvSpPr>
        <p:spPr>
          <a:xfrm>
            <a:off x="3987800" y="5834278"/>
            <a:ext cx="5137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This is a test page.  It is awesome.</a:t>
            </a:r>
          </a:p>
        </p:txBody>
      </p:sp>
      <p:sp>
        <p:nvSpPr>
          <p:cNvPr id="32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2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23" name="whitespace in…"/>
          <p:cNvSpPr txBox="1"/>
          <p:nvPr/>
        </p:nvSpPr>
        <p:spPr>
          <a:xfrm>
            <a:off x="2131876" y="2235199"/>
            <a:ext cx="22640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/>
            </a:pPr>
            <a:r>
              <a:t>whitespace in</a:t>
            </a:r>
          </a:p>
          <a:p>
            <a:pPr>
              <a:defRPr sz="2800" b="0"/>
            </a:pPr>
            <a:r>
              <a:t>html is ignored</a:t>
            </a:r>
          </a:p>
        </p:txBody>
      </p:sp>
      <p:sp>
        <p:nvSpPr>
          <p:cNvPr id="324" name="Arrow"/>
          <p:cNvSpPr/>
          <p:nvPr/>
        </p:nvSpPr>
        <p:spPr>
          <a:xfrm>
            <a:off x="4978400" y="2057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29" name="&lt;p&gt;This is a test page.&lt;/p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It is awesome.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</p:txBody>
      </p:sp>
      <p:sp>
        <p:nvSpPr>
          <p:cNvPr id="3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1" name="p: paragraph"/>
          <p:cNvSpPr txBox="1"/>
          <p:nvPr/>
        </p:nvSpPr>
        <p:spPr>
          <a:xfrm>
            <a:off x="1203647" y="2349499"/>
            <a:ext cx="25965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p: paragraph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5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This is a test page.…"/>
          <p:cNvSpPr txBox="1"/>
          <p:nvPr/>
        </p:nvSpPr>
        <p:spPr>
          <a:xfrm>
            <a:off x="3987800" y="5834278"/>
            <a:ext cx="5137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0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2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Make your own website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Make your own website!</a:t>
            </a:r>
          </a:p>
          <a:p>
            <a:pPr marL="0" indent="0">
              <a:buSzTx/>
              <a:buNone/>
            </a:pPr>
            <a:r>
              <a:t>Learn HTML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syntax for tags, attributes, 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hyperlinks, tables, images</a:t>
            </a:r>
          </a:p>
          <a:p>
            <a:pPr marL="0" indent="0">
              <a:buSzTx/>
              <a:buNone/>
            </a:pPr>
            <a:r>
              <a:t>Generate 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multiple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8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9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39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note there is no closing tag…"/>
          <p:cNvSpPr txBox="1"/>
          <p:nvPr/>
        </p:nvSpPr>
        <p:spPr>
          <a:xfrm>
            <a:off x="4839079" y="4347726"/>
            <a:ext cx="44999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 there is no closing tag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(these are known as void elements)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9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9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 /&gt;&lt;br /&gt;&lt;br /&gt;&lt;br /&gt;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9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0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sometimes you’ll encounter it like this"/>
          <p:cNvSpPr txBox="1"/>
          <p:nvPr/>
        </p:nvSpPr>
        <p:spPr>
          <a:xfrm>
            <a:off x="5176770" y="4436626"/>
            <a:ext cx="4815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sometimes you’ll encounter it like this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51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5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53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54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  <p:sp>
        <p:nvSpPr>
          <p:cNvPr id="355" name="hN: etc"/>
          <p:cNvSpPr txBox="1"/>
          <p:nvPr/>
        </p:nvSpPr>
        <p:spPr>
          <a:xfrm>
            <a:off x="812037" y="4254499"/>
            <a:ext cx="1601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hN: etc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0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2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23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24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9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31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  <p:sp>
        <p:nvSpPr>
          <p:cNvPr id="432" name="closing tags…"/>
          <p:cNvSpPr txBox="1"/>
          <p:nvPr/>
        </p:nvSpPr>
        <p:spPr>
          <a:xfrm>
            <a:off x="9687941" y="2815521"/>
            <a:ext cx="16807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closing tags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are optional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for list items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Demo 1: List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1: List Visualization</a:t>
            </a:r>
          </a:p>
        </p:txBody>
      </p:sp>
      <p:sp>
        <p:nvSpPr>
          <p:cNvPr id="435" name="Goal: convert Python list to bulleted list in HTM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Python list to bulleted list in HTML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arguments on command line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HTML file with bulleted list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436" name="python bullets.py apple broccoli cabbage"/>
          <p:cNvSpPr txBox="1"/>
          <p:nvPr/>
        </p:nvSpPr>
        <p:spPr>
          <a:xfrm>
            <a:off x="3777059" y="6349999"/>
            <a:ext cx="5069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bullets.py apple broccoli cabbage</a:t>
            </a:r>
          </a:p>
        </p:txBody>
      </p:sp>
      <p:sp>
        <p:nvSpPr>
          <p:cNvPr id="437" name="Items:…"/>
          <p:cNvSpPr txBox="1"/>
          <p:nvPr/>
        </p:nvSpPr>
        <p:spPr>
          <a:xfrm>
            <a:off x="4521200" y="7739277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apple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broccoli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cabbage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5001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1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43" name="This is a &lt;b&gt;test&lt;/b&gt; page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a &lt;b&gt;test&lt;/b&gt; page</a:t>
            </a:r>
          </a:p>
        </p:txBody>
      </p:sp>
      <p:sp>
        <p:nvSpPr>
          <p:cNvPr id="444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45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8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0" name="&lt;html&gt;…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1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2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55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7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8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9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62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64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r>
              <a:t>    &lt;title&gt;Test Page&lt;/title&gt;</a:t>
            </a:r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65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66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0" y="2863850"/>
            <a:ext cx="3213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1079500"/>
            <a:ext cx="31623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Arrow"/>
          <p:cNvSpPr/>
          <p:nvPr/>
        </p:nvSpPr>
        <p:spPr>
          <a:xfrm rot="5400000">
            <a:off x="10680700" y="1739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47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7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7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page B</a:t>
            </a:r>
          </a:p>
        </p:txBody>
      </p:sp>
      <p:sp>
        <p:nvSpPr>
          <p:cNvPr id="47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7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9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9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9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9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9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  <p:sp>
        <p:nvSpPr>
          <p:cNvPr id="501" name="where does it go to?"/>
          <p:cNvSpPr txBox="1"/>
          <p:nvPr/>
        </p:nvSpPr>
        <p:spPr>
          <a:xfrm>
            <a:off x="8060630" y="2806285"/>
            <a:ext cx="32081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where does it go to?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1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1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1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1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1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2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2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  <p:sp>
        <p:nvSpPr>
          <p:cNvPr id="522" name="click!"/>
          <p:cNvSpPr txBox="1"/>
          <p:nvPr/>
        </p:nvSpPr>
        <p:spPr>
          <a:xfrm>
            <a:off x="4162127" y="6997699"/>
            <a:ext cx="7435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click!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2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You’re on page B."/>
          <p:cNvSpPr txBox="1"/>
          <p:nvPr/>
        </p:nvSpPr>
        <p:spPr>
          <a:xfrm>
            <a:off x="1435100" y="6227267"/>
            <a:ext cx="2606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You’re on page B.</a:t>
            </a:r>
          </a:p>
        </p:txBody>
      </p:sp>
      <p:sp>
        <p:nvSpPr>
          <p:cNvPr id="52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2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2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3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31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32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emo 2: Dictionary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2: Dictionary Visualization</a:t>
            </a:r>
          </a:p>
        </p:txBody>
      </p:sp>
      <p:sp>
        <p:nvSpPr>
          <p:cNvPr id="535" name="Goal: generate HTML page for every dictionary value and have a keys.html page that links to each of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generate HTML page for every dictionary value and have a keys.html page that links to each of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string containing a JSON dictionary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keys.html file and an HTML file for each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536" name="python dict-vis.py ‘{“A”: “val 1”, “B”, “val 2”}’"/>
          <p:cNvSpPr txBox="1"/>
          <p:nvPr/>
        </p:nvSpPr>
        <p:spPr>
          <a:xfrm>
            <a:off x="3573536" y="6349999"/>
            <a:ext cx="5476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dict-vis.py ‘{“A”: “val 1”, “B”, “val 2”}’</a:t>
            </a:r>
          </a:p>
        </p:txBody>
      </p:sp>
      <p:sp>
        <p:nvSpPr>
          <p:cNvPr id="537" name="Arrow"/>
          <p:cNvSpPr/>
          <p:nvPr/>
        </p:nvSpPr>
        <p:spPr>
          <a:xfrm rot="5400000">
            <a:off x="5636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Keys:…"/>
          <p:cNvSpPr/>
          <p:nvPr/>
        </p:nvSpPr>
        <p:spPr>
          <a:xfrm>
            <a:off x="3988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Keys: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A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B</a:t>
            </a:r>
          </a:p>
        </p:txBody>
      </p:sp>
      <p:sp>
        <p:nvSpPr>
          <p:cNvPr id="539" name="keys.html"/>
          <p:cNvSpPr txBox="1"/>
          <p:nvPr/>
        </p:nvSpPr>
        <p:spPr>
          <a:xfrm>
            <a:off x="3980388" y="7596444"/>
            <a:ext cx="162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keys.html</a:t>
            </a:r>
          </a:p>
        </p:txBody>
      </p:sp>
      <p:sp>
        <p:nvSpPr>
          <p:cNvPr id="540" name="val 1"/>
          <p:cNvSpPr/>
          <p:nvPr/>
        </p:nvSpPr>
        <p:spPr>
          <a:xfrm>
            <a:off x="6782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1</a:t>
            </a:r>
          </a:p>
        </p:txBody>
      </p:sp>
      <p:sp>
        <p:nvSpPr>
          <p:cNvPr id="541" name="A.html"/>
          <p:cNvSpPr txBox="1"/>
          <p:nvPr/>
        </p:nvSpPr>
        <p:spPr>
          <a:xfrm>
            <a:off x="6774388" y="7596444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42" name="val 2"/>
          <p:cNvSpPr/>
          <p:nvPr/>
        </p:nvSpPr>
        <p:spPr>
          <a:xfrm>
            <a:off x="9576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2</a:t>
            </a:r>
          </a:p>
        </p:txBody>
      </p:sp>
      <p:sp>
        <p:nvSpPr>
          <p:cNvPr id="543" name="B.html"/>
          <p:cNvSpPr txBox="1"/>
          <p:nvPr/>
        </p:nvSpPr>
        <p:spPr>
          <a:xfrm>
            <a:off x="9568388" y="7596444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54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4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&lt;img src=“logo.png”&gt;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&lt;img src=“logo.png”&gt;</a:t>
            </a:r>
          </a:p>
        </p:txBody>
      </p:sp>
      <p:sp>
        <p:nvSpPr>
          <p:cNvPr id="55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5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5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W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</a:t>
            </a:r>
          </a:p>
        </p:txBody>
      </p:sp>
      <p:sp>
        <p:nvSpPr>
          <p:cNvPr id="56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6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63" name="W"/>
          <p:cNvSpPr txBox="1"/>
          <p:nvPr/>
        </p:nvSpPr>
        <p:spPr>
          <a:xfrm>
            <a:off x="3822700" y="5376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64" name="E"/>
          <p:cNvSpPr txBox="1"/>
          <p:nvPr/>
        </p:nvSpPr>
        <p:spPr>
          <a:xfrm>
            <a:off x="6616700" y="5376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6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0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/>
            </a:pPr>
            <a:r>
              <a:t>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</a:t>
            </a:r>
          </a:p>
        </p:txBody>
      </p:sp>
      <p:sp>
        <p:nvSpPr>
          <p:cNvPr id="57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7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73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74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75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76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29" name="Welcome to the home page!…"/>
          <p:cNvSpPr/>
          <p:nvPr/>
        </p:nvSpPr>
        <p:spPr>
          <a:xfrm>
            <a:off x="939800" y="24511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t>Welcome to the home page!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Please visit the other pages: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30" name="Contact Us…"/>
          <p:cNvSpPr/>
          <p:nvPr/>
        </p:nvSpPr>
        <p:spPr>
          <a:xfrm>
            <a:off x="7112000" y="53086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Contact Us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Email: </a:t>
            </a:r>
            <a:r>
              <a:rPr lang="en-US" u="sng" dirty="0">
                <a:hlinkClick r:id="rId2"/>
              </a:rPr>
              <a:t>ms</a:t>
            </a:r>
            <a:r>
              <a:rPr u="sng" dirty="0">
                <a:hlinkClick r:id="rId2"/>
              </a:rPr>
              <a:t>@</a:t>
            </a:r>
            <a:r>
              <a:rPr lang="en-US" u="sng" dirty="0">
                <a:hlinkClick r:id="rId2"/>
              </a:rPr>
              <a:t>cs.wisc.edu</a:t>
            </a: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Phone: 123-456-7890</a:t>
            </a:r>
          </a:p>
        </p:txBody>
      </p:sp>
      <p:sp>
        <p:nvSpPr>
          <p:cNvPr id="131" name="index.html (common home page name)"/>
          <p:cNvSpPr txBox="1"/>
          <p:nvPr/>
        </p:nvSpPr>
        <p:spPr>
          <a:xfrm>
            <a:off x="961389" y="1841499"/>
            <a:ext cx="4961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index.html (common home page name)</a:t>
            </a:r>
          </a:p>
        </p:txBody>
      </p:sp>
      <p:sp>
        <p:nvSpPr>
          <p:cNvPr id="132" name="contact.html"/>
          <p:cNvSpPr txBox="1"/>
          <p:nvPr/>
        </p:nvSpPr>
        <p:spPr>
          <a:xfrm>
            <a:off x="7140827" y="4737099"/>
            <a:ext cx="1657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contact.html</a:t>
            </a:r>
          </a:p>
        </p:txBody>
      </p:sp>
      <p:sp>
        <p:nvSpPr>
          <p:cNvPr id="133" name="Hypertext is text with clickable…"/>
          <p:cNvSpPr txBox="1"/>
          <p:nvPr/>
        </p:nvSpPr>
        <p:spPr>
          <a:xfrm>
            <a:off x="1485900" y="6756400"/>
            <a:ext cx="4087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Hypertext is text with clickable</a:t>
            </a:r>
          </a:p>
          <a:p>
            <a:pPr algn="l">
              <a:defRPr b="0"/>
            </a:pPr>
            <a:r>
              <a:t>links to other pages</a:t>
            </a:r>
          </a:p>
        </p:txBody>
      </p:sp>
      <p:sp>
        <p:nvSpPr>
          <p:cNvPr id="134" name="Line"/>
          <p:cNvSpPr/>
          <p:nvPr/>
        </p:nvSpPr>
        <p:spPr>
          <a:xfrm>
            <a:off x="2689473" y="4194856"/>
            <a:ext cx="4269210" cy="13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303" y="309"/>
                  <a:pt x="6539" y="2810"/>
                  <a:pt x="9481" y="7406"/>
                </a:cubicBezTo>
                <a:cubicBezTo>
                  <a:pt x="11627" y="10760"/>
                  <a:pt x="13587" y="15100"/>
                  <a:pt x="15821" y="17885"/>
                </a:cubicBezTo>
                <a:cubicBezTo>
                  <a:pt x="17660" y="20178"/>
                  <a:pt x="19234" y="21585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" name="Two steps for dealing with Hypertext:…"/>
          <p:cNvSpPr txBox="1"/>
          <p:nvPr/>
        </p:nvSpPr>
        <p:spPr>
          <a:xfrm>
            <a:off x="7696782" y="1320799"/>
            <a:ext cx="4875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Two steps for dealing with Hypertext: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retrieve</a:t>
            </a:r>
            <a:r>
              <a:t> hypertext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display</a:t>
            </a:r>
            <a:r>
              <a:t> hypertext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7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3950496" cy="1329314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width=“300”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8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8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85" name="W"/>
          <p:cNvSpPr txBox="1"/>
          <p:nvPr/>
        </p:nvSpPr>
        <p:spPr>
          <a:xfrm>
            <a:off x="3822700" y="6265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86" name="E"/>
          <p:cNvSpPr txBox="1"/>
          <p:nvPr/>
        </p:nvSpPr>
        <p:spPr>
          <a:xfrm>
            <a:off x="7886700" y="6265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87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88" name="S"/>
          <p:cNvSpPr txBox="1"/>
          <p:nvPr/>
        </p:nvSpPr>
        <p:spPr>
          <a:xfrm>
            <a:off x="3822700" y="6773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91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3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95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96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97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98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99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00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603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605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border=“5”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60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08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609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610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611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12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15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18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&lt;table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0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1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874205"/>
            <a:ext cx="14859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25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8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6895638"/>
            <a:ext cx="15875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2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5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&lt;/table&gt;</a:t>
            </a:r>
          </a:p>
        </p:txBody>
      </p:sp>
      <p:sp>
        <p:nvSpPr>
          <p:cNvPr id="634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35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6908338"/>
            <a:ext cx="22479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9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&lt;table border=“1”&gt;…"/>
          <p:cNvSpPr/>
          <p:nvPr/>
        </p:nvSpPr>
        <p:spPr>
          <a:xfrm>
            <a:off x="6362700" y="1373443"/>
            <a:ext cx="6314381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&lt;tr&gt;&lt;td&gt;1&lt;/td&gt;&lt;td&gt;2&lt;/td&gt;&lt;td&gt;3&lt;/td&gt;&lt;/tr&gt;</a:t>
            </a:r>
          </a:p>
          <a:p>
            <a:pPr algn="l">
              <a:defRPr sz="2200" b="0"/>
            </a:pPr>
            <a:r>
              <a:t>&lt;/table&gt;</a:t>
            </a:r>
          </a:p>
        </p:txBody>
      </p:sp>
      <p:sp>
        <p:nvSpPr>
          <p:cNvPr id="64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42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832694"/>
            <a:ext cx="1585020" cy="212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mo 3: DataFrame to HTML Tab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Challenge</a:t>
            </a:r>
            <a:r>
              <a:rPr dirty="0"/>
              <a:t>: </a:t>
            </a:r>
            <a:r>
              <a:rPr dirty="0" err="1"/>
              <a:t>DataFrame</a:t>
            </a:r>
            <a:r>
              <a:rPr dirty="0"/>
              <a:t> to HTML Table</a:t>
            </a:r>
          </a:p>
        </p:txBody>
      </p:sp>
      <p:sp>
        <p:nvSpPr>
          <p:cNvPr id="646" name="Goal: convert a DataFrame to an HTML Table (note, you can do this more simply, but it’s good practice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a DataFrame to an HTML Table</a:t>
            </a:r>
            <a:br/>
            <a:r>
              <a:t>(note, you can do this more simply, but it’s good practice)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Pandas DataFrame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HTML file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ther Demos (time permitting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Other </a:t>
            </a:r>
            <a:r>
              <a:rPr lang="en-US" dirty="0"/>
              <a:t>Challenges</a:t>
            </a:r>
            <a:endParaRPr dirty="0"/>
          </a:p>
        </p:txBody>
      </p:sp>
      <p:sp>
        <p:nvSpPr>
          <p:cNvPr id="649" name="Demo 4: Table Diff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b="1"/>
            </a:pPr>
            <a:r>
              <a:rPr b="0" dirty="0"/>
              <a:t>Table Diff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convert two similar </a:t>
            </a:r>
            <a:r>
              <a:rPr dirty="0" err="1"/>
              <a:t>DataFrames</a:t>
            </a:r>
            <a:r>
              <a:rPr dirty="0"/>
              <a:t> to HTML tables, highlighting the differing cells with bold text</a:t>
            </a:r>
          </a:p>
          <a:p>
            <a:pPr marL="0" lvl="5" indent="0">
              <a:buSzTx/>
              <a:buNone/>
            </a:pPr>
            <a:r>
              <a:rPr dirty="0"/>
              <a:t>Search Highlighting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Download page and convert certain words (search terms) to bold text</a:t>
            </a:r>
          </a:p>
          <a:p>
            <a:pPr marL="0" lvl="5" indent="0">
              <a:buSzTx/>
              <a:buNone/>
            </a:pPr>
            <a:r>
              <a:rPr dirty="0"/>
              <a:t>Flash Cards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Show questions, and reveal answers when user clicks an answer hyperlink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5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67" name="GET /rsrc.html HTTP/1.1…"/>
          <p:cNvSpPr txBox="1"/>
          <p:nvPr/>
        </p:nvSpPr>
        <p:spPr>
          <a:xfrm>
            <a:off x="4341184" y="7611720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/rsrc.html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168" name="HTTP Request:"/>
          <p:cNvSpPr txBox="1"/>
          <p:nvPr/>
        </p:nvSpPr>
        <p:spPr>
          <a:xfrm>
            <a:off x="1682278" y="8128997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169" name="HTTP Request"/>
          <p:cNvSpPr txBox="1"/>
          <p:nvPr/>
        </p:nvSpPr>
        <p:spPr>
          <a:xfrm>
            <a:off x="5430431" y="5102631"/>
            <a:ext cx="19444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Request</a:t>
            </a:r>
          </a:p>
        </p:txBody>
      </p:sp>
      <p:sp>
        <p:nvSpPr>
          <p:cNvPr id="170" name="Line"/>
          <p:cNvSpPr/>
          <p:nvPr/>
        </p:nvSpPr>
        <p:spPr>
          <a:xfrm>
            <a:off x="4140200" y="5089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  <p:sp>
        <p:nvSpPr>
          <p:cNvPr id="16" name="GO!">
            <a:extLst>
              <a:ext uri="{FF2B5EF4-FFF2-40B4-BE49-F238E27FC236}">
                <a16:creationId xmlns:a16="http://schemas.microsoft.com/office/drawing/2014/main" id="{AA7CC46C-DF0A-AB45-B9D4-4226DAFD95A7}"/>
              </a:ext>
            </a:extLst>
          </p:cNvPr>
          <p:cNvSpPr txBox="1"/>
          <p:nvPr/>
        </p:nvSpPr>
        <p:spPr>
          <a:xfrm>
            <a:off x="4750816" y="3873499"/>
            <a:ext cx="7091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GO!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5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sources for Self Learn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Resources for Self Learning</a:t>
            </a:r>
          </a:p>
        </p:txBody>
      </p:sp>
      <p:sp>
        <p:nvSpPr>
          <p:cNvPr id="655" name="There are many free online resources (e.g., w3schools) if you want to learn more about web developmen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There are many free online resources (e.g., w3schools) if you want to learn more about web development</a:t>
            </a:r>
          </a:p>
          <a:p>
            <a:pPr marL="0" indent="0">
              <a:buSzTx/>
              <a:buNone/>
            </a:pPr>
            <a:r>
              <a:t>More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More of what we learned today</a:t>
            </a:r>
          </a:p>
          <a:p>
            <a:pPr marL="0" indent="0">
              <a:buSzTx/>
              <a:buNone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CSS</a:t>
            </a:r>
            <a:r>
              <a:t> (Cascading Style Sheets)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Control the aesthetics of your HTML with the CSS language</a:t>
            </a:r>
          </a:p>
          <a:p>
            <a:pPr marL="0" indent="0">
              <a:buSzTx/>
              <a:buNone/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JavaScript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Full programming language (like Python) for running code in a user’s web browser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74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7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8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1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8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  <a:r>
              <a:t>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Content-Type: text/html</a:t>
            </a:r>
            <a:r>
              <a:t>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186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8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6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97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98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00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01" name="&lt;b&gt;hello&lt;/b&gt; &lt;i&gt;world&lt;/i&gt;"/>
          <p:cNvSpPr txBox="1"/>
          <p:nvPr/>
        </p:nvSpPr>
        <p:spPr>
          <a:xfrm>
            <a:off x="1072710" y="4463906"/>
            <a:ext cx="336387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&lt;b&gt;hello&lt;/b&gt; &lt;i&gt;world&lt;/i&gt;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37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45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48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49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10800000">
            <a:off x="8293100" y="8285233"/>
            <a:ext cx="19198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today we’ll learn…"/>
          <p:cNvSpPr txBox="1"/>
          <p:nvPr/>
        </p:nvSpPr>
        <p:spPr>
          <a:xfrm>
            <a:off x="10348661" y="8539233"/>
            <a:ext cx="25182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today we’ll learn</a:t>
            </a:r>
          </a:p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to write HTML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files vs HTML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Text files vs HTML files</a:t>
            </a:r>
          </a:p>
        </p:txBody>
      </p:sp>
      <p:sp>
        <p:nvSpPr>
          <p:cNvPr id="255" name="https://tyler.caraza-harter.com/hello.txt">
            <a:hlinkClick r:id="rId2"/>
          </p:cNvPr>
          <p:cNvSpPr txBox="1"/>
          <p:nvPr/>
        </p:nvSpPr>
        <p:spPr>
          <a:xfrm>
            <a:off x="3070339" y="3269238"/>
            <a:ext cx="65995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endParaRPr dirty="0"/>
          </a:p>
        </p:txBody>
      </p:sp>
      <p:sp>
        <p:nvSpPr>
          <p:cNvPr id="256" name="https://tyler.caraza-harter.com/hello.html">
            <a:hlinkClick r:id="rId3"/>
          </p:cNvPr>
          <p:cNvSpPr txBox="1"/>
          <p:nvPr/>
        </p:nvSpPr>
        <p:spPr>
          <a:xfrm>
            <a:off x="3071976" y="4640838"/>
            <a:ext cx="68608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hello.html</a:t>
            </a:r>
            <a:endParaRPr dirty="0"/>
          </a:p>
        </p:txBody>
      </p:sp>
      <p:sp>
        <p:nvSpPr>
          <p:cNvPr id="257" name="Compare:"/>
          <p:cNvSpPr txBox="1"/>
          <p:nvPr/>
        </p:nvSpPr>
        <p:spPr>
          <a:xfrm>
            <a:off x="1765845" y="1968499"/>
            <a:ext cx="26151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Compare:</a:t>
            </a:r>
          </a:p>
        </p:txBody>
      </p:sp>
      <p:sp>
        <p:nvSpPr>
          <p:cNvPr id="258" name="Inspecting:…"/>
          <p:cNvSpPr txBox="1"/>
          <p:nvPr/>
        </p:nvSpPr>
        <p:spPr>
          <a:xfrm>
            <a:off x="1831085" y="6172200"/>
            <a:ext cx="847174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/>
              <a:t>Inspecting: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dev tools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view source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download page source (open locally)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2439</Words>
  <Application>Microsoft Macintosh PowerPoint</Application>
  <PresentationFormat>Custom</PresentationFormat>
  <Paragraphs>543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Courier</vt:lpstr>
      <vt:lpstr>Gill Sans</vt:lpstr>
      <vt:lpstr>Gill Sans Light</vt:lpstr>
      <vt:lpstr>Gill Sans SemiBold</vt:lpstr>
      <vt:lpstr>Menlo Regular</vt:lpstr>
      <vt:lpstr>White</vt:lpstr>
      <vt:lpstr>[220 / 319] Web 2</vt:lpstr>
      <vt:lpstr>Learning Objectives Today</vt:lpstr>
      <vt:lpstr>Outline</vt:lpstr>
      <vt:lpstr>Hypertext</vt:lpstr>
      <vt:lpstr>Hypertext</vt:lpstr>
      <vt:lpstr>Hypertext</vt:lpstr>
      <vt:lpstr>Hypertext</vt:lpstr>
      <vt:lpstr>Hypertext</vt:lpstr>
      <vt:lpstr>Text files vs HTML files</vt:lpstr>
      <vt:lpstr>Outline</vt:lpstr>
      <vt:lpstr>HTML Tags</vt:lpstr>
      <vt:lpstr>Simple Tags</vt:lpstr>
      <vt:lpstr>Simple Tags</vt:lpstr>
      <vt:lpstr>Simple Tags</vt:lpstr>
      <vt:lpstr>Simple Tags</vt:lpstr>
      <vt:lpstr>Simple Tags</vt:lpstr>
      <vt:lpstr>Vertical Space</vt:lpstr>
      <vt:lpstr>Vertical Space</vt:lpstr>
      <vt:lpstr>Vertical Space</vt:lpstr>
      <vt:lpstr>Vertical Space</vt:lpstr>
      <vt:lpstr>Vertical Space</vt:lpstr>
      <vt:lpstr>Headers</vt:lpstr>
      <vt:lpstr>Lists</vt:lpstr>
      <vt:lpstr>Lists</vt:lpstr>
      <vt:lpstr>Example 1: List Visualization</vt:lpstr>
      <vt:lpstr>Complete Web Page</vt:lpstr>
      <vt:lpstr>Complete Web Page</vt:lpstr>
      <vt:lpstr>Complete Web Page</vt:lpstr>
      <vt:lpstr>Complete Web Page</vt:lpstr>
      <vt:lpstr>Outline</vt:lpstr>
      <vt:lpstr>Hyperlinks</vt:lpstr>
      <vt:lpstr>Hyperlinks</vt:lpstr>
      <vt:lpstr>Hyperlinks</vt:lpstr>
      <vt:lpstr>Hyperlinks</vt:lpstr>
      <vt:lpstr>Example 2: Dictionary Visualization</vt:lpstr>
      <vt:lpstr>Outline</vt:lpstr>
      <vt:lpstr>Images</vt:lpstr>
      <vt:lpstr>Images</vt:lpstr>
      <vt:lpstr>Images</vt:lpstr>
      <vt:lpstr>Images</vt:lpstr>
      <vt:lpstr>Images</vt:lpstr>
      <vt:lpstr>Images</vt:lpstr>
      <vt:lpstr>Outline</vt:lpstr>
      <vt:lpstr>Tables</vt:lpstr>
      <vt:lpstr>Tables</vt:lpstr>
      <vt:lpstr>Tables</vt:lpstr>
      <vt:lpstr>Tables</vt:lpstr>
      <vt:lpstr>Challenge: DataFrame to HTML Table</vt:lpstr>
      <vt:lpstr>Other Challenges</vt:lpstr>
      <vt:lpstr>Outline</vt:lpstr>
      <vt:lpstr>Resources for Self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Web 2</dc:title>
  <cp:lastModifiedBy>MEENA SYAMKUMAR</cp:lastModifiedBy>
  <cp:revision>17</cp:revision>
  <dcterms:modified xsi:type="dcterms:W3CDTF">2021-11-19T14:16:25Z</dcterms:modified>
</cp:coreProperties>
</file>