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02"/>
  </p:normalViewPr>
  <p:slideViewPr>
    <p:cSldViewPr snapToGrid="0" snapToObjects="1">
      <p:cViewPr varScale="1">
        <p:scale>
          <a:sx n="61" d="100"/>
          <a:sy n="61" d="100"/>
        </p:scale>
        <p:origin x="176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1pPr>
    <a:lvl2pPr indent="228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2pPr>
    <a:lvl3pPr indent="457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3pPr>
    <a:lvl4pPr indent="685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4pPr>
    <a:lvl5pPr indent="9144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5pPr>
    <a:lvl6pPr indent="11430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6pPr>
    <a:lvl7pPr indent="1371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7pPr>
    <a:lvl8pPr indent="1600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8pPr>
    <a:lvl9pPr indent="1828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0849"/>
            <a:ext cx="10464800" cy="622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63" y="92964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9pPr>
    </p:titleStyle>
    <p:bodyStyle>
      <a:lvl1pPr marL="508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9525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397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ummy.com/software/BeautifulSoup/#Download" TargetMode="External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imple.wikipedia.org/wiki/List_of_U.S._states" TargetMode="External"/><Relationship Id="rId2" Type="http://schemas.openxmlformats.org/officeDocument/2006/relationships/hyperlink" Target="https://simple.wikipedia.org/robots.txt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hyperlink" Target="https://simple.wikipedia.org/wiki/Alaska" TargetMode="External"/><Relationship Id="rId4" Type="http://schemas.openxmlformats.org/officeDocument/2006/relationships/hyperlink" Target="https://simple.wikipedia.org/wiki/Alabama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imple.wikipedia.org/wiki/Alaska" TargetMode="External"/><Relationship Id="rId2" Type="http://schemas.openxmlformats.org/officeDocument/2006/relationships/hyperlink" Target="https://simple.wikipedia.org/wiki/Alabama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[301] Web 3"/>
          <p:cNvSpPr txBox="1">
            <a:spLocks noGrp="1"/>
          </p:cNvSpPr>
          <p:nvPr>
            <p:ph type="ctrTitle"/>
          </p:nvPr>
        </p:nvSpPr>
        <p:spPr>
          <a:xfrm>
            <a:off x="210740" y="1765300"/>
            <a:ext cx="12583320" cy="3302000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dirty="0"/>
              <a:t>[</a:t>
            </a:r>
            <a:r>
              <a:rPr lang="en-US" dirty="0"/>
              <a:t>220 / 319</a:t>
            </a:r>
            <a:r>
              <a:rPr dirty="0"/>
              <a:t>] Web 3</a:t>
            </a:r>
          </a:p>
        </p:txBody>
      </p:sp>
      <p:sp>
        <p:nvSpPr>
          <p:cNvPr id="120" name="Tyler Caraza-Harter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5422900"/>
            <a:ext cx="10464800" cy="11303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>
              <a:spcBef>
                <a:spcPct val="0"/>
              </a:spcBef>
            </a:pPr>
            <a:r>
              <a:rPr lang="en-US" altLang="en-US" b="1" dirty="0"/>
              <a:t>Meena </a:t>
            </a:r>
            <a:r>
              <a:rPr lang="en-US" altLang="en-US" b="1" dirty="0" err="1"/>
              <a:t>Syamkumar</a:t>
            </a:r>
            <a:endParaRPr lang="en-US" altLang="en-US" b="1" dirty="0"/>
          </a:p>
          <a:p>
            <a:pPr>
              <a:spcBef>
                <a:spcPct val="0"/>
              </a:spcBef>
            </a:pPr>
            <a:r>
              <a:rPr lang="en-US" altLang="en-US" b="1" dirty="0"/>
              <a:t>Andy </a:t>
            </a:r>
            <a:r>
              <a:rPr lang="en-US" altLang="en-US" b="1" dirty="0" err="1"/>
              <a:t>Kuemmel</a:t>
            </a:r>
            <a:endParaRPr lang="en-US" altLang="en-US" b="1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Notebook"/>
          <p:cNvSpPr/>
          <p:nvPr/>
        </p:nvSpPr>
        <p:spPr>
          <a:xfrm>
            <a:off x="333221" y="2863103"/>
            <a:ext cx="4387291" cy="2457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1" name="Rectangle"/>
          <p:cNvSpPr/>
          <p:nvPr/>
        </p:nvSpPr>
        <p:spPr>
          <a:xfrm>
            <a:off x="796725" y="3100460"/>
            <a:ext cx="3460283" cy="1982887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2" name="Line"/>
          <p:cNvSpPr/>
          <p:nvPr/>
        </p:nvSpPr>
        <p:spPr>
          <a:xfrm>
            <a:off x="804875" y="3595961"/>
            <a:ext cx="344398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3" name="url: http://domain/rsrc.html"/>
          <p:cNvSpPr txBox="1"/>
          <p:nvPr/>
        </p:nvSpPr>
        <p:spPr>
          <a:xfrm>
            <a:off x="853541" y="3087933"/>
            <a:ext cx="3164422" cy="45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rPr b="1"/>
              <a:t>url</a:t>
            </a:r>
            <a:r>
              <a:t>: </a:t>
            </a:r>
            <a:r>
              <a:rPr sz="2100"/>
              <a:t>http://domain/rsrc.html</a:t>
            </a:r>
          </a:p>
        </p:txBody>
      </p:sp>
      <p:sp>
        <p:nvSpPr>
          <p:cNvPr id="244" name="HTTP Response"/>
          <p:cNvSpPr txBox="1"/>
          <p:nvPr/>
        </p:nvSpPr>
        <p:spPr>
          <a:xfrm>
            <a:off x="4914577" y="3183394"/>
            <a:ext cx="26168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 Response</a:t>
            </a:r>
          </a:p>
        </p:txBody>
      </p:sp>
      <p:sp>
        <p:nvSpPr>
          <p:cNvPr id="245" name="HTTP/1.0 200 OK…"/>
          <p:cNvSpPr txBox="1"/>
          <p:nvPr/>
        </p:nvSpPr>
        <p:spPr>
          <a:xfrm>
            <a:off x="6174399" y="4551013"/>
            <a:ext cx="6064085" cy="411098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HTTP/1.0 200 OK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Content-Type: text/html; charset=utf-8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Content-Length: 74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&lt;html&gt;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&lt;h1&gt;Welcome&lt;/h1&gt;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href="about.html"&gt;About&lt;/a&gt;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href="contact.html"&gt;Contact&lt;/a&gt;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&lt;/body&gt;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&lt;/html&gt;</a:t>
            </a:r>
          </a:p>
        </p:txBody>
      </p:sp>
      <p:sp>
        <p:nvSpPr>
          <p:cNvPr id="246" name="Line"/>
          <p:cNvSpPr/>
          <p:nvPr/>
        </p:nvSpPr>
        <p:spPr>
          <a:xfrm>
            <a:off x="3997299" y="3760665"/>
            <a:ext cx="3290645" cy="735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8" extrusionOk="0">
                <a:moveTo>
                  <a:pt x="0" y="56"/>
                </a:moveTo>
                <a:cubicBezTo>
                  <a:pt x="2434" y="-72"/>
                  <a:pt x="4868" y="20"/>
                  <a:pt x="7299" y="331"/>
                </a:cubicBezTo>
                <a:cubicBezTo>
                  <a:pt x="11201" y="830"/>
                  <a:pt x="15234" y="2072"/>
                  <a:pt x="18313" y="8843"/>
                </a:cubicBezTo>
                <a:cubicBezTo>
                  <a:pt x="19808" y="12128"/>
                  <a:pt x="20946" y="16522"/>
                  <a:pt x="21600" y="21528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7" name="html"/>
          <p:cNvSpPr/>
          <p:nvPr/>
        </p:nvSpPr>
        <p:spPr>
          <a:xfrm>
            <a:off x="2222500" y="5664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html</a:t>
            </a:r>
          </a:p>
        </p:txBody>
      </p:sp>
      <p:sp>
        <p:nvSpPr>
          <p:cNvPr id="248" name="a"/>
          <p:cNvSpPr/>
          <p:nvPr/>
        </p:nvSpPr>
        <p:spPr>
          <a:xfrm>
            <a:off x="2222500" y="7188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249" name="h1"/>
          <p:cNvSpPr/>
          <p:nvPr/>
        </p:nvSpPr>
        <p:spPr>
          <a:xfrm>
            <a:off x="825500" y="7188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h1</a:t>
            </a:r>
          </a:p>
        </p:txBody>
      </p:sp>
      <p:sp>
        <p:nvSpPr>
          <p:cNvPr id="250" name="Line"/>
          <p:cNvSpPr/>
          <p:nvPr/>
        </p:nvSpPr>
        <p:spPr>
          <a:xfrm>
            <a:off x="2666999" y="6105103"/>
            <a:ext cx="1" cy="3170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1" name="Line"/>
          <p:cNvSpPr/>
          <p:nvPr/>
        </p:nvSpPr>
        <p:spPr>
          <a:xfrm>
            <a:off x="2666999" y="6867103"/>
            <a:ext cx="1" cy="3170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2" name="Line"/>
          <p:cNvSpPr/>
          <p:nvPr/>
        </p:nvSpPr>
        <p:spPr>
          <a:xfrm flipH="1">
            <a:off x="1666081" y="6867103"/>
            <a:ext cx="746920" cy="3582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pic>
        <p:nvPicPr>
          <p:cNvPr id="25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025" y="3740150"/>
            <a:ext cx="1797224" cy="1034586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Callout"/>
          <p:cNvSpPr/>
          <p:nvPr/>
        </p:nvSpPr>
        <p:spPr>
          <a:xfrm>
            <a:off x="419100" y="4368403"/>
            <a:ext cx="5347097" cy="52046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853" y="0"/>
                </a:moveTo>
                <a:lnTo>
                  <a:pt x="7213" y="4745"/>
                </a:lnTo>
                <a:lnTo>
                  <a:pt x="821" y="4745"/>
                </a:lnTo>
                <a:cubicBezTo>
                  <a:pt x="368" y="4745"/>
                  <a:pt x="0" y="5123"/>
                  <a:pt x="0" y="5589"/>
                </a:cubicBezTo>
                <a:lnTo>
                  <a:pt x="0" y="20758"/>
                </a:lnTo>
                <a:cubicBezTo>
                  <a:pt x="0" y="21224"/>
                  <a:pt x="368" y="21600"/>
                  <a:pt x="821" y="21600"/>
                </a:cubicBezTo>
                <a:lnTo>
                  <a:pt x="20779" y="21600"/>
                </a:lnTo>
                <a:cubicBezTo>
                  <a:pt x="21232" y="21600"/>
                  <a:pt x="21600" y="21224"/>
                  <a:pt x="21600" y="20758"/>
                </a:cubicBezTo>
                <a:lnTo>
                  <a:pt x="21600" y="5589"/>
                </a:lnTo>
                <a:cubicBezTo>
                  <a:pt x="21600" y="5123"/>
                  <a:pt x="21232" y="4745"/>
                  <a:pt x="20779" y="4745"/>
                </a:cubicBezTo>
                <a:lnTo>
                  <a:pt x="10493" y="4745"/>
                </a:lnTo>
                <a:lnTo>
                  <a:pt x="8853" y="0"/>
                </a:lnTo>
                <a:close/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5" name="attr: href"/>
          <p:cNvSpPr/>
          <p:nvPr/>
        </p:nvSpPr>
        <p:spPr>
          <a:xfrm>
            <a:off x="4288135" y="7858321"/>
            <a:ext cx="1346399" cy="317000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attr: href</a:t>
            </a:r>
          </a:p>
        </p:txBody>
      </p:sp>
      <p:sp>
        <p:nvSpPr>
          <p:cNvPr id="256" name="attr: href"/>
          <p:cNvSpPr/>
          <p:nvPr/>
        </p:nvSpPr>
        <p:spPr>
          <a:xfrm>
            <a:off x="2510135" y="7858321"/>
            <a:ext cx="1346399" cy="317000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attr: href</a:t>
            </a:r>
          </a:p>
        </p:txBody>
      </p:sp>
      <p:sp>
        <p:nvSpPr>
          <p:cNvPr id="257" name="Contact"/>
          <p:cNvSpPr/>
          <p:nvPr/>
        </p:nvSpPr>
        <p:spPr>
          <a:xfrm>
            <a:off x="4288135" y="8366321"/>
            <a:ext cx="1346399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Contact</a:t>
            </a:r>
          </a:p>
        </p:txBody>
      </p:sp>
      <p:sp>
        <p:nvSpPr>
          <p:cNvPr id="258" name="About"/>
          <p:cNvSpPr/>
          <p:nvPr/>
        </p:nvSpPr>
        <p:spPr>
          <a:xfrm>
            <a:off x="2510135" y="8366321"/>
            <a:ext cx="1346399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About</a:t>
            </a:r>
          </a:p>
        </p:txBody>
      </p:sp>
      <p:sp>
        <p:nvSpPr>
          <p:cNvPr id="259" name="Welcome"/>
          <p:cNvSpPr/>
          <p:nvPr/>
        </p:nvSpPr>
        <p:spPr>
          <a:xfrm>
            <a:off x="605135" y="8366321"/>
            <a:ext cx="1346399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Welcome</a:t>
            </a:r>
          </a:p>
        </p:txBody>
      </p:sp>
      <p:sp>
        <p:nvSpPr>
          <p:cNvPr id="270" name="Connection Line"/>
          <p:cNvSpPr/>
          <p:nvPr/>
        </p:nvSpPr>
        <p:spPr>
          <a:xfrm>
            <a:off x="2335291" y="76495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71" name="Connection Line"/>
          <p:cNvSpPr/>
          <p:nvPr/>
        </p:nvSpPr>
        <p:spPr>
          <a:xfrm>
            <a:off x="4113291" y="76495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72" name="Connection Line"/>
          <p:cNvSpPr/>
          <p:nvPr/>
        </p:nvSpPr>
        <p:spPr>
          <a:xfrm>
            <a:off x="2196898" y="7649550"/>
            <a:ext cx="336686" cy="9635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28" h="21600" extrusionOk="0">
                <a:moveTo>
                  <a:pt x="18828" y="21600"/>
                </a:moveTo>
                <a:cubicBezTo>
                  <a:pt x="3103" y="21042"/>
                  <a:pt x="-2772" y="13842"/>
                  <a:pt x="1203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73" name="Connection Line"/>
          <p:cNvSpPr/>
          <p:nvPr/>
        </p:nvSpPr>
        <p:spPr>
          <a:xfrm>
            <a:off x="3989134" y="7649550"/>
            <a:ext cx="319921" cy="9126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762" h="20706" extrusionOk="0">
                <a:moveTo>
                  <a:pt x="19762" y="20614"/>
                </a:moveTo>
                <a:cubicBezTo>
                  <a:pt x="4600" y="21600"/>
                  <a:pt x="-1838" y="14729"/>
                  <a:pt x="449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74" name="Connection Line"/>
          <p:cNvSpPr/>
          <p:nvPr/>
        </p:nvSpPr>
        <p:spPr>
          <a:xfrm>
            <a:off x="1170771" y="7655286"/>
            <a:ext cx="140042" cy="6627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748" h="21600" extrusionOk="0">
                <a:moveTo>
                  <a:pt x="16748" y="21600"/>
                </a:moveTo>
                <a:cubicBezTo>
                  <a:pt x="-1543" y="13932"/>
                  <a:pt x="-4852" y="6732"/>
                  <a:pt x="6822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65" name="Elements may contain…"/>
          <p:cNvSpPr txBox="1"/>
          <p:nvPr/>
        </p:nvSpPr>
        <p:spPr>
          <a:xfrm>
            <a:off x="6374358" y="436778"/>
            <a:ext cx="3797896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Elements</a:t>
            </a:r>
            <a:r>
              <a:t> may contain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attributes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text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other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elements</a:t>
            </a:r>
          </a:p>
        </p:txBody>
      </p:sp>
      <p:sp>
        <p:nvSpPr>
          <p:cNvPr id="266" name="Rectangle"/>
          <p:cNvSpPr/>
          <p:nvPr/>
        </p:nvSpPr>
        <p:spPr>
          <a:xfrm>
            <a:off x="451797" y="5646477"/>
            <a:ext cx="5261373" cy="3342830"/>
          </a:xfrm>
          <a:prstGeom prst="rect">
            <a:avLst/>
          </a:prstGeom>
          <a:solidFill>
            <a:srgbClr val="FFFFFF">
              <a:alpha val="9014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7" name="body"/>
          <p:cNvSpPr/>
          <p:nvPr/>
        </p:nvSpPr>
        <p:spPr>
          <a:xfrm>
            <a:off x="2222500" y="6426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body</a:t>
            </a:r>
          </a:p>
        </p:txBody>
      </p:sp>
      <p:sp>
        <p:nvSpPr>
          <p:cNvPr id="268" name="a"/>
          <p:cNvSpPr/>
          <p:nvPr/>
        </p:nvSpPr>
        <p:spPr>
          <a:xfrm>
            <a:off x="3619500" y="7188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269" name="Line"/>
          <p:cNvSpPr/>
          <p:nvPr/>
        </p:nvSpPr>
        <p:spPr>
          <a:xfrm>
            <a:off x="2921000" y="6867103"/>
            <a:ext cx="745530" cy="30311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Notebook"/>
          <p:cNvSpPr/>
          <p:nvPr/>
        </p:nvSpPr>
        <p:spPr>
          <a:xfrm>
            <a:off x="333221" y="2863103"/>
            <a:ext cx="4387291" cy="2457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7" name="Rectangle"/>
          <p:cNvSpPr/>
          <p:nvPr/>
        </p:nvSpPr>
        <p:spPr>
          <a:xfrm>
            <a:off x="796725" y="3100460"/>
            <a:ext cx="3460283" cy="1982887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8" name="Line"/>
          <p:cNvSpPr/>
          <p:nvPr/>
        </p:nvSpPr>
        <p:spPr>
          <a:xfrm>
            <a:off x="804875" y="3595961"/>
            <a:ext cx="344398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9" name="url: http://domain/rsrc.html"/>
          <p:cNvSpPr txBox="1"/>
          <p:nvPr/>
        </p:nvSpPr>
        <p:spPr>
          <a:xfrm>
            <a:off x="853541" y="3087933"/>
            <a:ext cx="3164422" cy="45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rPr b="1"/>
              <a:t>url</a:t>
            </a:r>
            <a:r>
              <a:t>: </a:t>
            </a:r>
            <a:r>
              <a:rPr sz="2100"/>
              <a:t>http://domain/rsrc.html</a:t>
            </a:r>
          </a:p>
        </p:txBody>
      </p:sp>
      <p:sp>
        <p:nvSpPr>
          <p:cNvPr id="280" name="HTTP Response"/>
          <p:cNvSpPr txBox="1"/>
          <p:nvPr/>
        </p:nvSpPr>
        <p:spPr>
          <a:xfrm>
            <a:off x="4914577" y="3183394"/>
            <a:ext cx="26168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 Response</a:t>
            </a:r>
          </a:p>
        </p:txBody>
      </p:sp>
      <p:sp>
        <p:nvSpPr>
          <p:cNvPr id="281" name="HTTP/1.0 200 OK…"/>
          <p:cNvSpPr txBox="1"/>
          <p:nvPr/>
        </p:nvSpPr>
        <p:spPr>
          <a:xfrm>
            <a:off x="6174399" y="4551013"/>
            <a:ext cx="6064085" cy="411098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HTTP/1.0 200 OK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Content-Type: text/html; charset=utf-8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Content-Length: 74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&lt;html&gt;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&lt;h1&gt;Welcome&lt;/h1&gt;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href="about.html"&gt;About&lt;/a&gt;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href="contact.html"&gt;Contact&lt;/a&gt;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&lt;/body&gt;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&lt;/html&gt;</a:t>
            </a:r>
          </a:p>
        </p:txBody>
      </p:sp>
      <p:sp>
        <p:nvSpPr>
          <p:cNvPr id="282" name="Line"/>
          <p:cNvSpPr/>
          <p:nvPr/>
        </p:nvSpPr>
        <p:spPr>
          <a:xfrm>
            <a:off x="3997299" y="3760665"/>
            <a:ext cx="3290645" cy="735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8" extrusionOk="0">
                <a:moveTo>
                  <a:pt x="0" y="56"/>
                </a:moveTo>
                <a:cubicBezTo>
                  <a:pt x="2434" y="-72"/>
                  <a:pt x="4868" y="20"/>
                  <a:pt x="7299" y="331"/>
                </a:cubicBezTo>
                <a:cubicBezTo>
                  <a:pt x="11201" y="830"/>
                  <a:pt x="15234" y="2072"/>
                  <a:pt x="18313" y="8843"/>
                </a:cubicBezTo>
                <a:cubicBezTo>
                  <a:pt x="19808" y="12128"/>
                  <a:pt x="20946" y="16522"/>
                  <a:pt x="21600" y="21528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3" name="html"/>
          <p:cNvSpPr/>
          <p:nvPr/>
        </p:nvSpPr>
        <p:spPr>
          <a:xfrm>
            <a:off x="2222500" y="5664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html</a:t>
            </a:r>
          </a:p>
        </p:txBody>
      </p:sp>
      <p:sp>
        <p:nvSpPr>
          <p:cNvPr id="284" name="a"/>
          <p:cNvSpPr/>
          <p:nvPr/>
        </p:nvSpPr>
        <p:spPr>
          <a:xfrm>
            <a:off x="2222500" y="7188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285" name="h1"/>
          <p:cNvSpPr/>
          <p:nvPr/>
        </p:nvSpPr>
        <p:spPr>
          <a:xfrm>
            <a:off x="825500" y="7188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h1</a:t>
            </a:r>
          </a:p>
        </p:txBody>
      </p:sp>
      <p:sp>
        <p:nvSpPr>
          <p:cNvPr id="286" name="Line"/>
          <p:cNvSpPr/>
          <p:nvPr/>
        </p:nvSpPr>
        <p:spPr>
          <a:xfrm>
            <a:off x="2666999" y="6105103"/>
            <a:ext cx="1" cy="3170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7" name="Line"/>
          <p:cNvSpPr/>
          <p:nvPr/>
        </p:nvSpPr>
        <p:spPr>
          <a:xfrm>
            <a:off x="2666999" y="6867103"/>
            <a:ext cx="1" cy="3170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8" name="Line"/>
          <p:cNvSpPr/>
          <p:nvPr/>
        </p:nvSpPr>
        <p:spPr>
          <a:xfrm flipH="1">
            <a:off x="1666081" y="6867103"/>
            <a:ext cx="746920" cy="3582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pic>
        <p:nvPicPr>
          <p:cNvPr id="28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025" y="3740150"/>
            <a:ext cx="1797224" cy="1034586"/>
          </a:xfrm>
          <a:prstGeom prst="rect">
            <a:avLst/>
          </a:prstGeom>
          <a:ln w="12700">
            <a:miter lim="400000"/>
          </a:ln>
        </p:spPr>
      </p:pic>
      <p:sp>
        <p:nvSpPr>
          <p:cNvPr id="290" name="Callout"/>
          <p:cNvSpPr/>
          <p:nvPr/>
        </p:nvSpPr>
        <p:spPr>
          <a:xfrm>
            <a:off x="419100" y="4368403"/>
            <a:ext cx="5347097" cy="52046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853" y="0"/>
                </a:moveTo>
                <a:lnTo>
                  <a:pt x="7213" y="4745"/>
                </a:lnTo>
                <a:lnTo>
                  <a:pt x="821" y="4745"/>
                </a:lnTo>
                <a:cubicBezTo>
                  <a:pt x="368" y="4745"/>
                  <a:pt x="0" y="5123"/>
                  <a:pt x="0" y="5589"/>
                </a:cubicBezTo>
                <a:lnTo>
                  <a:pt x="0" y="20758"/>
                </a:lnTo>
                <a:cubicBezTo>
                  <a:pt x="0" y="21224"/>
                  <a:pt x="368" y="21600"/>
                  <a:pt x="821" y="21600"/>
                </a:cubicBezTo>
                <a:lnTo>
                  <a:pt x="20779" y="21600"/>
                </a:lnTo>
                <a:cubicBezTo>
                  <a:pt x="21232" y="21600"/>
                  <a:pt x="21600" y="21224"/>
                  <a:pt x="21600" y="20758"/>
                </a:cubicBezTo>
                <a:lnTo>
                  <a:pt x="21600" y="5589"/>
                </a:lnTo>
                <a:cubicBezTo>
                  <a:pt x="21600" y="5123"/>
                  <a:pt x="21232" y="4745"/>
                  <a:pt x="20779" y="4745"/>
                </a:cubicBezTo>
                <a:lnTo>
                  <a:pt x="10493" y="4745"/>
                </a:lnTo>
                <a:lnTo>
                  <a:pt x="8853" y="0"/>
                </a:lnTo>
                <a:close/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1" name="attr: href"/>
          <p:cNvSpPr/>
          <p:nvPr/>
        </p:nvSpPr>
        <p:spPr>
          <a:xfrm>
            <a:off x="4288135" y="7858321"/>
            <a:ext cx="1346399" cy="317000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attr: href</a:t>
            </a:r>
          </a:p>
        </p:txBody>
      </p:sp>
      <p:sp>
        <p:nvSpPr>
          <p:cNvPr id="292" name="attr: href"/>
          <p:cNvSpPr/>
          <p:nvPr/>
        </p:nvSpPr>
        <p:spPr>
          <a:xfrm>
            <a:off x="2510135" y="7858321"/>
            <a:ext cx="1346399" cy="317000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attr: href</a:t>
            </a:r>
          </a:p>
        </p:txBody>
      </p:sp>
      <p:sp>
        <p:nvSpPr>
          <p:cNvPr id="293" name="Contact"/>
          <p:cNvSpPr/>
          <p:nvPr/>
        </p:nvSpPr>
        <p:spPr>
          <a:xfrm>
            <a:off x="4288135" y="8366321"/>
            <a:ext cx="1346399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Contact</a:t>
            </a:r>
          </a:p>
        </p:txBody>
      </p:sp>
      <p:sp>
        <p:nvSpPr>
          <p:cNvPr id="294" name="About"/>
          <p:cNvSpPr/>
          <p:nvPr/>
        </p:nvSpPr>
        <p:spPr>
          <a:xfrm>
            <a:off x="2510135" y="8366321"/>
            <a:ext cx="1346399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About</a:t>
            </a:r>
          </a:p>
        </p:txBody>
      </p:sp>
      <p:sp>
        <p:nvSpPr>
          <p:cNvPr id="295" name="Welcome"/>
          <p:cNvSpPr/>
          <p:nvPr/>
        </p:nvSpPr>
        <p:spPr>
          <a:xfrm>
            <a:off x="605135" y="8366321"/>
            <a:ext cx="1346399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Welcome</a:t>
            </a:r>
          </a:p>
        </p:txBody>
      </p:sp>
      <p:sp>
        <p:nvSpPr>
          <p:cNvPr id="308" name="Connection Line"/>
          <p:cNvSpPr/>
          <p:nvPr/>
        </p:nvSpPr>
        <p:spPr>
          <a:xfrm>
            <a:off x="2335291" y="76495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09" name="Connection Line"/>
          <p:cNvSpPr/>
          <p:nvPr/>
        </p:nvSpPr>
        <p:spPr>
          <a:xfrm>
            <a:off x="4113291" y="76495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10" name="Connection Line"/>
          <p:cNvSpPr/>
          <p:nvPr/>
        </p:nvSpPr>
        <p:spPr>
          <a:xfrm>
            <a:off x="2196898" y="7649550"/>
            <a:ext cx="336686" cy="9635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28" h="21600" extrusionOk="0">
                <a:moveTo>
                  <a:pt x="18828" y="21600"/>
                </a:moveTo>
                <a:cubicBezTo>
                  <a:pt x="3103" y="21042"/>
                  <a:pt x="-2772" y="13842"/>
                  <a:pt x="1203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11" name="Connection Line"/>
          <p:cNvSpPr/>
          <p:nvPr/>
        </p:nvSpPr>
        <p:spPr>
          <a:xfrm>
            <a:off x="3989134" y="7649550"/>
            <a:ext cx="319921" cy="9126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762" h="20706" extrusionOk="0">
                <a:moveTo>
                  <a:pt x="19762" y="20614"/>
                </a:moveTo>
                <a:cubicBezTo>
                  <a:pt x="4600" y="21600"/>
                  <a:pt x="-1838" y="14729"/>
                  <a:pt x="449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12" name="Connection Line"/>
          <p:cNvSpPr/>
          <p:nvPr/>
        </p:nvSpPr>
        <p:spPr>
          <a:xfrm>
            <a:off x="1170771" y="7655286"/>
            <a:ext cx="140042" cy="6627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748" h="21600" extrusionOk="0">
                <a:moveTo>
                  <a:pt x="16748" y="21600"/>
                </a:moveTo>
                <a:cubicBezTo>
                  <a:pt x="-1543" y="13932"/>
                  <a:pt x="-4852" y="6732"/>
                  <a:pt x="6822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01" name="Elements may contain…"/>
          <p:cNvSpPr txBox="1"/>
          <p:nvPr/>
        </p:nvSpPr>
        <p:spPr>
          <a:xfrm>
            <a:off x="6374358" y="436778"/>
            <a:ext cx="3797896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Elements</a:t>
            </a:r>
            <a:r>
              <a:t> may contain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attributes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text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other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elements</a:t>
            </a:r>
          </a:p>
        </p:txBody>
      </p:sp>
      <p:sp>
        <p:nvSpPr>
          <p:cNvPr id="302" name="Rectangle"/>
          <p:cNvSpPr/>
          <p:nvPr/>
        </p:nvSpPr>
        <p:spPr>
          <a:xfrm>
            <a:off x="451797" y="5646477"/>
            <a:ext cx="5261373" cy="3342830"/>
          </a:xfrm>
          <a:prstGeom prst="rect">
            <a:avLst/>
          </a:prstGeom>
          <a:solidFill>
            <a:srgbClr val="FFFFFF">
              <a:alpha val="9014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03" name="body"/>
          <p:cNvSpPr/>
          <p:nvPr/>
        </p:nvSpPr>
        <p:spPr>
          <a:xfrm>
            <a:off x="2222500" y="6426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body</a:t>
            </a:r>
          </a:p>
        </p:txBody>
      </p:sp>
      <p:sp>
        <p:nvSpPr>
          <p:cNvPr id="304" name="a"/>
          <p:cNvSpPr/>
          <p:nvPr/>
        </p:nvSpPr>
        <p:spPr>
          <a:xfrm>
            <a:off x="3619500" y="7188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305" name="Line"/>
          <p:cNvSpPr/>
          <p:nvPr/>
        </p:nvSpPr>
        <p:spPr>
          <a:xfrm>
            <a:off x="2921000" y="6867103"/>
            <a:ext cx="745530" cy="30311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06" name="parent"/>
          <p:cNvSpPr txBox="1"/>
          <p:nvPr/>
        </p:nvSpPr>
        <p:spPr>
          <a:xfrm>
            <a:off x="3162448" y="6428892"/>
            <a:ext cx="114270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parent</a:t>
            </a:r>
          </a:p>
        </p:txBody>
      </p:sp>
      <p:sp>
        <p:nvSpPr>
          <p:cNvPr id="307" name="child"/>
          <p:cNvSpPr txBox="1"/>
          <p:nvPr/>
        </p:nvSpPr>
        <p:spPr>
          <a:xfrm>
            <a:off x="4581351" y="7190892"/>
            <a:ext cx="84489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child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Notebook"/>
          <p:cNvSpPr/>
          <p:nvPr/>
        </p:nvSpPr>
        <p:spPr>
          <a:xfrm>
            <a:off x="333221" y="2863103"/>
            <a:ext cx="4387291" cy="2457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5" name="Rectangle"/>
          <p:cNvSpPr/>
          <p:nvPr/>
        </p:nvSpPr>
        <p:spPr>
          <a:xfrm>
            <a:off x="796725" y="3100460"/>
            <a:ext cx="3460283" cy="1982887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6" name="Line"/>
          <p:cNvSpPr/>
          <p:nvPr/>
        </p:nvSpPr>
        <p:spPr>
          <a:xfrm>
            <a:off x="804875" y="3595961"/>
            <a:ext cx="344398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7" name="url: http://domain/rsrc.html"/>
          <p:cNvSpPr txBox="1"/>
          <p:nvPr/>
        </p:nvSpPr>
        <p:spPr>
          <a:xfrm>
            <a:off x="853541" y="3087933"/>
            <a:ext cx="3164422" cy="45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rPr b="1"/>
              <a:t>url</a:t>
            </a:r>
            <a:r>
              <a:t>: </a:t>
            </a:r>
            <a:r>
              <a:rPr sz="2100"/>
              <a:t>http://domain/rsrc.html</a:t>
            </a:r>
          </a:p>
        </p:txBody>
      </p:sp>
      <p:sp>
        <p:nvSpPr>
          <p:cNvPr id="318" name="HTTP Response"/>
          <p:cNvSpPr txBox="1"/>
          <p:nvPr/>
        </p:nvSpPr>
        <p:spPr>
          <a:xfrm>
            <a:off x="4914577" y="3183394"/>
            <a:ext cx="26168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 Response</a:t>
            </a:r>
          </a:p>
        </p:txBody>
      </p:sp>
      <p:sp>
        <p:nvSpPr>
          <p:cNvPr id="319" name="HTTP/1.0 200 OK…"/>
          <p:cNvSpPr txBox="1"/>
          <p:nvPr/>
        </p:nvSpPr>
        <p:spPr>
          <a:xfrm>
            <a:off x="6174399" y="4551013"/>
            <a:ext cx="6064085" cy="411098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HTTP/1.0 200 OK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Content-Type: text/html; charset=utf-8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Content-Length: 74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&lt;html&gt;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&lt;h1&gt;Welcome&lt;/h1&gt;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href="about.html"&gt;About&lt;/a&gt;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href="contact.html"&gt;Contact&lt;/a&gt;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&lt;/body&gt;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&lt;/html&gt;</a:t>
            </a:r>
          </a:p>
        </p:txBody>
      </p:sp>
      <p:sp>
        <p:nvSpPr>
          <p:cNvPr id="320" name="Line"/>
          <p:cNvSpPr/>
          <p:nvPr/>
        </p:nvSpPr>
        <p:spPr>
          <a:xfrm>
            <a:off x="3997299" y="3760665"/>
            <a:ext cx="3290645" cy="735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8" extrusionOk="0">
                <a:moveTo>
                  <a:pt x="0" y="56"/>
                </a:moveTo>
                <a:cubicBezTo>
                  <a:pt x="2434" y="-72"/>
                  <a:pt x="4868" y="20"/>
                  <a:pt x="7299" y="331"/>
                </a:cubicBezTo>
                <a:cubicBezTo>
                  <a:pt x="11201" y="830"/>
                  <a:pt x="15234" y="2072"/>
                  <a:pt x="18313" y="8843"/>
                </a:cubicBezTo>
                <a:cubicBezTo>
                  <a:pt x="19808" y="12128"/>
                  <a:pt x="20946" y="16522"/>
                  <a:pt x="21600" y="21528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1" name="Elements may contain…"/>
          <p:cNvSpPr txBox="1"/>
          <p:nvPr/>
        </p:nvSpPr>
        <p:spPr>
          <a:xfrm>
            <a:off x="6374358" y="436778"/>
            <a:ext cx="3797896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Elements</a:t>
            </a:r>
            <a:r>
              <a:t> may contain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attributes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text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other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elements</a:t>
            </a:r>
          </a:p>
        </p:txBody>
      </p:sp>
      <p:sp>
        <p:nvSpPr>
          <p:cNvPr id="322" name="Welcome…"/>
          <p:cNvSpPr txBox="1"/>
          <p:nvPr/>
        </p:nvSpPr>
        <p:spPr>
          <a:xfrm>
            <a:off x="887628" y="3642975"/>
            <a:ext cx="2244999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300"/>
            </a:pPr>
            <a:r>
              <a:t>Welcome</a:t>
            </a:r>
          </a:p>
          <a:p>
            <a:pPr algn="l">
              <a:defRPr sz="800" b="0"/>
            </a:pPr>
            <a:endParaRPr/>
          </a:p>
          <a:p>
            <a:pPr algn="l">
              <a:defRPr sz="2000" b="0"/>
            </a:pPr>
            <a:r>
              <a:rPr u="sng">
                <a:solidFill>
                  <a:schemeClr val="accent1"/>
                </a:solidFill>
              </a:rPr>
              <a:t>About</a:t>
            </a:r>
            <a:r>
              <a:t> </a:t>
            </a:r>
            <a:r>
              <a:rPr u="sng">
                <a:solidFill>
                  <a:schemeClr val="accent1"/>
                </a:solidFill>
              </a:rPr>
              <a:t>Contact</a:t>
            </a:r>
          </a:p>
        </p:txBody>
      </p:sp>
      <p:sp>
        <p:nvSpPr>
          <p:cNvPr id="323" name="browser renders (displays)…"/>
          <p:cNvSpPr txBox="1"/>
          <p:nvPr/>
        </p:nvSpPr>
        <p:spPr>
          <a:xfrm>
            <a:off x="787363" y="5885388"/>
            <a:ext cx="347900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browser renders (displays)</a:t>
            </a:r>
          </a:p>
          <a:p>
            <a:pPr>
              <a:defRPr b="0"/>
            </a:pPr>
            <a:r>
              <a:t>the DOM tree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Notebook"/>
          <p:cNvSpPr/>
          <p:nvPr/>
        </p:nvSpPr>
        <p:spPr>
          <a:xfrm>
            <a:off x="333221" y="2863103"/>
            <a:ext cx="4387291" cy="2457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6" name="HTTP Response"/>
          <p:cNvSpPr txBox="1"/>
          <p:nvPr/>
        </p:nvSpPr>
        <p:spPr>
          <a:xfrm>
            <a:off x="4914577" y="3183394"/>
            <a:ext cx="26168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 Response</a:t>
            </a:r>
          </a:p>
        </p:txBody>
      </p:sp>
      <p:sp>
        <p:nvSpPr>
          <p:cNvPr id="327" name="HTTP/1.0 200 OK…"/>
          <p:cNvSpPr txBox="1"/>
          <p:nvPr/>
        </p:nvSpPr>
        <p:spPr>
          <a:xfrm>
            <a:off x="6174399" y="4551013"/>
            <a:ext cx="6064085" cy="411098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HTTP/1.0 200 OK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Content-Type: text/html; charset=utf-8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Content-Length: 74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&lt;html&gt;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&lt;h1&gt;Welcome&lt;/h1&gt;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href="about.html"&gt;About&lt;/a&gt;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href="contact.html"&gt;Contact&lt;/a&gt;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&lt;/body&gt;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&lt;/html&gt;</a:t>
            </a:r>
          </a:p>
        </p:txBody>
      </p:sp>
      <p:sp>
        <p:nvSpPr>
          <p:cNvPr id="328" name="Line"/>
          <p:cNvSpPr/>
          <p:nvPr/>
        </p:nvSpPr>
        <p:spPr>
          <a:xfrm>
            <a:off x="3997299" y="3760665"/>
            <a:ext cx="3290645" cy="735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8" extrusionOk="0">
                <a:moveTo>
                  <a:pt x="0" y="56"/>
                </a:moveTo>
                <a:cubicBezTo>
                  <a:pt x="2434" y="-72"/>
                  <a:pt x="4868" y="20"/>
                  <a:pt x="7299" y="331"/>
                </a:cubicBezTo>
                <a:cubicBezTo>
                  <a:pt x="11201" y="830"/>
                  <a:pt x="15234" y="2072"/>
                  <a:pt x="18313" y="8843"/>
                </a:cubicBezTo>
                <a:cubicBezTo>
                  <a:pt x="19808" y="12128"/>
                  <a:pt x="20946" y="16522"/>
                  <a:pt x="21600" y="21528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9" name="Python program gets back the same info as a web browser (HTTP and HTML)"/>
          <p:cNvSpPr txBox="1"/>
          <p:nvPr/>
        </p:nvSpPr>
        <p:spPr>
          <a:xfrm>
            <a:off x="582574" y="423367"/>
            <a:ext cx="5929539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b="0"/>
            </a:pPr>
            <a:r>
              <a:t>Python program gets back the same info as a web browser (HTTP and HTML)</a:t>
            </a:r>
          </a:p>
          <a:p>
            <a:pPr>
              <a:defRPr b="0"/>
            </a:pPr>
            <a:endParaRPr/>
          </a:p>
        </p:txBody>
      </p:sp>
      <p:sp>
        <p:nvSpPr>
          <p:cNvPr id="330" name="Rectangle"/>
          <p:cNvSpPr/>
          <p:nvPr/>
        </p:nvSpPr>
        <p:spPr>
          <a:xfrm>
            <a:off x="1130300" y="3403600"/>
            <a:ext cx="2793134" cy="1376608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1" name="Python Program"/>
          <p:cNvSpPr txBox="1"/>
          <p:nvPr/>
        </p:nvSpPr>
        <p:spPr>
          <a:xfrm>
            <a:off x="1175969" y="3403599"/>
            <a:ext cx="267786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Python Program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Notebook"/>
          <p:cNvSpPr/>
          <p:nvPr/>
        </p:nvSpPr>
        <p:spPr>
          <a:xfrm>
            <a:off x="333221" y="2863103"/>
            <a:ext cx="4387291" cy="2457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4" name="HTTP Response"/>
          <p:cNvSpPr txBox="1"/>
          <p:nvPr/>
        </p:nvSpPr>
        <p:spPr>
          <a:xfrm>
            <a:off x="4914577" y="3183394"/>
            <a:ext cx="26168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 Response</a:t>
            </a:r>
          </a:p>
        </p:txBody>
      </p:sp>
      <p:sp>
        <p:nvSpPr>
          <p:cNvPr id="335" name="HTTP/1.0 200 OK…"/>
          <p:cNvSpPr txBox="1"/>
          <p:nvPr/>
        </p:nvSpPr>
        <p:spPr>
          <a:xfrm>
            <a:off x="6174399" y="4551013"/>
            <a:ext cx="6064085" cy="411098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HTTP/1.0 200 OK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Content-Type: text/html; charset=utf-8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Content-Length: 74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&lt;html&gt;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&lt;h1&gt;Welcome&lt;/h1&gt;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href="about.html"&gt;About&lt;/a&gt;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href="contact.html"&gt;Contact&lt;/a&gt;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&lt;/body&gt;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&lt;/html&gt;</a:t>
            </a:r>
          </a:p>
        </p:txBody>
      </p:sp>
      <p:sp>
        <p:nvSpPr>
          <p:cNvPr id="336" name="Line"/>
          <p:cNvSpPr/>
          <p:nvPr/>
        </p:nvSpPr>
        <p:spPr>
          <a:xfrm>
            <a:off x="3997299" y="3760665"/>
            <a:ext cx="3290645" cy="735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8" extrusionOk="0">
                <a:moveTo>
                  <a:pt x="0" y="56"/>
                </a:moveTo>
                <a:cubicBezTo>
                  <a:pt x="2434" y="-72"/>
                  <a:pt x="4868" y="20"/>
                  <a:pt x="7299" y="331"/>
                </a:cubicBezTo>
                <a:cubicBezTo>
                  <a:pt x="11201" y="830"/>
                  <a:pt x="15234" y="2072"/>
                  <a:pt x="18313" y="8843"/>
                </a:cubicBezTo>
                <a:cubicBezTo>
                  <a:pt x="19808" y="12128"/>
                  <a:pt x="20946" y="16522"/>
                  <a:pt x="21600" y="21528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7" name="Rectangle"/>
          <p:cNvSpPr/>
          <p:nvPr/>
        </p:nvSpPr>
        <p:spPr>
          <a:xfrm>
            <a:off x="1130300" y="3403600"/>
            <a:ext cx="2793134" cy="1376608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8" name="Python Program"/>
          <p:cNvSpPr txBox="1"/>
          <p:nvPr/>
        </p:nvSpPr>
        <p:spPr>
          <a:xfrm>
            <a:off x="1175969" y="3403599"/>
            <a:ext cx="267786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Python Program</a:t>
            </a:r>
          </a:p>
        </p:txBody>
      </p:sp>
      <p:sp>
        <p:nvSpPr>
          <p:cNvPr id="339" name="Depending on application, we may want to use:…"/>
          <p:cNvSpPr txBox="1"/>
          <p:nvPr/>
        </p:nvSpPr>
        <p:spPr>
          <a:xfrm>
            <a:off x="3199358" y="436778"/>
            <a:ext cx="7958734" cy="97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Depending on application, we may want to use:</a:t>
            </a:r>
          </a:p>
          <a:p>
            <a:pPr marL="771525" indent="-555625" algn="l">
              <a:buSzPct val="100000"/>
              <a:buAutoNum type="arabicPeriod"/>
              <a:defRPr sz="2800"/>
            </a:pPr>
            <a:r>
              <a:t>HTTP information</a:t>
            </a:r>
          </a:p>
        </p:txBody>
      </p:sp>
      <p:sp>
        <p:nvSpPr>
          <p:cNvPr id="340" name="Rounded Rectangle"/>
          <p:cNvSpPr/>
          <p:nvPr/>
        </p:nvSpPr>
        <p:spPr>
          <a:xfrm>
            <a:off x="6019800" y="4419600"/>
            <a:ext cx="6373284" cy="1363908"/>
          </a:xfrm>
          <a:prstGeom prst="roundRect">
            <a:avLst>
              <a:gd name="adj" fmla="val 15000"/>
            </a:avLst>
          </a:prstGeom>
          <a:ln w="254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1" name="Example: determine whether page exists"/>
          <p:cNvSpPr txBox="1"/>
          <p:nvPr/>
        </p:nvSpPr>
        <p:spPr>
          <a:xfrm>
            <a:off x="362917" y="6377233"/>
            <a:ext cx="5446366" cy="45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Example: </a:t>
            </a:r>
            <a:r>
              <a:rPr b="0"/>
              <a:t>determine whether page exists</a:t>
            </a:r>
          </a:p>
        </p:txBody>
      </p:sp>
      <p:sp>
        <p:nvSpPr>
          <p:cNvPr id="342" name="r = requests.get(…)…"/>
          <p:cNvSpPr txBox="1"/>
          <p:nvPr/>
        </p:nvSpPr>
        <p:spPr>
          <a:xfrm>
            <a:off x="885130" y="7067550"/>
            <a:ext cx="3955406" cy="120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r = requests.get(…)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code = r.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status_code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…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Notebook"/>
          <p:cNvSpPr/>
          <p:nvPr/>
        </p:nvSpPr>
        <p:spPr>
          <a:xfrm>
            <a:off x="333221" y="2863103"/>
            <a:ext cx="4387291" cy="2457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5" name="HTTP Response"/>
          <p:cNvSpPr txBox="1"/>
          <p:nvPr/>
        </p:nvSpPr>
        <p:spPr>
          <a:xfrm>
            <a:off x="4914577" y="3183394"/>
            <a:ext cx="26168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 Response</a:t>
            </a:r>
          </a:p>
        </p:txBody>
      </p:sp>
      <p:sp>
        <p:nvSpPr>
          <p:cNvPr id="346" name="HTTP/1.0 200 OK…"/>
          <p:cNvSpPr txBox="1"/>
          <p:nvPr/>
        </p:nvSpPr>
        <p:spPr>
          <a:xfrm>
            <a:off x="6174399" y="4551013"/>
            <a:ext cx="6064085" cy="411098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HTTP/1.0 200 OK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Content-Type: text/html; charset=utf-8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Content-Length: 74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&lt;html&gt;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&lt;h1&gt;Welcome&lt;/h1&gt;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href="about.html"&gt;About&lt;/a&gt;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href="contact.html"&gt;Contact&lt;/a&gt;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&lt;/body&gt;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&lt;/html&gt;</a:t>
            </a:r>
          </a:p>
        </p:txBody>
      </p:sp>
      <p:sp>
        <p:nvSpPr>
          <p:cNvPr id="347" name="Line"/>
          <p:cNvSpPr/>
          <p:nvPr/>
        </p:nvSpPr>
        <p:spPr>
          <a:xfrm>
            <a:off x="3997299" y="3760665"/>
            <a:ext cx="3290645" cy="735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8" extrusionOk="0">
                <a:moveTo>
                  <a:pt x="0" y="56"/>
                </a:moveTo>
                <a:cubicBezTo>
                  <a:pt x="2434" y="-72"/>
                  <a:pt x="4868" y="20"/>
                  <a:pt x="7299" y="331"/>
                </a:cubicBezTo>
                <a:cubicBezTo>
                  <a:pt x="11201" y="830"/>
                  <a:pt x="15234" y="2072"/>
                  <a:pt x="18313" y="8843"/>
                </a:cubicBezTo>
                <a:cubicBezTo>
                  <a:pt x="19808" y="12128"/>
                  <a:pt x="20946" y="16522"/>
                  <a:pt x="21600" y="21528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8" name="Rectangle"/>
          <p:cNvSpPr/>
          <p:nvPr/>
        </p:nvSpPr>
        <p:spPr>
          <a:xfrm>
            <a:off x="1130300" y="3403600"/>
            <a:ext cx="2793134" cy="1376608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9" name="Python Program"/>
          <p:cNvSpPr txBox="1"/>
          <p:nvPr/>
        </p:nvSpPr>
        <p:spPr>
          <a:xfrm>
            <a:off x="1175969" y="3403599"/>
            <a:ext cx="267786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Python Program</a:t>
            </a:r>
          </a:p>
        </p:txBody>
      </p:sp>
      <p:sp>
        <p:nvSpPr>
          <p:cNvPr id="350" name="Depending on application, we may want to use:…"/>
          <p:cNvSpPr txBox="1"/>
          <p:nvPr/>
        </p:nvSpPr>
        <p:spPr>
          <a:xfrm>
            <a:off x="3199358" y="436778"/>
            <a:ext cx="7958734" cy="138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Depending on application, we may want to use:</a:t>
            </a:r>
          </a:p>
          <a:p>
            <a:pPr marL="771525" indent="-555625" algn="l">
              <a:buSzPct val="100000"/>
              <a:buAutoNum type="arabicPeriod"/>
              <a:defRPr sz="2800" b="0"/>
            </a:pPr>
            <a:r>
              <a:t>HTTP information</a:t>
            </a:r>
          </a:p>
          <a:p>
            <a:pPr marL="771525" indent="-555625" algn="l">
              <a:buSzPct val="100000"/>
              <a:buAutoNum type="arabicPeriod"/>
              <a:defRPr sz="2800"/>
            </a:pPr>
            <a:r>
              <a:t>raw HTML (or JSON, CSV, etc)</a:t>
            </a:r>
          </a:p>
        </p:txBody>
      </p:sp>
      <p:sp>
        <p:nvSpPr>
          <p:cNvPr id="351" name="Rounded Rectangle"/>
          <p:cNvSpPr/>
          <p:nvPr/>
        </p:nvSpPr>
        <p:spPr>
          <a:xfrm>
            <a:off x="6019800" y="5689600"/>
            <a:ext cx="6373284" cy="2432200"/>
          </a:xfrm>
          <a:prstGeom prst="roundRect">
            <a:avLst>
              <a:gd name="adj" fmla="val 8412"/>
            </a:avLst>
          </a:prstGeom>
          <a:ln w="254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2" name="Example: downloader"/>
          <p:cNvSpPr txBox="1"/>
          <p:nvPr/>
        </p:nvSpPr>
        <p:spPr>
          <a:xfrm>
            <a:off x="1534194" y="6377233"/>
            <a:ext cx="3103812" cy="45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Example: </a:t>
            </a:r>
            <a:r>
              <a:rPr b="0"/>
              <a:t>downloader</a:t>
            </a:r>
          </a:p>
        </p:txBody>
      </p:sp>
      <p:sp>
        <p:nvSpPr>
          <p:cNvPr id="353" name="r = requests.get(…)…"/>
          <p:cNvSpPr txBox="1"/>
          <p:nvPr/>
        </p:nvSpPr>
        <p:spPr>
          <a:xfrm>
            <a:off x="885130" y="7067550"/>
            <a:ext cx="3772496" cy="1574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r = requests.get(…)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f = open(…, "w")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f.write(r.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text</a:t>
            </a:r>
            <a:r>
              <a:t>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f.close()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Notebook"/>
          <p:cNvSpPr/>
          <p:nvPr/>
        </p:nvSpPr>
        <p:spPr>
          <a:xfrm>
            <a:off x="333221" y="2863103"/>
            <a:ext cx="4387291" cy="2457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6" name="HTTP Response"/>
          <p:cNvSpPr txBox="1"/>
          <p:nvPr/>
        </p:nvSpPr>
        <p:spPr>
          <a:xfrm>
            <a:off x="4914577" y="3183394"/>
            <a:ext cx="26168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 Response</a:t>
            </a:r>
          </a:p>
        </p:txBody>
      </p:sp>
      <p:sp>
        <p:nvSpPr>
          <p:cNvPr id="357" name="HTTP/1.0 200 OK…"/>
          <p:cNvSpPr txBox="1"/>
          <p:nvPr/>
        </p:nvSpPr>
        <p:spPr>
          <a:xfrm>
            <a:off x="6174399" y="4551013"/>
            <a:ext cx="6064085" cy="411098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HTTP/1.0 200 OK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Content-Type: text/html; charset=utf-8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Content-Length: 74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&lt;html&gt;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&lt;h1&gt;Welcome&lt;/h1&gt;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href="about.html"&gt;About&lt;/a&gt;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href="contact.html"&gt;Contact&lt;/a&gt;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&lt;/body&gt;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&lt;/html&gt;</a:t>
            </a:r>
          </a:p>
        </p:txBody>
      </p:sp>
      <p:sp>
        <p:nvSpPr>
          <p:cNvPr id="358" name="Line"/>
          <p:cNvSpPr/>
          <p:nvPr/>
        </p:nvSpPr>
        <p:spPr>
          <a:xfrm>
            <a:off x="3997299" y="3760665"/>
            <a:ext cx="3290645" cy="735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8" extrusionOk="0">
                <a:moveTo>
                  <a:pt x="0" y="56"/>
                </a:moveTo>
                <a:cubicBezTo>
                  <a:pt x="2434" y="-72"/>
                  <a:pt x="4868" y="20"/>
                  <a:pt x="7299" y="331"/>
                </a:cubicBezTo>
                <a:cubicBezTo>
                  <a:pt x="11201" y="830"/>
                  <a:pt x="15234" y="2072"/>
                  <a:pt x="18313" y="8843"/>
                </a:cubicBezTo>
                <a:cubicBezTo>
                  <a:pt x="19808" y="12128"/>
                  <a:pt x="20946" y="16522"/>
                  <a:pt x="21600" y="21528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9" name="Rectangle"/>
          <p:cNvSpPr/>
          <p:nvPr/>
        </p:nvSpPr>
        <p:spPr>
          <a:xfrm>
            <a:off x="1130300" y="3403600"/>
            <a:ext cx="2793134" cy="1376608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60" name="Python Program"/>
          <p:cNvSpPr txBox="1"/>
          <p:nvPr/>
        </p:nvSpPr>
        <p:spPr>
          <a:xfrm>
            <a:off x="1175969" y="3403599"/>
            <a:ext cx="267786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Python Program</a:t>
            </a:r>
          </a:p>
        </p:txBody>
      </p:sp>
      <p:sp>
        <p:nvSpPr>
          <p:cNvPr id="361" name="Depending on application, we may want to use:…"/>
          <p:cNvSpPr txBox="1"/>
          <p:nvPr/>
        </p:nvSpPr>
        <p:spPr>
          <a:xfrm>
            <a:off x="3199358" y="436778"/>
            <a:ext cx="7958734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Depending on application, we may want to use:</a:t>
            </a:r>
          </a:p>
          <a:p>
            <a:pPr marL="771525" indent="-555625" algn="l">
              <a:buSzPct val="100000"/>
              <a:buAutoNum type="arabicPeriod"/>
              <a:defRPr sz="2800" b="0"/>
            </a:pPr>
            <a:r>
              <a:t>HTTP information</a:t>
            </a:r>
          </a:p>
          <a:p>
            <a:pPr marL="771525" indent="-555625" algn="l">
              <a:buSzPct val="100000"/>
              <a:buAutoNum type="arabicPeriod"/>
              <a:defRPr sz="2800" b="0"/>
            </a:pPr>
            <a:r>
              <a:t>raw HTML (or JSON, CSV, etc)</a:t>
            </a:r>
          </a:p>
          <a:p>
            <a:pPr marL="771525" indent="-555625" algn="l">
              <a:buSzPct val="100000"/>
              <a:buAutoNum type="arabicPeriod"/>
              <a:defRPr sz="2800"/>
            </a:pPr>
            <a:r>
              <a:t>model of HTML document</a:t>
            </a:r>
          </a:p>
        </p:txBody>
      </p:sp>
      <p:sp>
        <p:nvSpPr>
          <p:cNvPr id="362" name="Example: extract URLs…"/>
          <p:cNvSpPr txBox="1"/>
          <p:nvPr/>
        </p:nvSpPr>
        <p:spPr>
          <a:xfrm>
            <a:off x="879215" y="6034333"/>
            <a:ext cx="3346104" cy="814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Example: </a:t>
            </a:r>
            <a:r>
              <a:rPr b="0"/>
              <a:t>extract URLs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b="0"/>
              <a:t>from every hyperlink</a:t>
            </a:r>
          </a:p>
        </p:txBody>
      </p:sp>
      <p:pic>
        <p:nvPicPr>
          <p:cNvPr id="36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425" y="3839872"/>
            <a:ext cx="1513683" cy="871364"/>
          </a:xfrm>
          <a:prstGeom prst="rect">
            <a:avLst/>
          </a:prstGeom>
          <a:ln w="12700">
            <a:miter lim="400000"/>
          </a:ln>
        </p:spPr>
      </p:pic>
      <p:sp>
        <p:nvSpPr>
          <p:cNvPr id="364" name="Rounded Rectangle"/>
          <p:cNvSpPr/>
          <p:nvPr/>
        </p:nvSpPr>
        <p:spPr>
          <a:xfrm>
            <a:off x="1739900" y="3802948"/>
            <a:ext cx="1602102" cy="945212"/>
          </a:xfrm>
          <a:prstGeom prst="roundRect">
            <a:avLst>
              <a:gd name="adj" fmla="val 9323"/>
            </a:avLst>
          </a:prstGeom>
          <a:ln w="254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65" name="from bs4 import BeautifulSoup…"/>
          <p:cNvSpPr txBox="1"/>
          <p:nvPr/>
        </p:nvSpPr>
        <p:spPr>
          <a:xfrm>
            <a:off x="300930" y="7296150"/>
            <a:ext cx="5601594" cy="120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from bs4 import BeautifulSoup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parse HTML to a model.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TODAY’s topic…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Outline</a:t>
            </a:r>
          </a:p>
        </p:txBody>
      </p:sp>
      <p:sp>
        <p:nvSpPr>
          <p:cNvPr id="368" name="Document Object Model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Document Object Model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BeautifulSoup module</a:t>
            </a:r>
          </a:p>
          <a:p>
            <a:pPr marL="0" indent="0">
              <a:buSzTx/>
              <a:buNone/>
            </a:pPr>
            <a:r>
              <a:t>Scraping States from Wikipedia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BeautifulSoup modul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BeautifulSoup module</a:t>
            </a:r>
          </a:p>
        </p:txBody>
      </p:sp>
      <p:sp>
        <p:nvSpPr>
          <p:cNvPr id="371" name="Purpose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Purpose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convert HTML (downloaded from the web or otherwise) to a model of </a:t>
            </a:r>
            <a:r>
              <a:rPr b="1"/>
              <a:t>elements</a:t>
            </a:r>
            <a:r>
              <a:t>, </a:t>
            </a:r>
            <a:r>
              <a:rPr b="1"/>
              <a:t>attributes</a:t>
            </a:r>
            <a:r>
              <a:t>, and </a:t>
            </a:r>
            <a:r>
              <a:rPr b="1"/>
              <a:t>text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simple functions for searching for elements for a particular type</a:t>
            </a:r>
            <a:br/>
            <a:r>
              <a:t>(e.g., find all "a" tags to extract all hyperlinks)</a:t>
            </a:r>
          </a:p>
          <a:p>
            <a:pPr marL="0" indent="0">
              <a:buSzTx/>
              <a:buNone/>
            </a:pPr>
            <a:r>
              <a:t>Installation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pip install beautifulsoup4</a:t>
            </a:r>
          </a:p>
          <a:p>
            <a:pPr marL="0" indent="0">
              <a:buSzTx/>
              <a:buNone/>
            </a:pPr>
            <a:r>
              <a:t>Using it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from bs4 import BeautifulSoup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arsing HTML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Parsing HTML</a:t>
            </a:r>
          </a:p>
        </p:txBody>
      </p:sp>
      <p:sp>
        <p:nvSpPr>
          <p:cNvPr id="374" name="from bs4 import BeautifulSoup  html = &quot;&lt;b&gt;Items&lt;/b&gt;&lt;ul&gt;&lt;li&gt;x&lt;/li&gt;&lt;li&gt;&lt;b&gt;y&lt;/b&gt;&lt;/li&gt;&lt;li&gt;z&lt;/li&gt;&lt;/ul&gt;&quot; doc = BeautifulSoup(html, &quot;html.parser&quot;)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430993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from bs4 import BeautifulSoup</a:t>
            </a:r>
            <a:br/>
            <a:br/>
            <a:r>
              <a:rPr>
                <a:solidFill>
                  <a:schemeClr val="accent3"/>
                </a:solidFill>
              </a:rPr>
              <a:t>html</a:t>
            </a:r>
            <a:r>
              <a:t> = "</a:t>
            </a:r>
            <a:r>
              <a:rPr sz="2100"/>
              <a:t>&lt;b&gt;Items&lt;/b&gt;&lt;ul&gt;&lt;li&gt;x&lt;/li&gt;&lt;li&gt;&lt;b&gt;y&lt;/b&gt;&lt;/li&gt;&lt;li&gt;z&lt;/li&gt;&lt;/ul&gt;</a:t>
            </a:r>
            <a:r>
              <a:t>"</a:t>
            </a:r>
            <a:br/>
            <a:r>
              <a:t>doc = BeautifulSoup(</a:t>
            </a:r>
            <a:r>
              <a:rPr>
                <a:solidFill>
                  <a:schemeClr val="accent3"/>
                </a:solidFill>
              </a:rPr>
              <a:t>html</a:t>
            </a:r>
            <a:r>
              <a:t>, "html.parser")</a:t>
            </a:r>
          </a:p>
        </p:txBody>
      </p:sp>
      <p:sp>
        <p:nvSpPr>
          <p:cNvPr id="382" name="Connection Line"/>
          <p:cNvSpPr/>
          <p:nvPr/>
        </p:nvSpPr>
        <p:spPr>
          <a:xfrm>
            <a:off x="7710327" y="3465455"/>
            <a:ext cx="987271" cy="7248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61" h="21600" extrusionOk="0">
                <a:moveTo>
                  <a:pt x="20761" y="21600"/>
                </a:moveTo>
                <a:cubicBezTo>
                  <a:pt x="6054" y="18314"/>
                  <a:pt x="-839" y="11114"/>
                  <a:pt x="81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76" name="we’ll always use this…"/>
          <p:cNvSpPr txBox="1"/>
          <p:nvPr/>
        </p:nvSpPr>
        <p:spPr>
          <a:xfrm>
            <a:off x="8962950" y="4013199"/>
            <a:ext cx="2648100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we’ll always use this</a:t>
            </a:r>
          </a:p>
          <a:p>
            <a:pPr>
              <a:defRPr b="0"/>
            </a:pPr>
            <a:r>
              <a:t>(other strings parse</a:t>
            </a:r>
          </a:p>
          <a:p>
            <a:pPr>
              <a:defRPr b="0"/>
            </a:pPr>
            <a:r>
              <a:t>other formats)</a:t>
            </a:r>
          </a:p>
        </p:txBody>
      </p:sp>
      <p:pic>
        <p:nvPicPr>
          <p:cNvPr id="37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496" y="6562204"/>
            <a:ext cx="1828801" cy="27559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383" name="Connection Line"/>
          <p:cNvSpPr/>
          <p:nvPr/>
        </p:nvSpPr>
        <p:spPr>
          <a:xfrm>
            <a:off x="5798051" y="707720"/>
            <a:ext cx="1727526" cy="9025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08" h="21600" extrusionOk="0">
                <a:moveTo>
                  <a:pt x="21208" y="0"/>
                </a:moveTo>
                <a:cubicBezTo>
                  <a:pt x="6672" y="6821"/>
                  <a:pt x="-392" y="14021"/>
                  <a:pt x="17" y="2160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79" name="new type"/>
          <p:cNvSpPr txBox="1"/>
          <p:nvPr/>
        </p:nvSpPr>
        <p:spPr>
          <a:xfrm>
            <a:off x="7551861" y="431800"/>
            <a:ext cx="133007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new type</a:t>
            </a:r>
          </a:p>
        </p:txBody>
      </p:sp>
      <p:sp>
        <p:nvSpPr>
          <p:cNvPr id="384" name="Connection Line"/>
          <p:cNvSpPr/>
          <p:nvPr/>
        </p:nvSpPr>
        <p:spPr>
          <a:xfrm>
            <a:off x="5256896" y="3444272"/>
            <a:ext cx="517431" cy="14587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49" h="21600" extrusionOk="0">
                <a:moveTo>
                  <a:pt x="0" y="21600"/>
                </a:moveTo>
                <a:cubicBezTo>
                  <a:pt x="14711" y="16814"/>
                  <a:pt x="21600" y="9614"/>
                  <a:pt x="20666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81" name="this could have come from anywhere:…"/>
          <p:cNvSpPr txBox="1"/>
          <p:nvPr/>
        </p:nvSpPr>
        <p:spPr>
          <a:xfrm>
            <a:off x="324544" y="4688954"/>
            <a:ext cx="4811912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this could have come from anywhere: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t>hardcoded string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t>something from requests GET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t>loaded from local file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Learning Objectives Toda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Learning Objectives Today</a:t>
            </a:r>
          </a:p>
        </p:txBody>
      </p:sp>
      <p:sp>
        <p:nvSpPr>
          <p:cNvPr id="123" name="Use BeautifulSoup module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Use BeautifulSoup module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prettify, find_all, find, get_text</a:t>
            </a:r>
          </a:p>
          <a:p>
            <a:pPr marL="0" indent="0">
              <a:buSzTx/>
              <a:buNone/>
            </a:pPr>
            <a:r>
              <a:t>Learn about scraping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Document Object Model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extracting links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robots.txt</a:t>
            </a:r>
          </a:p>
        </p:txBody>
      </p:sp>
      <p:pic>
        <p:nvPicPr>
          <p:cNvPr id="12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3300" y="1475854"/>
            <a:ext cx="3175000" cy="3784601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https://www.crummy.com/software/BeautifulSoup/#Download"/>
          <p:cNvSpPr txBox="1"/>
          <p:nvPr/>
        </p:nvSpPr>
        <p:spPr>
          <a:xfrm>
            <a:off x="8879135" y="5336654"/>
            <a:ext cx="2663330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300"/>
              </a:lnSpc>
              <a:defRPr sz="800" b="0" u="sng">
                <a:solidFill>
                  <a:srgbClr val="0000EE"/>
                </a:solidFill>
                <a:latin typeface="Times Roman"/>
                <a:ea typeface="Times Roman"/>
                <a:cs typeface="Times Roman"/>
                <a:sym typeface="Times Roman"/>
                <a:hlinkClick r:id="rId3"/>
              </a:defRPr>
            </a:lvl1pPr>
          </a:lstStyle>
          <a:p>
            <a:r>
              <a:rPr>
                <a:hlinkClick r:id="rId3"/>
              </a:rPr>
              <a:t>https://www.crummy.com/software/BeautifulSoup/#Download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arsing HTML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Parsing HTML</a:t>
            </a:r>
          </a:p>
        </p:txBody>
      </p:sp>
      <p:sp>
        <p:nvSpPr>
          <p:cNvPr id="387" name="from bs4 import BeautifulSoup  html = &quot;&lt;b&gt;Items&lt;/b&gt;&lt;ul&gt;&lt;li&gt;x&lt;/li&gt;&lt;li&gt;&lt;b&gt;y&lt;/b&gt;&lt;/li&gt;&lt;li&gt;z&lt;/li&gt;&lt;/ul&gt;&quot; doc = BeautifulSoup(html, &quot;html.parser&quot;)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430993" cy="3539085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from bs4 import BeautifulSoup</a:t>
            </a:r>
            <a:br/>
            <a:br/>
            <a:r>
              <a:rPr>
                <a:solidFill>
                  <a:schemeClr val="accent3"/>
                </a:solidFill>
              </a:rPr>
              <a:t>html</a:t>
            </a:r>
            <a:r>
              <a:t> = "</a:t>
            </a:r>
            <a:r>
              <a:rPr sz="2100"/>
              <a:t>&lt;b&gt;Items&lt;/b&gt;&lt;ul&gt;&lt;li&gt;x&lt;/li&gt;&lt;li&gt;&lt;b&gt;y&lt;/b&gt;&lt;/li&gt;&lt;li&gt;z&lt;/li&gt;&lt;/ul&gt;</a:t>
            </a:r>
            <a:r>
              <a:t>"</a:t>
            </a:r>
            <a:br/>
            <a:r>
              <a:t>doc = BeautifulSoup(</a:t>
            </a:r>
            <a:r>
              <a:rPr>
                <a:solidFill>
                  <a:schemeClr val="accent3"/>
                </a:solidFill>
              </a:rPr>
              <a:t>html</a:t>
            </a:r>
            <a:r>
              <a:t>, "html.parser")</a:t>
            </a:r>
          </a:p>
        </p:txBody>
      </p:sp>
      <p:sp>
        <p:nvSpPr>
          <p:cNvPr id="412" name="Connection Line"/>
          <p:cNvSpPr/>
          <p:nvPr/>
        </p:nvSpPr>
        <p:spPr>
          <a:xfrm>
            <a:off x="1360327" y="3465455"/>
            <a:ext cx="987271" cy="7248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61" h="21600" extrusionOk="0">
                <a:moveTo>
                  <a:pt x="20761" y="21600"/>
                </a:moveTo>
                <a:cubicBezTo>
                  <a:pt x="6054" y="18314"/>
                  <a:pt x="-839" y="11114"/>
                  <a:pt x="81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89" name="document object that…"/>
          <p:cNvSpPr txBox="1"/>
          <p:nvPr/>
        </p:nvSpPr>
        <p:spPr>
          <a:xfrm>
            <a:off x="2491010" y="3949699"/>
            <a:ext cx="286658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document object that</a:t>
            </a:r>
          </a:p>
          <a:p>
            <a:pPr>
              <a:defRPr b="0"/>
            </a:pPr>
            <a:r>
              <a:t>we can easily analyze</a:t>
            </a:r>
          </a:p>
        </p:txBody>
      </p:sp>
      <p:pic>
        <p:nvPicPr>
          <p:cNvPr id="39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496" y="6562204"/>
            <a:ext cx="1828801" cy="27559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391" name="doc"/>
          <p:cNvSpPr/>
          <p:nvPr/>
        </p:nvSpPr>
        <p:spPr>
          <a:xfrm>
            <a:off x="3352800" y="5448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doc</a:t>
            </a:r>
          </a:p>
        </p:txBody>
      </p:sp>
      <p:sp>
        <p:nvSpPr>
          <p:cNvPr id="392" name="b"/>
          <p:cNvSpPr/>
          <p:nvPr/>
        </p:nvSpPr>
        <p:spPr>
          <a:xfrm>
            <a:off x="1955800" y="6210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393" name="Line"/>
          <p:cNvSpPr/>
          <p:nvPr/>
        </p:nvSpPr>
        <p:spPr>
          <a:xfrm flipH="1">
            <a:off x="2644526" y="5815633"/>
            <a:ext cx="672357" cy="3646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94" name="Items"/>
          <p:cNvSpPr/>
          <p:nvPr/>
        </p:nvSpPr>
        <p:spPr>
          <a:xfrm>
            <a:off x="2243435" y="7007421"/>
            <a:ext cx="1346399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Items</a:t>
            </a:r>
          </a:p>
        </p:txBody>
      </p:sp>
      <p:sp>
        <p:nvSpPr>
          <p:cNvPr id="413" name="Connection Line"/>
          <p:cNvSpPr/>
          <p:nvPr/>
        </p:nvSpPr>
        <p:spPr>
          <a:xfrm>
            <a:off x="2068591" y="66716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96" name="ul"/>
          <p:cNvSpPr/>
          <p:nvPr/>
        </p:nvSpPr>
        <p:spPr>
          <a:xfrm>
            <a:off x="4622800" y="6210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ul</a:t>
            </a:r>
          </a:p>
        </p:txBody>
      </p:sp>
      <p:sp>
        <p:nvSpPr>
          <p:cNvPr id="397" name="li"/>
          <p:cNvSpPr/>
          <p:nvPr/>
        </p:nvSpPr>
        <p:spPr>
          <a:xfrm>
            <a:off x="3771900" y="7480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</a:t>
            </a:r>
          </a:p>
        </p:txBody>
      </p:sp>
      <p:sp>
        <p:nvSpPr>
          <p:cNvPr id="398" name="li"/>
          <p:cNvSpPr/>
          <p:nvPr/>
        </p:nvSpPr>
        <p:spPr>
          <a:xfrm>
            <a:off x="5384800" y="7480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</a:t>
            </a:r>
          </a:p>
        </p:txBody>
      </p:sp>
      <p:sp>
        <p:nvSpPr>
          <p:cNvPr id="399" name="li"/>
          <p:cNvSpPr/>
          <p:nvPr/>
        </p:nvSpPr>
        <p:spPr>
          <a:xfrm>
            <a:off x="6997700" y="7480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</a:t>
            </a:r>
          </a:p>
        </p:txBody>
      </p:sp>
      <p:sp>
        <p:nvSpPr>
          <p:cNvPr id="400" name="z"/>
          <p:cNvSpPr/>
          <p:nvPr/>
        </p:nvSpPr>
        <p:spPr>
          <a:xfrm>
            <a:off x="7234535" y="8277421"/>
            <a:ext cx="418605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z</a:t>
            </a:r>
          </a:p>
        </p:txBody>
      </p:sp>
      <p:sp>
        <p:nvSpPr>
          <p:cNvPr id="414" name="Connection Line"/>
          <p:cNvSpPr/>
          <p:nvPr/>
        </p:nvSpPr>
        <p:spPr>
          <a:xfrm>
            <a:off x="7059691" y="79416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02" name="x"/>
          <p:cNvSpPr/>
          <p:nvPr/>
        </p:nvSpPr>
        <p:spPr>
          <a:xfrm>
            <a:off x="4059535" y="8277421"/>
            <a:ext cx="455167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x</a:t>
            </a:r>
          </a:p>
        </p:txBody>
      </p:sp>
      <p:sp>
        <p:nvSpPr>
          <p:cNvPr id="415" name="Connection Line"/>
          <p:cNvSpPr/>
          <p:nvPr/>
        </p:nvSpPr>
        <p:spPr>
          <a:xfrm>
            <a:off x="3884691" y="79416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04" name="Line"/>
          <p:cNvSpPr/>
          <p:nvPr/>
        </p:nvSpPr>
        <p:spPr>
          <a:xfrm>
            <a:off x="4295526" y="5815633"/>
            <a:ext cx="672357" cy="3646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5" name="Line"/>
          <p:cNvSpPr/>
          <p:nvPr/>
        </p:nvSpPr>
        <p:spPr>
          <a:xfrm>
            <a:off x="5541467" y="6679359"/>
            <a:ext cx="1529954" cy="73037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6" name="b"/>
          <p:cNvSpPr/>
          <p:nvPr/>
        </p:nvSpPr>
        <p:spPr>
          <a:xfrm>
            <a:off x="5568801" y="8369300"/>
            <a:ext cx="61163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416" name="Connection Line"/>
          <p:cNvSpPr/>
          <p:nvPr/>
        </p:nvSpPr>
        <p:spPr>
          <a:xfrm>
            <a:off x="5408691" y="79416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08" name="y"/>
          <p:cNvSpPr/>
          <p:nvPr/>
        </p:nvSpPr>
        <p:spPr>
          <a:xfrm>
            <a:off x="5824835" y="9166421"/>
            <a:ext cx="418605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y</a:t>
            </a:r>
          </a:p>
        </p:txBody>
      </p:sp>
      <p:sp>
        <p:nvSpPr>
          <p:cNvPr id="417" name="Connection Line"/>
          <p:cNvSpPr/>
          <p:nvPr/>
        </p:nvSpPr>
        <p:spPr>
          <a:xfrm>
            <a:off x="5649991" y="88306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10" name="Line"/>
          <p:cNvSpPr/>
          <p:nvPr/>
        </p:nvSpPr>
        <p:spPr>
          <a:xfrm flipH="1">
            <a:off x="4171156" y="6679359"/>
            <a:ext cx="481312" cy="7781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11" name="Line"/>
          <p:cNvSpPr/>
          <p:nvPr/>
        </p:nvSpPr>
        <p:spPr>
          <a:xfrm>
            <a:off x="5033467" y="6679359"/>
            <a:ext cx="515740" cy="79506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arsing HTML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Parsing HTML</a:t>
            </a:r>
          </a:p>
        </p:txBody>
      </p:sp>
      <p:sp>
        <p:nvSpPr>
          <p:cNvPr id="420" name="from bs4 import BeautifulSoup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430993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from bs4 import BeautifulSoup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br/>
            <a:r>
              <a:rPr>
                <a:solidFill>
                  <a:schemeClr val="accent3"/>
                </a:solidFill>
              </a:rPr>
              <a:t>html</a:t>
            </a:r>
            <a:r>
              <a:t> = "</a:t>
            </a:r>
            <a:r>
              <a:rPr sz="2100"/>
              <a:t>&lt;b&gt;Items&lt;/b&gt;&lt;ul&gt;&lt;li&gt;x&lt;/li&gt;&lt;li&gt;&lt;b&gt;y&lt;/b&gt;&lt;/li&gt;&lt;li&gt;z&lt;/li&gt;&lt;/ul&gt;</a:t>
            </a:r>
            <a:r>
              <a:t>"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doc = BeautifulSoup(</a:t>
            </a:r>
            <a:r>
              <a:rPr>
                <a:solidFill>
                  <a:schemeClr val="accent3"/>
                </a:solidFill>
              </a:rPr>
              <a:t>html</a:t>
            </a:r>
            <a:r>
              <a:t>, "html.parser")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print(doc.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prettify()</a:t>
            </a:r>
            <a:r>
              <a:t>)</a:t>
            </a:r>
          </a:p>
        </p:txBody>
      </p:sp>
      <p:pic>
        <p:nvPicPr>
          <p:cNvPr id="42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496" y="6562204"/>
            <a:ext cx="1828801" cy="27559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422" name="&lt;b&gt;…"/>
          <p:cNvSpPr txBox="1"/>
          <p:nvPr/>
        </p:nvSpPr>
        <p:spPr>
          <a:xfrm>
            <a:off x="2347097" y="4438650"/>
            <a:ext cx="3052807" cy="528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t>&lt;b&gt;</a:t>
            </a:r>
          </a:p>
          <a:p>
            <a:pPr algn="l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t> Items</a:t>
            </a:r>
          </a:p>
          <a:p>
            <a:pPr algn="l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t>&lt;/b&gt;</a:t>
            </a:r>
          </a:p>
          <a:p>
            <a:pPr algn="l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t>&lt;ul&gt;</a:t>
            </a:r>
          </a:p>
          <a:p>
            <a:pPr algn="l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t> &lt;li&gt;</a:t>
            </a:r>
          </a:p>
          <a:p>
            <a:pPr algn="l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t>  x</a:t>
            </a:r>
          </a:p>
          <a:p>
            <a:pPr algn="l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t> &lt;/li&gt;</a:t>
            </a:r>
          </a:p>
          <a:p>
            <a:pPr algn="l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t> &lt;li&gt;</a:t>
            </a:r>
          </a:p>
          <a:p>
            <a:pPr algn="l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t>  &lt;b&gt;</a:t>
            </a:r>
          </a:p>
          <a:p>
            <a:pPr algn="l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t>   y</a:t>
            </a:r>
          </a:p>
          <a:p>
            <a:pPr algn="l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t>  &lt;/b&gt;</a:t>
            </a:r>
          </a:p>
          <a:p>
            <a:pPr algn="l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t> &lt;/li&gt;</a:t>
            </a:r>
          </a:p>
          <a:p>
            <a:pPr algn="l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t> &lt;li&gt;</a:t>
            </a:r>
          </a:p>
          <a:p>
            <a:pPr algn="l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t>  z</a:t>
            </a:r>
          </a:p>
          <a:p>
            <a:pPr algn="l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t> &lt;/li&gt;</a:t>
            </a:r>
          </a:p>
          <a:p>
            <a:pPr algn="l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t>&lt;/ul&gt;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earching for Elemen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Searching for Elements</a:t>
            </a:r>
          </a:p>
        </p:txBody>
      </p:sp>
      <p:sp>
        <p:nvSpPr>
          <p:cNvPr id="425" name="from bs4 import BeautifulSoup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430993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from bs4 import BeautifulSoup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br/>
            <a:r>
              <a:rPr>
                <a:solidFill>
                  <a:schemeClr val="accent3"/>
                </a:solidFill>
              </a:rPr>
              <a:t>html</a:t>
            </a:r>
            <a:r>
              <a:t> = "</a:t>
            </a:r>
            <a:r>
              <a:rPr sz="2100"/>
              <a:t>&lt;b&gt;Items&lt;/b&gt;&lt;ul&gt;&lt;li&gt;x&lt;/li&gt;&lt;li&gt;&lt;b&gt;y&lt;/b&gt;&lt;/li&gt;&lt;li&gt;z&lt;/li&gt;&lt;/ul&gt;</a:t>
            </a:r>
            <a:r>
              <a:t>"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doc = BeautifulSoup(</a:t>
            </a:r>
            <a:r>
              <a:rPr>
                <a:solidFill>
                  <a:schemeClr val="accent3"/>
                </a:solidFill>
              </a:rPr>
              <a:t>html</a:t>
            </a:r>
            <a:r>
              <a:t>, "html.parser")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elements</a:t>
            </a:r>
            <a:r>
              <a:t> = doc.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find_all</a:t>
            </a:r>
            <a:r>
              <a:t>("li")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print(len(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elements</a:t>
            </a:r>
            <a:r>
              <a:t>))</a:t>
            </a:r>
          </a:p>
        </p:txBody>
      </p:sp>
      <p:pic>
        <p:nvPicPr>
          <p:cNvPr id="42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496" y="6562204"/>
            <a:ext cx="1828801" cy="27559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427" name="doc"/>
          <p:cNvSpPr/>
          <p:nvPr/>
        </p:nvSpPr>
        <p:spPr>
          <a:xfrm>
            <a:off x="3352800" y="5448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doc</a:t>
            </a:r>
          </a:p>
        </p:txBody>
      </p:sp>
      <p:sp>
        <p:nvSpPr>
          <p:cNvPr id="428" name="b"/>
          <p:cNvSpPr/>
          <p:nvPr/>
        </p:nvSpPr>
        <p:spPr>
          <a:xfrm>
            <a:off x="1955800" y="6210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429" name="Line"/>
          <p:cNvSpPr/>
          <p:nvPr/>
        </p:nvSpPr>
        <p:spPr>
          <a:xfrm flipH="1">
            <a:off x="2644526" y="5815633"/>
            <a:ext cx="672357" cy="3646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0" name="Items"/>
          <p:cNvSpPr/>
          <p:nvPr/>
        </p:nvSpPr>
        <p:spPr>
          <a:xfrm>
            <a:off x="2243435" y="7007421"/>
            <a:ext cx="1346399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Items</a:t>
            </a:r>
          </a:p>
        </p:txBody>
      </p:sp>
      <p:sp>
        <p:nvSpPr>
          <p:cNvPr id="454" name="Connection Line"/>
          <p:cNvSpPr/>
          <p:nvPr/>
        </p:nvSpPr>
        <p:spPr>
          <a:xfrm>
            <a:off x="2068591" y="66716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32" name="ul"/>
          <p:cNvSpPr/>
          <p:nvPr/>
        </p:nvSpPr>
        <p:spPr>
          <a:xfrm>
            <a:off x="4622800" y="6210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ul</a:t>
            </a:r>
          </a:p>
        </p:txBody>
      </p:sp>
      <p:sp>
        <p:nvSpPr>
          <p:cNvPr id="433" name="li"/>
          <p:cNvSpPr/>
          <p:nvPr/>
        </p:nvSpPr>
        <p:spPr>
          <a:xfrm>
            <a:off x="3771900" y="7480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</a:t>
            </a:r>
          </a:p>
        </p:txBody>
      </p:sp>
      <p:sp>
        <p:nvSpPr>
          <p:cNvPr id="434" name="li"/>
          <p:cNvSpPr/>
          <p:nvPr/>
        </p:nvSpPr>
        <p:spPr>
          <a:xfrm>
            <a:off x="5384800" y="7480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</a:t>
            </a:r>
          </a:p>
        </p:txBody>
      </p:sp>
      <p:sp>
        <p:nvSpPr>
          <p:cNvPr id="435" name="li"/>
          <p:cNvSpPr/>
          <p:nvPr/>
        </p:nvSpPr>
        <p:spPr>
          <a:xfrm>
            <a:off x="6997700" y="7480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</a:t>
            </a:r>
          </a:p>
        </p:txBody>
      </p:sp>
      <p:sp>
        <p:nvSpPr>
          <p:cNvPr id="436" name="z"/>
          <p:cNvSpPr/>
          <p:nvPr/>
        </p:nvSpPr>
        <p:spPr>
          <a:xfrm>
            <a:off x="7234535" y="8277421"/>
            <a:ext cx="418605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z</a:t>
            </a:r>
          </a:p>
        </p:txBody>
      </p:sp>
      <p:sp>
        <p:nvSpPr>
          <p:cNvPr id="455" name="Connection Line"/>
          <p:cNvSpPr/>
          <p:nvPr/>
        </p:nvSpPr>
        <p:spPr>
          <a:xfrm>
            <a:off x="7059691" y="79416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38" name="x"/>
          <p:cNvSpPr/>
          <p:nvPr/>
        </p:nvSpPr>
        <p:spPr>
          <a:xfrm>
            <a:off x="4059535" y="8277421"/>
            <a:ext cx="455167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x</a:t>
            </a:r>
          </a:p>
        </p:txBody>
      </p:sp>
      <p:sp>
        <p:nvSpPr>
          <p:cNvPr id="456" name="Connection Line"/>
          <p:cNvSpPr/>
          <p:nvPr/>
        </p:nvSpPr>
        <p:spPr>
          <a:xfrm>
            <a:off x="3884691" y="79416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40" name="Line"/>
          <p:cNvSpPr/>
          <p:nvPr/>
        </p:nvSpPr>
        <p:spPr>
          <a:xfrm>
            <a:off x="4295526" y="5815633"/>
            <a:ext cx="672357" cy="3646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1" name="Line"/>
          <p:cNvSpPr/>
          <p:nvPr/>
        </p:nvSpPr>
        <p:spPr>
          <a:xfrm>
            <a:off x="5541467" y="6679359"/>
            <a:ext cx="1529954" cy="73037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2" name="b"/>
          <p:cNvSpPr/>
          <p:nvPr/>
        </p:nvSpPr>
        <p:spPr>
          <a:xfrm>
            <a:off x="5568801" y="8369300"/>
            <a:ext cx="61163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457" name="Connection Line"/>
          <p:cNvSpPr/>
          <p:nvPr/>
        </p:nvSpPr>
        <p:spPr>
          <a:xfrm>
            <a:off x="5408691" y="79416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44" name="y"/>
          <p:cNvSpPr/>
          <p:nvPr/>
        </p:nvSpPr>
        <p:spPr>
          <a:xfrm>
            <a:off x="5824835" y="9166421"/>
            <a:ext cx="418605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y</a:t>
            </a:r>
          </a:p>
        </p:txBody>
      </p:sp>
      <p:sp>
        <p:nvSpPr>
          <p:cNvPr id="458" name="Connection Line"/>
          <p:cNvSpPr/>
          <p:nvPr/>
        </p:nvSpPr>
        <p:spPr>
          <a:xfrm>
            <a:off x="5649991" y="88306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46" name="Line"/>
          <p:cNvSpPr/>
          <p:nvPr/>
        </p:nvSpPr>
        <p:spPr>
          <a:xfrm flipH="1">
            <a:off x="4171156" y="6679359"/>
            <a:ext cx="481312" cy="7781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7" name="Line"/>
          <p:cNvSpPr/>
          <p:nvPr/>
        </p:nvSpPr>
        <p:spPr>
          <a:xfrm>
            <a:off x="5033467" y="6679359"/>
            <a:ext cx="515740" cy="79506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8" name="Rounded Rectangle"/>
          <p:cNvSpPr/>
          <p:nvPr/>
        </p:nvSpPr>
        <p:spPr>
          <a:xfrm>
            <a:off x="3583037" y="7305154"/>
            <a:ext cx="4495801" cy="710560"/>
          </a:xfrm>
          <a:prstGeom prst="roundRect">
            <a:avLst>
              <a:gd name="adj" fmla="val 26810"/>
            </a:avLst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9" name="list of three elements"/>
          <p:cNvSpPr txBox="1"/>
          <p:nvPr/>
        </p:nvSpPr>
        <p:spPr>
          <a:xfrm>
            <a:off x="7981106" y="3797299"/>
            <a:ext cx="250358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list of three elements</a:t>
            </a:r>
          </a:p>
        </p:txBody>
      </p:sp>
      <p:sp>
        <p:nvSpPr>
          <p:cNvPr id="450" name="prints 3"/>
          <p:cNvSpPr txBox="1"/>
          <p:nvPr/>
        </p:nvSpPr>
        <p:spPr>
          <a:xfrm>
            <a:off x="7334646" y="4305299"/>
            <a:ext cx="10025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prints 3</a:t>
            </a:r>
          </a:p>
        </p:txBody>
      </p:sp>
      <p:sp>
        <p:nvSpPr>
          <p:cNvPr id="451" name="Rounded Rectangle"/>
          <p:cNvSpPr/>
          <p:nvPr/>
        </p:nvSpPr>
        <p:spPr>
          <a:xfrm>
            <a:off x="5259437" y="2352154"/>
            <a:ext cx="1658194" cy="710560"/>
          </a:xfrm>
          <a:prstGeom prst="roundRect">
            <a:avLst>
              <a:gd name="adj" fmla="val 26810"/>
            </a:avLst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2" name="Rounded Rectangle"/>
          <p:cNvSpPr/>
          <p:nvPr/>
        </p:nvSpPr>
        <p:spPr>
          <a:xfrm>
            <a:off x="6885037" y="2352154"/>
            <a:ext cx="2785568" cy="710560"/>
          </a:xfrm>
          <a:prstGeom prst="roundRect">
            <a:avLst>
              <a:gd name="adj" fmla="val 26810"/>
            </a:avLst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3" name="Rounded Rectangle"/>
          <p:cNvSpPr/>
          <p:nvPr/>
        </p:nvSpPr>
        <p:spPr>
          <a:xfrm>
            <a:off x="9667775" y="2352154"/>
            <a:ext cx="1526830" cy="710560"/>
          </a:xfrm>
          <a:prstGeom prst="roundRect">
            <a:avLst>
              <a:gd name="adj" fmla="val 26810"/>
            </a:avLst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Extracting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Extracting Text</a:t>
            </a:r>
          </a:p>
        </p:txBody>
      </p:sp>
      <p:sp>
        <p:nvSpPr>
          <p:cNvPr id="461" name="from bs4 import BeautifulSoup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430993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from bs4 import BeautifulSoup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br/>
            <a:r>
              <a:rPr>
                <a:solidFill>
                  <a:schemeClr val="accent3"/>
                </a:solidFill>
              </a:rPr>
              <a:t>html</a:t>
            </a:r>
            <a:r>
              <a:t> = "</a:t>
            </a:r>
            <a:r>
              <a:rPr sz="2100"/>
              <a:t>&lt;b&gt;Items&lt;/b&gt;&lt;ul&gt;&lt;li&gt;</a:t>
            </a:r>
            <a:r>
              <a:rPr sz="2100"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rPr sz="2100"/>
              <a:t>&lt;/li&gt;&lt;li&gt;&lt;b&gt;</a:t>
            </a:r>
            <a:r>
              <a:rPr sz="2100"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</a:t>
            </a:r>
            <a:r>
              <a:rPr sz="2100"/>
              <a:t>&lt;/b&gt;&lt;/li&gt;&lt;li&gt;</a:t>
            </a:r>
            <a:r>
              <a:rPr sz="2100"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z</a:t>
            </a:r>
            <a:r>
              <a:rPr sz="2100"/>
              <a:t>&lt;/li&gt;&lt;/ul&gt;</a:t>
            </a:r>
            <a:r>
              <a:t>"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doc = BeautifulSoup(</a:t>
            </a:r>
            <a:r>
              <a:rPr>
                <a:solidFill>
                  <a:schemeClr val="accent3"/>
                </a:solidFill>
              </a:rPr>
              <a:t>html</a:t>
            </a:r>
            <a:r>
              <a:t>, "html.parser")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elements</a:t>
            </a:r>
            <a:r>
              <a:t> = doc.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find_all</a:t>
            </a:r>
            <a:r>
              <a:t>("li")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print(len(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elements</a:t>
            </a:r>
            <a:r>
              <a:t>))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for </a:t>
            </a:r>
            <a:r>
              <a:rPr b="1"/>
              <a:t>e</a:t>
            </a:r>
            <a:r>
              <a:t> in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elements</a:t>
            </a:r>
            <a:r>
              <a:t>: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    print(</a:t>
            </a:r>
            <a:r>
              <a:rPr b="1"/>
              <a:t>e</a:t>
            </a:r>
            <a:r>
              <a:t>.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get_text</a:t>
            </a:r>
            <a:r>
              <a:t>())</a:t>
            </a:r>
          </a:p>
        </p:txBody>
      </p:sp>
      <p:pic>
        <p:nvPicPr>
          <p:cNvPr id="4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496" y="6562204"/>
            <a:ext cx="1828801" cy="27559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463" name="Rounded Rectangle"/>
          <p:cNvSpPr/>
          <p:nvPr/>
        </p:nvSpPr>
        <p:spPr>
          <a:xfrm>
            <a:off x="5259437" y="2352154"/>
            <a:ext cx="1658194" cy="710560"/>
          </a:xfrm>
          <a:prstGeom prst="roundRect">
            <a:avLst>
              <a:gd name="adj" fmla="val 26810"/>
            </a:avLst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64" name="Rounded Rectangle"/>
          <p:cNvSpPr/>
          <p:nvPr/>
        </p:nvSpPr>
        <p:spPr>
          <a:xfrm>
            <a:off x="6885037" y="2352154"/>
            <a:ext cx="2785568" cy="710560"/>
          </a:xfrm>
          <a:prstGeom prst="roundRect">
            <a:avLst>
              <a:gd name="adj" fmla="val 26810"/>
            </a:avLst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65" name="Rounded Rectangle"/>
          <p:cNvSpPr/>
          <p:nvPr/>
        </p:nvSpPr>
        <p:spPr>
          <a:xfrm>
            <a:off x="9667775" y="2352154"/>
            <a:ext cx="1526830" cy="710560"/>
          </a:xfrm>
          <a:prstGeom prst="roundRect">
            <a:avLst>
              <a:gd name="adj" fmla="val 26810"/>
            </a:avLst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66" name="Prints:…"/>
          <p:cNvSpPr txBox="1"/>
          <p:nvPr/>
        </p:nvSpPr>
        <p:spPr>
          <a:xfrm>
            <a:off x="1791072" y="7035799"/>
            <a:ext cx="1218456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Prints:</a:t>
            </a:r>
          </a:p>
          <a:p>
            <a:pPr>
              <a:defRPr b="0"/>
            </a:pPr>
            <a:r>
              <a:t>x</a:t>
            </a:r>
          </a:p>
          <a:p>
            <a:pPr>
              <a:defRPr b="0"/>
            </a:pPr>
            <a:r>
              <a:t>y</a:t>
            </a:r>
          </a:p>
          <a:p>
            <a:pPr>
              <a:defRPr b="0"/>
            </a:pPr>
            <a:r>
              <a:t>z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earching for Elemen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Searching for Elements</a:t>
            </a:r>
          </a:p>
        </p:txBody>
      </p:sp>
      <p:sp>
        <p:nvSpPr>
          <p:cNvPr id="469" name="from bs4 import BeautifulSoup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430993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from bs4 import BeautifulSoup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br/>
            <a:r>
              <a:rPr>
                <a:solidFill>
                  <a:schemeClr val="accent3"/>
                </a:solidFill>
              </a:rPr>
              <a:t>html</a:t>
            </a:r>
            <a:r>
              <a:t> = "</a:t>
            </a:r>
            <a:r>
              <a:rPr sz="2100"/>
              <a:t>&lt;b&gt;Items&lt;/b&gt;&lt;ul&gt;&lt;li&gt;x&lt;/li&gt;&lt;li&gt;&lt;b&gt;y&lt;/b&gt;&lt;/li&gt;&lt;li&gt;z&lt;/li&gt;&lt;/ul&gt;</a:t>
            </a:r>
            <a:r>
              <a:t>"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doc = BeautifulSoup(</a:t>
            </a:r>
            <a:r>
              <a:rPr>
                <a:solidFill>
                  <a:schemeClr val="accent3"/>
                </a:solidFill>
              </a:rPr>
              <a:t>html</a:t>
            </a:r>
            <a:r>
              <a:t>, "html.parser")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elements = doc.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find_all</a:t>
            </a:r>
            <a:r>
              <a:t>("b")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print(len(elements))</a:t>
            </a:r>
          </a:p>
        </p:txBody>
      </p:sp>
      <p:pic>
        <p:nvPicPr>
          <p:cNvPr id="47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496" y="6562204"/>
            <a:ext cx="1828801" cy="27559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471" name="doc"/>
          <p:cNvSpPr/>
          <p:nvPr/>
        </p:nvSpPr>
        <p:spPr>
          <a:xfrm>
            <a:off x="3352800" y="5448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doc</a:t>
            </a:r>
          </a:p>
        </p:txBody>
      </p:sp>
      <p:sp>
        <p:nvSpPr>
          <p:cNvPr id="472" name="b"/>
          <p:cNvSpPr/>
          <p:nvPr/>
        </p:nvSpPr>
        <p:spPr>
          <a:xfrm>
            <a:off x="1955800" y="6210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473" name="Line"/>
          <p:cNvSpPr/>
          <p:nvPr/>
        </p:nvSpPr>
        <p:spPr>
          <a:xfrm flipH="1">
            <a:off x="2644526" y="5815633"/>
            <a:ext cx="672357" cy="3646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74" name="Items"/>
          <p:cNvSpPr/>
          <p:nvPr/>
        </p:nvSpPr>
        <p:spPr>
          <a:xfrm>
            <a:off x="2243435" y="7007421"/>
            <a:ext cx="1346399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Items</a:t>
            </a:r>
          </a:p>
        </p:txBody>
      </p:sp>
      <p:sp>
        <p:nvSpPr>
          <p:cNvPr id="498" name="Connection Line"/>
          <p:cNvSpPr/>
          <p:nvPr/>
        </p:nvSpPr>
        <p:spPr>
          <a:xfrm>
            <a:off x="2068591" y="66716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76" name="ul"/>
          <p:cNvSpPr/>
          <p:nvPr/>
        </p:nvSpPr>
        <p:spPr>
          <a:xfrm>
            <a:off x="4622800" y="6210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ul</a:t>
            </a:r>
          </a:p>
        </p:txBody>
      </p:sp>
      <p:sp>
        <p:nvSpPr>
          <p:cNvPr id="477" name="li"/>
          <p:cNvSpPr/>
          <p:nvPr/>
        </p:nvSpPr>
        <p:spPr>
          <a:xfrm>
            <a:off x="3771900" y="7480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</a:t>
            </a:r>
          </a:p>
        </p:txBody>
      </p:sp>
      <p:sp>
        <p:nvSpPr>
          <p:cNvPr id="478" name="li"/>
          <p:cNvSpPr/>
          <p:nvPr/>
        </p:nvSpPr>
        <p:spPr>
          <a:xfrm>
            <a:off x="5384800" y="7480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</a:t>
            </a:r>
          </a:p>
        </p:txBody>
      </p:sp>
      <p:sp>
        <p:nvSpPr>
          <p:cNvPr id="479" name="li"/>
          <p:cNvSpPr/>
          <p:nvPr/>
        </p:nvSpPr>
        <p:spPr>
          <a:xfrm>
            <a:off x="6997700" y="7480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</a:t>
            </a:r>
          </a:p>
        </p:txBody>
      </p:sp>
      <p:sp>
        <p:nvSpPr>
          <p:cNvPr id="480" name="z"/>
          <p:cNvSpPr/>
          <p:nvPr/>
        </p:nvSpPr>
        <p:spPr>
          <a:xfrm>
            <a:off x="7234535" y="8277421"/>
            <a:ext cx="418605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z</a:t>
            </a:r>
          </a:p>
        </p:txBody>
      </p:sp>
      <p:sp>
        <p:nvSpPr>
          <p:cNvPr id="499" name="Connection Line"/>
          <p:cNvSpPr/>
          <p:nvPr/>
        </p:nvSpPr>
        <p:spPr>
          <a:xfrm>
            <a:off x="7059691" y="79416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82" name="x"/>
          <p:cNvSpPr/>
          <p:nvPr/>
        </p:nvSpPr>
        <p:spPr>
          <a:xfrm>
            <a:off x="4059535" y="8277421"/>
            <a:ext cx="455167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x</a:t>
            </a:r>
          </a:p>
        </p:txBody>
      </p:sp>
      <p:sp>
        <p:nvSpPr>
          <p:cNvPr id="500" name="Connection Line"/>
          <p:cNvSpPr/>
          <p:nvPr/>
        </p:nvSpPr>
        <p:spPr>
          <a:xfrm>
            <a:off x="3884691" y="79416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84" name="Line"/>
          <p:cNvSpPr/>
          <p:nvPr/>
        </p:nvSpPr>
        <p:spPr>
          <a:xfrm>
            <a:off x="4295526" y="5815633"/>
            <a:ext cx="672357" cy="3646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85" name="Line"/>
          <p:cNvSpPr/>
          <p:nvPr/>
        </p:nvSpPr>
        <p:spPr>
          <a:xfrm>
            <a:off x="5541467" y="6679359"/>
            <a:ext cx="1529954" cy="73037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86" name="b"/>
          <p:cNvSpPr/>
          <p:nvPr/>
        </p:nvSpPr>
        <p:spPr>
          <a:xfrm>
            <a:off x="5568801" y="8369300"/>
            <a:ext cx="61163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501" name="Connection Line"/>
          <p:cNvSpPr/>
          <p:nvPr/>
        </p:nvSpPr>
        <p:spPr>
          <a:xfrm>
            <a:off x="5408691" y="79416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88" name="y"/>
          <p:cNvSpPr/>
          <p:nvPr/>
        </p:nvSpPr>
        <p:spPr>
          <a:xfrm>
            <a:off x="5824835" y="9166421"/>
            <a:ext cx="418605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y</a:t>
            </a:r>
          </a:p>
        </p:txBody>
      </p:sp>
      <p:sp>
        <p:nvSpPr>
          <p:cNvPr id="502" name="Connection Line"/>
          <p:cNvSpPr/>
          <p:nvPr/>
        </p:nvSpPr>
        <p:spPr>
          <a:xfrm>
            <a:off x="5649991" y="88306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90" name="Line"/>
          <p:cNvSpPr/>
          <p:nvPr/>
        </p:nvSpPr>
        <p:spPr>
          <a:xfrm flipH="1">
            <a:off x="4171156" y="6679359"/>
            <a:ext cx="481312" cy="7781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91" name="Line"/>
          <p:cNvSpPr/>
          <p:nvPr/>
        </p:nvSpPr>
        <p:spPr>
          <a:xfrm>
            <a:off x="5033467" y="6679359"/>
            <a:ext cx="515740" cy="79506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03" name="Connection Line"/>
          <p:cNvSpPr/>
          <p:nvPr/>
        </p:nvSpPr>
        <p:spPr>
          <a:xfrm>
            <a:off x="6427627" y="4214755"/>
            <a:ext cx="987271" cy="7248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61" h="21600" extrusionOk="0">
                <a:moveTo>
                  <a:pt x="20761" y="21600"/>
                </a:moveTo>
                <a:cubicBezTo>
                  <a:pt x="6054" y="18314"/>
                  <a:pt x="-839" y="11114"/>
                  <a:pt x="81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93" name="now look for all bold elements"/>
          <p:cNvSpPr txBox="1"/>
          <p:nvPr/>
        </p:nvSpPr>
        <p:spPr>
          <a:xfrm>
            <a:off x="7594500" y="4686300"/>
            <a:ext cx="398800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now look for all bold elements</a:t>
            </a:r>
          </a:p>
        </p:txBody>
      </p:sp>
      <p:sp>
        <p:nvSpPr>
          <p:cNvPr id="494" name="Rounded Rectangle"/>
          <p:cNvSpPr/>
          <p:nvPr/>
        </p:nvSpPr>
        <p:spPr>
          <a:xfrm>
            <a:off x="1713884" y="6086312"/>
            <a:ext cx="1376106" cy="710560"/>
          </a:xfrm>
          <a:prstGeom prst="roundRect">
            <a:avLst>
              <a:gd name="adj" fmla="val 26810"/>
            </a:avLst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95" name="Rounded Rectangle"/>
          <p:cNvSpPr/>
          <p:nvPr/>
        </p:nvSpPr>
        <p:spPr>
          <a:xfrm>
            <a:off x="5346084" y="8245312"/>
            <a:ext cx="1057068" cy="710560"/>
          </a:xfrm>
          <a:prstGeom prst="roundRect">
            <a:avLst>
              <a:gd name="adj" fmla="val 26810"/>
            </a:avLst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96" name="Rounded Rectangle"/>
          <p:cNvSpPr/>
          <p:nvPr/>
        </p:nvSpPr>
        <p:spPr>
          <a:xfrm>
            <a:off x="2691784" y="2352154"/>
            <a:ext cx="1967152" cy="710560"/>
          </a:xfrm>
          <a:prstGeom prst="roundRect">
            <a:avLst>
              <a:gd name="adj" fmla="val 26810"/>
            </a:avLst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97" name="Rounded Rectangle"/>
          <p:cNvSpPr/>
          <p:nvPr/>
        </p:nvSpPr>
        <p:spPr>
          <a:xfrm>
            <a:off x="7503537" y="2352154"/>
            <a:ext cx="1308299" cy="710560"/>
          </a:xfrm>
          <a:prstGeom prst="roundRect">
            <a:avLst>
              <a:gd name="adj" fmla="val 26810"/>
            </a:avLst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earching for Elemen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Searching for Elements</a:t>
            </a:r>
          </a:p>
        </p:txBody>
      </p:sp>
      <p:sp>
        <p:nvSpPr>
          <p:cNvPr id="506" name="from bs4 import BeautifulSoup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430993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from bs4 import BeautifulSoup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br/>
            <a:r>
              <a:rPr>
                <a:solidFill>
                  <a:schemeClr val="accent3"/>
                </a:solidFill>
              </a:rPr>
              <a:t>html</a:t>
            </a:r>
            <a:r>
              <a:t> = "</a:t>
            </a:r>
            <a:r>
              <a:rPr sz="2100"/>
              <a:t>&lt;b&gt;Items&lt;/b&gt;&lt;ul&gt;&lt;li&gt;x&lt;/li&gt;&lt;li&gt;&lt;b&gt;y&lt;/b&gt;&lt;/li&gt;&lt;li&gt;z&lt;/li&gt;&lt;/ul&gt;</a:t>
            </a:r>
            <a:r>
              <a:t>"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doc = BeautifulSoup(</a:t>
            </a:r>
            <a:r>
              <a:rPr>
                <a:solidFill>
                  <a:schemeClr val="accent3"/>
                </a:solidFill>
              </a:rPr>
              <a:t>html</a:t>
            </a:r>
            <a:r>
              <a:t>, "html.parser")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elements = doc.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find_all</a:t>
            </a:r>
            <a:r>
              <a:t>("b")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print(len(elements))</a:t>
            </a:r>
          </a:p>
        </p:txBody>
      </p:sp>
      <p:pic>
        <p:nvPicPr>
          <p:cNvPr id="50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496" y="6562204"/>
            <a:ext cx="1828801" cy="27559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508" name="doc"/>
          <p:cNvSpPr/>
          <p:nvPr/>
        </p:nvSpPr>
        <p:spPr>
          <a:xfrm>
            <a:off x="3352800" y="5448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doc</a:t>
            </a:r>
          </a:p>
        </p:txBody>
      </p:sp>
      <p:sp>
        <p:nvSpPr>
          <p:cNvPr id="509" name="b"/>
          <p:cNvSpPr/>
          <p:nvPr/>
        </p:nvSpPr>
        <p:spPr>
          <a:xfrm>
            <a:off x="1955800" y="6210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510" name="Line"/>
          <p:cNvSpPr/>
          <p:nvPr/>
        </p:nvSpPr>
        <p:spPr>
          <a:xfrm flipH="1">
            <a:off x="2644526" y="5815633"/>
            <a:ext cx="672357" cy="3646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11" name="Items"/>
          <p:cNvSpPr/>
          <p:nvPr/>
        </p:nvSpPr>
        <p:spPr>
          <a:xfrm>
            <a:off x="2243435" y="7007421"/>
            <a:ext cx="1346399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Items</a:t>
            </a:r>
          </a:p>
        </p:txBody>
      </p:sp>
      <p:sp>
        <p:nvSpPr>
          <p:cNvPr id="535" name="Connection Line"/>
          <p:cNvSpPr/>
          <p:nvPr/>
        </p:nvSpPr>
        <p:spPr>
          <a:xfrm>
            <a:off x="2068591" y="66716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513" name="ul"/>
          <p:cNvSpPr/>
          <p:nvPr/>
        </p:nvSpPr>
        <p:spPr>
          <a:xfrm>
            <a:off x="4622800" y="6210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ul</a:t>
            </a:r>
          </a:p>
        </p:txBody>
      </p:sp>
      <p:sp>
        <p:nvSpPr>
          <p:cNvPr id="514" name="li"/>
          <p:cNvSpPr/>
          <p:nvPr/>
        </p:nvSpPr>
        <p:spPr>
          <a:xfrm>
            <a:off x="3771900" y="7480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</a:t>
            </a:r>
          </a:p>
        </p:txBody>
      </p:sp>
      <p:sp>
        <p:nvSpPr>
          <p:cNvPr id="515" name="li"/>
          <p:cNvSpPr/>
          <p:nvPr/>
        </p:nvSpPr>
        <p:spPr>
          <a:xfrm>
            <a:off x="5384800" y="7480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</a:t>
            </a:r>
          </a:p>
        </p:txBody>
      </p:sp>
      <p:sp>
        <p:nvSpPr>
          <p:cNvPr id="516" name="li"/>
          <p:cNvSpPr/>
          <p:nvPr/>
        </p:nvSpPr>
        <p:spPr>
          <a:xfrm>
            <a:off x="6997700" y="7480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</a:t>
            </a:r>
          </a:p>
        </p:txBody>
      </p:sp>
      <p:sp>
        <p:nvSpPr>
          <p:cNvPr id="517" name="z"/>
          <p:cNvSpPr/>
          <p:nvPr/>
        </p:nvSpPr>
        <p:spPr>
          <a:xfrm>
            <a:off x="7234535" y="8277421"/>
            <a:ext cx="418605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z</a:t>
            </a:r>
          </a:p>
        </p:txBody>
      </p:sp>
      <p:sp>
        <p:nvSpPr>
          <p:cNvPr id="536" name="Connection Line"/>
          <p:cNvSpPr/>
          <p:nvPr/>
        </p:nvSpPr>
        <p:spPr>
          <a:xfrm>
            <a:off x="7059691" y="79416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519" name="x"/>
          <p:cNvSpPr/>
          <p:nvPr/>
        </p:nvSpPr>
        <p:spPr>
          <a:xfrm>
            <a:off x="4059535" y="8277421"/>
            <a:ext cx="455167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x</a:t>
            </a:r>
          </a:p>
        </p:txBody>
      </p:sp>
      <p:sp>
        <p:nvSpPr>
          <p:cNvPr id="537" name="Connection Line"/>
          <p:cNvSpPr/>
          <p:nvPr/>
        </p:nvSpPr>
        <p:spPr>
          <a:xfrm>
            <a:off x="3884691" y="79416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521" name="Line"/>
          <p:cNvSpPr/>
          <p:nvPr/>
        </p:nvSpPr>
        <p:spPr>
          <a:xfrm>
            <a:off x="4295526" y="5815633"/>
            <a:ext cx="672357" cy="3646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22" name="Line"/>
          <p:cNvSpPr/>
          <p:nvPr/>
        </p:nvSpPr>
        <p:spPr>
          <a:xfrm>
            <a:off x="5541467" y="6679359"/>
            <a:ext cx="1529954" cy="73037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23" name="b"/>
          <p:cNvSpPr/>
          <p:nvPr/>
        </p:nvSpPr>
        <p:spPr>
          <a:xfrm>
            <a:off x="5568801" y="8369300"/>
            <a:ext cx="61163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538" name="Connection Line"/>
          <p:cNvSpPr/>
          <p:nvPr/>
        </p:nvSpPr>
        <p:spPr>
          <a:xfrm>
            <a:off x="5408691" y="79416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525" name="y"/>
          <p:cNvSpPr/>
          <p:nvPr/>
        </p:nvSpPr>
        <p:spPr>
          <a:xfrm>
            <a:off x="5824835" y="9166421"/>
            <a:ext cx="418605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y</a:t>
            </a:r>
          </a:p>
        </p:txBody>
      </p:sp>
      <p:sp>
        <p:nvSpPr>
          <p:cNvPr id="539" name="Connection Line"/>
          <p:cNvSpPr/>
          <p:nvPr/>
        </p:nvSpPr>
        <p:spPr>
          <a:xfrm>
            <a:off x="5649991" y="88306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527" name="Line"/>
          <p:cNvSpPr/>
          <p:nvPr/>
        </p:nvSpPr>
        <p:spPr>
          <a:xfrm flipH="1">
            <a:off x="4171156" y="6679359"/>
            <a:ext cx="481312" cy="7781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28" name="Line"/>
          <p:cNvSpPr/>
          <p:nvPr/>
        </p:nvSpPr>
        <p:spPr>
          <a:xfrm>
            <a:off x="5033467" y="6679359"/>
            <a:ext cx="515740" cy="79506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29" name="Rounded Rectangle"/>
          <p:cNvSpPr/>
          <p:nvPr/>
        </p:nvSpPr>
        <p:spPr>
          <a:xfrm>
            <a:off x="1713884" y="6086312"/>
            <a:ext cx="1376106" cy="710560"/>
          </a:xfrm>
          <a:prstGeom prst="roundRect">
            <a:avLst>
              <a:gd name="adj" fmla="val 26810"/>
            </a:avLst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0" name="Rounded Rectangle"/>
          <p:cNvSpPr/>
          <p:nvPr/>
        </p:nvSpPr>
        <p:spPr>
          <a:xfrm>
            <a:off x="5346084" y="8245312"/>
            <a:ext cx="1057068" cy="710560"/>
          </a:xfrm>
          <a:prstGeom prst="roundRect">
            <a:avLst>
              <a:gd name="adj" fmla="val 26810"/>
            </a:avLst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1" name="Rounded Rectangle"/>
          <p:cNvSpPr/>
          <p:nvPr/>
        </p:nvSpPr>
        <p:spPr>
          <a:xfrm>
            <a:off x="2691784" y="2352154"/>
            <a:ext cx="1967152" cy="710560"/>
          </a:xfrm>
          <a:prstGeom prst="roundRect">
            <a:avLst>
              <a:gd name="adj" fmla="val 26810"/>
            </a:avLst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2" name="Rounded Rectangle"/>
          <p:cNvSpPr/>
          <p:nvPr/>
        </p:nvSpPr>
        <p:spPr>
          <a:xfrm>
            <a:off x="7503537" y="2352154"/>
            <a:ext cx="1308299" cy="710560"/>
          </a:xfrm>
          <a:prstGeom prst="roundRect">
            <a:avLst>
              <a:gd name="adj" fmla="val 26810"/>
            </a:avLst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3" name="list of two elements"/>
          <p:cNvSpPr txBox="1"/>
          <p:nvPr/>
        </p:nvSpPr>
        <p:spPr>
          <a:xfrm>
            <a:off x="7816254" y="3797299"/>
            <a:ext cx="2325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list of two elements</a:t>
            </a:r>
          </a:p>
        </p:txBody>
      </p:sp>
      <p:sp>
        <p:nvSpPr>
          <p:cNvPr id="534" name="prints 2"/>
          <p:cNvSpPr txBox="1"/>
          <p:nvPr/>
        </p:nvSpPr>
        <p:spPr>
          <a:xfrm>
            <a:off x="7080646" y="4305299"/>
            <a:ext cx="10025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/>
              <a:t>prints 2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Find O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Find One</a:t>
            </a:r>
          </a:p>
        </p:txBody>
      </p:sp>
      <p:sp>
        <p:nvSpPr>
          <p:cNvPr id="542" name="from bs4 import BeautifulSoup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430993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from bs4 import BeautifulSoup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br/>
            <a:r>
              <a:rPr>
                <a:solidFill>
                  <a:schemeClr val="accent3"/>
                </a:solidFill>
              </a:rPr>
              <a:t>html</a:t>
            </a:r>
            <a:r>
              <a:t> = "</a:t>
            </a:r>
            <a:r>
              <a:rPr sz="2100"/>
              <a:t>&lt;b&gt;Items&lt;/b&gt;&lt;ul&gt;&lt;li&gt;x&lt;/li&gt;&lt;li&gt;&lt;b&gt;y&lt;/b&gt;&lt;/li&gt;&lt;li&gt;z&lt;/li&gt;&lt;/ul&gt;</a:t>
            </a:r>
            <a:r>
              <a:t>"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doc = BeautifulSoup(</a:t>
            </a:r>
            <a:r>
              <a:rPr>
                <a:solidFill>
                  <a:schemeClr val="accent3"/>
                </a:solidFill>
              </a:rPr>
              <a:t>html</a:t>
            </a:r>
            <a:r>
              <a:t>, "html.parser")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li = doc.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find</a:t>
            </a:r>
            <a:r>
              <a:t>("li")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assert(li != None)</a:t>
            </a:r>
          </a:p>
        </p:txBody>
      </p:sp>
      <p:pic>
        <p:nvPicPr>
          <p:cNvPr id="54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496" y="6562204"/>
            <a:ext cx="1828801" cy="27559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544" name="doc"/>
          <p:cNvSpPr/>
          <p:nvPr/>
        </p:nvSpPr>
        <p:spPr>
          <a:xfrm>
            <a:off x="3352800" y="5448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doc</a:t>
            </a:r>
          </a:p>
        </p:txBody>
      </p:sp>
      <p:sp>
        <p:nvSpPr>
          <p:cNvPr id="545" name="b"/>
          <p:cNvSpPr/>
          <p:nvPr/>
        </p:nvSpPr>
        <p:spPr>
          <a:xfrm>
            <a:off x="1955800" y="6210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546" name="Line"/>
          <p:cNvSpPr/>
          <p:nvPr/>
        </p:nvSpPr>
        <p:spPr>
          <a:xfrm flipH="1">
            <a:off x="2644526" y="5815633"/>
            <a:ext cx="672357" cy="3646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7" name="Items"/>
          <p:cNvSpPr/>
          <p:nvPr/>
        </p:nvSpPr>
        <p:spPr>
          <a:xfrm>
            <a:off x="2243435" y="7007421"/>
            <a:ext cx="1346399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Items</a:t>
            </a:r>
          </a:p>
        </p:txBody>
      </p:sp>
      <p:sp>
        <p:nvSpPr>
          <p:cNvPr id="568" name="Connection Line"/>
          <p:cNvSpPr/>
          <p:nvPr/>
        </p:nvSpPr>
        <p:spPr>
          <a:xfrm>
            <a:off x="2068591" y="66716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549" name="ul"/>
          <p:cNvSpPr/>
          <p:nvPr/>
        </p:nvSpPr>
        <p:spPr>
          <a:xfrm>
            <a:off x="4622800" y="6210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ul</a:t>
            </a:r>
          </a:p>
        </p:txBody>
      </p:sp>
      <p:sp>
        <p:nvSpPr>
          <p:cNvPr id="550" name="li"/>
          <p:cNvSpPr/>
          <p:nvPr/>
        </p:nvSpPr>
        <p:spPr>
          <a:xfrm>
            <a:off x="3771900" y="7480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</a:t>
            </a:r>
          </a:p>
        </p:txBody>
      </p:sp>
      <p:sp>
        <p:nvSpPr>
          <p:cNvPr id="551" name="li"/>
          <p:cNvSpPr/>
          <p:nvPr/>
        </p:nvSpPr>
        <p:spPr>
          <a:xfrm>
            <a:off x="5384800" y="7480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</a:t>
            </a:r>
          </a:p>
        </p:txBody>
      </p:sp>
      <p:sp>
        <p:nvSpPr>
          <p:cNvPr id="552" name="li"/>
          <p:cNvSpPr/>
          <p:nvPr/>
        </p:nvSpPr>
        <p:spPr>
          <a:xfrm>
            <a:off x="6997700" y="7480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</a:t>
            </a:r>
          </a:p>
        </p:txBody>
      </p:sp>
      <p:sp>
        <p:nvSpPr>
          <p:cNvPr id="553" name="z"/>
          <p:cNvSpPr/>
          <p:nvPr/>
        </p:nvSpPr>
        <p:spPr>
          <a:xfrm>
            <a:off x="7234535" y="8277421"/>
            <a:ext cx="418605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z</a:t>
            </a:r>
          </a:p>
        </p:txBody>
      </p:sp>
      <p:sp>
        <p:nvSpPr>
          <p:cNvPr id="569" name="Connection Line"/>
          <p:cNvSpPr/>
          <p:nvPr/>
        </p:nvSpPr>
        <p:spPr>
          <a:xfrm>
            <a:off x="7059691" y="79416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555" name="x"/>
          <p:cNvSpPr/>
          <p:nvPr/>
        </p:nvSpPr>
        <p:spPr>
          <a:xfrm>
            <a:off x="4059535" y="8277421"/>
            <a:ext cx="455167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x</a:t>
            </a:r>
          </a:p>
        </p:txBody>
      </p:sp>
      <p:sp>
        <p:nvSpPr>
          <p:cNvPr id="570" name="Connection Line"/>
          <p:cNvSpPr/>
          <p:nvPr/>
        </p:nvSpPr>
        <p:spPr>
          <a:xfrm>
            <a:off x="3884691" y="79416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557" name="Line"/>
          <p:cNvSpPr/>
          <p:nvPr/>
        </p:nvSpPr>
        <p:spPr>
          <a:xfrm>
            <a:off x="4295526" y="5815633"/>
            <a:ext cx="672357" cy="3646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8" name="Line"/>
          <p:cNvSpPr/>
          <p:nvPr/>
        </p:nvSpPr>
        <p:spPr>
          <a:xfrm>
            <a:off x="5541467" y="6679359"/>
            <a:ext cx="1529954" cy="73037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9" name="b"/>
          <p:cNvSpPr/>
          <p:nvPr/>
        </p:nvSpPr>
        <p:spPr>
          <a:xfrm>
            <a:off x="5568801" y="8369300"/>
            <a:ext cx="61163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571" name="Connection Line"/>
          <p:cNvSpPr/>
          <p:nvPr/>
        </p:nvSpPr>
        <p:spPr>
          <a:xfrm>
            <a:off x="5408691" y="79416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561" name="y"/>
          <p:cNvSpPr/>
          <p:nvPr/>
        </p:nvSpPr>
        <p:spPr>
          <a:xfrm>
            <a:off x="5824835" y="9166421"/>
            <a:ext cx="418605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y</a:t>
            </a:r>
          </a:p>
        </p:txBody>
      </p:sp>
      <p:sp>
        <p:nvSpPr>
          <p:cNvPr id="572" name="Connection Line"/>
          <p:cNvSpPr/>
          <p:nvPr/>
        </p:nvSpPr>
        <p:spPr>
          <a:xfrm>
            <a:off x="5649991" y="88306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563" name="Line"/>
          <p:cNvSpPr/>
          <p:nvPr/>
        </p:nvSpPr>
        <p:spPr>
          <a:xfrm flipH="1">
            <a:off x="4171156" y="6679359"/>
            <a:ext cx="481312" cy="7781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64" name="Line"/>
          <p:cNvSpPr/>
          <p:nvPr/>
        </p:nvSpPr>
        <p:spPr>
          <a:xfrm>
            <a:off x="5033467" y="6679359"/>
            <a:ext cx="515740" cy="79506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65" name="Rounded Rectangle"/>
          <p:cNvSpPr/>
          <p:nvPr/>
        </p:nvSpPr>
        <p:spPr>
          <a:xfrm>
            <a:off x="3529984" y="7356312"/>
            <a:ext cx="1376106" cy="710560"/>
          </a:xfrm>
          <a:prstGeom prst="roundRect">
            <a:avLst>
              <a:gd name="adj" fmla="val 26810"/>
            </a:avLst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3" name="Connection Line"/>
          <p:cNvSpPr/>
          <p:nvPr/>
        </p:nvSpPr>
        <p:spPr>
          <a:xfrm>
            <a:off x="5149787" y="4057516"/>
            <a:ext cx="983408" cy="7248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20123" y="9640"/>
                  <a:pt x="12923" y="2440"/>
                  <a:pt x="0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67" name="find just grabs the first one…"/>
          <p:cNvSpPr txBox="1"/>
          <p:nvPr/>
        </p:nvSpPr>
        <p:spPr>
          <a:xfrm>
            <a:off x="5679107" y="4866754"/>
            <a:ext cx="352946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find just grabs the first one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(you don’t get a list)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Find O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Find One</a:t>
            </a:r>
          </a:p>
        </p:txBody>
      </p:sp>
      <p:sp>
        <p:nvSpPr>
          <p:cNvPr id="576" name="from bs4 import BeautifulSoup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430993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from bs4 import BeautifulSoup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br/>
            <a:r>
              <a:rPr>
                <a:solidFill>
                  <a:schemeClr val="accent3"/>
                </a:solidFill>
              </a:rPr>
              <a:t>html</a:t>
            </a:r>
            <a:r>
              <a:t> = "</a:t>
            </a:r>
            <a:r>
              <a:rPr sz="2100"/>
              <a:t>&lt;b&gt;Items&lt;/b&gt;&lt;ul&gt;&lt;li&gt;x&lt;/li&gt;&lt;li&gt;&lt;b&gt;y&lt;/b&gt;&lt;/li&gt;&lt;li&gt;z&lt;/li&gt;&lt;/ul&gt;</a:t>
            </a:r>
            <a:r>
              <a:t>"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doc = BeautifulSoup(</a:t>
            </a:r>
            <a:r>
              <a:rPr>
                <a:solidFill>
                  <a:schemeClr val="accent3"/>
                </a:solidFill>
              </a:rPr>
              <a:t>html</a:t>
            </a:r>
            <a:r>
              <a:t>, "html.parser")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ul = doc.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find</a:t>
            </a:r>
            <a:r>
              <a:t>("ul")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assert(ul != None)</a:t>
            </a:r>
          </a:p>
        </p:txBody>
      </p:sp>
      <p:pic>
        <p:nvPicPr>
          <p:cNvPr id="57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496" y="6562204"/>
            <a:ext cx="1828801" cy="27559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578" name="doc"/>
          <p:cNvSpPr/>
          <p:nvPr/>
        </p:nvSpPr>
        <p:spPr>
          <a:xfrm>
            <a:off x="3352800" y="5448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doc</a:t>
            </a:r>
          </a:p>
        </p:txBody>
      </p:sp>
      <p:sp>
        <p:nvSpPr>
          <p:cNvPr id="579" name="b"/>
          <p:cNvSpPr/>
          <p:nvPr/>
        </p:nvSpPr>
        <p:spPr>
          <a:xfrm>
            <a:off x="1955800" y="6210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580" name="Line"/>
          <p:cNvSpPr/>
          <p:nvPr/>
        </p:nvSpPr>
        <p:spPr>
          <a:xfrm flipH="1">
            <a:off x="2644526" y="5815633"/>
            <a:ext cx="672357" cy="3646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81" name="Items"/>
          <p:cNvSpPr/>
          <p:nvPr/>
        </p:nvSpPr>
        <p:spPr>
          <a:xfrm>
            <a:off x="2243435" y="7007421"/>
            <a:ext cx="1346399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Items</a:t>
            </a:r>
          </a:p>
        </p:txBody>
      </p:sp>
      <p:sp>
        <p:nvSpPr>
          <p:cNvPr id="600" name="Connection Line"/>
          <p:cNvSpPr/>
          <p:nvPr/>
        </p:nvSpPr>
        <p:spPr>
          <a:xfrm>
            <a:off x="2068591" y="66716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583" name="ul"/>
          <p:cNvSpPr/>
          <p:nvPr/>
        </p:nvSpPr>
        <p:spPr>
          <a:xfrm>
            <a:off x="4622800" y="6210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ul</a:t>
            </a:r>
          </a:p>
        </p:txBody>
      </p:sp>
      <p:sp>
        <p:nvSpPr>
          <p:cNvPr id="584" name="li"/>
          <p:cNvSpPr/>
          <p:nvPr/>
        </p:nvSpPr>
        <p:spPr>
          <a:xfrm>
            <a:off x="3771900" y="7480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</a:t>
            </a:r>
          </a:p>
        </p:txBody>
      </p:sp>
      <p:sp>
        <p:nvSpPr>
          <p:cNvPr id="585" name="li"/>
          <p:cNvSpPr/>
          <p:nvPr/>
        </p:nvSpPr>
        <p:spPr>
          <a:xfrm>
            <a:off x="5384800" y="7480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</a:t>
            </a:r>
          </a:p>
        </p:txBody>
      </p:sp>
      <p:sp>
        <p:nvSpPr>
          <p:cNvPr id="586" name="li"/>
          <p:cNvSpPr/>
          <p:nvPr/>
        </p:nvSpPr>
        <p:spPr>
          <a:xfrm>
            <a:off x="6997700" y="7480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</a:t>
            </a:r>
          </a:p>
        </p:txBody>
      </p:sp>
      <p:sp>
        <p:nvSpPr>
          <p:cNvPr id="587" name="z"/>
          <p:cNvSpPr/>
          <p:nvPr/>
        </p:nvSpPr>
        <p:spPr>
          <a:xfrm>
            <a:off x="7234535" y="8277421"/>
            <a:ext cx="418605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z</a:t>
            </a:r>
          </a:p>
        </p:txBody>
      </p:sp>
      <p:sp>
        <p:nvSpPr>
          <p:cNvPr id="601" name="Connection Line"/>
          <p:cNvSpPr/>
          <p:nvPr/>
        </p:nvSpPr>
        <p:spPr>
          <a:xfrm>
            <a:off x="7059691" y="79416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589" name="x"/>
          <p:cNvSpPr/>
          <p:nvPr/>
        </p:nvSpPr>
        <p:spPr>
          <a:xfrm>
            <a:off x="4059535" y="8277421"/>
            <a:ext cx="455167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x</a:t>
            </a:r>
          </a:p>
        </p:txBody>
      </p:sp>
      <p:sp>
        <p:nvSpPr>
          <p:cNvPr id="602" name="Connection Line"/>
          <p:cNvSpPr/>
          <p:nvPr/>
        </p:nvSpPr>
        <p:spPr>
          <a:xfrm>
            <a:off x="3884691" y="79416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591" name="Line"/>
          <p:cNvSpPr/>
          <p:nvPr/>
        </p:nvSpPr>
        <p:spPr>
          <a:xfrm>
            <a:off x="4295526" y="5815633"/>
            <a:ext cx="672357" cy="3646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2" name="Line"/>
          <p:cNvSpPr/>
          <p:nvPr/>
        </p:nvSpPr>
        <p:spPr>
          <a:xfrm>
            <a:off x="5541467" y="6679359"/>
            <a:ext cx="1529954" cy="73037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3" name="b"/>
          <p:cNvSpPr/>
          <p:nvPr/>
        </p:nvSpPr>
        <p:spPr>
          <a:xfrm>
            <a:off x="5568801" y="8369300"/>
            <a:ext cx="61163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603" name="Connection Line"/>
          <p:cNvSpPr/>
          <p:nvPr/>
        </p:nvSpPr>
        <p:spPr>
          <a:xfrm>
            <a:off x="5408691" y="79416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595" name="y"/>
          <p:cNvSpPr/>
          <p:nvPr/>
        </p:nvSpPr>
        <p:spPr>
          <a:xfrm>
            <a:off x="5824835" y="9166421"/>
            <a:ext cx="418605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y</a:t>
            </a:r>
          </a:p>
        </p:txBody>
      </p:sp>
      <p:sp>
        <p:nvSpPr>
          <p:cNvPr id="604" name="Connection Line"/>
          <p:cNvSpPr/>
          <p:nvPr/>
        </p:nvSpPr>
        <p:spPr>
          <a:xfrm>
            <a:off x="5649991" y="88306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597" name="Line"/>
          <p:cNvSpPr/>
          <p:nvPr/>
        </p:nvSpPr>
        <p:spPr>
          <a:xfrm flipH="1">
            <a:off x="4171156" y="6679359"/>
            <a:ext cx="481312" cy="7781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8" name="Line"/>
          <p:cNvSpPr/>
          <p:nvPr/>
        </p:nvSpPr>
        <p:spPr>
          <a:xfrm>
            <a:off x="5033467" y="6679359"/>
            <a:ext cx="515740" cy="79506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9" name="Rounded Rectangle"/>
          <p:cNvSpPr/>
          <p:nvPr/>
        </p:nvSpPr>
        <p:spPr>
          <a:xfrm>
            <a:off x="4380884" y="6086312"/>
            <a:ext cx="1376106" cy="710560"/>
          </a:xfrm>
          <a:prstGeom prst="roundRect">
            <a:avLst>
              <a:gd name="adj" fmla="val 26810"/>
            </a:avLst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earch Within Search Resul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Search Within Search Results</a:t>
            </a:r>
          </a:p>
        </p:txBody>
      </p:sp>
      <p:sp>
        <p:nvSpPr>
          <p:cNvPr id="607" name="from bs4 import BeautifulSoup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430993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from bs4 import BeautifulSoup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br/>
            <a:r>
              <a:rPr>
                <a:solidFill>
                  <a:schemeClr val="accent3"/>
                </a:solidFill>
              </a:rPr>
              <a:t>html</a:t>
            </a:r>
            <a:r>
              <a:t> = "</a:t>
            </a:r>
            <a:r>
              <a:rPr sz="2100"/>
              <a:t>&lt;b&gt;Items&lt;/b&gt;&lt;ul&gt;&lt;li&gt;x&lt;/li&gt;&lt;li&gt;&lt;b&gt;y&lt;/b&gt;&lt;/li&gt;&lt;li&gt;z&lt;/li&gt;&lt;/ul&gt;</a:t>
            </a:r>
            <a:r>
              <a:t>"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doc = BeautifulSoup(</a:t>
            </a:r>
            <a:r>
              <a:rPr>
                <a:solidFill>
                  <a:schemeClr val="accent3"/>
                </a:solidFill>
              </a:rPr>
              <a:t>html</a:t>
            </a:r>
            <a:r>
              <a:t>, "html.parser")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ul = doc.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find</a:t>
            </a:r>
            <a:r>
              <a:t>("ul")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bold = ul.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find_all</a:t>
            </a:r>
            <a:r>
              <a:t>("b")</a:t>
            </a:r>
          </a:p>
        </p:txBody>
      </p:sp>
      <p:pic>
        <p:nvPicPr>
          <p:cNvPr id="60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496" y="6562204"/>
            <a:ext cx="1828801" cy="27559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609" name="doc"/>
          <p:cNvSpPr/>
          <p:nvPr/>
        </p:nvSpPr>
        <p:spPr>
          <a:xfrm>
            <a:off x="3352800" y="5448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doc</a:t>
            </a:r>
          </a:p>
        </p:txBody>
      </p:sp>
      <p:sp>
        <p:nvSpPr>
          <p:cNvPr id="610" name="b"/>
          <p:cNvSpPr/>
          <p:nvPr/>
        </p:nvSpPr>
        <p:spPr>
          <a:xfrm>
            <a:off x="1955800" y="6210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611" name="Line"/>
          <p:cNvSpPr/>
          <p:nvPr/>
        </p:nvSpPr>
        <p:spPr>
          <a:xfrm flipH="1">
            <a:off x="2644526" y="5815633"/>
            <a:ext cx="672357" cy="3646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12" name="Items"/>
          <p:cNvSpPr/>
          <p:nvPr/>
        </p:nvSpPr>
        <p:spPr>
          <a:xfrm>
            <a:off x="2243435" y="7007421"/>
            <a:ext cx="1346399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Items</a:t>
            </a:r>
          </a:p>
        </p:txBody>
      </p:sp>
      <p:sp>
        <p:nvSpPr>
          <p:cNvPr id="632" name="Connection Line"/>
          <p:cNvSpPr/>
          <p:nvPr/>
        </p:nvSpPr>
        <p:spPr>
          <a:xfrm>
            <a:off x="2068591" y="66716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614" name="ul"/>
          <p:cNvSpPr/>
          <p:nvPr/>
        </p:nvSpPr>
        <p:spPr>
          <a:xfrm>
            <a:off x="4622800" y="6210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ul</a:t>
            </a:r>
          </a:p>
        </p:txBody>
      </p:sp>
      <p:sp>
        <p:nvSpPr>
          <p:cNvPr id="615" name="li"/>
          <p:cNvSpPr/>
          <p:nvPr/>
        </p:nvSpPr>
        <p:spPr>
          <a:xfrm>
            <a:off x="3771900" y="7480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</a:t>
            </a:r>
          </a:p>
        </p:txBody>
      </p:sp>
      <p:sp>
        <p:nvSpPr>
          <p:cNvPr id="616" name="li"/>
          <p:cNvSpPr/>
          <p:nvPr/>
        </p:nvSpPr>
        <p:spPr>
          <a:xfrm>
            <a:off x="5384800" y="7480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</a:t>
            </a:r>
          </a:p>
        </p:txBody>
      </p:sp>
      <p:sp>
        <p:nvSpPr>
          <p:cNvPr id="617" name="li"/>
          <p:cNvSpPr/>
          <p:nvPr/>
        </p:nvSpPr>
        <p:spPr>
          <a:xfrm>
            <a:off x="6997700" y="7480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</a:t>
            </a:r>
          </a:p>
        </p:txBody>
      </p:sp>
      <p:sp>
        <p:nvSpPr>
          <p:cNvPr id="618" name="z"/>
          <p:cNvSpPr/>
          <p:nvPr/>
        </p:nvSpPr>
        <p:spPr>
          <a:xfrm>
            <a:off x="7234535" y="8277421"/>
            <a:ext cx="418605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z</a:t>
            </a:r>
          </a:p>
        </p:txBody>
      </p:sp>
      <p:sp>
        <p:nvSpPr>
          <p:cNvPr id="633" name="Connection Line"/>
          <p:cNvSpPr/>
          <p:nvPr/>
        </p:nvSpPr>
        <p:spPr>
          <a:xfrm>
            <a:off x="7059691" y="79416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620" name="x"/>
          <p:cNvSpPr/>
          <p:nvPr/>
        </p:nvSpPr>
        <p:spPr>
          <a:xfrm>
            <a:off x="4059535" y="8277421"/>
            <a:ext cx="455167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x</a:t>
            </a:r>
          </a:p>
        </p:txBody>
      </p:sp>
      <p:sp>
        <p:nvSpPr>
          <p:cNvPr id="634" name="Connection Line"/>
          <p:cNvSpPr/>
          <p:nvPr/>
        </p:nvSpPr>
        <p:spPr>
          <a:xfrm>
            <a:off x="3884691" y="79416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622" name="Line"/>
          <p:cNvSpPr/>
          <p:nvPr/>
        </p:nvSpPr>
        <p:spPr>
          <a:xfrm>
            <a:off x="4295526" y="5815633"/>
            <a:ext cx="672357" cy="3646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23" name="Line"/>
          <p:cNvSpPr/>
          <p:nvPr/>
        </p:nvSpPr>
        <p:spPr>
          <a:xfrm>
            <a:off x="5541467" y="6679359"/>
            <a:ext cx="1529954" cy="73037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24" name="b"/>
          <p:cNvSpPr/>
          <p:nvPr/>
        </p:nvSpPr>
        <p:spPr>
          <a:xfrm>
            <a:off x="5568801" y="8369300"/>
            <a:ext cx="61163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635" name="Connection Line"/>
          <p:cNvSpPr/>
          <p:nvPr/>
        </p:nvSpPr>
        <p:spPr>
          <a:xfrm>
            <a:off x="5408691" y="79416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626" name="y"/>
          <p:cNvSpPr/>
          <p:nvPr/>
        </p:nvSpPr>
        <p:spPr>
          <a:xfrm>
            <a:off x="5824835" y="9166421"/>
            <a:ext cx="418605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y</a:t>
            </a:r>
          </a:p>
        </p:txBody>
      </p:sp>
      <p:sp>
        <p:nvSpPr>
          <p:cNvPr id="636" name="Connection Line"/>
          <p:cNvSpPr/>
          <p:nvPr/>
        </p:nvSpPr>
        <p:spPr>
          <a:xfrm>
            <a:off x="5649991" y="88306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628" name="Line"/>
          <p:cNvSpPr/>
          <p:nvPr/>
        </p:nvSpPr>
        <p:spPr>
          <a:xfrm flipH="1">
            <a:off x="4171156" y="6679359"/>
            <a:ext cx="481312" cy="7781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29" name="Line"/>
          <p:cNvSpPr/>
          <p:nvPr/>
        </p:nvSpPr>
        <p:spPr>
          <a:xfrm>
            <a:off x="5033467" y="6679359"/>
            <a:ext cx="515740" cy="79506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30" name="Rounded Rectangle"/>
          <p:cNvSpPr/>
          <p:nvPr/>
        </p:nvSpPr>
        <p:spPr>
          <a:xfrm>
            <a:off x="5357247" y="8245312"/>
            <a:ext cx="1034743" cy="710560"/>
          </a:xfrm>
          <a:prstGeom prst="roundRect">
            <a:avLst>
              <a:gd name="adj" fmla="val 26810"/>
            </a:avLst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31" name="find all bold text in the unordered list"/>
          <p:cNvSpPr txBox="1"/>
          <p:nvPr/>
        </p:nvSpPr>
        <p:spPr>
          <a:xfrm>
            <a:off x="6569546" y="4488283"/>
            <a:ext cx="433938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find all bold text in the unordered list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earch Within Search Resul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Search Within Search Results</a:t>
            </a:r>
          </a:p>
        </p:txBody>
      </p:sp>
      <p:sp>
        <p:nvSpPr>
          <p:cNvPr id="639" name="from bs4 import BeautifulSoup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430993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from bs4 import BeautifulSoup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br/>
            <a:r>
              <a:rPr>
                <a:solidFill>
                  <a:schemeClr val="accent3"/>
                </a:solidFill>
              </a:rPr>
              <a:t>html</a:t>
            </a:r>
            <a:r>
              <a:t> = "</a:t>
            </a:r>
            <a:r>
              <a:rPr sz="2100"/>
              <a:t>&lt;b&gt;Items&lt;/b&gt;&lt;ul&gt;&lt;li&gt;x&lt;/li&gt;&lt;li&gt;&lt;b&gt;y&lt;/b&gt;&lt;/li&gt;&lt;li&gt;z&lt;/li&gt;&lt;/ul&gt;</a:t>
            </a:r>
            <a:r>
              <a:t>"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doc = BeautifulSoup(</a:t>
            </a:r>
            <a:r>
              <a:rPr>
                <a:solidFill>
                  <a:schemeClr val="accent3"/>
                </a:solidFill>
              </a:rPr>
              <a:t>html</a:t>
            </a:r>
            <a:r>
              <a:t>, "html.parser")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bold = doc.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find</a:t>
            </a:r>
            <a:r>
              <a:t>("ul").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find_all</a:t>
            </a:r>
            <a:r>
              <a:t>("b")</a:t>
            </a:r>
          </a:p>
        </p:txBody>
      </p:sp>
      <p:pic>
        <p:nvPicPr>
          <p:cNvPr id="64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496" y="6562204"/>
            <a:ext cx="1828801" cy="27559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641" name="doc"/>
          <p:cNvSpPr/>
          <p:nvPr/>
        </p:nvSpPr>
        <p:spPr>
          <a:xfrm>
            <a:off x="3352800" y="5448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doc</a:t>
            </a:r>
          </a:p>
        </p:txBody>
      </p:sp>
      <p:sp>
        <p:nvSpPr>
          <p:cNvPr id="642" name="b"/>
          <p:cNvSpPr/>
          <p:nvPr/>
        </p:nvSpPr>
        <p:spPr>
          <a:xfrm>
            <a:off x="1955800" y="6210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643" name="Line"/>
          <p:cNvSpPr/>
          <p:nvPr/>
        </p:nvSpPr>
        <p:spPr>
          <a:xfrm flipH="1">
            <a:off x="2644526" y="5815633"/>
            <a:ext cx="672357" cy="3646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4" name="Items"/>
          <p:cNvSpPr/>
          <p:nvPr/>
        </p:nvSpPr>
        <p:spPr>
          <a:xfrm>
            <a:off x="2243435" y="7007421"/>
            <a:ext cx="1346399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Items</a:t>
            </a:r>
          </a:p>
        </p:txBody>
      </p:sp>
      <p:sp>
        <p:nvSpPr>
          <p:cNvPr id="664" name="Connection Line"/>
          <p:cNvSpPr/>
          <p:nvPr/>
        </p:nvSpPr>
        <p:spPr>
          <a:xfrm>
            <a:off x="2068591" y="66716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646" name="ul"/>
          <p:cNvSpPr/>
          <p:nvPr/>
        </p:nvSpPr>
        <p:spPr>
          <a:xfrm>
            <a:off x="4622800" y="6210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ul</a:t>
            </a:r>
          </a:p>
        </p:txBody>
      </p:sp>
      <p:sp>
        <p:nvSpPr>
          <p:cNvPr id="647" name="li"/>
          <p:cNvSpPr/>
          <p:nvPr/>
        </p:nvSpPr>
        <p:spPr>
          <a:xfrm>
            <a:off x="3771900" y="7480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</a:t>
            </a:r>
          </a:p>
        </p:txBody>
      </p:sp>
      <p:sp>
        <p:nvSpPr>
          <p:cNvPr id="648" name="li"/>
          <p:cNvSpPr/>
          <p:nvPr/>
        </p:nvSpPr>
        <p:spPr>
          <a:xfrm>
            <a:off x="5384800" y="7480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</a:t>
            </a:r>
          </a:p>
        </p:txBody>
      </p:sp>
      <p:sp>
        <p:nvSpPr>
          <p:cNvPr id="649" name="li"/>
          <p:cNvSpPr/>
          <p:nvPr/>
        </p:nvSpPr>
        <p:spPr>
          <a:xfrm>
            <a:off x="6997700" y="7480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</a:t>
            </a:r>
          </a:p>
        </p:txBody>
      </p:sp>
      <p:sp>
        <p:nvSpPr>
          <p:cNvPr id="650" name="z"/>
          <p:cNvSpPr/>
          <p:nvPr/>
        </p:nvSpPr>
        <p:spPr>
          <a:xfrm>
            <a:off x="7234535" y="8277421"/>
            <a:ext cx="418605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z</a:t>
            </a:r>
          </a:p>
        </p:txBody>
      </p:sp>
      <p:sp>
        <p:nvSpPr>
          <p:cNvPr id="665" name="Connection Line"/>
          <p:cNvSpPr/>
          <p:nvPr/>
        </p:nvSpPr>
        <p:spPr>
          <a:xfrm>
            <a:off x="7059691" y="79416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652" name="x"/>
          <p:cNvSpPr/>
          <p:nvPr/>
        </p:nvSpPr>
        <p:spPr>
          <a:xfrm>
            <a:off x="4059535" y="8277421"/>
            <a:ext cx="455167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x</a:t>
            </a:r>
          </a:p>
        </p:txBody>
      </p:sp>
      <p:sp>
        <p:nvSpPr>
          <p:cNvPr id="666" name="Connection Line"/>
          <p:cNvSpPr/>
          <p:nvPr/>
        </p:nvSpPr>
        <p:spPr>
          <a:xfrm>
            <a:off x="3884691" y="79416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654" name="Line"/>
          <p:cNvSpPr/>
          <p:nvPr/>
        </p:nvSpPr>
        <p:spPr>
          <a:xfrm>
            <a:off x="4295526" y="5815633"/>
            <a:ext cx="672357" cy="3646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55" name="Line"/>
          <p:cNvSpPr/>
          <p:nvPr/>
        </p:nvSpPr>
        <p:spPr>
          <a:xfrm>
            <a:off x="5541467" y="6679359"/>
            <a:ext cx="1529954" cy="73037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56" name="b"/>
          <p:cNvSpPr/>
          <p:nvPr/>
        </p:nvSpPr>
        <p:spPr>
          <a:xfrm>
            <a:off x="5568801" y="8369300"/>
            <a:ext cx="61163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667" name="Connection Line"/>
          <p:cNvSpPr/>
          <p:nvPr/>
        </p:nvSpPr>
        <p:spPr>
          <a:xfrm>
            <a:off x="5408691" y="79416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658" name="y"/>
          <p:cNvSpPr/>
          <p:nvPr/>
        </p:nvSpPr>
        <p:spPr>
          <a:xfrm>
            <a:off x="5824835" y="9166421"/>
            <a:ext cx="418605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y</a:t>
            </a:r>
          </a:p>
        </p:txBody>
      </p:sp>
      <p:sp>
        <p:nvSpPr>
          <p:cNvPr id="668" name="Connection Line"/>
          <p:cNvSpPr/>
          <p:nvPr/>
        </p:nvSpPr>
        <p:spPr>
          <a:xfrm>
            <a:off x="5649991" y="88306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660" name="Line"/>
          <p:cNvSpPr/>
          <p:nvPr/>
        </p:nvSpPr>
        <p:spPr>
          <a:xfrm flipH="1">
            <a:off x="4171156" y="6679359"/>
            <a:ext cx="481312" cy="7781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61" name="Line"/>
          <p:cNvSpPr/>
          <p:nvPr/>
        </p:nvSpPr>
        <p:spPr>
          <a:xfrm>
            <a:off x="5033467" y="6679359"/>
            <a:ext cx="515740" cy="79506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62" name="Rounded Rectangle"/>
          <p:cNvSpPr/>
          <p:nvPr/>
        </p:nvSpPr>
        <p:spPr>
          <a:xfrm>
            <a:off x="5357247" y="8245312"/>
            <a:ext cx="1034743" cy="710560"/>
          </a:xfrm>
          <a:prstGeom prst="roundRect">
            <a:avLst>
              <a:gd name="adj" fmla="val 26810"/>
            </a:avLst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63" name="find all bold text in the unordered list"/>
          <p:cNvSpPr txBox="1"/>
          <p:nvPr/>
        </p:nvSpPr>
        <p:spPr>
          <a:xfrm>
            <a:off x="6569546" y="4488283"/>
            <a:ext cx="433938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find all bold text in the unordered list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Outline</a:t>
            </a:r>
          </a:p>
        </p:txBody>
      </p:sp>
      <p:sp>
        <p:nvSpPr>
          <p:cNvPr id="128" name="Document Object Model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Document Object Model</a:t>
            </a:r>
          </a:p>
          <a:p>
            <a:pPr marL="0" indent="0">
              <a:buSzTx/>
              <a:buNone/>
            </a:pPr>
            <a:r>
              <a:t>BeautifulSoup module</a:t>
            </a:r>
          </a:p>
          <a:p>
            <a:pPr marL="0" indent="0">
              <a:buSzTx/>
              <a:buNone/>
            </a:pPr>
            <a:r>
              <a:t>Scraping States from Wikipedia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Inspecting an Elemen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Inspecting an Element</a:t>
            </a:r>
          </a:p>
        </p:txBody>
      </p:sp>
      <p:sp>
        <p:nvSpPr>
          <p:cNvPr id="671" name="Remember!  Elements may contain:…"/>
          <p:cNvSpPr txBox="1"/>
          <p:nvPr/>
        </p:nvSpPr>
        <p:spPr>
          <a:xfrm>
            <a:off x="3158896" y="1440078"/>
            <a:ext cx="6043217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Remember! 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Elements</a:t>
            </a:r>
            <a:r>
              <a:t> may contain: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attributes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text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other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elements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Inspecting an Elemen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Inspecting an Element</a:t>
            </a:r>
          </a:p>
        </p:txBody>
      </p:sp>
      <p:sp>
        <p:nvSpPr>
          <p:cNvPr id="674" name="link = doc.find(&quot;a&quot;)"/>
          <p:cNvSpPr txBox="1">
            <a:spLocks noGrp="1"/>
          </p:cNvSpPr>
          <p:nvPr>
            <p:ph type="body" sz="quarter" idx="1"/>
          </p:nvPr>
        </p:nvSpPr>
        <p:spPr>
          <a:xfrm>
            <a:off x="786903" y="7729041"/>
            <a:ext cx="11430994" cy="130557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link = doc.find("a")</a:t>
            </a:r>
          </a:p>
        </p:txBody>
      </p:sp>
      <p:sp>
        <p:nvSpPr>
          <p:cNvPr id="675" name="Remember!  Elements may contain:…"/>
          <p:cNvSpPr txBox="1"/>
          <p:nvPr/>
        </p:nvSpPr>
        <p:spPr>
          <a:xfrm>
            <a:off x="3158896" y="1440078"/>
            <a:ext cx="6043217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Remember! 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Elements</a:t>
            </a:r>
            <a:r>
              <a:t> may contain: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attributes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text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other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elements</a:t>
            </a:r>
          </a:p>
        </p:txBody>
      </p:sp>
      <p:sp>
        <p:nvSpPr>
          <p:cNvPr id="676" name="Line"/>
          <p:cNvSpPr/>
          <p:nvPr/>
        </p:nvSpPr>
        <p:spPr>
          <a:xfrm>
            <a:off x="393700" y="3784600"/>
            <a:ext cx="1221740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7" name="Line"/>
          <p:cNvSpPr/>
          <p:nvPr/>
        </p:nvSpPr>
        <p:spPr>
          <a:xfrm>
            <a:off x="393700" y="7467600"/>
            <a:ext cx="1221740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8" name="Line"/>
          <p:cNvSpPr/>
          <p:nvPr/>
        </p:nvSpPr>
        <p:spPr>
          <a:xfrm>
            <a:off x="393700" y="5689600"/>
            <a:ext cx="1221740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9" name="please click here"/>
          <p:cNvSpPr txBox="1"/>
          <p:nvPr/>
        </p:nvSpPr>
        <p:spPr>
          <a:xfrm>
            <a:off x="5021224" y="4507755"/>
            <a:ext cx="2249538" cy="4586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 u="sng">
                <a:solidFill>
                  <a:schemeClr val="accent1"/>
                </a:solidFill>
              </a:defRPr>
            </a:pPr>
            <a:r>
              <a:rPr i="1"/>
              <a:t>please</a:t>
            </a:r>
            <a:r>
              <a:t> click </a:t>
            </a:r>
            <a:r>
              <a:rPr b="1"/>
              <a:t>here</a:t>
            </a:r>
          </a:p>
        </p:txBody>
      </p:sp>
      <p:sp>
        <p:nvSpPr>
          <p:cNvPr id="680" name="&lt;a href=&quot;schedule.html&quot;&gt;&lt;i&gt;please&lt;/i&gt; click &lt;b&gt;here&lt;/b&gt;&lt;/a&gt;"/>
          <p:cNvSpPr txBox="1"/>
          <p:nvPr/>
        </p:nvSpPr>
        <p:spPr>
          <a:xfrm>
            <a:off x="782711" y="6343649"/>
            <a:ext cx="10905977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&lt;a href="schedule.html"&gt;</a:t>
            </a:r>
            <a:r>
              <a:rPr i="1"/>
              <a:t>&lt;i&gt;please&lt;/i&gt;</a:t>
            </a:r>
            <a:r>
              <a:t> click </a:t>
            </a:r>
            <a:r>
              <a:rPr b="1"/>
              <a:t>&lt;b&gt;here&lt;/b&gt;</a:t>
            </a:r>
            <a:r>
              <a:t>&lt;/a&gt;</a:t>
            </a:r>
          </a:p>
        </p:txBody>
      </p:sp>
      <p:sp>
        <p:nvSpPr>
          <p:cNvPr id="681" name="[what you see]"/>
          <p:cNvSpPr txBox="1"/>
          <p:nvPr/>
        </p:nvSpPr>
        <p:spPr>
          <a:xfrm>
            <a:off x="10649097" y="3860799"/>
            <a:ext cx="194711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[what you see]</a:t>
            </a:r>
          </a:p>
        </p:txBody>
      </p:sp>
      <p:sp>
        <p:nvSpPr>
          <p:cNvPr id="682" name="[HTML]"/>
          <p:cNvSpPr txBox="1"/>
          <p:nvPr/>
        </p:nvSpPr>
        <p:spPr>
          <a:xfrm>
            <a:off x="11485213" y="5765799"/>
            <a:ext cx="111100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[HTML]</a:t>
            </a:r>
          </a:p>
        </p:txBody>
      </p:sp>
      <p:sp>
        <p:nvSpPr>
          <p:cNvPr id="683" name="[Python]"/>
          <p:cNvSpPr txBox="1"/>
          <p:nvPr/>
        </p:nvSpPr>
        <p:spPr>
          <a:xfrm>
            <a:off x="11415562" y="7543799"/>
            <a:ext cx="118065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[Python]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Inspecting an Elemen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Inspecting an Element</a:t>
            </a:r>
          </a:p>
        </p:txBody>
      </p:sp>
      <p:sp>
        <p:nvSpPr>
          <p:cNvPr id="686" name="link = doc.find(&quot;a&quot;)…"/>
          <p:cNvSpPr txBox="1">
            <a:spLocks noGrp="1"/>
          </p:cNvSpPr>
          <p:nvPr>
            <p:ph type="body" sz="quarter" idx="1"/>
          </p:nvPr>
        </p:nvSpPr>
        <p:spPr>
          <a:xfrm>
            <a:off x="786903" y="7729041"/>
            <a:ext cx="11430994" cy="1305571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link = doc.find("a")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list(link.children)</a:t>
            </a:r>
          </a:p>
        </p:txBody>
      </p:sp>
      <p:sp>
        <p:nvSpPr>
          <p:cNvPr id="687" name="Remember!  Elements may contain:…"/>
          <p:cNvSpPr txBox="1"/>
          <p:nvPr/>
        </p:nvSpPr>
        <p:spPr>
          <a:xfrm>
            <a:off x="3158896" y="1440078"/>
            <a:ext cx="6043217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Remember! 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Elements</a:t>
            </a:r>
            <a:r>
              <a:t> may contain: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attributes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text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other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elements</a:t>
            </a:r>
          </a:p>
        </p:txBody>
      </p:sp>
      <p:sp>
        <p:nvSpPr>
          <p:cNvPr id="688" name="Line"/>
          <p:cNvSpPr/>
          <p:nvPr/>
        </p:nvSpPr>
        <p:spPr>
          <a:xfrm>
            <a:off x="393700" y="3784600"/>
            <a:ext cx="1221740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89" name="Line"/>
          <p:cNvSpPr/>
          <p:nvPr/>
        </p:nvSpPr>
        <p:spPr>
          <a:xfrm>
            <a:off x="393700" y="7467600"/>
            <a:ext cx="1221740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90" name="Line"/>
          <p:cNvSpPr/>
          <p:nvPr/>
        </p:nvSpPr>
        <p:spPr>
          <a:xfrm>
            <a:off x="393700" y="5689600"/>
            <a:ext cx="1221740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91" name="please click here"/>
          <p:cNvSpPr txBox="1"/>
          <p:nvPr/>
        </p:nvSpPr>
        <p:spPr>
          <a:xfrm>
            <a:off x="5021224" y="4507755"/>
            <a:ext cx="2249538" cy="4586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 u="sng">
                <a:solidFill>
                  <a:schemeClr val="accent1"/>
                </a:solidFill>
              </a:defRPr>
            </a:pPr>
            <a:r>
              <a:rPr i="1"/>
              <a:t>please</a:t>
            </a:r>
            <a:r>
              <a:t> click </a:t>
            </a:r>
            <a:r>
              <a:rPr b="1"/>
              <a:t>here</a:t>
            </a:r>
          </a:p>
        </p:txBody>
      </p:sp>
      <p:sp>
        <p:nvSpPr>
          <p:cNvPr id="692" name="&lt;a href=&quot;schedule.html&quot;&gt;&lt;i&gt;please&lt;/i&gt; click &lt;b&gt;here&lt;/b&gt;&lt;/a&gt;"/>
          <p:cNvSpPr txBox="1"/>
          <p:nvPr/>
        </p:nvSpPr>
        <p:spPr>
          <a:xfrm>
            <a:off x="782711" y="6343649"/>
            <a:ext cx="10905977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&lt;a href="schedule.html"&gt;</a:t>
            </a:r>
            <a:r>
              <a:rPr i="1"/>
              <a:t>&lt;i&gt;please&lt;/i&gt;</a:t>
            </a:r>
            <a:r>
              <a:t> click </a:t>
            </a:r>
            <a:r>
              <a:rPr b="1"/>
              <a:t>&lt;b&gt;here&lt;/b&gt;</a:t>
            </a:r>
            <a:r>
              <a:t>&lt;/a&gt;</a:t>
            </a:r>
          </a:p>
        </p:txBody>
      </p:sp>
      <p:sp>
        <p:nvSpPr>
          <p:cNvPr id="693" name="[what you see]"/>
          <p:cNvSpPr txBox="1"/>
          <p:nvPr/>
        </p:nvSpPr>
        <p:spPr>
          <a:xfrm>
            <a:off x="10649097" y="3860799"/>
            <a:ext cx="194711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[what you see]</a:t>
            </a:r>
          </a:p>
        </p:txBody>
      </p:sp>
      <p:sp>
        <p:nvSpPr>
          <p:cNvPr id="694" name="[HTML]"/>
          <p:cNvSpPr txBox="1"/>
          <p:nvPr/>
        </p:nvSpPr>
        <p:spPr>
          <a:xfrm>
            <a:off x="11485213" y="5765799"/>
            <a:ext cx="111100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[HTML]</a:t>
            </a:r>
          </a:p>
        </p:txBody>
      </p:sp>
      <p:sp>
        <p:nvSpPr>
          <p:cNvPr id="695" name="[Python]"/>
          <p:cNvSpPr txBox="1"/>
          <p:nvPr/>
        </p:nvSpPr>
        <p:spPr>
          <a:xfrm>
            <a:off x="11415562" y="7543799"/>
            <a:ext cx="118065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[Python]</a:t>
            </a:r>
          </a:p>
        </p:txBody>
      </p:sp>
      <p:graphicFrame>
        <p:nvGraphicFramePr>
          <p:cNvPr id="696" name="Table"/>
          <p:cNvGraphicFramePr/>
          <p:nvPr/>
        </p:nvGraphicFramePr>
        <p:xfrm>
          <a:off x="6527800" y="8837117"/>
          <a:ext cx="4934196" cy="46990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773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6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4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italic element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click 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bold element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7" name="Result:"/>
          <p:cNvSpPr txBox="1"/>
          <p:nvPr/>
        </p:nvSpPr>
        <p:spPr>
          <a:xfrm>
            <a:off x="5288582" y="8839046"/>
            <a:ext cx="11830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Result:</a:t>
            </a:r>
          </a:p>
        </p:txBody>
      </p:sp>
      <p:sp>
        <p:nvSpPr>
          <p:cNvPr id="698" name="(list)"/>
          <p:cNvSpPr txBox="1"/>
          <p:nvPr/>
        </p:nvSpPr>
        <p:spPr>
          <a:xfrm>
            <a:off x="8641208" y="9241915"/>
            <a:ext cx="707382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(list)</a:t>
            </a:r>
          </a:p>
        </p:txBody>
      </p:sp>
      <p:sp>
        <p:nvSpPr>
          <p:cNvPr id="699" name="Rounded Rectangle"/>
          <p:cNvSpPr/>
          <p:nvPr/>
        </p:nvSpPr>
        <p:spPr>
          <a:xfrm>
            <a:off x="5192047" y="6223320"/>
            <a:ext cx="2468851" cy="710560"/>
          </a:xfrm>
          <a:prstGeom prst="roundRect">
            <a:avLst>
              <a:gd name="adj" fmla="val 26810"/>
            </a:avLst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00" name="Rounded Rectangle"/>
          <p:cNvSpPr/>
          <p:nvPr/>
        </p:nvSpPr>
        <p:spPr>
          <a:xfrm>
            <a:off x="7732047" y="6223320"/>
            <a:ext cx="1064058" cy="710560"/>
          </a:xfrm>
          <a:prstGeom prst="roundRect">
            <a:avLst>
              <a:gd name="adj" fmla="val 26810"/>
            </a:avLst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01" name="Rounded Rectangle"/>
          <p:cNvSpPr/>
          <p:nvPr/>
        </p:nvSpPr>
        <p:spPr>
          <a:xfrm>
            <a:off x="8875047" y="6223320"/>
            <a:ext cx="2040332" cy="710560"/>
          </a:xfrm>
          <a:prstGeom prst="roundRect">
            <a:avLst>
              <a:gd name="adj" fmla="val 26810"/>
            </a:avLst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Inspecting an Elemen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Inspecting an Element</a:t>
            </a:r>
          </a:p>
        </p:txBody>
      </p:sp>
      <p:sp>
        <p:nvSpPr>
          <p:cNvPr id="704" name="link = doc.find(&quot;a&quot;)…"/>
          <p:cNvSpPr txBox="1">
            <a:spLocks noGrp="1"/>
          </p:cNvSpPr>
          <p:nvPr>
            <p:ph type="body" sz="quarter" idx="1"/>
          </p:nvPr>
        </p:nvSpPr>
        <p:spPr>
          <a:xfrm>
            <a:off x="786903" y="7729041"/>
            <a:ext cx="11430994" cy="1305571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link = doc.find("a")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link.get_text()</a:t>
            </a:r>
          </a:p>
        </p:txBody>
      </p:sp>
      <p:sp>
        <p:nvSpPr>
          <p:cNvPr id="705" name="Remember!  Elements may contain:…"/>
          <p:cNvSpPr txBox="1"/>
          <p:nvPr/>
        </p:nvSpPr>
        <p:spPr>
          <a:xfrm>
            <a:off x="3158896" y="1440078"/>
            <a:ext cx="6043217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Remember! 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Elements</a:t>
            </a:r>
            <a:r>
              <a:t> may contain: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attributes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text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other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elements</a:t>
            </a:r>
          </a:p>
        </p:txBody>
      </p:sp>
      <p:sp>
        <p:nvSpPr>
          <p:cNvPr id="706" name="Line"/>
          <p:cNvSpPr/>
          <p:nvPr/>
        </p:nvSpPr>
        <p:spPr>
          <a:xfrm>
            <a:off x="393700" y="3784600"/>
            <a:ext cx="1221740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07" name="Line"/>
          <p:cNvSpPr/>
          <p:nvPr/>
        </p:nvSpPr>
        <p:spPr>
          <a:xfrm>
            <a:off x="393700" y="7467600"/>
            <a:ext cx="1221740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08" name="Line"/>
          <p:cNvSpPr/>
          <p:nvPr/>
        </p:nvSpPr>
        <p:spPr>
          <a:xfrm>
            <a:off x="393700" y="5689600"/>
            <a:ext cx="1221740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09" name="please click here"/>
          <p:cNvSpPr txBox="1"/>
          <p:nvPr/>
        </p:nvSpPr>
        <p:spPr>
          <a:xfrm>
            <a:off x="5021224" y="4507755"/>
            <a:ext cx="2249538" cy="4586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 u="sng">
                <a:solidFill>
                  <a:schemeClr val="accent1"/>
                </a:solidFill>
              </a:defRPr>
            </a:pPr>
            <a:r>
              <a:rPr i="1"/>
              <a:t>please</a:t>
            </a:r>
            <a:r>
              <a:t> click </a:t>
            </a:r>
            <a:r>
              <a:rPr b="1"/>
              <a:t>here</a:t>
            </a:r>
          </a:p>
        </p:txBody>
      </p:sp>
      <p:sp>
        <p:nvSpPr>
          <p:cNvPr id="710" name="&lt;a href=&quot;schedule.html&quot;&gt;&lt;i&gt;please&lt;/i&gt; click &lt;b&gt;here&lt;/b&gt;&lt;/a&gt;"/>
          <p:cNvSpPr txBox="1"/>
          <p:nvPr/>
        </p:nvSpPr>
        <p:spPr>
          <a:xfrm>
            <a:off x="782711" y="6343649"/>
            <a:ext cx="10905977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&lt;a href="schedule.html"&gt;</a:t>
            </a:r>
            <a:r>
              <a:rPr i="1"/>
              <a:t>&lt;i&gt;</a:t>
            </a:r>
            <a:r>
              <a:rPr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please</a:t>
            </a:r>
            <a:r>
              <a:rPr i="1"/>
              <a:t>&lt;/i&gt;</a:t>
            </a:r>
            <a:r>
              <a:t>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click</a:t>
            </a:r>
            <a:r>
              <a:t> </a:t>
            </a:r>
            <a:r>
              <a:rPr b="1"/>
              <a:t>&lt;b&gt;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here</a:t>
            </a:r>
            <a:r>
              <a:rPr b="1"/>
              <a:t>&lt;/b&gt;</a:t>
            </a:r>
            <a:r>
              <a:t>&lt;/a&gt;</a:t>
            </a:r>
          </a:p>
        </p:txBody>
      </p:sp>
      <p:sp>
        <p:nvSpPr>
          <p:cNvPr id="711" name="[what you see]"/>
          <p:cNvSpPr txBox="1"/>
          <p:nvPr/>
        </p:nvSpPr>
        <p:spPr>
          <a:xfrm>
            <a:off x="10649097" y="3860799"/>
            <a:ext cx="194711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[what you see]</a:t>
            </a:r>
          </a:p>
        </p:txBody>
      </p:sp>
      <p:sp>
        <p:nvSpPr>
          <p:cNvPr id="712" name="[HTML]"/>
          <p:cNvSpPr txBox="1"/>
          <p:nvPr/>
        </p:nvSpPr>
        <p:spPr>
          <a:xfrm>
            <a:off x="11485213" y="5765799"/>
            <a:ext cx="111100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[HTML]</a:t>
            </a:r>
          </a:p>
        </p:txBody>
      </p:sp>
      <p:sp>
        <p:nvSpPr>
          <p:cNvPr id="713" name="[Python]"/>
          <p:cNvSpPr txBox="1"/>
          <p:nvPr/>
        </p:nvSpPr>
        <p:spPr>
          <a:xfrm>
            <a:off x="11415562" y="7543799"/>
            <a:ext cx="118065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[Python]</a:t>
            </a:r>
          </a:p>
        </p:txBody>
      </p:sp>
      <p:sp>
        <p:nvSpPr>
          <p:cNvPr id="714" name="Result: please click here"/>
          <p:cNvSpPr txBox="1"/>
          <p:nvPr/>
        </p:nvSpPr>
        <p:spPr>
          <a:xfrm>
            <a:off x="5317896" y="8838376"/>
            <a:ext cx="3307111" cy="45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Result: </a:t>
            </a:r>
            <a:r>
              <a:rPr b="0"/>
              <a:t>please click here</a:t>
            </a:r>
          </a:p>
        </p:txBody>
      </p:sp>
      <p:sp>
        <p:nvSpPr>
          <p:cNvPr id="715" name="(str)"/>
          <p:cNvSpPr txBox="1"/>
          <p:nvPr/>
        </p:nvSpPr>
        <p:spPr>
          <a:xfrm>
            <a:off x="7386339" y="9241915"/>
            <a:ext cx="677120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(str)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Inspecting an Elemen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Inspecting an Element</a:t>
            </a:r>
          </a:p>
        </p:txBody>
      </p:sp>
      <p:sp>
        <p:nvSpPr>
          <p:cNvPr id="718" name="link = doc.find(&quot;a&quot;)…"/>
          <p:cNvSpPr txBox="1">
            <a:spLocks noGrp="1"/>
          </p:cNvSpPr>
          <p:nvPr>
            <p:ph type="body" sz="quarter" idx="1"/>
          </p:nvPr>
        </p:nvSpPr>
        <p:spPr>
          <a:xfrm>
            <a:off x="786903" y="7729041"/>
            <a:ext cx="11430994" cy="1305571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link = doc.find("a")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link.attrs</a:t>
            </a:r>
          </a:p>
        </p:txBody>
      </p:sp>
      <p:sp>
        <p:nvSpPr>
          <p:cNvPr id="719" name="Remember!  Elements may contain:…"/>
          <p:cNvSpPr txBox="1"/>
          <p:nvPr/>
        </p:nvSpPr>
        <p:spPr>
          <a:xfrm>
            <a:off x="3158896" y="1440078"/>
            <a:ext cx="6043217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Remember! 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Elements</a:t>
            </a:r>
            <a:r>
              <a:t> may contain: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attributes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text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other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elements</a:t>
            </a:r>
          </a:p>
        </p:txBody>
      </p:sp>
      <p:sp>
        <p:nvSpPr>
          <p:cNvPr id="720" name="Line"/>
          <p:cNvSpPr/>
          <p:nvPr/>
        </p:nvSpPr>
        <p:spPr>
          <a:xfrm>
            <a:off x="393700" y="3784600"/>
            <a:ext cx="1221740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21" name="Line"/>
          <p:cNvSpPr/>
          <p:nvPr/>
        </p:nvSpPr>
        <p:spPr>
          <a:xfrm>
            <a:off x="393700" y="7467600"/>
            <a:ext cx="1221740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22" name="Line"/>
          <p:cNvSpPr/>
          <p:nvPr/>
        </p:nvSpPr>
        <p:spPr>
          <a:xfrm>
            <a:off x="393700" y="5689600"/>
            <a:ext cx="1221740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23" name="please click here"/>
          <p:cNvSpPr txBox="1"/>
          <p:nvPr/>
        </p:nvSpPr>
        <p:spPr>
          <a:xfrm>
            <a:off x="5021224" y="4507755"/>
            <a:ext cx="2249538" cy="4586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 u="sng">
                <a:solidFill>
                  <a:schemeClr val="accent1"/>
                </a:solidFill>
              </a:defRPr>
            </a:pPr>
            <a:r>
              <a:rPr i="1"/>
              <a:t>please</a:t>
            </a:r>
            <a:r>
              <a:t> click </a:t>
            </a:r>
            <a:r>
              <a:rPr b="1"/>
              <a:t>here</a:t>
            </a:r>
          </a:p>
        </p:txBody>
      </p:sp>
      <p:sp>
        <p:nvSpPr>
          <p:cNvPr id="724" name="&lt;a href=&quot;schedule.html&quot;&gt;&lt;i&gt;please&lt;/i&gt; click &lt;b&gt;here&lt;/b&gt;&lt;/a&gt;"/>
          <p:cNvSpPr txBox="1"/>
          <p:nvPr/>
        </p:nvSpPr>
        <p:spPr>
          <a:xfrm>
            <a:off x="782711" y="6343649"/>
            <a:ext cx="10905977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&lt;a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href="schedule.html"</a:t>
            </a:r>
            <a:r>
              <a:t>&gt;</a:t>
            </a:r>
            <a:r>
              <a:rPr i="1"/>
              <a:t>&lt;i&gt;please&lt;/i&gt;</a:t>
            </a:r>
            <a:r>
              <a:t> click </a:t>
            </a:r>
            <a:r>
              <a:rPr b="1"/>
              <a:t>&lt;b&gt;here&lt;/b&gt;</a:t>
            </a:r>
            <a:r>
              <a:t>&lt;/a&gt;</a:t>
            </a:r>
          </a:p>
        </p:txBody>
      </p:sp>
      <p:sp>
        <p:nvSpPr>
          <p:cNvPr id="725" name="[what you see]"/>
          <p:cNvSpPr txBox="1"/>
          <p:nvPr/>
        </p:nvSpPr>
        <p:spPr>
          <a:xfrm>
            <a:off x="10649097" y="3860799"/>
            <a:ext cx="194711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[what you see]</a:t>
            </a:r>
          </a:p>
        </p:txBody>
      </p:sp>
      <p:sp>
        <p:nvSpPr>
          <p:cNvPr id="726" name="[HTML]"/>
          <p:cNvSpPr txBox="1"/>
          <p:nvPr/>
        </p:nvSpPr>
        <p:spPr>
          <a:xfrm>
            <a:off x="11485213" y="5765799"/>
            <a:ext cx="111100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[HTML]</a:t>
            </a:r>
          </a:p>
        </p:txBody>
      </p:sp>
      <p:sp>
        <p:nvSpPr>
          <p:cNvPr id="727" name="[Python]"/>
          <p:cNvSpPr txBox="1"/>
          <p:nvPr/>
        </p:nvSpPr>
        <p:spPr>
          <a:xfrm>
            <a:off x="11415562" y="7543799"/>
            <a:ext cx="118065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[Python]</a:t>
            </a:r>
          </a:p>
        </p:txBody>
      </p:sp>
      <p:sp>
        <p:nvSpPr>
          <p:cNvPr id="728" name="Result: {'href': 'schedule.html'}"/>
          <p:cNvSpPr txBox="1"/>
          <p:nvPr/>
        </p:nvSpPr>
        <p:spPr>
          <a:xfrm>
            <a:off x="5317896" y="8832696"/>
            <a:ext cx="5846267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Result: </a:t>
            </a:r>
            <a:r>
              <a:rPr b="0">
                <a:latin typeface="Courier"/>
                <a:ea typeface="Courier"/>
                <a:cs typeface="Courier"/>
                <a:sym typeface="Courier"/>
              </a:rPr>
              <a:t>{'href': 'schedule.html'}</a:t>
            </a:r>
          </a:p>
        </p:txBody>
      </p:sp>
      <p:sp>
        <p:nvSpPr>
          <p:cNvPr id="729" name="(dict)"/>
          <p:cNvSpPr txBox="1"/>
          <p:nvPr/>
        </p:nvSpPr>
        <p:spPr>
          <a:xfrm>
            <a:off x="8214692" y="9241915"/>
            <a:ext cx="798414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(dict)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Outline</a:t>
            </a:r>
          </a:p>
        </p:txBody>
      </p:sp>
      <p:sp>
        <p:nvSpPr>
          <p:cNvPr id="732" name="Document Object Model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Document Object Model</a:t>
            </a:r>
          </a:p>
          <a:p>
            <a:pPr marL="0" indent="0">
              <a:buSzTx/>
              <a:buNone/>
            </a:pPr>
            <a:r>
              <a:t>BeautifulSoup module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Scraping States from Wikipedia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Demo Stage 1: Extract Links from Wikipedia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>
              <a:defRPr sz="4800"/>
            </a:lvl1pPr>
          </a:lstStyle>
          <a:p>
            <a:r>
              <a:t>Demo Stage 1: Extract Links from Wikipedia</a:t>
            </a:r>
          </a:p>
        </p:txBody>
      </p:sp>
      <p:sp>
        <p:nvSpPr>
          <p:cNvPr id="735" name="Goal: scrape links to all articles about US states from a table on a wiki page (check this: https://simple.wikipedia.org/robots.txt)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Goal: scrape links to all articles about US states from a table on a wiki page (check this: </a:t>
            </a:r>
            <a:r>
              <a:rPr sz="2800" u="sng" dirty="0">
                <a:hlinkClick r:id="rId2"/>
              </a:rPr>
              <a:t>https://simple.wikipedia.org/robots.txt</a:t>
            </a:r>
            <a:r>
              <a:rPr dirty="0"/>
              <a:t>)</a:t>
            </a:r>
          </a:p>
          <a:p>
            <a:pPr marL="0" lvl="5" indent="0">
              <a:buSzTx/>
              <a:buNone/>
            </a:pPr>
            <a:r>
              <a:rPr b="1" dirty="0"/>
              <a:t>Input</a:t>
            </a:r>
            <a:r>
              <a:rPr dirty="0"/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u="sng" dirty="0">
                <a:hlinkClick r:id="rId3"/>
              </a:rPr>
              <a:t>https://simple.wikipedia.org/wiki/List_of_U.S._states</a:t>
            </a:r>
          </a:p>
          <a:p>
            <a:pPr marL="0" lvl="5" indent="0">
              <a:buSzTx/>
              <a:buNone/>
            </a:pPr>
            <a:r>
              <a:rPr b="1" dirty="0"/>
              <a:t>Output</a:t>
            </a:r>
            <a:r>
              <a:rPr dirty="0"/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u="sng" dirty="0">
                <a:hlinkClick r:id="rId4"/>
              </a:rPr>
              <a:t>https://simple.wikipedia.org/wiki/Alabama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u="sng" dirty="0">
                <a:hlinkClick r:id="rId5"/>
              </a:rPr>
              <a:t>https://simple.wikipedia.org/wiki/Alaska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 err="1"/>
              <a:t>etc</a:t>
            </a:r>
            <a:endParaRPr dirty="0"/>
          </a:p>
        </p:txBody>
      </p:sp>
      <p:pic>
        <p:nvPicPr>
          <p:cNvPr id="736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2488" y="6442936"/>
            <a:ext cx="6844710" cy="28480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Demo Stage 2: Download State Pag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Demo Stage 2: Download State Pages</a:t>
            </a:r>
          </a:p>
        </p:txBody>
      </p:sp>
      <p:sp>
        <p:nvSpPr>
          <p:cNvPr id="739" name="Goal: download all Wiki pages for the state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download all Wiki pages for the states</a:t>
            </a:r>
          </a:p>
          <a:p>
            <a:pPr marL="0" lvl="5" indent="0">
              <a:buSzTx/>
              <a:buNone/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Links generated in stage 1: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u="sng">
                <a:hlinkClick r:id="rId2"/>
              </a:rPr>
              <a:t>https://simple.wikipedia.org/wiki/Alabama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u="sng">
                <a:hlinkClick r:id="rId3"/>
              </a:rPr>
              <a:t>https://simple.wikipedia.org/wiki/Alaska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etc</a:t>
            </a:r>
          </a:p>
          <a:p>
            <a:pPr marL="0" lvl="5" indent="0">
              <a:buSzTx/>
              <a:buNone/>
            </a:pPr>
            <a:r>
              <a:rPr b="1"/>
              <a:t>Output Files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Alabama.html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Alaska.html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etc</a:t>
            </a:r>
          </a:p>
        </p:txBody>
      </p:sp>
      <p:pic>
        <p:nvPicPr>
          <p:cNvPr id="740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6300" y="4487239"/>
            <a:ext cx="3653374" cy="465041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Demo Stage 3: Convert to DataFram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Demo Stage 3: Convert to DataFrame</a:t>
            </a:r>
          </a:p>
        </p:txBody>
      </p:sp>
      <p:pic>
        <p:nvPicPr>
          <p:cNvPr id="74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248" y="1847063"/>
            <a:ext cx="11860304" cy="47183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Notebook"/>
          <p:cNvSpPr/>
          <p:nvPr/>
        </p:nvSpPr>
        <p:spPr>
          <a:xfrm>
            <a:off x="333221" y="2863103"/>
            <a:ext cx="4387291" cy="2457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1" name="Rectangle"/>
          <p:cNvSpPr/>
          <p:nvPr/>
        </p:nvSpPr>
        <p:spPr>
          <a:xfrm>
            <a:off x="796725" y="3100460"/>
            <a:ext cx="3460283" cy="1982887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2" name="Line"/>
          <p:cNvSpPr/>
          <p:nvPr/>
        </p:nvSpPr>
        <p:spPr>
          <a:xfrm>
            <a:off x="804875" y="3595961"/>
            <a:ext cx="344398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3" name="url: http://domain/rsrc.html"/>
          <p:cNvSpPr txBox="1"/>
          <p:nvPr/>
        </p:nvSpPr>
        <p:spPr>
          <a:xfrm>
            <a:off x="853541" y="3087933"/>
            <a:ext cx="3164422" cy="45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rPr b="1"/>
              <a:t>url</a:t>
            </a:r>
            <a:r>
              <a:t>: </a:t>
            </a:r>
            <a:r>
              <a:rPr sz="2100"/>
              <a:t>http://domain/rsrc.html</a:t>
            </a:r>
          </a:p>
        </p:txBody>
      </p:sp>
      <p:sp>
        <p:nvSpPr>
          <p:cNvPr id="134" name="HTTP Response"/>
          <p:cNvSpPr txBox="1"/>
          <p:nvPr/>
        </p:nvSpPr>
        <p:spPr>
          <a:xfrm>
            <a:off x="4914577" y="3183394"/>
            <a:ext cx="26168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 Response</a:t>
            </a:r>
          </a:p>
        </p:txBody>
      </p:sp>
      <p:sp>
        <p:nvSpPr>
          <p:cNvPr id="135" name="HTTP/1.0 200 OK…"/>
          <p:cNvSpPr txBox="1"/>
          <p:nvPr/>
        </p:nvSpPr>
        <p:spPr>
          <a:xfrm>
            <a:off x="6174399" y="4551013"/>
            <a:ext cx="6064085" cy="411098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HTTP/1.0 200 OK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Content-Type: text/html; charset=utf-8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Content-Length: 74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&lt;html&gt;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&lt;h1&gt;Welcome&lt;/h1&gt;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href="about.html"&gt;About&lt;/a&gt;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href="contact.html"&gt;Contact&lt;/a&gt;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&lt;/body&gt;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&lt;/html&gt;</a:t>
            </a:r>
          </a:p>
        </p:txBody>
      </p:sp>
      <p:sp>
        <p:nvSpPr>
          <p:cNvPr id="136" name="Line"/>
          <p:cNvSpPr/>
          <p:nvPr/>
        </p:nvSpPr>
        <p:spPr>
          <a:xfrm>
            <a:off x="3997299" y="3760665"/>
            <a:ext cx="3290645" cy="735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8" extrusionOk="0">
                <a:moveTo>
                  <a:pt x="0" y="56"/>
                </a:moveTo>
                <a:cubicBezTo>
                  <a:pt x="2434" y="-72"/>
                  <a:pt x="4868" y="20"/>
                  <a:pt x="7299" y="331"/>
                </a:cubicBezTo>
                <a:cubicBezTo>
                  <a:pt x="11201" y="830"/>
                  <a:pt x="15234" y="2072"/>
                  <a:pt x="18313" y="8843"/>
                </a:cubicBezTo>
                <a:cubicBezTo>
                  <a:pt x="19808" y="12128"/>
                  <a:pt x="20946" y="16522"/>
                  <a:pt x="21600" y="21528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7" name="Browser"/>
          <p:cNvSpPr txBox="1"/>
          <p:nvPr/>
        </p:nvSpPr>
        <p:spPr>
          <a:xfrm>
            <a:off x="1821644" y="4000499"/>
            <a:ext cx="141044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929292"/>
                </a:solidFill>
              </a:defRPr>
            </a:lvl1pPr>
          </a:lstStyle>
          <a:p>
            <a:r>
              <a:t>Browser</a:t>
            </a:r>
          </a:p>
        </p:txBody>
      </p:sp>
      <p:sp>
        <p:nvSpPr>
          <p:cNvPr id="138" name="What does a web browser do when it gets some HTML in an HTTP response?"/>
          <p:cNvSpPr txBox="1"/>
          <p:nvPr/>
        </p:nvSpPr>
        <p:spPr>
          <a:xfrm>
            <a:off x="872185" y="806450"/>
            <a:ext cx="11260430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700" b="0" i="1"/>
            </a:lvl1pPr>
          </a:lstStyle>
          <a:p>
            <a:r>
              <a:t>What does a web browser do when it gets some HTML in an HTTP response?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Notebook"/>
          <p:cNvSpPr/>
          <p:nvPr/>
        </p:nvSpPr>
        <p:spPr>
          <a:xfrm>
            <a:off x="333221" y="2863103"/>
            <a:ext cx="4387291" cy="2457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1" name="Rectangle"/>
          <p:cNvSpPr/>
          <p:nvPr/>
        </p:nvSpPr>
        <p:spPr>
          <a:xfrm>
            <a:off x="796725" y="3100460"/>
            <a:ext cx="3460283" cy="1982887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2" name="Line"/>
          <p:cNvSpPr/>
          <p:nvPr/>
        </p:nvSpPr>
        <p:spPr>
          <a:xfrm>
            <a:off x="804875" y="3595961"/>
            <a:ext cx="344398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3" name="url: http://domain/rsrc.html"/>
          <p:cNvSpPr txBox="1"/>
          <p:nvPr/>
        </p:nvSpPr>
        <p:spPr>
          <a:xfrm>
            <a:off x="853541" y="3087933"/>
            <a:ext cx="3164422" cy="45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rPr b="1"/>
              <a:t>url</a:t>
            </a:r>
            <a:r>
              <a:t>: </a:t>
            </a:r>
            <a:r>
              <a:rPr sz="2100"/>
              <a:t>http://domain/rsrc.html</a:t>
            </a:r>
          </a:p>
        </p:txBody>
      </p:sp>
      <p:sp>
        <p:nvSpPr>
          <p:cNvPr id="144" name="HTTP Response"/>
          <p:cNvSpPr txBox="1"/>
          <p:nvPr/>
        </p:nvSpPr>
        <p:spPr>
          <a:xfrm>
            <a:off x="4914577" y="3183394"/>
            <a:ext cx="26168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 Response</a:t>
            </a:r>
          </a:p>
        </p:txBody>
      </p:sp>
      <p:sp>
        <p:nvSpPr>
          <p:cNvPr id="145" name="HTTP/1.0 200 OK…"/>
          <p:cNvSpPr txBox="1"/>
          <p:nvPr/>
        </p:nvSpPr>
        <p:spPr>
          <a:xfrm>
            <a:off x="6174399" y="4551013"/>
            <a:ext cx="6064085" cy="411098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HTTP/1.0 200 OK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Content-Type: text/html; charset=utf-8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Content-Length: 74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&lt;html&gt;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&lt;h1&gt;Welcome&lt;/h1&gt;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href="about.html"&gt;About&lt;/a&gt;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href="contact.html"&gt;Contact&lt;/a&gt;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&lt;/body&gt;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&lt;/html&gt;</a:t>
            </a:r>
          </a:p>
        </p:txBody>
      </p:sp>
      <p:sp>
        <p:nvSpPr>
          <p:cNvPr id="146" name="Line"/>
          <p:cNvSpPr/>
          <p:nvPr/>
        </p:nvSpPr>
        <p:spPr>
          <a:xfrm>
            <a:off x="3997299" y="3760665"/>
            <a:ext cx="3290645" cy="735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8" extrusionOk="0">
                <a:moveTo>
                  <a:pt x="0" y="56"/>
                </a:moveTo>
                <a:cubicBezTo>
                  <a:pt x="2434" y="-72"/>
                  <a:pt x="4868" y="20"/>
                  <a:pt x="7299" y="331"/>
                </a:cubicBezTo>
                <a:cubicBezTo>
                  <a:pt x="11201" y="830"/>
                  <a:pt x="15234" y="2072"/>
                  <a:pt x="18313" y="8843"/>
                </a:cubicBezTo>
                <a:cubicBezTo>
                  <a:pt x="19808" y="12128"/>
                  <a:pt x="20946" y="16522"/>
                  <a:pt x="21600" y="21528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7" name="&lt;html&gt;…"/>
          <p:cNvSpPr txBox="1"/>
          <p:nvPr/>
        </p:nvSpPr>
        <p:spPr>
          <a:xfrm>
            <a:off x="834392" y="3687425"/>
            <a:ext cx="3394454" cy="125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&lt;html&gt;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&lt;h1&gt;Welcome&lt;/h1&gt;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&lt;a href="about.html"&gt;About&lt;/a&gt;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href="contact.html"&gt;Contact&lt;/a&gt;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&lt;/body&gt;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&lt;/html&gt;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Notebook"/>
          <p:cNvSpPr/>
          <p:nvPr/>
        </p:nvSpPr>
        <p:spPr>
          <a:xfrm>
            <a:off x="333221" y="2863103"/>
            <a:ext cx="4387291" cy="2457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0" name="Rectangle"/>
          <p:cNvSpPr/>
          <p:nvPr/>
        </p:nvSpPr>
        <p:spPr>
          <a:xfrm>
            <a:off x="796725" y="3100460"/>
            <a:ext cx="3460283" cy="1982887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1" name="Line"/>
          <p:cNvSpPr/>
          <p:nvPr/>
        </p:nvSpPr>
        <p:spPr>
          <a:xfrm>
            <a:off x="804875" y="3595961"/>
            <a:ext cx="344398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2" name="url: http://domain/rsrc.html"/>
          <p:cNvSpPr txBox="1"/>
          <p:nvPr/>
        </p:nvSpPr>
        <p:spPr>
          <a:xfrm>
            <a:off x="853541" y="3087933"/>
            <a:ext cx="3164422" cy="45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rPr b="1"/>
              <a:t>url</a:t>
            </a:r>
            <a:r>
              <a:t>: </a:t>
            </a:r>
            <a:r>
              <a:rPr sz="2100"/>
              <a:t>http://domain/rsrc.html</a:t>
            </a:r>
          </a:p>
        </p:txBody>
      </p:sp>
      <p:sp>
        <p:nvSpPr>
          <p:cNvPr id="153" name="HTTP Response"/>
          <p:cNvSpPr txBox="1"/>
          <p:nvPr/>
        </p:nvSpPr>
        <p:spPr>
          <a:xfrm>
            <a:off x="4914577" y="3183394"/>
            <a:ext cx="26168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 Response</a:t>
            </a:r>
          </a:p>
        </p:txBody>
      </p:sp>
      <p:sp>
        <p:nvSpPr>
          <p:cNvPr id="154" name="HTTP/1.0 200 OK…"/>
          <p:cNvSpPr txBox="1"/>
          <p:nvPr/>
        </p:nvSpPr>
        <p:spPr>
          <a:xfrm>
            <a:off x="6174399" y="4551013"/>
            <a:ext cx="6064085" cy="411098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HTTP/1.0 200 OK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Content-Type: text/html; charset=utf-8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Content-Length: 74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&lt;html&gt;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&lt;h1&gt;Welcome&lt;/h1&gt;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href="about.html"&gt;About&lt;/a&gt;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href="contact.html"&gt;Contact&lt;/a&gt;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&lt;/body&gt;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&lt;/html&gt;</a:t>
            </a:r>
          </a:p>
        </p:txBody>
      </p:sp>
      <p:sp>
        <p:nvSpPr>
          <p:cNvPr id="155" name="Line"/>
          <p:cNvSpPr/>
          <p:nvPr/>
        </p:nvSpPr>
        <p:spPr>
          <a:xfrm>
            <a:off x="3997299" y="3760665"/>
            <a:ext cx="3290645" cy="735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8" extrusionOk="0">
                <a:moveTo>
                  <a:pt x="0" y="56"/>
                </a:moveTo>
                <a:cubicBezTo>
                  <a:pt x="2434" y="-72"/>
                  <a:pt x="4868" y="20"/>
                  <a:pt x="7299" y="331"/>
                </a:cubicBezTo>
                <a:cubicBezTo>
                  <a:pt x="11201" y="830"/>
                  <a:pt x="15234" y="2072"/>
                  <a:pt x="18313" y="8843"/>
                </a:cubicBezTo>
                <a:cubicBezTo>
                  <a:pt x="19808" y="12128"/>
                  <a:pt x="20946" y="16522"/>
                  <a:pt x="21600" y="21528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pic>
        <p:nvPicPr>
          <p:cNvPr id="15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025" y="3740150"/>
            <a:ext cx="1797224" cy="1034586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before displaying a page, the browser uses HTML to generate a Document Object Model…"/>
          <p:cNvSpPr txBox="1"/>
          <p:nvPr/>
        </p:nvSpPr>
        <p:spPr>
          <a:xfrm>
            <a:off x="838962" y="6197599"/>
            <a:ext cx="4684181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/>
            </a:pPr>
            <a:r>
              <a:t>before displaying a page, the browser uses HTML to generate a Document Object Model</a:t>
            </a:r>
          </a:p>
          <a:p>
            <a:pPr>
              <a:defRPr b="0"/>
            </a:pPr>
            <a:r>
              <a:t>(DOM Tree)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Notebook"/>
          <p:cNvSpPr/>
          <p:nvPr/>
        </p:nvSpPr>
        <p:spPr>
          <a:xfrm>
            <a:off x="333221" y="2863103"/>
            <a:ext cx="4387291" cy="2457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0" name="Rectangle"/>
          <p:cNvSpPr/>
          <p:nvPr/>
        </p:nvSpPr>
        <p:spPr>
          <a:xfrm>
            <a:off x="796725" y="3100460"/>
            <a:ext cx="3460283" cy="1982887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1" name="Line"/>
          <p:cNvSpPr/>
          <p:nvPr/>
        </p:nvSpPr>
        <p:spPr>
          <a:xfrm>
            <a:off x="804875" y="3595961"/>
            <a:ext cx="344398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2" name="url: http://domain/rsrc.html"/>
          <p:cNvSpPr txBox="1"/>
          <p:nvPr/>
        </p:nvSpPr>
        <p:spPr>
          <a:xfrm>
            <a:off x="853541" y="3087933"/>
            <a:ext cx="3164422" cy="45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rPr b="1"/>
              <a:t>url</a:t>
            </a:r>
            <a:r>
              <a:t>: </a:t>
            </a:r>
            <a:r>
              <a:rPr sz="2100"/>
              <a:t>http://domain/rsrc.html</a:t>
            </a:r>
          </a:p>
        </p:txBody>
      </p:sp>
      <p:sp>
        <p:nvSpPr>
          <p:cNvPr id="163" name="HTTP Response"/>
          <p:cNvSpPr txBox="1"/>
          <p:nvPr/>
        </p:nvSpPr>
        <p:spPr>
          <a:xfrm>
            <a:off x="4914577" y="3183394"/>
            <a:ext cx="26168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 Response</a:t>
            </a:r>
          </a:p>
        </p:txBody>
      </p:sp>
      <p:sp>
        <p:nvSpPr>
          <p:cNvPr id="164" name="HTTP/1.0 200 OK…"/>
          <p:cNvSpPr txBox="1"/>
          <p:nvPr/>
        </p:nvSpPr>
        <p:spPr>
          <a:xfrm>
            <a:off x="6174399" y="4551013"/>
            <a:ext cx="6064085" cy="411098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HTTP/1.0 200 OK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Content-Type: text/html; charset=utf-8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Content-Length: 74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&lt;html&gt;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&lt;h1&gt;Welcome&lt;/h1&gt;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href="about.html"&gt;About&lt;/a&gt;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href="contact.html"&gt;Contact&lt;/a&gt;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&lt;/body&gt;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&lt;/html&gt;</a:t>
            </a:r>
          </a:p>
        </p:txBody>
      </p:sp>
      <p:sp>
        <p:nvSpPr>
          <p:cNvPr id="165" name="Line"/>
          <p:cNvSpPr/>
          <p:nvPr/>
        </p:nvSpPr>
        <p:spPr>
          <a:xfrm>
            <a:off x="3997299" y="3760665"/>
            <a:ext cx="3290645" cy="735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8" extrusionOk="0">
                <a:moveTo>
                  <a:pt x="0" y="56"/>
                </a:moveTo>
                <a:cubicBezTo>
                  <a:pt x="2434" y="-72"/>
                  <a:pt x="4868" y="20"/>
                  <a:pt x="7299" y="331"/>
                </a:cubicBezTo>
                <a:cubicBezTo>
                  <a:pt x="11201" y="830"/>
                  <a:pt x="15234" y="2072"/>
                  <a:pt x="18313" y="8843"/>
                </a:cubicBezTo>
                <a:cubicBezTo>
                  <a:pt x="19808" y="12128"/>
                  <a:pt x="20946" y="16522"/>
                  <a:pt x="21600" y="21528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6" name="html"/>
          <p:cNvSpPr/>
          <p:nvPr/>
        </p:nvSpPr>
        <p:spPr>
          <a:xfrm>
            <a:off x="2222500" y="5664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html</a:t>
            </a:r>
          </a:p>
        </p:txBody>
      </p:sp>
      <p:sp>
        <p:nvSpPr>
          <p:cNvPr id="167" name="body"/>
          <p:cNvSpPr/>
          <p:nvPr/>
        </p:nvSpPr>
        <p:spPr>
          <a:xfrm>
            <a:off x="2222500" y="6426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body</a:t>
            </a:r>
          </a:p>
        </p:txBody>
      </p:sp>
      <p:sp>
        <p:nvSpPr>
          <p:cNvPr id="168" name="a"/>
          <p:cNvSpPr/>
          <p:nvPr/>
        </p:nvSpPr>
        <p:spPr>
          <a:xfrm>
            <a:off x="2222500" y="7188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169" name="h1"/>
          <p:cNvSpPr/>
          <p:nvPr/>
        </p:nvSpPr>
        <p:spPr>
          <a:xfrm>
            <a:off x="825500" y="7188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h1</a:t>
            </a:r>
          </a:p>
        </p:txBody>
      </p:sp>
      <p:sp>
        <p:nvSpPr>
          <p:cNvPr id="170" name="a"/>
          <p:cNvSpPr/>
          <p:nvPr/>
        </p:nvSpPr>
        <p:spPr>
          <a:xfrm>
            <a:off x="3619500" y="7188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171" name="Line"/>
          <p:cNvSpPr/>
          <p:nvPr/>
        </p:nvSpPr>
        <p:spPr>
          <a:xfrm>
            <a:off x="2666999" y="6105103"/>
            <a:ext cx="1" cy="3170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2" name="Line"/>
          <p:cNvSpPr/>
          <p:nvPr/>
        </p:nvSpPr>
        <p:spPr>
          <a:xfrm>
            <a:off x="2666999" y="6867103"/>
            <a:ext cx="1" cy="3170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3" name="Line"/>
          <p:cNvSpPr/>
          <p:nvPr/>
        </p:nvSpPr>
        <p:spPr>
          <a:xfrm>
            <a:off x="2921000" y="6867103"/>
            <a:ext cx="745530" cy="30311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4" name="Line"/>
          <p:cNvSpPr/>
          <p:nvPr/>
        </p:nvSpPr>
        <p:spPr>
          <a:xfrm flipH="1">
            <a:off x="1666081" y="6867103"/>
            <a:ext cx="746920" cy="3582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5" name="vocab: elements"/>
          <p:cNvSpPr txBox="1"/>
          <p:nvPr/>
        </p:nvSpPr>
        <p:spPr>
          <a:xfrm>
            <a:off x="1943546" y="8976542"/>
            <a:ext cx="2298205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vocab: </a:t>
            </a:r>
            <a:r>
              <a:rPr b="0"/>
              <a:t>elements</a:t>
            </a:r>
          </a:p>
        </p:txBody>
      </p:sp>
      <p:pic>
        <p:nvPicPr>
          <p:cNvPr id="17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025" y="3740150"/>
            <a:ext cx="1797224" cy="1034586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Callout"/>
          <p:cNvSpPr/>
          <p:nvPr/>
        </p:nvSpPr>
        <p:spPr>
          <a:xfrm>
            <a:off x="419100" y="4368403"/>
            <a:ext cx="5347097" cy="52046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853" y="0"/>
                </a:moveTo>
                <a:lnTo>
                  <a:pt x="7213" y="4745"/>
                </a:lnTo>
                <a:lnTo>
                  <a:pt x="821" y="4745"/>
                </a:lnTo>
                <a:cubicBezTo>
                  <a:pt x="368" y="4745"/>
                  <a:pt x="0" y="5123"/>
                  <a:pt x="0" y="5589"/>
                </a:cubicBezTo>
                <a:lnTo>
                  <a:pt x="0" y="20758"/>
                </a:lnTo>
                <a:cubicBezTo>
                  <a:pt x="0" y="21224"/>
                  <a:pt x="368" y="21600"/>
                  <a:pt x="821" y="21600"/>
                </a:cubicBezTo>
                <a:lnTo>
                  <a:pt x="20779" y="21600"/>
                </a:lnTo>
                <a:cubicBezTo>
                  <a:pt x="21232" y="21600"/>
                  <a:pt x="21600" y="21224"/>
                  <a:pt x="21600" y="20758"/>
                </a:cubicBezTo>
                <a:lnTo>
                  <a:pt x="21600" y="5589"/>
                </a:lnTo>
                <a:cubicBezTo>
                  <a:pt x="21600" y="5123"/>
                  <a:pt x="21232" y="4745"/>
                  <a:pt x="20779" y="4745"/>
                </a:cubicBezTo>
                <a:lnTo>
                  <a:pt x="10493" y="4745"/>
                </a:lnTo>
                <a:lnTo>
                  <a:pt x="8853" y="0"/>
                </a:lnTo>
                <a:close/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Notebook"/>
          <p:cNvSpPr/>
          <p:nvPr/>
        </p:nvSpPr>
        <p:spPr>
          <a:xfrm>
            <a:off x="333221" y="2863103"/>
            <a:ext cx="4387291" cy="2457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0" name="Rectangle"/>
          <p:cNvSpPr/>
          <p:nvPr/>
        </p:nvSpPr>
        <p:spPr>
          <a:xfrm>
            <a:off x="796725" y="3100460"/>
            <a:ext cx="3460283" cy="1982887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1" name="Line"/>
          <p:cNvSpPr/>
          <p:nvPr/>
        </p:nvSpPr>
        <p:spPr>
          <a:xfrm>
            <a:off x="804875" y="3595961"/>
            <a:ext cx="344398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2" name="url: http://domain/rsrc.html"/>
          <p:cNvSpPr txBox="1"/>
          <p:nvPr/>
        </p:nvSpPr>
        <p:spPr>
          <a:xfrm>
            <a:off x="853541" y="3087933"/>
            <a:ext cx="3164422" cy="45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rPr b="1"/>
              <a:t>url</a:t>
            </a:r>
            <a:r>
              <a:t>: </a:t>
            </a:r>
            <a:r>
              <a:rPr sz="2100"/>
              <a:t>http://domain/rsrc.html</a:t>
            </a:r>
          </a:p>
        </p:txBody>
      </p:sp>
      <p:sp>
        <p:nvSpPr>
          <p:cNvPr id="183" name="HTTP Response"/>
          <p:cNvSpPr txBox="1"/>
          <p:nvPr/>
        </p:nvSpPr>
        <p:spPr>
          <a:xfrm>
            <a:off x="4914577" y="3183394"/>
            <a:ext cx="26168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 Response</a:t>
            </a:r>
          </a:p>
        </p:txBody>
      </p:sp>
      <p:sp>
        <p:nvSpPr>
          <p:cNvPr id="184" name="HTTP/1.0 200 OK…"/>
          <p:cNvSpPr txBox="1"/>
          <p:nvPr/>
        </p:nvSpPr>
        <p:spPr>
          <a:xfrm>
            <a:off x="6174399" y="4551013"/>
            <a:ext cx="6064085" cy="411098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HTTP/1.0 200 OK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Content-Type: text/html; charset=utf-8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Content-Length: 74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&lt;html&gt;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&lt;h1&gt;Welcome&lt;/h1&gt;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href="about.html"&gt;About&lt;/a&gt;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href="contact.html"&gt;Contact&lt;/a&gt;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&lt;/body&gt;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&lt;/html&gt;</a:t>
            </a:r>
          </a:p>
        </p:txBody>
      </p:sp>
      <p:sp>
        <p:nvSpPr>
          <p:cNvPr id="185" name="Line"/>
          <p:cNvSpPr/>
          <p:nvPr/>
        </p:nvSpPr>
        <p:spPr>
          <a:xfrm>
            <a:off x="3997299" y="3760665"/>
            <a:ext cx="3290645" cy="735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8" extrusionOk="0">
                <a:moveTo>
                  <a:pt x="0" y="56"/>
                </a:moveTo>
                <a:cubicBezTo>
                  <a:pt x="2434" y="-72"/>
                  <a:pt x="4868" y="20"/>
                  <a:pt x="7299" y="331"/>
                </a:cubicBezTo>
                <a:cubicBezTo>
                  <a:pt x="11201" y="830"/>
                  <a:pt x="15234" y="2072"/>
                  <a:pt x="18313" y="8843"/>
                </a:cubicBezTo>
                <a:cubicBezTo>
                  <a:pt x="19808" y="12128"/>
                  <a:pt x="20946" y="16522"/>
                  <a:pt x="21600" y="21528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6" name="html"/>
          <p:cNvSpPr/>
          <p:nvPr/>
        </p:nvSpPr>
        <p:spPr>
          <a:xfrm>
            <a:off x="2222500" y="5664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html</a:t>
            </a:r>
          </a:p>
        </p:txBody>
      </p:sp>
      <p:sp>
        <p:nvSpPr>
          <p:cNvPr id="187" name="body"/>
          <p:cNvSpPr/>
          <p:nvPr/>
        </p:nvSpPr>
        <p:spPr>
          <a:xfrm>
            <a:off x="2222500" y="6426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body</a:t>
            </a:r>
          </a:p>
        </p:txBody>
      </p:sp>
      <p:sp>
        <p:nvSpPr>
          <p:cNvPr id="188" name="a"/>
          <p:cNvSpPr/>
          <p:nvPr/>
        </p:nvSpPr>
        <p:spPr>
          <a:xfrm>
            <a:off x="2222500" y="7188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189" name="h1"/>
          <p:cNvSpPr/>
          <p:nvPr/>
        </p:nvSpPr>
        <p:spPr>
          <a:xfrm>
            <a:off x="825500" y="7188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h1</a:t>
            </a:r>
          </a:p>
        </p:txBody>
      </p:sp>
      <p:sp>
        <p:nvSpPr>
          <p:cNvPr id="190" name="a"/>
          <p:cNvSpPr/>
          <p:nvPr/>
        </p:nvSpPr>
        <p:spPr>
          <a:xfrm>
            <a:off x="3619500" y="7188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191" name="Line"/>
          <p:cNvSpPr/>
          <p:nvPr/>
        </p:nvSpPr>
        <p:spPr>
          <a:xfrm>
            <a:off x="2666999" y="6105103"/>
            <a:ext cx="1" cy="3170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2" name="Line"/>
          <p:cNvSpPr/>
          <p:nvPr/>
        </p:nvSpPr>
        <p:spPr>
          <a:xfrm>
            <a:off x="2666999" y="6867103"/>
            <a:ext cx="1" cy="3170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3" name="Line"/>
          <p:cNvSpPr/>
          <p:nvPr/>
        </p:nvSpPr>
        <p:spPr>
          <a:xfrm>
            <a:off x="2921000" y="6867103"/>
            <a:ext cx="745530" cy="30311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4" name="Line"/>
          <p:cNvSpPr/>
          <p:nvPr/>
        </p:nvSpPr>
        <p:spPr>
          <a:xfrm flipH="1">
            <a:off x="1666081" y="6867103"/>
            <a:ext cx="746920" cy="3582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pic>
        <p:nvPicPr>
          <p:cNvPr id="19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025" y="3740150"/>
            <a:ext cx="1797224" cy="1034586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Callout"/>
          <p:cNvSpPr/>
          <p:nvPr/>
        </p:nvSpPr>
        <p:spPr>
          <a:xfrm>
            <a:off x="419100" y="4368403"/>
            <a:ext cx="5347097" cy="52046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853" y="0"/>
                </a:moveTo>
                <a:lnTo>
                  <a:pt x="7213" y="4745"/>
                </a:lnTo>
                <a:lnTo>
                  <a:pt x="821" y="4745"/>
                </a:lnTo>
                <a:cubicBezTo>
                  <a:pt x="368" y="4745"/>
                  <a:pt x="0" y="5123"/>
                  <a:pt x="0" y="5589"/>
                </a:cubicBezTo>
                <a:lnTo>
                  <a:pt x="0" y="20758"/>
                </a:lnTo>
                <a:cubicBezTo>
                  <a:pt x="0" y="21224"/>
                  <a:pt x="368" y="21600"/>
                  <a:pt x="821" y="21600"/>
                </a:cubicBezTo>
                <a:lnTo>
                  <a:pt x="20779" y="21600"/>
                </a:lnTo>
                <a:cubicBezTo>
                  <a:pt x="21232" y="21600"/>
                  <a:pt x="21600" y="21224"/>
                  <a:pt x="21600" y="20758"/>
                </a:cubicBezTo>
                <a:lnTo>
                  <a:pt x="21600" y="5589"/>
                </a:lnTo>
                <a:cubicBezTo>
                  <a:pt x="21600" y="5123"/>
                  <a:pt x="21232" y="4745"/>
                  <a:pt x="20779" y="4745"/>
                </a:cubicBezTo>
                <a:lnTo>
                  <a:pt x="10493" y="4745"/>
                </a:lnTo>
                <a:lnTo>
                  <a:pt x="8853" y="0"/>
                </a:lnTo>
                <a:close/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7" name="attr: href"/>
          <p:cNvSpPr/>
          <p:nvPr/>
        </p:nvSpPr>
        <p:spPr>
          <a:xfrm>
            <a:off x="4288135" y="7858321"/>
            <a:ext cx="1346399" cy="317000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attr: href</a:t>
            </a:r>
          </a:p>
        </p:txBody>
      </p:sp>
      <p:sp>
        <p:nvSpPr>
          <p:cNvPr id="198" name="attr: href"/>
          <p:cNvSpPr/>
          <p:nvPr/>
        </p:nvSpPr>
        <p:spPr>
          <a:xfrm>
            <a:off x="2510135" y="7858321"/>
            <a:ext cx="1346399" cy="317000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attr: href</a:t>
            </a:r>
          </a:p>
        </p:txBody>
      </p:sp>
      <p:sp>
        <p:nvSpPr>
          <p:cNvPr id="202" name="Connection Line"/>
          <p:cNvSpPr/>
          <p:nvPr/>
        </p:nvSpPr>
        <p:spPr>
          <a:xfrm>
            <a:off x="2335291" y="76495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03" name="Connection Line"/>
          <p:cNvSpPr/>
          <p:nvPr/>
        </p:nvSpPr>
        <p:spPr>
          <a:xfrm>
            <a:off x="4113291" y="76495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01" name="Elements may contain…"/>
          <p:cNvSpPr txBox="1"/>
          <p:nvPr/>
        </p:nvSpPr>
        <p:spPr>
          <a:xfrm>
            <a:off x="6374358" y="457200"/>
            <a:ext cx="3797896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Elements may contain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attributes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Notebook"/>
          <p:cNvSpPr/>
          <p:nvPr/>
        </p:nvSpPr>
        <p:spPr>
          <a:xfrm>
            <a:off x="333221" y="2863103"/>
            <a:ext cx="4387291" cy="2457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6" name="Rectangle"/>
          <p:cNvSpPr/>
          <p:nvPr/>
        </p:nvSpPr>
        <p:spPr>
          <a:xfrm>
            <a:off x="796725" y="3100460"/>
            <a:ext cx="3460283" cy="1982887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7" name="Line"/>
          <p:cNvSpPr/>
          <p:nvPr/>
        </p:nvSpPr>
        <p:spPr>
          <a:xfrm>
            <a:off x="804875" y="3595961"/>
            <a:ext cx="344398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8" name="url: http://domain/rsrc.html"/>
          <p:cNvSpPr txBox="1"/>
          <p:nvPr/>
        </p:nvSpPr>
        <p:spPr>
          <a:xfrm>
            <a:off x="853541" y="3087933"/>
            <a:ext cx="3164422" cy="45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rPr b="1"/>
              <a:t>url</a:t>
            </a:r>
            <a:r>
              <a:t>: </a:t>
            </a:r>
            <a:r>
              <a:rPr sz="2100"/>
              <a:t>http://domain/rsrc.html</a:t>
            </a:r>
          </a:p>
        </p:txBody>
      </p:sp>
      <p:sp>
        <p:nvSpPr>
          <p:cNvPr id="209" name="HTTP Response"/>
          <p:cNvSpPr txBox="1"/>
          <p:nvPr/>
        </p:nvSpPr>
        <p:spPr>
          <a:xfrm>
            <a:off x="4914577" y="3183394"/>
            <a:ext cx="26168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 Response</a:t>
            </a:r>
          </a:p>
        </p:txBody>
      </p:sp>
      <p:sp>
        <p:nvSpPr>
          <p:cNvPr id="210" name="HTTP/1.0 200 OK…"/>
          <p:cNvSpPr txBox="1"/>
          <p:nvPr/>
        </p:nvSpPr>
        <p:spPr>
          <a:xfrm>
            <a:off x="6174399" y="4551013"/>
            <a:ext cx="6064085" cy="411098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HTTP/1.0 200 OK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Content-Type: text/html; charset=utf-8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Content-Length: 74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&lt;html&gt;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&lt;h1&gt;Welcome&lt;/h1&gt;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href="about.html"&gt;About&lt;/a&gt;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href="contact.html"&gt;Contact&lt;/a&gt;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&lt;/body&gt;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&lt;/html&gt;</a:t>
            </a:r>
          </a:p>
        </p:txBody>
      </p:sp>
      <p:sp>
        <p:nvSpPr>
          <p:cNvPr id="211" name="Line"/>
          <p:cNvSpPr/>
          <p:nvPr/>
        </p:nvSpPr>
        <p:spPr>
          <a:xfrm>
            <a:off x="3997299" y="3760665"/>
            <a:ext cx="3290645" cy="735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8" extrusionOk="0">
                <a:moveTo>
                  <a:pt x="0" y="56"/>
                </a:moveTo>
                <a:cubicBezTo>
                  <a:pt x="2434" y="-72"/>
                  <a:pt x="4868" y="20"/>
                  <a:pt x="7299" y="331"/>
                </a:cubicBezTo>
                <a:cubicBezTo>
                  <a:pt x="11201" y="830"/>
                  <a:pt x="15234" y="2072"/>
                  <a:pt x="18313" y="8843"/>
                </a:cubicBezTo>
                <a:cubicBezTo>
                  <a:pt x="19808" y="12128"/>
                  <a:pt x="20946" y="16522"/>
                  <a:pt x="21600" y="21528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2" name="html"/>
          <p:cNvSpPr/>
          <p:nvPr/>
        </p:nvSpPr>
        <p:spPr>
          <a:xfrm>
            <a:off x="2222500" y="5664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html</a:t>
            </a:r>
          </a:p>
        </p:txBody>
      </p:sp>
      <p:sp>
        <p:nvSpPr>
          <p:cNvPr id="213" name="body"/>
          <p:cNvSpPr/>
          <p:nvPr/>
        </p:nvSpPr>
        <p:spPr>
          <a:xfrm>
            <a:off x="2222500" y="6426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body</a:t>
            </a:r>
          </a:p>
        </p:txBody>
      </p:sp>
      <p:sp>
        <p:nvSpPr>
          <p:cNvPr id="214" name="a"/>
          <p:cNvSpPr/>
          <p:nvPr/>
        </p:nvSpPr>
        <p:spPr>
          <a:xfrm>
            <a:off x="2222500" y="7188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215" name="h1"/>
          <p:cNvSpPr/>
          <p:nvPr/>
        </p:nvSpPr>
        <p:spPr>
          <a:xfrm>
            <a:off x="825500" y="7188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h1</a:t>
            </a:r>
          </a:p>
        </p:txBody>
      </p:sp>
      <p:sp>
        <p:nvSpPr>
          <p:cNvPr id="216" name="a"/>
          <p:cNvSpPr/>
          <p:nvPr/>
        </p:nvSpPr>
        <p:spPr>
          <a:xfrm>
            <a:off x="3619500" y="7188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217" name="Line"/>
          <p:cNvSpPr/>
          <p:nvPr/>
        </p:nvSpPr>
        <p:spPr>
          <a:xfrm>
            <a:off x="2666999" y="6105103"/>
            <a:ext cx="1" cy="3170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8" name="Line"/>
          <p:cNvSpPr/>
          <p:nvPr/>
        </p:nvSpPr>
        <p:spPr>
          <a:xfrm>
            <a:off x="2666999" y="6867103"/>
            <a:ext cx="1" cy="3170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9" name="Line"/>
          <p:cNvSpPr/>
          <p:nvPr/>
        </p:nvSpPr>
        <p:spPr>
          <a:xfrm>
            <a:off x="2921000" y="6867103"/>
            <a:ext cx="745530" cy="30311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0" name="Line"/>
          <p:cNvSpPr/>
          <p:nvPr/>
        </p:nvSpPr>
        <p:spPr>
          <a:xfrm flipH="1">
            <a:off x="1666081" y="6867103"/>
            <a:ext cx="746920" cy="3582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pic>
        <p:nvPicPr>
          <p:cNvPr id="22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025" y="3740150"/>
            <a:ext cx="1797224" cy="1034586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Callout"/>
          <p:cNvSpPr/>
          <p:nvPr/>
        </p:nvSpPr>
        <p:spPr>
          <a:xfrm>
            <a:off x="419100" y="4368403"/>
            <a:ext cx="5347097" cy="52046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853" y="0"/>
                </a:moveTo>
                <a:lnTo>
                  <a:pt x="7213" y="4745"/>
                </a:lnTo>
                <a:lnTo>
                  <a:pt x="821" y="4745"/>
                </a:lnTo>
                <a:cubicBezTo>
                  <a:pt x="368" y="4745"/>
                  <a:pt x="0" y="5123"/>
                  <a:pt x="0" y="5589"/>
                </a:cubicBezTo>
                <a:lnTo>
                  <a:pt x="0" y="20758"/>
                </a:lnTo>
                <a:cubicBezTo>
                  <a:pt x="0" y="21224"/>
                  <a:pt x="368" y="21600"/>
                  <a:pt x="821" y="21600"/>
                </a:cubicBezTo>
                <a:lnTo>
                  <a:pt x="20779" y="21600"/>
                </a:lnTo>
                <a:cubicBezTo>
                  <a:pt x="21232" y="21600"/>
                  <a:pt x="21600" y="21224"/>
                  <a:pt x="21600" y="20758"/>
                </a:cubicBezTo>
                <a:lnTo>
                  <a:pt x="21600" y="5589"/>
                </a:lnTo>
                <a:cubicBezTo>
                  <a:pt x="21600" y="5123"/>
                  <a:pt x="21232" y="4745"/>
                  <a:pt x="20779" y="4745"/>
                </a:cubicBezTo>
                <a:lnTo>
                  <a:pt x="10493" y="4745"/>
                </a:lnTo>
                <a:lnTo>
                  <a:pt x="8853" y="0"/>
                </a:lnTo>
                <a:close/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3" name="attr: href"/>
          <p:cNvSpPr/>
          <p:nvPr/>
        </p:nvSpPr>
        <p:spPr>
          <a:xfrm>
            <a:off x="4288135" y="7858321"/>
            <a:ext cx="1346399" cy="317000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attr: href</a:t>
            </a:r>
          </a:p>
        </p:txBody>
      </p:sp>
      <p:sp>
        <p:nvSpPr>
          <p:cNvPr id="224" name="attr: href"/>
          <p:cNvSpPr/>
          <p:nvPr/>
        </p:nvSpPr>
        <p:spPr>
          <a:xfrm>
            <a:off x="2510135" y="7858321"/>
            <a:ext cx="1346399" cy="317000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attr: href</a:t>
            </a:r>
          </a:p>
        </p:txBody>
      </p:sp>
      <p:sp>
        <p:nvSpPr>
          <p:cNvPr id="225" name="Contact"/>
          <p:cNvSpPr/>
          <p:nvPr/>
        </p:nvSpPr>
        <p:spPr>
          <a:xfrm>
            <a:off x="4288135" y="8366321"/>
            <a:ext cx="1346399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Contact</a:t>
            </a:r>
          </a:p>
        </p:txBody>
      </p:sp>
      <p:sp>
        <p:nvSpPr>
          <p:cNvPr id="226" name="About"/>
          <p:cNvSpPr/>
          <p:nvPr/>
        </p:nvSpPr>
        <p:spPr>
          <a:xfrm>
            <a:off x="2510135" y="8366321"/>
            <a:ext cx="1346399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About</a:t>
            </a:r>
          </a:p>
        </p:txBody>
      </p:sp>
      <p:sp>
        <p:nvSpPr>
          <p:cNvPr id="227" name="Welcome"/>
          <p:cNvSpPr/>
          <p:nvPr/>
        </p:nvSpPr>
        <p:spPr>
          <a:xfrm>
            <a:off x="605135" y="8366321"/>
            <a:ext cx="1346399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Welcome</a:t>
            </a:r>
          </a:p>
        </p:txBody>
      </p:sp>
      <p:sp>
        <p:nvSpPr>
          <p:cNvPr id="234" name="Connection Line"/>
          <p:cNvSpPr/>
          <p:nvPr/>
        </p:nvSpPr>
        <p:spPr>
          <a:xfrm>
            <a:off x="2335291" y="76495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35" name="Connection Line"/>
          <p:cNvSpPr/>
          <p:nvPr/>
        </p:nvSpPr>
        <p:spPr>
          <a:xfrm>
            <a:off x="4113291" y="76495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36" name="Connection Line"/>
          <p:cNvSpPr/>
          <p:nvPr/>
        </p:nvSpPr>
        <p:spPr>
          <a:xfrm>
            <a:off x="2196898" y="7649550"/>
            <a:ext cx="336686" cy="9635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28" h="21600" extrusionOk="0">
                <a:moveTo>
                  <a:pt x="18828" y="21600"/>
                </a:moveTo>
                <a:cubicBezTo>
                  <a:pt x="3103" y="21042"/>
                  <a:pt x="-2772" y="13842"/>
                  <a:pt x="1203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37" name="Connection Line"/>
          <p:cNvSpPr/>
          <p:nvPr/>
        </p:nvSpPr>
        <p:spPr>
          <a:xfrm>
            <a:off x="3989134" y="7649550"/>
            <a:ext cx="319921" cy="9126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762" h="20706" extrusionOk="0">
                <a:moveTo>
                  <a:pt x="19762" y="20614"/>
                </a:moveTo>
                <a:cubicBezTo>
                  <a:pt x="4600" y="21600"/>
                  <a:pt x="-1838" y="14729"/>
                  <a:pt x="449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38" name="Connection Line"/>
          <p:cNvSpPr/>
          <p:nvPr/>
        </p:nvSpPr>
        <p:spPr>
          <a:xfrm>
            <a:off x="1170771" y="7655286"/>
            <a:ext cx="140042" cy="6627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748" h="21600" extrusionOk="0">
                <a:moveTo>
                  <a:pt x="16748" y="21600"/>
                </a:moveTo>
                <a:cubicBezTo>
                  <a:pt x="-1543" y="13932"/>
                  <a:pt x="-4852" y="6732"/>
                  <a:pt x="6822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33" name="Elements may contain…"/>
          <p:cNvSpPr txBox="1"/>
          <p:nvPr/>
        </p:nvSpPr>
        <p:spPr>
          <a:xfrm>
            <a:off x="6374358" y="436778"/>
            <a:ext cx="3797896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Elements may contain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attributes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text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2849</Words>
  <Application>Microsoft Macintosh PowerPoint</Application>
  <PresentationFormat>Custom</PresentationFormat>
  <Paragraphs>578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Courier</vt:lpstr>
      <vt:lpstr>Gill Sans</vt:lpstr>
      <vt:lpstr>Gill Sans Light</vt:lpstr>
      <vt:lpstr>Gill Sans SemiBold</vt:lpstr>
      <vt:lpstr>Menlo Regular</vt:lpstr>
      <vt:lpstr>Times Roman</vt:lpstr>
      <vt:lpstr>White</vt:lpstr>
      <vt:lpstr>[220 / 319] Web 3</vt:lpstr>
      <vt:lpstr>Learning Objectives Today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BeautifulSoup module</vt:lpstr>
      <vt:lpstr>Parsing HTML</vt:lpstr>
      <vt:lpstr>Parsing HTML</vt:lpstr>
      <vt:lpstr>Parsing HTML</vt:lpstr>
      <vt:lpstr>Searching for Elements</vt:lpstr>
      <vt:lpstr>Extracting Text</vt:lpstr>
      <vt:lpstr>Searching for Elements</vt:lpstr>
      <vt:lpstr>Searching for Elements</vt:lpstr>
      <vt:lpstr>Find One</vt:lpstr>
      <vt:lpstr>Find One</vt:lpstr>
      <vt:lpstr>Search Within Search Results</vt:lpstr>
      <vt:lpstr>Search Within Search Results</vt:lpstr>
      <vt:lpstr>Inspecting an Element</vt:lpstr>
      <vt:lpstr>Inspecting an Element</vt:lpstr>
      <vt:lpstr>Inspecting an Element</vt:lpstr>
      <vt:lpstr>Inspecting an Element</vt:lpstr>
      <vt:lpstr>Inspecting an Element</vt:lpstr>
      <vt:lpstr>Outline</vt:lpstr>
      <vt:lpstr>Demo Stage 1: Extract Links from Wikipedia</vt:lpstr>
      <vt:lpstr>Demo Stage 2: Download State Pages</vt:lpstr>
      <vt:lpstr>Demo Stage 3: Convert to DataFrame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[220] Web 3</dc:title>
  <cp:lastModifiedBy>MEENA SYAMKUMAR</cp:lastModifiedBy>
  <cp:revision>5</cp:revision>
  <dcterms:modified xsi:type="dcterms:W3CDTF">2021-04-11T18:54:06Z</dcterms:modified>
</cp:coreProperties>
</file>