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1" r:id="rId6"/>
    <p:sldId id="263" r:id="rId7"/>
    <p:sldId id="268" r:id="rId8"/>
    <p:sldId id="269" r:id="rId9"/>
    <p:sldId id="271" r:id="rId10"/>
    <p:sldId id="272" r:id="rId11"/>
    <p:sldId id="275" r:id="rId12"/>
    <p:sldId id="276" r:id="rId13"/>
    <p:sldId id="277" r:id="rId14"/>
    <p:sldId id="279" r:id="rId15"/>
    <p:sldId id="278" r:id="rId16"/>
    <p:sldId id="280" r:id="rId17"/>
    <p:sldId id="281" r:id="rId1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0"/>
  </p:normalViewPr>
  <p:slideViewPr>
    <p:cSldViewPr snapToGrid="0" snapToObjects="1">
      <p:cViewPr varScale="1">
        <p:scale>
          <a:sx n="71" d="100"/>
          <a:sy n="71" d="100"/>
        </p:scale>
        <p:origin x="19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1pPr>
    <a:lvl2pPr indent="2286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2pPr>
    <a:lvl3pPr indent="4572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3pPr>
    <a:lvl4pPr indent="6858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4pPr>
    <a:lvl5pPr indent="9144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5pPr>
    <a:lvl6pPr indent="11430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6pPr>
    <a:lvl7pPr indent="13716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7pPr>
    <a:lvl8pPr indent="16002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8pPr>
    <a:lvl9pPr indent="18288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572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60849"/>
            <a:ext cx="10464800" cy="6223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13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idx="13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40263" y="9296400"/>
            <a:ext cx="317501" cy="330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9pPr>
    </p:titleStyle>
    <p:bodyStyle>
      <a:lvl1pPr marL="5080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1pPr>
      <a:lvl2pPr marL="9525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2pPr>
      <a:lvl3pPr marL="13970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utomatetheboringstuff.com/chapter14/" TargetMode="External"/><Relationship Id="rId2" Type="http://schemas.openxmlformats.org/officeDocument/2006/relationships/hyperlink" Target="https://automatetheboringstuff.com/2e/chapter16/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[301] JSON"/>
          <p:cNvSpPr txBox="1">
            <a:spLocks noGrp="1"/>
          </p:cNvSpPr>
          <p:nvPr>
            <p:ph type="ctrTitle"/>
          </p:nvPr>
        </p:nvSpPr>
        <p:spPr>
          <a:xfrm>
            <a:off x="210740" y="1986169"/>
            <a:ext cx="12583320" cy="3302000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dirty="0"/>
              <a:t>[</a:t>
            </a:r>
            <a:r>
              <a:rPr lang="en-US" dirty="0"/>
              <a:t>220 / 319</a:t>
            </a:r>
            <a:r>
              <a:rPr dirty="0"/>
              <a:t>] JSON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5A96485-ACDF-4642-A910-A37C0DD7261D}"/>
              </a:ext>
            </a:extLst>
          </p:cNvPr>
          <p:cNvSpPr txBox="1">
            <a:spLocks/>
          </p:cNvSpPr>
          <p:nvPr/>
        </p:nvSpPr>
        <p:spPr bwMode="auto">
          <a:xfrm>
            <a:off x="1270000" y="5321300"/>
            <a:ext cx="10464800" cy="113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>
            <a:lvl1pPr>
              <a:spcBef>
                <a:spcPts val="4200"/>
              </a:spcBef>
              <a:buSzPct val="145000"/>
              <a:buChar char="•"/>
              <a:defRPr sz="32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marL="952500" indent="-508000">
              <a:spcBef>
                <a:spcPts val="4200"/>
              </a:spcBef>
              <a:buSzPct val="145000"/>
              <a:buChar char="•"/>
              <a:defRPr sz="32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marL="1397000" indent="-508000">
              <a:spcBef>
                <a:spcPts val="4200"/>
              </a:spcBef>
              <a:buSzPct val="145000"/>
              <a:buChar char="•"/>
              <a:defRPr sz="32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marL="1778000" indent="-444500">
              <a:spcBef>
                <a:spcPts val="4200"/>
              </a:spcBef>
              <a:buSzPct val="145000"/>
              <a:buChar char="•"/>
              <a:defRPr sz="32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marL="2222500" indent="-444500">
              <a:spcBef>
                <a:spcPts val="4200"/>
              </a:spcBef>
              <a:buSzPct val="145000"/>
              <a:buChar char="•"/>
              <a:defRPr sz="32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2679700" indent="-444500" defTabSz="584200" eaLnBrk="0" fontAlgn="base" hangingPunct="0">
              <a:spcBef>
                <a:spcPts val="4200"/>
              </a:spcBef>
              <a:spcAft>
                <a:spcPct val="0"/>
              </a:spcAft>
              <a:buSzPct val="145000"/>
              <a:buChar char="•"/>
              <a:defRPr sz="32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3136900" indent="-444500" defTabSz="584200" eaLnBrk="0" fontAlgn="base" hangingPunct="0">
              <a:spcBef>
                <a:spcPts val="4200"/>
              </a:spcBef>
              <a:spcAft>
                <a:spcPct val="0"/>
              </a:spcAft>
              <a:buSzPct val="145000"/>
              <a:buChar char="•"/>
              <a:defRPr sz="32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3594100" indent="-444500" defTabSz="584200" eaLnBrk="0" fontAlgn="base" hangingPunct="0">
              <a:spcBef>
                <a:spcPts val="4200"/>
              </a:spcBef>
              <a:spcAft>
                <a:spcPct val="0"/>
              </a:spcAft>
              <a:buSzPct val="145000"/>
              <a:buChar char="•"/>
              <a:defRPr sz="32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4051300" indent="-444500" defTabSz="584200" eaLnBrk="0" fontAlgn="base" hangingPunct="0">
              <a:spcBef>
                <a:spcPts val="4200"/>
              </a:spcBef>
              <a:spcAft>
                <a:spcPct val="0"/>
              </a:spcAft>
              <a:buSzPct val="145000"/>
              <a:buChar char="•"/>
              <a:defRPr sz="32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algn="ctr" eaLnBrk="1">
              <a:spcBef>
                <a:spcPct val="0"/>
              </a:spcBef>
              <a:buSzTx/>
              <a:buFontTx/>
              <a:buNone/>
            </a:pPr>
            <a:r>
              <a:rPr lang="en-US" altLang="en-US" sz="3700" b="0" dirty="0"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rPr>
              <a:t>Meena </a:t>
            </a:r>
            <a:r>
              <a:rPr lang="en-US" altLang="en-US" sz="3700" b="0" dirty="0" err="1"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rPr>
              <a:t>Syamkumar</a:t>
            </a:r>
            <a:endParaRPr lang="en-US" altLang="en-US" sz="3700" b="0" dirty="0">
              <a:latin typeface="Gill Sans" panose="020B0502020104020203" pitchFamily="34" charset="-79"/>
              <a:ea typeface="Gill Sans" panose="020B0502020104020203" pitchFamily="34" charset="-79"/>
              <a:cs typeface="Gill Sans" panose="020B0502020104020203" pitchFamily="34" charset="-79"/>
              <a:sym typeface="Gill Sans" panose="020B0502020104020203" pitchFamily="34" charset="-79"/>
            </a:endParaRPr>
          </a:p>
          <a:p>
            <a:pPr algn="ctr" eaLnBrk="1">
              <a:spcBef>
                <a:spcPct val="0"/>
              </a:spcBef>
              <a:buSzTx/>
              <a:buFontTx/>
              <a:buNone/>
            </a:pPr>
            <a:r>
              <a:rPr lang="en-US" altLang="en-US" sz="3700" b="0" dirty="0"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rPr>
              <a:t>Andy </a:t>
            </a:r>
            <a:r>
              <a:rPr lang="en-US" altLang="en-US" sz="3700" b="0" dirty="0" err="1"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rPr>
              <a:t>Kuemmel</a:t>
            </a:r>
            <a:endParaRPr lang="en-US" altLang="en-US" sz="3700" b="0" dirty="0">
              <a:latin typeface="Gill Sans" panose="020B0502020104020203" pitchFamily="34" charset="-79"/>
              <a:ea typeface="Gill Sans" panose="020B0502020104020203" pitchFamily="34" charset="-79"/>
              <a:cs typeface="Gill Sans" panose="020B0502020104020203" pitchFamily="34" charset="-79"/>
              <a:sym typeface="Gill Sans" panose="020B0502020104020203" pitchFamily="34" charset="-79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Data Structures and Files"/>
          <p:cNvSpPr txBox="1">
            <a:spLocks noGrp="1"/>
          </p:cNvSpPr>
          <p:nvPr>
            <p:ph type="title"/>
          </p:nvPr>
        </p:nvSpPr>
        <p:spPr>
          <a:xfrm>
            <a:off x="355600" y="177389"/>
            <a:ext cx="8091786" cy="902346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Data Structures and Files</a:t>
            </a:r>
          </a:p>
        </p:txBody>
      </p:sp>
      <p:sp>
        <p:nvSpPr>
          <p:cNvPr id="421" name="Data Structures…"/>
          <p:cNvSpPr/>
          <p:nvPr/>
        </p:nvSpPr>
        <p:spPr>
          <a:xfrm>
            <a:off x="2796778" y="3120603"/>
            <a:ext cx="2712244" cy="1632794"/>
          </a:xfrm>
          <a:prstGeom prst="roundRect">
            <a:avLst>
              <a:gd name="adj" fmla="val 15000"/>
            </a:avLst>
          </a:prstGeom>
          <a:solidFill>
            <a:schemeClr val="accent6">
              <a:satOff val="-15808"/>
              <a:lumOff val="-1755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t>Data Structures</a:t>
            </a:r>
          </a:p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t>[lists, dicts, etc]</a:t>
            </a:r>
          </a:p>
        </p:txBody>
      </p:sp>
      <p:sp>
        <p:nvSpPr>
          <p:cNvPr id="422" name="Files…"/>
          <p:cNvSpPr/>
          <p:nvPr/>
        </p:nvSpPr>
        <p:spPr>
          <a:xfrm>
            <a:off x="7495778" y="3120603"/>
            <a:ext cx="2712244" cy="1632794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t>Files</a:t>
            </a:r>
          </a:p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t>[CSVs, JSONs, etc]</a:t>
            </a:r>
          </a:p>
        </p:txBody>
      </p:sp>
      <p:sp>
        <p:nvSpPr>
          <p:cNvPr id="431" name="Connection Line"/>
          <p:cNvSpPr/>
          <p:nvPr/>
        </p:nvSpPr>
        <p:spPr>
          <a:xfrm>
            <a:off x="5009091" y="2016596"/>
            <a:ext cx="2859733" cy="8842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extrusionOk="0">
                <a:moveTo>
                  <a:pt x="0" y="16200"/>
                </a:moveTo>
                <a:cubicBezTo>
                  <a:pt x="6826" y="-5382"/>
                  <a:pt x="14026" y="-5400"/>
                  <a:pt x="21600" y="16147"/>
                </a:cubicBezTo>
              </a:path>
            </a:pathLst>
          </a:custGeom>
          <a:ln w="762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32" name="Connection Line"/>
          <p:cNvSpPr/>
          <p:nvPr/>
        </p:nvSpPr>
        <p:spPr>
          <a:xfrm>
            <a:off x="5009091" y="4937596"/>
            <a:ext cx="2859733" cy="8842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extrusionOk="0">
                <a:moveTo>
                  <a:pt x="21600" y="0"/>
                </a:moveTo>
                <a:cubicBezTo>
                  <a:pt x="14774" y="21582"/>
                  <a:pt x="7574" y="21600"/>
                  <a:pt x="0" y="53"/>
                </a:cubicBezTo>
              </a:path>
            </a:pathLst>
          </a:custGeom>
          <a:ln w="762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25" name="parsing"/>
          <p:cNvSpPr txBox="1"/>
          <p:nvPr/>
        </p:nvSpPr>
        <p:spPr>
          <a:xfrm>
            <a:off x="5885060" y="6022942"/>
            <a:ext cx="123468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parsing</a:t>
            </a:r>
          </a:p>
        </p:txBody>
      </p:sp>
      <p:sp>
        <p:nvSpPr>
          <p:cNvPr id="426" name="serialization"/>
          <p:cNvSpPr txBox="1"/>
          <p:nvPr/>
        </p:nvSpPr>
        <p:spPr>
          <a:xfrm>
            <a:off x="5422750" y="1401669"/>
            <a:ext cx="200218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serialization</a:t>
            </a:r>
          </a:p>
        </p:txBody>
      </p:sp>
      <p:sp>
        <p:nvSpPr>
          <p:cNvPr id="427" name="why not just have data structures?"/>
          <p:cNvSpPr txBox="1"/>
          <p:nvPr/>
        </p:nvSpPr>
        <p:spPr>
          <a:xfrm>
            <a:off x="1701800" y="6934200"/>
            <a:ext cx="5505847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600" i="1"/>
            </a:lvl1pPr>
          </a:lstStyle>
          <a:p>
            <a:r>
              <a:t>why not just have data structures?</a:t>
            </a:r>
          </a:p>
        </p:txBody>
      </p:sp>
      <p:sp>
        <p:nvSpPr>
          <p:cNvPr id="428" name="because our data needs to live somewhere when our programs aren't running"/>
          <p:cNvSpPr txBox="1"/>
          <p:nvPr/>
        </p:nvSpPr>
        <p:spPr>
          <a:xfrm>
            <a:off x="2209800" y="7473949"/>
            <a:ext cx="8922085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200"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r>
              <a:t>because our data needs to live somewhere when our programs aren't running</a:t>
            </a:r>
          </a:p>
        </p:txBody>
      </p:sp>
      <p:sp>
        <p:nvSpPr>
          <p:cNvPr id="429" name="why not just have files?"/>
          <p:cNvSpPr txBox="1"/>
          <p:nvPr/>
        </p:nvSpPr>
        <p:spPr>
          <a:xfrm>
            <a:off x="1701800" y="8077200"/>
            <a:ext cx="3768267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600" i="1"/>
            </a:lvl1pPr>
          </a:lstStyle>
          <a:p>
            <a:r>
              <a:t>why not just have files?</a:t>
            </a:r>
          </a:p>
        </p:txBody>
      </p:sp>
      <p:sp>
        <p:nvSpPr>
          <p:cNvPr id="430" name="slow, and Python doesn't understand structure until it is parsed"/>
          <p:cNvSpPr txBox="1"/>
          <p:nvPr/>
        </p:nvSpPr>
        <p:spPr>
          <a:xfrm>
            <a:off x="2209800" y="8616949"/>
            <a:ext cx="7251006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200"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r>
              <a:t>slow, and Python doesn't understand structure until it is parsed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{…"/>
          <p:cNvSpPr txBox="1">
            <a:spLocks noGrp="1"/>
          </p:cNvSpPr>
          <p:nvPr>
            <p:ph type="body" sz="quarter" idx="1"/>
          </p:nvPr>
        </p:nvSpPr>
        <p:spPr>
          <a:xfrm>
            <a:off x="1054100" y="6969851"/>
            <a:ext cx="10195481" cy="2194043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anchor="t"/>
          <a:lstStyle/>
          <a:p>
            <a:pPr marL="0" lvl="5" indent="0">
              <a:spcBef>
                <a:spcPts val="0"/>
              </a:spcBef>
              <a:buSzTx/>
              <a:buNone/>
              <a:defRPr sz="2400"/>
            </a:pPr>
            <a:r>
              <a:t>{</a:t>
            </a:r>
          </a:p>
          <a:p>
            <a:pPr marL="0" lvl="5" indent="0">
              <a:spcBef>
                <a:spcPts val="0"/>
              </a:spcBef>
              <a:buSzTx/>
              <a:buNone/>
              <a:defRPr sz="2400"/>
            </a:pPr>
            <a:r>
              <a:t>  “cindy”: 15</a:t>
            </a:r>
          </a:p>
          <a:p>
            <a:pPr marL="0" lvl="5" indent="0">
              <a:spcBef>
                <a:spcPts val="0"/>
              </a:spcBef>
              <a:buSzTx/>
              <a:buNone/>
              <a:defRPr sz="2400"/>
            </a:pPr>
            <a:r>
              <a:t>}</a:t>
            </a:r>
          </a:p>
        </p:txBody>
      </p:sp>
      <p:sp>
        <p:nvSpPr>
          <p:cNvPr id="452" name="JSON file saved somewhere"/>
          <p:cNvSpPr txBox="1"/>
          <p:nvPr/>
        </p:nvSpPr>
        <p:spPr>
          <a:xfrm>
            <a:off x="920180" y="6502399"/>
            <a:ext cx="435337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JSON file saved somewhere</a:t>
            </a:r>
          </a:p>
        </p:txBody>
      </p:sp>
      <p:sp>
        <p:nvSpPr>
          <p:cNvPr id="453" name="Python Program"/>
          <p:cNvSpPr txBox="1"/>
          <p:nvPr/>
        </p:nvSpPr>
        <p:spPr>
          <a:xfrm>
            <a:off x="8129960" y="380840"/>
            <a:ext cx="267786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Python Program</a:t>
            </a:r>
          </a:p>
        </p:txBody>
      </p:sp>
      <p:sp>
        <p:nvSpPr>
          <p:cNvPr id="454" name="Rectangle"/>
          <p:cNvSpPr/>
          <p:nvPr/>
        </p:nvSpPr>
        <p:spPr>
          <a:xfrm>
            <a:off x="6409382" y="914091"/>
            <a:ext cx="6119022" cy="4988918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55" name="Arrow"/>
          <p:cNvSpPr/>
          <p:nvPr/>
        </p:nvSpPr>
        <p:spPr>
          <a:xfrm rot="5400000">
            <a:off x="9053166" y="5642679"/>
            <a:ext cx="1270001" cy="1270001"/>
          </a:xfrm>
          <a:prstGeom prst="rightArrow">
            <a:avLst>
              <a:gd name="adj1" fmla="val 34062"/>
              <a:gd name="adj2" fmla="val 2659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56" name="Arrow"/>
          <p:cNvSpPr/>
          <p:nvPr/>
        </p:nvSpPr>
        <p:spPr>
          <a:xfrm rot="5400000">
            <a:off x="9221589" y="3946907"/>
            <a:ext cx="902345" cy="1270001"/>
          </a:xfrm>
          <a:prstGeom prst="rightArrow">
            <a:avLst>
              <a:gd name="adj1" fmla="val 34062"/>
              <a:gd name="adj2" fmla="val 37424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57" name="{“cindy”: 15}"/>
          <p:cNvSpPr txBox="1"/>
          <p:nvPr/>
        </p:nvSpPr>
        <p:spPr>
          <a:xfrm>
            <a:off x="7399735" y="3298680"/>
            <a:ext cx="2492128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{“cindy”: 15}</a:t>
            </a:r>
          </a:p>
        </p:txBody>
      </p:sp>
      <p:sp>
        <p:nvSpPr>
          <p:cNvPr id="458" name="Arrow"/>
          <p:cNvSpPr/>
          <p:nvPr/>
        </p:nvSpPr>
        <p:spPr>
          <a:xfrm rot="5400000">
            <a:off x="9221589" y="1850352"/>
            <a:ext cx="902345" cy="1270001"/>
          </a:xfrm>
          <a:prstGeom prst="rightArrow">
            <a:avLst>
              <a:gd name="adj1" fmla="val 34062"/>
              <a:gd name="adj2" fmla="val 37424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59" name="Code"/>
          <p:cNvSpPr/>
          <p:nvPr/>
        </p:nvSpPr>
        <p:spPr>
          <a:xfrm>
            <a:off x="7452176" y="1105670"/>
            <a:ext cx="4441171" cy="889645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Code</a:t>
            </a:r>
          </a:p>
        </p:txBody>
      </p:sp>
      <p:sp>
        <p:nvSpPr>
          <p:cNvPr id="460" name="dict"/>
          <p:cNvSpPr txBox="1"/>
          <p:nvPr/>
        </p:nvSpPr>
        <p:spPr>
          <a:xfrm rot="16200000">
            <a:off x="6727009" y="3305030"/>
            <a:ext cx="70068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dict</a:t>
            </a:r>
          </a:p>
        </p:txBody>
      </p:sp>
      <p:sp>
        <p:nvSpPr>
          <p:cNvPr id="461" name="data[“cindy”] = 15"/>
          <p:cNvSpPr txBox="1"/>
          <p:nvPr/>
        </p:nvSpPr>
        <p:spPr>
          <a:xfrm>
            <a:off x="7257752" y="1416411"/>
            <a:ext cx="3772496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  data[“cindy”] = 15</a:t>
            </a:r>
          </a:p>
        </p:txBody>
      </p:sp>
      <p:sp>
        <p:nvSpPr>
          <p:cNvPr id="462" name="What does this look like?"/>
          <p:cNvSpPr txBox="1"/>
          <p:nvPr/>
        </p:nvSpPr>
        <p:spPr>
          <a:xfrm>
            <a:off x="4925342" y="6229219"/>
            <a:ext cx="399231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What does this look like?</a:t>
            </a:r>
          </a:p>
        </p:txBody>
      </p:sp>
      <p:sp>
        <p:nvSpPr>
          <p:cNvPr id="466" name="Connection Line"/>
          <p:cNvSpPr/>
          <p:nvPr/>
        </p:nvSpPr>
        <p:spPr>
          <a:xfrm>
            <a:off x="6925502" y="5324502"/>
            <a:ext cx="1156990" cy="9388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715" extrusionOk="0">
                <a:moveTo>
                  <a:pt x="0" y="20715"/>
                </a:moveTo>
                <a:cubicBezTo>
                  <a:pt x="1678" y="5990"/>
                  <a:pt x="8878" y="-885"/>
                  <a:pt x="21600" y="90"/>
                </a:cubicBezTo>
              </a:path>
            </a:pathLst>
          </a:cu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64" name="Serialization Code"/>
          <p:cNvSpPr/>
          <p:nvPr/>
        </p:nvSpPr>
        <p:spPr>
          <a:xfrm>
            <a:off x="8142328" y="5071945"/>
            <a:ext cx="3060867" cy="589013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Serialization Code</a:t>
            </a:r>
          </a:p>
        </p:txBody>
      </p:sp>
      <p:sp>
        <p:nvSpPr>
          <p:cNvPr id="465" name="Writing JSON Files"/>
          <p:cNvSpPr txBox="1">
            <a:spLocks noGrp="1"/>
          </p:cNvSpPr>
          <p:nvPr>
            <p:ph type="title"/>
          </p:nvPr>
        </p:nvSpPr>
        <p:spPr>
          <a:xfrm>
            <a:off x="355600" y="177389"/>
            <a:ext cx="11099800" cy="902346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Writing JSON Files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{…"/>
          <p:cNvSpPr txBox="1">
            <a:spLocks noGrp="1"/>
          </p:cNvSpPr>
          <p:nvPr>
            <p:ph type="body" sz="quarter" idx="1"/>
          </p:nvPr>
        </p:nvSpPr>
        <p:spPr>
          <a:xfrm>
            <a:off x="1054100" y="6969851"/>
            <a:ext cx="10195481" cy="2194043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anchor="t"/>
          <a:lstStyle/>
          <a:p>
            <a:pPr marL="0" lvl="5" indent="0">
              <a:spcBef>
                <a:spcPts val="0"/>
              </a:spcBef>
              <a:buSzTx/>
              <a:buNone/>
              <a:defRPr sz="2400"/>
            </a:pPr>
            <a:r>
              <a:t>{</a:t>
            </a:r>
          </a:p>
          <a:p>
            <a:pPr marL="0" lvl="5" indent="0">
              <a:spcBef>
                <a:spcPts val="0"/>
              </a:spcBef>
              <a:buSzTx/>
              <a:buNone/>
              <a:defRPr sz="2400"/>
            </a:pPr>
            <a:r>
              <a:t>  “cindy”: 15</a:t>
            </a:r>
          </a:p>
          <a:p>
            <a:pPr marL="0" lvl="5" indent="0">
              <a:spcBef>
                <a:spcPts val="0"/>
              </a:spcBef>
              <a:buSzTx/>
              <a:buNone/>
              <a:defRPr sz="2400"/>
            </a:pPr>
            <a:r>
              <a:t>}</a:t>
            </a:r>
          </a:p>
        </p:txBody>
      </p:sp>
      <p:sp>
        <p:nvSpPr>
          <p:cNvPr id="469" name="JSON file saved somewhere"/>
          <p:cNvSpPr txBox="1"/>
          <p:nvPr/>
        </p:nvSpPr>
        <p:spPr>
          <a:xfrm>
            <a:off x="920180" y="6502399"/>
            <a:ext cx="435337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JSON file saved somewhere</a:t>
            </a:r>
          </a:p>
        </p:txBody>
      </p:sp>
      <p:sp>
        <p:nvSpPr>
          <p:cNvPr id="470" name="Python Program"/>
          <p:cNvSpPr txBox="1"/>
          <p:nvPr/>
        </p:nvSpPr>
        <p:spPr>
          <a:xfrm>
            <a:off x="8129960" y="380840"/>
            <a:ext cx="267786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Python Program</a:t>
            </a:r>
          </a:p>
        </p:txBody>
      </p:sp>
      <p:sp>
        <p:nvSpPr>
          <p:cNvPr id="471" name="Rectangle"/>
          <p:cNvSpPr/>
          <p:nvPr/>
        </p:nvSpPr>
        <p:spPr>
          <a:xfrm>
            <a:off x="6409382" y="914091"/>
            <a:ext cx="6119022" cy="4988918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72" name="Arrow"/>
          <p:cNvSpPr/>
          <p:nvPr/>
        </p:nvSpPr>
        <p:spPr>
          <a:xfrm rot="5400000">
            <a:off x="9053166" y="5642679"/>
            <a:ext cx="1270001" cy="1270001"/>
          </a:xfrm>
          <a:prstGeom prst="rightArrow">
            <a:avLst>
              <a:gd name="adj1" fmla="val 34062"/>
              <a:gd name="adj2" fmla="val 2659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73" name="Arrow"/>
          <p:cNvSpPr/>
          <p:nvPr/>
        </p:nvSpPr>
        <p:spPr>
          <a:xfrm rot="5400000">
            <a:off x="9221589" y="3946907"/>
            <a:ext cx="902345" cy="1270001"/>
          </a:xfrm>
          <a:prstGeom prst="rightArrow">
            <a:avLst>
              <a:gd name="adj1" fmla="val 34062"/>
              <a:gd name="adj2" fmla="val 37424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74" name="{“cindy”: 15}"/>
          <p:cNvSpPr txBox="1"/>
          <p:nvPr/>
        </p:nvSpPr>
        <p:spPr>
          <a:xfrm>
            <a:off x="7399735" y="3298680"/>
            <a:ext cx="2492128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{“cindy”: 15}</a:t>
            </a:r>
          </a:p>
        </p:txBody>
      </p:sp>
      <p:sp>
        <p:nvSpPr>
          <p:cNvPr id="475" name="Arrow"/>
          <p:cNvSpPr/>
          <p:nvPr/>
        </p:nvSpPr>
        <p:spPr>
          <a:xfrm rot="5400000">
            <a:off x="9221589" y="1850352"/>
            <a:ext cx="902345" cy="1270001"/>
          </a:xfrm>
          <a:prstGeom prst="rightArrow">
            <a:avLst>
              <a:gd name="adj1" fmla="val 34062"/>
              <a:gd name="adj2" fmla="val 37424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76" name="Code"/>
          <p:cNvSpPr/>
          <p:nvPr/>
        </p:nvSpPr>
        <p:spPr>
          <a:xfrm>
            <a:off x="7452176" y="1105670"/>
            <a:ext cx="4441171" cy="889645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Code</a:t>
            </a:r>
          </a:p>
        </p:txBody>
      </p:sp>
      <p:sp>
        <p:nvSpPr>
          <p:cNvPr id="477" name="dict"/>
          <p:cNvSpPr txBox="1"/>
          <p:nvPr/>
        </p:nvSpPr>
        <p:spPr>
          <a:xfrm rot="16200000">
            <a:off x="6727009" y="3305030"/>
            <a:ext cx="70068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dict</a:t>
            </a:r>
          </a:p>
        </p:txBody>
      </p:sp>
      <p:sp>
        <p:nvSpPr>
          <p:cNvPr id="478" name="data[“cindy”] = 15"/>
          <p:cNvSpPr txBox="1"/>
          <p:nvPr/>
        </p:nvSpPr>
        <p:spPr>
          <a:xfrm>
            <a:off x="7257752" y="1416411"/>
            <a:ext cx="3772496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  data[“cindy”] = 15</a:t>
            </a:r>
          </a:p>
        </p:txBody>
      </p:sp>
      <p:sp>
        <p:nvSpPr>
          <p:cNvPr id="479" name="Rectangle"/>
          <p:cNvSpPr/>
          <p:nvPr/>
        </p:nvSpPr>
        <p:spPr>
          <a:xfrm>
            <a:off x="491849" y="368732"/>
            <a:ext cx="12300502" cy="8832751"/>
          </a:xfrm>
          <a:prstGeom prst="rect">
            <a:avLst/>
          </a:prstGeom>
          <a:solidFill>
            <a:srgbClr val="FFFFFF">
              <a:alpha val="9749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80" name="What does this look like?"/>
          <p:cNvSpPr txBox="1"/>
          <p:nvPr/>
        </p:nvSpPr>
        <p:spPr>
          <a:xfrm>
            <a:off x="4925342" y="6229219"/>
            <a:ext cx="399231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What does this look like?</a:t>
            </a:r>
          </a:p>
        </p:txBody>
      </p:sp>
      <p:sp>
        <p:nvSpPr>
          <p:cNvPr id="489" name="Connection Line"/>
          <p:cNvSpPr/>
          <p:nvPr/>
        </p:nvSpPr>
        <p:spPr>
          <a:xfrm>
            <a:off x="6925502" y="5324502"/>
            <a:ext cx="1156990" cy="9388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715" extrusionOk="0">
                <a:moveTo>
                  <a:pt x="0" y="20715"/>
                </a:moveTo>
                <a:cubicBezTo>
                  <a:pt x="1678" y="5990"/>
                  <a:pt x="8878" y="-885"/>
                  <a:pt x="21600" y="90"/>
                </a:cubicBezTo>
              </a:path>
            </a:pathLst>
          </a:cu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82" name="Serialization Code"/>
          <p:cNvSpPr/>
          <p:nvPr/>
        </p:nvSpPr>
        <p:spPr>
          <a:xfrm>
            <a:off x="8142328" y="5071945"/>
            <a:ext cx="3060867" cy="589013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Serialization Code</a:t>
            </a:r>
          </a:p>
        </p:txBody>
      </p:sp>
      <p:sp>
        <p:nvSpPr>
          <p:cNvPr id="483" name="Writing JSON Files"/>
          <p:cNvSpPr txBox="1">
            <a:spLocks noGrp="1"/>
          </p:cNvSpPr>
          <p:nvPr>
            <p:ph type="title"/>
          </p:nvPr>
        </p:nvSpPr>
        <p:spPr>
          <a:xfrm>
            <a:off x="355600" y="177389"/>
            <a:ext cx="11099800" cy="902346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Writing JSON Files</a:t>
            </a:r>
          </a:p>
        </p:txBody>
      </p:sp>
      <p:sp>
        <p:nvSpPr>
          <p:cNvPr id="484" name="import json…"/>
          <p:cNvSpPr txBox="1"/>
          <p:nvPr/>
        </p:nvSpPr>
        <p:spPr>
          <a:xfrm>
            <a:off x="622300" y="1553241"/>
            <a:ext cx="8096252" cy="21039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 fontScale="92500"/>
          </a:bodyPr>
          <a:lstStyle/>
          <a:p>
            <a:pPr algn="l" defTabSz="554990">
              <a:defRPr sz="2185" b="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import json</a:t>
            </a:r>
          </a:p>
          <a:p>
            <a:pPr algn="l" defTabSz="554990">
              <a:defRPr sz="2185" b="0">
                <a:latin typeface="Courier"/>
                <a:ea typeface="Courier"/>
                <a:cs typeface="Courier"/>
                <a:sym typeface="Courier"/>
              </a:defRPr>
            </a:pPr>
            <a:endParaRPr dirty="0"/>
          </a:p>
          <a:p>
            <a:pPr algn="l" defTabSz="554990">
              <a:defRPr sz="2185" b="0"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929292"/>
                </a:solidFill>
              </a:rPr>
              <a:t># data is a </a:t>
            </a:r>
            <a:r>
              <a:rPr dirty="0" err="1">
                <a:solidFill>
                  <a:srgbClr val="929292"/>
                </a:solidFill>
              </a:rPr>
              <a:t>dict</a:t>
            </a:r>
            <a:r>
              <a:rPr dirty="0">
                <a:solidFill>
                  <a:srgbClr val="929292"/>
                </a:solidFill>
              </a:rPr>
              <a:t>, list, </a:t>
            </a:r>
            <a:r>
              <a:rPr dirty="0" err="1">
                <a:solidFill>
                  <a:srgbClr val="929292"/>
                </a:solidFill>
              </a:rPr>
              <a:t>etc</a:t>
            </a:r>
            <a:endParaRPr dirty="0">
              <a:solidFill>
                <a:srgbClr val="929292"/>
              </a:solidFill>
            </a:endParaRPr>
          </a:p>
          <a:p>
            <a:pPr algn="l" defTabSz="554990">
              <a:defRPr sz="2185" b="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def </a:t>
            </a:r>
            <a:r>
              <a:rPr dirty="0" err="1"/>
              <a:t>write_json</a:t>
            </a:r>
            <a:r>
              <a:rPr dirty="0"/>
              <a:t>(path, data):</a:t>
            </a:r>
          </a:p>
          <a:p>
            <a:pPr algn="l" defTabSz="554990">
              <a:defRPr sz="2185" b="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with open(path, 'w', encoding="utf-8") as f:</a:t>
            </a:r>
          </a:p>
          <a:p>
            <a:pPr algn="l" defTabSz="554990">
              <a:defRPr sz="2185" b="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    </a:t>
            </a:r>
            <a:r>
              <a:rPr dirty="0" err="1"/>
              <a:t>json.dump</a:t>
            </a:r>
            <a:r>
              <a:rPr dirty="0"/>
              <a:t>(data, f, indent=2)</a:t>
            </a:r>
          </a:p>
        </p:txBody>
      </p:sp>
      <p:sp>
        <p:nvSpPr>
          <p:cNvPr id="485" name="CTRL"/>
          <p:cNvSpPr/>
          <p:nvPr/>
        </p:nvSpPr>
        <p:spPr>
          <a:xfrm>
            <a:off x="1384300" y="4125362"/>
            <a:ext cx="1169463" cy="648717"/>
          </a:xfrm>
          <a:prstGeom prst="roundRect">
            <a:avLst>
              <a:gd name="adj" fmla="val 27041"/>
            </a:avLst>
          </a:prstGeom>
          <a:solidFill>
            <a:srgbClr val="D6D5D5"/>
          </a:solidFill>
          <a:ln w="12700">
            <a:solidFill>
              <a:srgbClr val="000000"/>
            </a:solidFill>
            <a:miter lim="400000"/>
          </a:ln>
          <a:effectLst>
            <a:outerShdw blurRad="63500" dist="73144" dir="2249259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CTRL</a:t>
            </a:r>
          </a:p>
        </p:txBody>
      </p:sp>
      <p:sp>
        <p:nvSpPr>
          <p:cNvPr id="486" name="C"/>
          <p:cNvSpPr/>
          <p:nvPr/>
        </p:nvSpPr>
        <p:spPr>
          <a:xfrm>
            <a:off x="3263900" y="4125362"/>
            <a:ext cx="656533" cy="648717"/>
          </a:xfrm>
          <a:prstGeom prst="roundRect">
            <a:avLst>
              <a:gd name="adj" fmla="val 27041"/>
            </a:avLst>
          </a:prstGeom>
          <a:solidFill>
            <a:srgbClr val="D6D5D5"/>
          </a:solidFill>
          <a:ln w="12700">
            <a:solidFill>
              <a:srgbClr val="000000"/>
            </a:solidFill>
            <a:miter lim="400000"/>
          </a:ln>
          <a:effectLst>
            <a:outerShdw blurRad="63500" dist="73144" dir="2249259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</a:t>
            </a:r>
          </a:p>
        </p:txBody>
      </p:sp>
      <p:sp>
        <p:nvSpPr>
          <p:cNvPr id="487" name="+"/>
          <p:cNvSpPr txBox="1"/>
          <p:nvPr/>
        </p:nvSpPr>
        <p:spPr>
          <a:xfrm>
            <a:off x="2733015" y="4126022"/>
            <a:ext cx="351632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 b="0"/>
            </a:lvl1pPr>
          </a:lstStyle>
          <a:p>
            <a:r>
              <a:t>+</a:t>
            </a:r>
          </a:p>
        </p:txBody>
      </p:sp>
      <p:sp>
        <p:nvSpPr>
          <p:cNvPr id="488" name="don't need to understand…"/>
          <p:cNvSpPr txBox="1"/>
          <p:nvPr/>
        </p:nvSpPr>
        <p:spPr>
          <a:xfrm>
            <a:off x="1399356" y="4939643"/>
            <a:ext cx="2586088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 b="0" i="1"/>
            </a:pPr>
            <a:r>
              <a:t>don't need to understand</a:t>
            </a:r>
          </a:p>
          <a:p>
            <a:pPr>
              <a:defRPr sz="2000" b="0" i="1"/>
            </a:pPr>
            <a:r>
              <a:t>this snippet yet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Demo 1: Number Coun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rPr lang="en-US" dirty="0"/>
              <a:t>Example</a:t>
            </a:r>
            <a:r>
              <a:rPr dirty="0"/>
              <a:t>: Number Count</a:t>
            </a:r>
          </a:p>
        </p:txBody>
      </p:sp>
      <p:sp>
        <p:nvSpPr>
          <p:cNvPr id="492" name="Goal: count the numbers in a list saved as a JSON file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540877" cy="768449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Goal: count the numbers in a list saved as a JSON file</a:t>
            </a:r>
          </a:p>
          <a:p>
            <a:pPr marL="0" lvl="5" indent="0">
              <a:buSzTx/>
              <a:buNone/>
            </a:pPr>
            <a:r>
              <a:rPr b="1"/>
              <a:t>Input</a:t>
            </a:r>
            <a: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Location of the file</a:t>
            </a:r>
          </a:p>
          <a:p>
            <a:pPr marL="0" lvl="5" indent="0">
              <a:buSzTx/>
              <a:buNone/>
            </a:pPr>
            <a:r>
              <a:rPr b="1"/>
              <a:t>Output</a:t>
            </a:r>
            <a: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The sum</a:t>
            </a:r>
          </a:p>
          <a:p>
            <a:pPr marL="0" lvl="5" indent="0">
              <a:buSzTx/>
              <a:buNone/>
            </a:pPr>
            <a:r>
              <a:rPr b="1"/>
              <a:t>Example</a:t>
            </a:r>
            <a:r>
              <a:t>:</a:t>
            </a:r>
            <a:br/>
            <a:br>
              <a:rPr sz="2200"/>
            </a:br>
            <a:r>
              <a:rPr sz="2800"/>
              <a:t>prompt&gt; </a:t>
            </a:r>
            <a:r>
              <a:rPr sz="2800" b="1"/>
              <a:t>python sum.py fileA.json</a:t>
            </a:r>
            <a:br>
              <a:rPr sz="2800" b="1"/>
            </a:br>
            <a:r>
              <a:rPr sz="2800"/>
              <a:t>6</a:t>
            </a:r>
            <a:br>
              <a:rPr sz="2800"/>
            </a:br>
            <a:endParaRPr sz="2800"/>
          </a:p>
        </p:txBody>
      </p:sp>
      <p:sp>
        <p:nvSpPr>
          <p:cNvPr id="493" name="[1,2,3]"/>
          <p:cNvSpPr/>
          <p:nvPr/>
        </p:nvSpPr>
        <p:spPr>
          <a:xfrm>
            <a:off x="9588500" y="7035800"/>
            <a:ext cx="1591420" cy="987029"/>
          </a:xfrm>
          <a:prstGeom prst="rect">
            <a:avLst/>
          </a:prstGeom>
          <a:solidFill>
            <a:srgbClr val="D6D5D5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>
            <a:lvl1pPr algn="l">
              <a:defRPr sz="2200" b="0"/>
            </a:lvl1pPr>
          </a:lstStyle>
          <a:p>
            <a:r>
              <a:t>[1,2,3]</a:t>
            </a:r>
          </a:p>
        </p:txBody>
      </p:sp>
      <p:sp>
        <p:nvSpPr>
          <p:cNvPr id="494" name="fileA.json"/>
          <p:cNvSpPr txBox="1"/>
          <p:nvPr/>
        </p:nvSpPr>
        <p:spPr>
          <a:xfrm>
            <a:off x="9483080" y="6476999"/>
            <a:ext cx="155704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fileA.json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Demo 3: Score Tracker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rPr lang="en-US" dirty="0"/>
              <a:t>Example</a:t>
            </a:r>
            <a:r>
              <a:rPr dirty="0"/>
              <a:t>: Score Tracker</a:t>
            </a:r>
          </a:p>
        </p:txBody>
      </p:sp>
      <p:sp>
        <p:nvSpPr>
          <p:cNvPr id="502" name="Goal: record scores (save across runs) and print average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540877" cy="768449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Goal: record scores (save across runs) and print average</a:t>
            </a:r>
          </a:p>
          <a:p>
            <a:pPr marL="0" lvl="5" indent="0">
              <a:buSzTx/>
              <a:buNone/>
            </a:pPr>
            <a:r>
              <a:rPr b="1"/>
              <a:t>Input</a:t>
            </a:r>
            <a: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A </a:t>
            </a:r>
            <a:r>
              <a:rPr b="1"/>
              <a:t>name</a:t>
            </a:r>
            <a:r>
              <a:t> and a </a:t>
            </a:r>
            <a:r>
              <a:rPr b="1"/>
              <a:t>score</a:t>
            </a:r>
            <a:r>
              <a:t> to record</a:t>
            </a:r>
          </a:p>
          <a:p>
            <a:pPr marL="0" lvl="5" indent="0">
              <a:buSzTx/>
              <a:buNone/>
            </a:pPr>
            <a:r>
              <a:rPr b="1"/>
              <a:t>Output</a:t>
            </a:r>
            <a: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Running average for that person</a:t>
            </a:r>
          </a:p>
          <a:p>
            <a:pPr marL="0" lvl="5" indent="0">
              <a:buSzTx/>
              <a:buNone/>
            </a:pPr>
            <a:r>
              <a:rPr b="1"/>
              <a:t>Example</a:t>
            </a:r>
            <a:r>
              <a:t>:</a:t>
            </a:r>
            <a:br/>
            <a:br>
              <a:rPr sz="2200"/>
            </a:br>
            <a:r>
              <a:rPr sz="2800"/>
              <a:t>prompt&gt; </a:t>
            </a:r>
            <a:r>
              <a:rPr sz="2800" b="1"/>
              <a:t>python record.py alice 10</a:t>
            </a:r>
            <a:br>
              <a:rPr sz="2800" b="1"/>
            </a:br>
            <a:r>
              <a:rPr sz="2800"/>
              <a:t>Alice Avg: 10</a:t>
            </a:r>
            <a:br>
              <a:rPr sz="2800"/>
            </a:br>
            <a:r>
              <a:rPr sz="2800"/>
              <a:t>prompt&gt; </a:t>
            </a:r>
            <a:r>
              <a:rPr sz="2800" b="1"/>
              <a:t>python record.py alice 20</a:t>
            </a:r>
            <a:br>
              <a:rPr sz="2800" b="1"/>
            </a:br>
            <a:r>
              <a:rPr sz="2800"/>
              <a:t>Alice Avg: 15</a:t>
            </a:r>
            <a:br>
              <a:rPr sz="2800"/>
            </a:br>
            <a:r>
              <a:rPr sz="2800"/>
              <a:t>prompt&gt; </a:t>
            </a:r>
            <a:r>
              <a:rPr sz="2800" b="1"/>
              <a:t>python record.py bob 13</a:t>
            </a:r>
            <a:br>
              <a:rPr sz="2800" b="1"/>
            </a:br>
            <a:r>
              <a:rPr sz="2800"/>
              <a:t>Bob Avg: 13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Demo 2: FIFA JSON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rPr lang="en-US" dirty="0"/>
              <a:t>Challenge - </a:t>
            </a:r>
            <a:r>
              <a:rPr dirty="0"/>
              <a:t>Demo </a:t>
            </a:r>
            <a:r>
              <a:rPr lang="en-US" dirty="0"/>
              <a:t>3</a:t>
            </a:r>
            <a:r>
              <a:rPr dirty="0"/>
              <a:t>: FIFA JSON</a:t>
            </a:r>
          </a:p>
        </p:txBody>
      </p:sp>
      <p:sp>
        <p:nvSpPr>
          <p:cNvPr id="497" name="Goal: lookup stats about player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540877" cy="768449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Goal: lookup stats about players</a:t>
            </a:r>
          </a:p>
          <a:p>
            <a:pPr marL="0" lvl="5" indent="0">
              <a:buSzTx/>
              <a:buNone/>
            </a:pPr>
            <a:r>
              <a:rPr b="1"/>
              <a:t>Input</a:t>
            </a:r>
            <a: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Player ID and column</a:t>
            </a:r>
          </a:p>
          <a:p>
            <a:pPr marL="0" lvl="5" indent="0">
              <a:buSzTx/>
              <a:buNone/>
            </a:pPr>
            <a:r>
              <a:rPr b="1"/>
              <a:t>Output</a:t>
            </a:r>
            <a: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The value</a:t>
            </a:r>
          </a:p>
          <a:p>
            <a:pPr marL="0" lvl="5" indent="0">
              <a:buSzTx/>
              <a:buNone/>
            </a:pPr>
            <a:r>
              <a:rPr b="1"/>
              <a:t>Example</a:t>
            </a:r>
            <a:r>
              <a:t>:</a:t>
            </a:r>
            <a:br/>
            <a:br>
              <a:rPr sz="2200"/>
            </a:br>
            <a:r>
              <a:rPr sz="2800"/>
              <a:t>prompt&gt; </a:t>
            </a:r>
            <a:r>
              <a:rPr sz="2800" b="1"/>
              <a:t>python lookup.py 20801 name</a:t>
            </a:r>
            <a:br>
              <a:rPr sz="2800" b="1"/>
            </a:br>
            <a:r>
              <a:rPr sz="2800"/>
              <a:t>Cristiano Ronaldo</a:t>
            </a:r>
            <a:br>
              <a:rPr sz="2800" b="1"/>
            </a:br>
            <a:endParaRPr sz="2800" b="1"/>
          </a:p>
        </p:txBody>
      </p:sp>
      <p:sp>
        <p:nvSpPr>
          <p:cNvPr id="498" name="{…"/>
          <p:cNvSpPr/>
          <p:nvPr/>
        </p:nvSpPr>
        <p:spPr>
          <a:xfrm>
            <a:off x="7340600" y="3175000"/>
            <a:ext cx="5095280" cy="2840534"/>
          </a:xfrm>
          <a:prstGeom prst="rect">
            <a:avLst/>
          </a:prstGeom>
          <a:solidFill>
            <a:srgbClr val="D6D5D5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algn="l">
              <a:defRPr sz="1600" b="0"/>
            </a:pPr>
            <a:r>
              <a:t>{</a:t>
            </a:r>
          </a:p>
          <a:p>
            <a:pPr algn="l">
              <a:defRPr sz="1600" b="0"/>
            </a:pPr>
            <a:r>
              <a:t>  "20801": {</a:t>
            </a:r>
          </a:p>
          <a:p>
            <a:pPr algn="l">
              <a:defRPr sz="1600" b="0"/>
            </a:pPr>
            <a:r>
              <a:t>    "name": "Cristiano Ronaldo",</a:t>
            </a:r>
          </a:p>
          <a:p>
            <a:pPr algn="l">
              <a:defRPr sz="1600" b="0"/>
            </a:pPr>
            <a:r>
              <a:t>    "Age": 32,</a:t>
            </a:r>
          </a:p>
          <a:p>
            <a:pPr algn="l">
              <a:defRPr sz="1600" b="0"/>
            </a:pPr>
            <a:r>
              <a:t>    "nationality": "Portugal",</a:t>
            </a:r>
          </a:p>
          <a:p>
            <a:pPr algn="l">
              <a:defRPr sz="1600" b="0"/>
            </a:pPr>
            <a:r>
              <a:t>    "club": "Real Madrid CF",</a:t>
            </a:r>
          </a:p>
          <a:p>
            <a:pPr algn="l">
              <a:defRPr sz="1600" b="0"/>
            </a:pPr>
            <a:r>
              <a:t>    "league": "Spanish Primera Divisi\u00f3n",</a:t>
            </a:r>
          </a:p>
          <a:p>
            <a:pPr algn="l">
              <a:defRPr sz="1600" b="0"/>
            </a:pPr>
            <a:r>
              <a:t>    "euro_wage": 565000,</a:t>
            </a:r>
          </a:p>
          <a:p>
            <a:pPr algn="l">
              <a:defRPr sz="1600" b="0"/>
            </a:pPr>
            <a:r>
              <a:t>    "networth": 95500000,</a:t>
            </a:r>
          </a:p>
          <a:p>
            <a:pPr algn="l">
              <a:defRPr sz="1600" b="0"/>
            </a:pPr>
            <a:r>
              <a:t>    "score_of_100": 94</a:t>
            </a:r>
          </a:p>
          <a:p>
            <a:pPr algn="l">
              <a:defRPr sz="1600" b="0"/>
            </a:pPr>
            <a:r>
              <a:t>...</a:t>
            </a:r>
          </a:p>
        </p:txBody>
      </p:sp>
      <p:sp>
        <p:nvSpPr>
          <p:cNvPr id="499" name="fifa.json"/>
          <p:cNvSpPr txBox="1"/>
          <p:nvPr/>
        </p:nvSpPr>
        <p:spPr>
          <a:xfrm>
            <a:off x="7352158" y="2616199"/>
            <a:ext cx="132308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fifa.json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Demo 4: Prime Cach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rPr lang="en-US" dirty="0"/>
              <a:t>Challenge - </a:t>
            </a:r>
            <a:r>
              <a:rPr dirty="0"/>
              <a:t>Demo 4: Prime Cache</a:t>
            </a:r>
          </a:p>
        </p:txBody>
      </p:sp>
      <p:sp>
        <p:nvSpPr>
          <p:cNvPr id="505" name="Goal: find number of primes less than N, cache previous return vals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540877" cy="7684494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Goal: find number of primes less than N, cache previous return vals</a:t>
            </a:r>
          </a:p>
          <a:p>
            <a:pPr marL="0" lvl="5" indent="0">
              <a:buSzTx/>
              <a:buNone/>
            </a:pPr>
            <a:r>
              <a:rPr b="1"/>
              <a:t>Input</a:t>
            </a:r>
            <a: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An integer N</a:t>
            </a:r>
          </a:p>
          <a:p>
            <a:pPr marL="0" lvl="5" indent="0">
              <a:buSzTx/>
              <a:buNone/>
            </a:pPr>
            <a:r>
              <a:rPr b="1"/>
              <a:t>Output</a:t>
            </a:r>
            <a: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How many primes are less than that number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Demo 5: Upper Autocomplet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rPr lang="en-US" dirty="0"/>
              <a:t>Challenge - </a:t>
            </a:r>
            <a:r>
              <a:rPr dirty="0"/>
              <a:t>Demo 5: Upper Autocomplete</a:t>
            </a:r>
          </a:p>
        </p:txBody>
      </p:sp>
      <p:sp>
        <p:nvSpPr>
          <p:cNvPr id="508" name="Goal: record scores (save across runs) and print average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540877" cy="4865788"/>
          </a:xfrm>
          <a:prstGeom prst="rect">
            <a:avLst/>
          </a:prstGeom>
        </p:spPr>
        <p:txBody>
          <a:bodyPr anchor="t"/>
          <a:lstStyle/>
          <a:p>
            <a:pPr marL="0" lvl="5" indent="0">
              <a:buSzTx/>
              <a:buNone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Goal: record scores (save across runs) and print average</a:t>
            </a:r>
          </a:p>
          <a:p>
            <a:pPr marL="0" lvl="5" indent="0">
              <a:buSzTx/>
              <a:buNone/>
            </a:pPr>
            <a:r>
              <a:rPr b="1"/>
              <a:t>Input</a:t>
            </a:r>
            <a: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A complete phrase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A partial phrase ending with a *</a:t>
            </a:r>
          </a:p>
          <a:p>
            <a:pPr marL="0" lvl="5" indent="0">
              <a:buSzTx/>
              <a:buNone/>
            </a:pPr>
            <a:r>
              <a:rPr b="1"/>
              <a:t>Output</a:t>
            </a:r>
            <a:r>
              <a:t>: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The upper case version of it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t>Options to autocomplete </a:t>
            </a:r>
          </a:p>
        </p:txBody>
      </p:sp>
      <p:sp>
        <p:nvSpPr>
          <p:cNvPr id="509" name="Example:  prompt&gt; python shout.py msg: hi HI msg: hello HELLO msg: h* 1: hi 2: hello select: 1 HI"/>
          <p:cNvSpPr txBox="1"/>
          <p:nvPr/>
        </p:nvSpPr>
        <p:spPr>
          <a:xfrm>
            <a:off x="8065227" y="2890490"/>
            <a:ext cx="4415880" cy="497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5" indent="0" algn="l">
              <a:spcBef>
                <a:spcPts val="4200"/>
              </a:spcBef>
              <a:defRPr sz="3200" b="0"/>
            </a:pPr>
            <a:r>
              <a:rPr b="1"/>
              <a:t>Example</a:t>
            </a:r>
            <a:r>
              <a:t>:</a:t>
            </a:r>
            <a:br/>
            <a:br>
              <a:rPr sz="2200"/>
            </a:br>
            <a:r>
              <a:rPr sz="2800"/>
              <a:t>prompt&gt; </a:t>
            </a:r>
            <a:r>
              <a:rPr sz="2800" b="1"/>
              <a:t>python shout.py</a:t>
            </a:r>
            <a:br>
              <a:rPr sz="2800" b="1"/>
            </a:br>
            <a:r>
              <a:rPr sz="2800"/>
              <a:t>msg: </a:t>
            </a:r>
            <a:r>
              <a: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hi</a:t>
            </a:r>
            <a:br>
              <a:rPr sz="2800"/>
            </a:br>
            <a:r>
              <a:rPr sz="2800"/>
              <a:t>HI</a:t>
            </a:r>
            <a:br>
              <a:rPr sz="2800"/>
            </a:br>
            <a:r>
              <a:rPr sz="2800"/>
              <a:t>msg: </a:t>
            </a:r>
            <a:r>
              <a: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hello</a:t>
            </a:r>
            <a:br>
              <a:rPr sz="2800"/>
            </a:br>
            <a:r>
              <a:rPr sz="2800"/>
              <a:t>HELLO</a:t>
            </a:r>
            <a:br>
              <a:rPr sz="2800"/>
            </a:br>
            <a:r>
              <a:rPr sz="2800"/>
              <a:t>msg: </a:t>
            </a:r>
            <a:r>
              <a: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h*</a:t>
            </a:r>
            <a:br>
              <a:rPr sz="2800"/>
            </a:br>
            <a:r>
              <a:rPr sz="2800"/>
              <a:t>1: hi</a:t>
            </a:r>
            <a:br>
              <a:rPr sz="2800"/>
            </a:br>
            <a:r>
              <a:rPr sz="2800"/>
              <a:t>2: hello</a:t>
            </a:r>
            <a:br>
              <a:rPr sz="2800"/>
            </a:br>
            <a:r>
              <a:rPr sz="2800"/>
              <a:t>select: </a:t>
            </a:r>
            <a:r>
              <a: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1</a:t>
            </a:r>
            <a:br>
              <a:rPr sz="2800"/>
            </a:br>
            <a:r>
              <a:rPr sz="2800"/>
              <a:t>HI</a:t>
            </a:r>
          </a:p>
        </p:txBody>
      </p:sp>
      <p:sp>
        <p:nvSpPr>
          <p:cNvPr id="510" name="autocomplete must work…"/>
          <p:cNvSpPr txBox="1"/>
          <p:nvPr/>
        </p:nvSpPr>
        <p:spPr>
          <a:xfrm>
            <a:off x="2276450" y="7073900"/>
            <a:ext cx="3321100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pPr>
            <a:r>
              <a:t>autocomplete must work</a:t>
            </a:r>
          </a:p>
          <a:p>
            <a:pPr>
              <a:defRPr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pPr>
            <a:r>
              <a:t>across multiple runs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ctangle"/>
          <p:cNvSpPr/>
          <p:nvPr/>
        </p:nvSpPr>
        <p:spPr>
          <a:xfrm>
            <a:off x="2663657" y="5056509"/>
            <a:ext cx="2291508" cy="1270001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3" name="global"/>
          <p:cNvSpPr txBox="1"/>
          <p:nvPr/>
        </p:nvSpPr>
        <p:spPr>
          <a:xfrm>
            <a:off x="1715920" y="5462909"/>
            <a:ext cx="8286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global</a:t>
            </a:r>
          </a:p>
        </p:txBody>
      </p:sp>
      <p:sp>
        <p:nvSpPr>
          <p:cNvPr id="124" name="Rectangle"/>
          <p:cNvSpPr/>
          <p:nvPr/>
        </p:nvSpPr>
        <p:spPr>
          <a:xfrm>
            <a:off x="2663657" y="6453509"/>
            <a:ext cx="2291508" cy="1270001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5" name="foooo"/>
          <p:cNvSpPr txBox="1"/>
          <p:nvPr/>
        </p:nvSpPr>
        <p:spPr>
          <a:xfrm>
            <a:off x="1700144" y="6859909"/>
            <a:ext cx="86022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foooo</a:t>
            </a:r>
          </a:p>
        </p:txBody>
      </p:sp>
      <p:sp>
        <p:nvSpPr>
          <p:cNvPr id="126" name="Rectangle"/>
          <p:cNvSpPr/>
          <p:nvPr/>
        </p:nvSpPr>
        <p:spPr>
          <a:xfrm>
            <a:off x="4238271" y="5120009"/>
            <a:ext cx="598489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7" name="webster"/>
          <p:cNvSpPr txBox="1"/>
          <p:nvPr/>
        </p:nvSpPr>
        <p:spPr>
          <a:xfrm>
            <a:off x="3049407" y="5145409"/>
            <a:ext cx="11113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/>
            </a:lvl1pPr>
          </a:lstStyle>
          <a:p>
            <a:r>
              <a:t>webster</a:t>
            </a:r>
          </a:p>
        </p:txBody>
      </p:sp>
      <p:sp>
        <p:nvSpPr>
          <p:cNvPr id="128" name="luny_list"/>
          <p:cNvSpPr txBox="1"/>
          <p:nvPr/>
        </p:nvSpPr>
        <p:spPr>
          <a:xfrm>
            <a:off x="3026785" y="5780409"/>
            <a:ext cx="113392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/>
            </a:lvl1pPr>
          </a:lstStyle>
          <a:p>
            <a:r>
              <a:t>luny_list</a:t>
            </a:r>
          </a:p>
        </p:txBody>
      </p:sp>
      <p:sp>
        <p:nvSpPr>
          <p:cNvPr id="129" name="Rectangle"/>
          <p:cNvSpPr/>
          <p:nvPr/>
        </p:nvSpPr>
        <p:spPr>
          <a:xfrm>
            <a:off x="4238271" y="5755009"/>
            <a:ext cx="598489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30" name="Rectangle"/>
          <p:cNvSpPr/>
          <p:nvPr/>
        </p:nvSpPr>
        <p:spPr>
          <a:xfrm>
            <a:off x="4238271" y="6517009"/>
            <a:ext cx="598489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31" name="everything"/>
          <p:cNvSpPr txBox="1"/>
          <p:nvPr/>
        </p:nvSpPr>
        <p:spPr>
          <a:xfrm>
            <a:off x="2765145" y="6542409"/>
            <a:ext cx="139556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/>
            </a:lvl1pPr>
          </a:lstStyle>
          <a:p>
            <a:r>
              <a:t>everything</a:t>
            </a:r>
          </a:p>
        </p:txBody>
      </p:sp>
      <p:sp>
        <p:nvSpPr>
          <p:cNvPr id="132" name="final_letter"/>
          <p:cNvSpPr txBox="1"/>
          <p:nvPr/>
        </p:nvSpPr>
        <p:spPr>
          <a:xfrm>
            <a:off x="2694006" y="7177409"/>
            <a:ext cx="14667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/>
            </a:lvl1pPr>
          </a:lstStyle>
          <a:p>
            <a:r>
              <a:t>final_letter</a:t>
            </a:r>
          </a:p>
        </p:txBody>
      </p:sp>
      <p:sp>
        <p:nvSpPr>
          <p:cNvPr id="133" name="Rectangle"/>
          <p:cNvSpPr/>
          <p:nvPr/>
        </p:nvSpPr>
        <p:spPr>
          <a:xfrm>
            <a:off x="4238271" y="7152009"/>
            <a:ext cx="598489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34" name="apple"/>
          <p:cNvSpPr/>
          <p:nvPr/>
        </p:nvSpPr>
        <p:spPr>
          <a:xfrm>
            <a:off x="8327671" y="3608709"/>
            <a:ext cx="98943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/>
            </a:lvl1pPr>
          </a:lstStyle>
          <a:p>
            <a:r>
              <a:t>apple</a:t>
            </a:r>
          </a:p>
        </p:txBody>
      </p:sp>
      <p:sp>
        <p:nvSpPr>
          <p:cNvPr id="135" name="and"/>
          <p:cNvSpPr/>
          <p:nvPr/>
        </p:nvSpPr>
        <p:spPr>
          <a:xfrm>
            <a:off x="9318271" y="3608709"/>
            <a:ext cx="98943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/>
            </a:lvl1pPr>
          </a:lstStyle>
          <a:p>
            <a:r>
              <a:t>and</a:t>
            </a:r>
          </a:p>
        </p:txBody>
      </p:sp>
      <p:sp>
        <p:nvSpPr>
          <p:cNvPr id="136" name="ada"/>
          <p:cNvSpPr/>
          <p:nvPr/>
        </p:nvSpPr>
        <p:spPr>
          <a:xfrm>
            <a:off x="10308871" y="3608709"/>
            <a:ext cx="98943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/>
            </a:lvl1pPr>
          </a:lstStyle>
          <a:p>
            <a:r>
              <a:t>ada</a:t>
            </a:r>
          </a:p>
        </p:txBody>
      </p:sp>
      <p:sp>
        <p:nvSpPr>
          <p:cNvPr id="137" name="bike"/>
          <p:cNvSpPr/>
          <p:nvPr/>
        </p:nvSpPr>
        <p:spPr>
          <a:xfrm>
            <a:off x="9058396" y="4912047"/>
            <a:ext cx="98943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/>
            </a:lvl1pPr>
          </a:lstStyle>
          <a:p>
            <a:r>
              <a:t>bike</a:t>
            </a:r>
          </a:p>
        </p:txBody>
      </p:sp>
      <p:sp>
        <p:nvSpPr>
          <p:cNvPr id="138" name="deBug"/>
          <p:cNvSpPr/>
          <p:nvPr/>
        </p:nvSpPr>
        <p:spPr>
          <a:xfrm>
            <a:off x="10048996" y="4912047"/>
            <a:ext cx="98943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/>
            </a:lvl1pPr>
          </a:lstStyle>
          <a:p>
            <a:r>
              <a:t>deBug</a:t>
            </a:r>
          </a:p>
        </p:txBody>
      </p:sp>
      <p:sp>
        <p:nvSpPr>
          <p:cNvPr id="139" name="zebra"/>
          <p:cNvSpPr/>
          <p:nvPr/>
        </p:nvSpPr>
        <p:spPr>
          <a:xfrm>
            <a:off x="9419871" y="6586859"/>
            <a:ext cx="124343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/>
            </a:lvl1pPr>
          </a:lstStyle>
          <a:p>
            <a:r>
              <a:t>zebra</a:t>
            </a:r>
          </a:p>
        </p:txBody>
      </p:sp>
      <p:sp>
        <p:nvSpPr>
          <p:cNvPr id="140" name="mammal"/>
          <p:cNvSpPr/>
          <p:nvPr/>
        </p:nvSpPr>
        <p:spPr>
          <a:xfrm>
            <a:off x="9419871" y="7082159"/>
            <a:ext cx="124343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/>
            </a:lvl1pPr>
          </a:lstStyle>
          <a:p>
            <a:r>
              <a:t>mammal</a:t>
            </a:r>
          </a:p>
        </p:txBody>
      </p:sp>
      <p:sp>
        <p:nvSpPr>
          <p:cNvPr id="141" name="name"/>
          <p:cNvSpPr txBox="1"/>
          <p:nvPr/>
        </p:nvSpPr>
        <p:spPr>
          <a:xfrm>
            <a:off x="8573808" y="6612259"/>
            <a:ext cx="77777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name</a:t>
            </a:r>
          </a:p>
        </p:txBody>
      </p:sp>
      <p:sp>
        <p:nvSpPr>
          <p:cNvPr id="142" name="kind"/>
          <p:cNvSpPr txBox="1"/>
          <p:nvPr/>
        </p:nvSpPr>
        <p:spPr>
          <a:xfrm>
            <a:off x="8645245" y="7120259"/>
            <a:ext cx="6349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kind</a:t>
            </a:r>
          </a:p>
        </p:txBody>
      </p:sp>
      <p:sp>
        <p:nvSpPr>
          <p:cNvPr id="143" name="8"/>
          <p:cNvSpPr/>
          <p:nvPr/>
        </p:nvSpPr>
        <p:spPr>
          <a:xfrm>
            <a:off x="5723644" y="6517009"/>
            <a:ext cx="49418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/>
            </a:lvl1pPr>
          </a:lstStyle>
          <a:p>
            <a:r>
              <a:t>8</a:t>
            </a:r>
          </a:p>
        </p:txBody>
      </p:sp>
      <p:sp>
        <p:nvSpPr>
          <p:cNvPr id="144" name="9"/>
          <p:cNvSpPr/>
          <p:nvPr/>
        </p:nvSpPr>
        <p:spPr>
          <a:xfrm>
            <a:off x="6206244" y="6517009"/>
            <a:ext cx="49418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/>
            </a:lvl1pPr>
          </a:lstStyle>
          <a:p>
            <a:r>
              <a:t>9</a:t>
            </a:r>
          </a:p>
        </p:txBody>
      </p:sp>
      <p:sp>
        <p:nvSpPr>
          <p:cNvPr id="145" name="Rectangle"/>
          <p:cNvSpPr/>
          <p:nvPr/>
        </p:nvSpPr>
        <p:spPr>
          <a:xfrm>
            <a:off x="7153653" y="3551559"/>
            <a:ext cx="49418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/>
          </a:p>
        </p:txBody>
      </p:sp>
      <p:sp>
        <p:nvSpPr>
          <p:cNvPr id="146" name="Rectangle"/>
          <p:cNvSpPr/>
          <p:nvPr/>
        </p:nvSpPr>
        <p:spPr>
          <a:xfrm>
            <a:off x="7153653" y="4046859"/>
            <a:ext cx="49418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/>
          </a:p>
        </p:txBody>
      </p:sp>
      <p:sp>
        <p:nvSpPr>
          <p:cNvPr id="147" name="a"/>
          <p:cNvSpPr txBox="1"/>
          <p:nvPr/>
        </p:nvSpPr>
        <p:spPr>
          <a:xfrm>
            <a:off x="6828290" y="3576959"/>
            <a:ext cx="24437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a</a:t>
            </a:r>
          </a:p>
        </p:txBody>
      </p:sp>
      <p:sp>
        <p:nvSpPr>
          <p:cNvPr id="148" name="b"/>
          <p:cNvSpPr txBox="1"/>
          <p:nvPr/>
        </p:nvSpPr>
        <p:spPr>
          <a:xfrm>
            <a:off x="6817128" y="4084959"/>
            <a:ext cx="2667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b</a:t>
            </a:r>
          </a:p>
        </p:txBody>
      </p:sp>
      <p:sp>
        <p:nvSpPr>
          <p:cNvPr id="149" name="z"/>
          <p:cNvSpPr txBox="1"/>
          <p:nvPr/>
        </p:nvSpPr>
        <p:spPr>
          <a:xfrm>
            <a:off x="6829778" y="4592959"/>
            <a:ext cx="2414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z</a:t>
            </a:r>
          </a:p>
        </p:txBody>
      </p:sp>
      <p:sp>
        <p:nvSpPr>
          <p:cNvPr id="150" name="Rectangle"/>
          <p:cNvSpPr/>
          <p:nvPr/>
        </p:nvSpPr>
        <p:spPr>
          <a:xfrm>
            <a:off x="7153653" y="4554859"/>
            <a:ext cx="49418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/>
          </a:p>
        </p:txBody>
      </p:sp>
      <p:sp>
        <p:nvSpPr>
          <p:cNvPr id="151" name="Rectangle"/>
          <p:cNvSpPr/>
          <p:nvPr/>
        </p:nvSpPr>
        <p:spPr>
          <a:xfrm>
            <a:off x="6688844" y="6517009"/>
            <a:ext cx="49418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/>
          </a:p>
        </p:txBody>
      </p:sp>
      <p:sp>
        <p:nvSpPr>
          <p:cNvPr id="152" name="Rectangle"/>
          <p:cNvSpPr/>
          <p:nvPr/>
        </p:nvSpPr>
        <p:spPr>
          <a:xfrm>
            <a:off x="7171444" y="6517009"/>
            <a:ext cx="49418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/>
          </a:p>
        </p:txBody>
      </p:sp>
      <p:sp>
        <p:nvSpPr>
          <p:cNvPr id="174" name="Connection Line"/>
          <p:cNvSpPr/>
          <p:nvPr/>
        </p:nvSpPr>
        <p:spPr>
          <a:xfrm>
            <a:off x="4690366" y="5955327"/>
            <a:ext cx="1031925" cy="4263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758" extrusionOk="0">
                <a:moveTo>
                  <a:pt x="21600" y="17758"/>
                </a:moveTo>
                <a:cubicBezTo>
                  <a:pt x="20119" y="1094"/>
                  <a:pt x="12919" y="-3842"/>
                  <a:pt x="0" y="2950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175" name="Connection Line"/>
          <p:cNvSpPr/>
          <p:nvPr/>
        </p:nvSpPr>
        <p:spPr>
          <a:xfrm>
            <a:off x="4690366" y="3467999"/>
            <a:ext cx="2410470" cy="19231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600" extrusionOk="0">
                <a:moveTo>
                  <a:pt x="21600" y="546"/>
                </a:moveTo>
                <a:cubicBezTo>
                  <a:pt x="11349" y="-2000"/>
                  <a:pt x="4149" y="4351"/>
                  <a:pt x="0" y="19600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176" name="Connection Line"/>
          <p:cNvSpPr/>
          <p:nvPr/>
        </p:nvSpPr>
        <p:spPr>
          <a:xfrm>
            <a:off x="5983274" y="3610713"/>
            <a:ext cx="1050787" cy="31552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03" h="21600" extrusionOk="0">
                <a:moveTo>
                  <a:pt x="16203" y="0"/>
                </a:moveTo>
                <a:cubicBezTo>
                  <a:pt x="-5113" y="3135"/>
                  <a:pt x="-5397" y="10335"/>
                  <a:pt x="15351" y="21600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177" name="Connection Line"/>
          <p:cNvSpPr/>
          <p:nvPr/>
        </p:nvSpPr>
        <p:spPr>
          <a:xfrm>
            <a:off x="5753353" y="6107898"/>
            <a:ext cx="1679229" cy="6950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531" extrusionOk="0">
                <a:moveTo>
                  <a:pt x="0" y="8497"/>
                </a:moveTo>
                <a:cubicBezTo>
                  <a:pt x="9413" y="-5069"/>
                  <a:pt x="16613" y="-2391"/>
                  <a:pt x="21600" y="16531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178" name="Connection Line"/>
          <p:cNvSpPr/>
          <p:nvPr/>
        </p:nvSpPr>
        <p:spPr>
          <a:xfrm>
            <a:off x="7419580" y="3408926"/>
            <a:ext cx="907356" cy="3353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404" extrusionOk="0">
                <a:moveTo>
                  <a:pt x="21600" y="9899"/>
                </a:moveTo>
                <a:cubicBezTo>
                  <a:pt x="13259" y="-5196"/>
                  <a:pt x="6059" y="-3028"/>
                  <a:pt x="0" y="16404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179" name="Connection Line"/>
          <p:cNvSpPr/>
          <p:nvPr/>
        </p:nvSpPr>
        <p:spPr>
          <a:xfrm>
            <a:off x="7419580" y="4252311"/>
            <a:ext cx="1613943" cy="6530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3332" y="7289"/>
                  <a:pt x="6132" y="89"/>
                  <a:pt x="0" y="0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180" name="Connection Line"/>
          <p:cNvSpPr/>
          <p:nvPr/>
        </p:nvSpPr>
        <p:spPr>
          <a:xfrm>
            <a:off x="7419580" y="4887311"/>
            <a:ext cx="1999804" cy="15659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cubicBezTo>
                  <a:pt x="13609" y="10642"/>
                  <a:pt x="6409" y="3442"/>
                  <a:pt x="0" y="0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181" name="Connection Line"/>
          <p:cNvSpPr/>
          <p:nvPr/>
        </p:nvSpPr>
        <p:spPr>
          <a:xfrm>
            <a:off x="4690366" y="6321661"/>
            <a:ext cx="991196" cy="4664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961" extrusionOk="0">
                <a:moveTo>
                  <a:pt x="21600" y="5636"/>
                </a:moveTo>
                <a:cubicBezTo>
                  <a:pt x="15376" y="-4639"/>
                  <a:pt x="8176" y="-864"/>
                  <a:pt x="0" y="16961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161" name="list"/>
          <p:cNvSpPr txBox="1"/>
          <p:nvPr/>
        </p:nvSpPr>
        <p:spPr>
          <a:xfrm>
            <a:off x="6461273" y="6975137"/>
            <a:ext cx="4667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t>list</a:t>
            </a:r>
          </a:p>
        </p:txBody>
      </p:sp>
      <p:sp>
        <p:nvSpPr>
          <p:cNvPr id="162" name="list"/>
          <p:cNvSpPr txBox="1"/>
          <p:nvPr/>
        </p:nvSpPr>
        <p:spPr>
          <a:xfrm>
            <a:off x="9833571" y="5385122"/>
            <a:ext cx="4667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t>list</a:t>
            </a:r>
          </a:p>
        </p:txBody>
      </p:sp>
      <p:sp>
        <p:nvSpPr>
          <p:cNvPr id="163" name="list"/>
          <p:cNvSpPr txBox="1"/>
          <p:nvPr/>
        </p:nvSpPr>
        <p:spPr>
          <a:xfrm>
            <a:off x="9579626" y="4084959"/>
            <a:ext cx="4667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t>list</a:t>
            </a:r>
          </a:p>
        </p:txBody>
      </p:sp>
      <p:sp>
        <p:nvSpPr>
          <p:cNvPr id="164" name="dict"/>
          <p:cNvSpPr txBox="1"/>
          <p:nvPr/>
        </p:nvSpPr>
        <p:spPr>
          <a:xfrm>
            <a:off x="9755838" y="7539359"/>
            <a:ext cx="5715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t>dict</a:t>
            </a:r>
          </a:p>
        </p:txBody>
      </p:sp>
      <p:sp>
        <p:nvSpPr>
          <p:cNvPr id="165" name="dict"/>
          <p:cNvSpPr txBox="1"/>
          <p:nvPr/>
        </p:nvSpPr>
        <p:spPr>
          <a:xfrm>
            <a:off x="7114995" y="5554984"/>
            <a:ext cx="5715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t>dict</a:t>
            </a:r>
          </a:p>
        </p:txBody>
      </p:sp>
      <p:sp>
        <p:nvSpPr>
          <p:cNvPr id="166" name="L"/>
          <p:cNvSpPr txBox="1"/>
          <p:nvPr/>
        </p:nvSpPr>
        <p:spPr>
          <a:xfrm>
            <a:off x="6818616" y="5100959"/>
            <a:ext cx="2637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L</a:t>
            </a:r>
          </a:p>
        </p:txBody>
      </p:sp>
      <p:sp>
        <p:nvSpPr>
          <p:cNvPr id="167" name="Rectangle"/>
          <p:cNvSpPr/>
          <p:nvPr/>
        </p:nvSpPr>
        <p:spPr>
          <a:xfrm>
            <a:off x="7153653" y="5062859"/>
            <a:ext cx="494185" cy="5080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/>
            </a:pPr>
            <a:endParaRPr/>
          </a:p>
        </p:txBody>
      </p:sp>
      <p:sp>
        <p:nvSpPr>
          <p:cNvPr id="182" name="Connection Line"/>
          <p:cNvSpPr/>
          <p:nvPr/>
        </p:nvSpPr>
        <p:spPr>
          <a:xfrm>
            <a:off x="5794230" y="5343933"/>
            <a:ext cx="1615878" cy="10004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2214" y="15463"/>
                  <a:pt x="9414" y="8263"/>
                  <a:pt x="21600" y="0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169" name="Frames:"/>
          <p:cNvSpPr txBox="1"/>
          <p:nvPr/>
        </p:nvSpPr>
        <p:spPr>
          <a:xfrm>
            <a:off x="2625493" y="4516759"/>
            <a:ext cx="10732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rgbClr val="929292"/>
                </a:solidFill>
              </a:defRPr>
            </a:lvl1pPr>
          </a:lstStyle>
          <a:p>
            <a:r>
              <a:t>Frames:</a:t>
            </a:r>
          </a:p>
        </p:txBody>
      </p:sp>
      <p:sp>
        <p:nvSpPr>
          <p:cNvPr id="170" name="Line"/>
          <p:cNvSpPr/>
          <p:nvPr/>
        </p:nvSpPr>
        <p:spPr>
          <a:xfrm rot="18900000">
            <a:off x="5139867" y="5683933"/>
            <a:ext cx="3847164" cy="26483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866" y="3772"/>
                  <a:pt x="3870" y="7190"/>
                  <a:pt x="6005" y="10322"/>
                </a:cubicBezTo>
                <a:cubicBezTo>
                  <a:pt x="8050" y="13319"/>
                  <a:pt x="10555" y="16374"/>
                  <a:pt x="13626" y="15609"/>
                </a:cubicBezTo>
                <a:cubicBezTo>
                  <a:pt x="14929" y="15285"/>
                  <a:pt x="16133" y="14151"/>
                  <a:pt x="17459" y="14341"/>
                </a:cubicBezTo>
                <a:cubicBezTo>
                  <a:pt x="18663" y="14514"/>
                  <a:pt x="19607" y="15602"/>
                  <a:pt x="20288" y="16880"/>
                </a:cubicBezTo>
                <a:cubicBezTo>
                  <a:pt x="20990" y="18196"/>
                  <a:pt x="21466" y="19801"/>
                  <a:pt x="21600" y="21600"/>
                </a:cubicBezTo>
              </a:path>
            </a:pathLst>
          </a:custGeom>
          <a:ln w="25400">
            <a:solidFill>
              <a:srgbClr val="929292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71" name="note: quotes for strings…"/>
          <p:cNvSpPr txBox="1"/>
          <p:nvPr/>
        </p:nvSpPr>
        <p:spPr>
          <a:xfrm>
            <a:off x="1926983" y="3310259"/>
            <a:ext cx="2774603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i="1"/>
            </a:pPr>
            <a:r>
              <a:t>note: quotes for strings</a:t>
            </a:r>
          </a:p>
          <a:p>
            <a:pPr>
              <a:defRPr b="0" i="1"/>
            </a:pPr>
            <a:r>
              <a:t>not shown (to simplify)</a:t>
            </a:r>
          </a:p>
        </p:txBody>
      </p:sp>
      <p:sp>
        <p:nvSpPr>
          <p:cNvPr id="172" name="Line"/>
          <p:cNvSpPr/>
          <p:nvPr/>
        </p:nvSpPr>
        <p:spPr>
          <a:xfrm flipV="1">
            <a:off x="5190179" y="3396629"/>
            <a:ext cx="1" cy="4773912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73" name="Practice with nesting...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Practice with nesting...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Learning Objectives Today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Learning Objectives Today</a:t>
            </a:r>
          </a:p>
        </p:txBody>
      </p:sp>
      <p:sp>
        <p:nvSpPr>
          <p:cNvPr id="185" name="JSON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rPr dirty="0"/>
              <a:t>JSON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/>
              <a:t>differences with Python syntax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/>
              <a:t>creating JSON files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/>
              <a:t>reading JSON files</a:t>
            </a:r>
          </a:p>
        </p:txBody>
      </p:sp>
      <p:sp>
        <p:nvSpPr>
          <p:cNvPr id="186" name="Read: Sweigart Ch 14…"/>
          <p:cNvSpPr/>
          <p:nvPr/>
        </p:nvSpPr>
        <p:spPr>
          <a:xfrm>
            <a:off x="1676400" y="4531593"/>
            <a:ext cx="9652000" cy="1838723"/>
          </a:xfrm>
          <a:prstGeom prst="rect">
            <a:avLst/>
          </a:prstGeom>
          <a:solidFill>
            <a:srgbClr val="EBEBEB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indent="38100" algn="l">
              <a:defRPr sz="2800" b="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rPr dirty="0"/>
              <a:t>Read: </a:t>
            </a:r>
            <a:r>
              <a:rPr dirty="0" err="1"/>
              <a:t>Sweigart</a:t>
            </a:r>
            <a:r>
              <a:rPr dirty="0"/>
              <a:t> Ch 1</a:t>
            </a:r>
            <a:r>
              <a:rPr lang="en-US" dirty="0"/>
              <a:t>6</a:t>
            </a:r>
            <a:endParaRPr dirty="0"/>
          </a:p>
          <a:p>
            <a:pPr indent="38100" algn="l">
              <a:defRPr sz="2800" b="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rPr lang="en-US" sz="2800" b="0" dirty="0">
                <a:sym typeface="Gill Sans Light"/>
                <a:hlinkClick r:id="rId2"/>
              </a:rPr>
              <a:t>https://automatetheboringstuff.com/2e/chapter16/</a:t>
            </a:r>
            <a:endParaRPr u="sng" dirty="0">
              <a:hlinkClick r:id="rId3"/>
            </a:endParaRPr>
          </a:p>
          <a:p>
            <a:pPr indent="38100" algn="l">
              <a:defRPr sz="2800" b="0"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 u="sng" dirty="0">
              <a:hlinkClick r:id="rId3"/>
            </a:endParaRPr>
          </a:p>
          <a:p>
            <a:pPr indent="38100" algn="l">
              <a:defRPr sz="2800" b="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rPr dirty="0"/>
              <a:t>“JSON and APIs” to the end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ython Data Structures and File Format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Python Data Structures and File Formats</a:t>
            </a:r>
          </a:p>
        </p:txBody>
      </p:sp>
      <p:sp>
        <p:nvSpPr>
          <p:cNvPr id="189" name="Python"/>
          <p:cNvSpPr txBox="1"/>
          <p:nvPr/>
        </p:nvSpPr>
        <p:spPr>
          <a:xfrm>
            <a:off x="2445146" y="1460499"/>
            <a:ext cx="123110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Python</a:t>
            </a:r>
          </a:p>
        </p:txBody>
      </p:sp>
      <p:sp>
        <p:nvSpPr>
          <p:cNvPr id="190" name="File"/>
          <p:cNvSpPr txBox="1"/>
          <p:nvPr/>
        </p:nvSpPr>
        <p:spPr>
          <a:xfrm>
            <a:off x="8884071" y="1460499"/>
            <a:ext cx="67225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File</a:t>
            </a:r>
          </a:p>
        </p:txBody>
      </p:sp>
      <p:sp>
        <p:nvSpPr>
          <p:cNvPr id="191" name="[…"/>
          <p:cNvSpPr txBox="1"/>
          <p:nvPr/>
        </p:nvSpPr>
        <p:spPr>
          <a:xfrm>
            <a:off x="1281385" y="2393950"/>
            <a:ext cx="4138316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[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[“name”, “x”, “y”],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[“alice”, 100, 150],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[“bob”, -10, 80]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]</a:t>
            </a:r>
          </a:p>
        </p:txBody>
      </p:sp>
      <p:sp>
        <p:nvSpPr>
          <p:cNvPr id="192" name="name,x,y…"/>
          <p:cNvSpPr txBox="1"/>
          <p:nvPr/>
        </p:nvSpPr>
        <p:spPr>
          <a:xfrm>
            <a:off x="8040042" y="2749549"/>
            <a:ext cx="2700438" cy="12319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name,x,y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alice,100,150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bob,-10,80</a:t>
            </a:r>
          </a:p>
        </p:txBody>
      </p:sp>
      <p:sp>
        <p:nvSpPr>
          <p:cNvPr id="193" name="list of lists"/>
          <p:cNvSpPr txBox="1"/>
          <p:nvPr/>
        </p:nvSpPr>
        <p:spPr>
          <a:xfrm>
            <a:off x="2203970" y="4495799"/>
            <a:ext cx="171346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list of lists</a:t>
            </a:r>
          </a:p>
        </p:txBody>
      </p:sp>
      <p:sp>
        <p:nvSpPr>
          <p:cNvPr id="194" name="CSV file"/>
          <p:cNvSpPr txBox="1"/>
          <p:nvPr/>
        </p:nvSpPr>
        <p:spPr>
          <a:xfrm>
            <a:off x="8729612" y="4152899"/>
            <a:ext cx="132129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CSV file</a:t>
            </a:r>
          </a:p>
        </p:txBody>
      </p:sp>
      <p:sp>
        <p:nvSpPr>
          <p:cNvPr id="195" name="We can use CSV files to store…"/>
          <p:cNvSpPr txBox="1"/>
          <p:nvPr/>
        </p:nvSpPr>
        <p:spPr>
          <a:xfrm>
            <a:off x="3788742" y="6959600"/>
            <a:ext cx="5427316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We can use CSV files to store</a:t>
            </a:r>
          </a:p>
          <a:p>
            <a:r>
              <a:t>data we would want in lists of lists</a:t>
            </a:r>
          </a:p>
        </p:txBody>
      </p:sp>
      <p:sp>
        <p:nvSpPr>
          <p:cNvPr id="196" name="Double Arrow"/>
          <p:cNvSpPr/>
          <p:nvPr/>
        </p:nvSpPr>
        <p:spPr>
          <a:xfrm>
            <a:off x="5537200" y="3008935"/>
            <a:ext cx="2168228" cy="713130"/>
          </a:xfrm>
          <a:prstGeom prst="leftRightArrow">
            <a:avLst>
              <a:gd name="adj1" fmla="val 39430"/>
              <a:gd name="adj2" fmla="val 51131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ython Data Structures and File Format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Python Data Structures and File Formats</a:t>
            </a:r>
          </a:p>
        </p:txBody>
      </p:sp>
      <p:sp>
        <p:nvSpPr>
          <p:cNvPr id="212" name="Python"/>
          <p:cNvSpPr txBox="1"/>
          <p:nvPr/>
        </p:nvSpPr>
        <p:spPr>
          <a:xfrm>
            <a:off x="2445146" y="1460499"/>
            <a:ext cx="123110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Python</a:t>
            </a:r>
          </a:p>
        </p:txBody>
      </p:sp>
      <p:sp>
        <p:nvSpPr>
          <p:cNvPr id="213" name="File"/>
          <p:cNvSpPr txBox="1"/>
          <p:nvPr/>
        </p:nvSpPr>
        <p:spPr>
          <a:xfrm>
            <a:off x="8884071" y="1460499"/>
            <a:ext cx="67225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File</a:t>
            </a:r>
          </a:p>
        </p:txBody>
      </p:sp>
      <p:sp>
        <p:nvSpPr>
          <p:cNvPr id="214" name="[…"/>
          <p:cNvSpPr txBox="1"/>
          <p:nvPr/>
        </p:nvSpPr>
        <p:spPr>
          <a:xfrm>
            <a:off x="1281385" y="2393950"/>
            <a:ext cx="4138316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[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[“name”, “x”, “y”],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[“alice”, 100, 150],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[“bob”, -10, 80]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]</a:t>
            </a:r>
          </a:p>
        </p:txBody>
      </p:sp>
      <p:sp>
        <p:nvSpPr>
          <p:cNvPr id="215" name="name,x,y…"/>
          <p:cNvSpPr txBox="1"/>
          <p:nvPr/>
        </p:nvSpPr>
        <p:spPr>
          <a:xfrm>
            <a:off x="8040042" y="2749549"/>
            <a:ext cx="2700438" cy="12319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name,x,y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alice,100,150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bob,-10,80</a:t>
            </a:r>
          </a:p>
        </p:txBody>
      </p:sp>
      <p:sp>
        <p:nvSpPr>
          <p:cNvPr id="216" name="list of lists"/>
          <p:cNvSpPr txBox="1"/>
          <p:nvPr/>
        </p:nvSpPr>
        <p:spPr>
          <a:xfrm>
            <a:off x="2203970" y="4495799"/>
            <a:ext cx="171346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list of lists</a:t>
            </a:r>
          </a:p>
        </p:txBody>
      </p:sp>
      <p:sp>
        <p:nvSpPr>
          <p:cNvPr id="217" name="CSV file"/>
          <p:cNvSpPr txBox="1"/>
          <p:nvPr/>
        </p:nvSpPr>
        <p:spPr>
          <a:xfrm>
            <a:off x="8729612" y="4152899"/>
            <a:ext cx="132129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CSV file</a:t>
            </a:r>
          </a:p>
        </p:txBody>
      </p:sp>
      <p:sp>
        <p:nvSpPr>
          <p:cNvPr id="218" name="{…"/>
          <p:cNvSpPr txBox="1"/>
          <p:nvPr/>
        </p:nvSpPr>
        <p:spPr>
          <a:xfrm>
            <a:off x="641201" y="5111749"/>
            <a:ext cx="5418684" cy="304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{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“alice”: </a:t>
            </a:r>
            <a:r>
              <a:rPr>
                <a:solidFill>
                  <a:schemeClr val="accent1">
                    <a:lumOff val="-13575"/>
                  </a:schemeClr>
                </a:solidFill>
              </a:rPr>
              <a:t>{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1">
                    <a:lumOff val="-13575"/>
                  </a:schemeClr>
                </a:solidFill>
              </a:rPr>
              <a:t>    “age”: 40,</a:t>
            </a:r>
            <a:br>
              <a:rPr>
                <a:solidFill>
                  <a:schemeClr val="accent1">
                    <a:lumOff val="-13575"/>
                  </a:schemeClr>
                </a:solidFill>
              </a:rPr>
            </a:br>
            <a:r>
              <a:rPr>
                <a:solidFill>
                  <a:schemeClr val="accent1">
                    <a:lumOff val="-13575"/>
                  </a:schemeClr>
                </a:solidFill>
              </a:rPr>
              <a:t>    “scores”: [10,20,19]}</a:t>
            </a:r>
            <a:r>
              <a:t>,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“bob”: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{</a:t>
            </a:r>
          </a:p>
          <a:p>
            <a:pPr algn="l">
              <a:defRPr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“age”: 45,</a:t>
            </a:r>
          </a:p>
          <a:p>
            <a:pPr algn="l">
              <a:defRPr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“scores”: [15,23,17,15]}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sp>
        <p:nvSpPr>
          <p:cNvPr id="219" name="{…"/>
          <p:cNvSpPr txBox="1"/>
          <p:nvPr/>
        </p:nvSpPr>
        <p:spPr>
          <a:xfrm>
            <a:off x="7519342" y="5353049"/>
            <a:ext cx="5148710" cy="27686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{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  “alice”: {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    “age”: 40,</a:t>
            </a:r>
            <a:br/>
            <a:r>
              <a:t>    “scores”: [10,20,19]},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  “bob”: {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    “age”: 45,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    “scores”: [15,23,17,15]}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sp>
        <p:nvSpPr>
          <p:cNvPr id="220" name="dict of dicts"/>
          <p:cNvSpPr txBox="1"/>
          <p:nvPr/>
        </p:nvSpPr>
        <p:spPr>
          <a:xfrm>
            <a:off x="2094731" y="8077199"/>
            <a:ext cx="193193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dict of dicts</a:t>
            </a:r>
          </a:p>
        </p:txBody>
      </p:sp>
      <p:sp>
        <p:nvSpPr>
          <p:cNvPr id="221" name="JSON file"/>
          <p:cNvSpPr txBox="1"/>
          <p:nvPr/>
        </p:nvSpPr>
        <p:spPr>
          <a:xfrm>
            <a:off x="9335566" y="8205484"/>
            <a:ext cx="151626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JSON file</a:t>
            </a:r>
          </a:p>
        </p:txBody>
      </p:sp>
      <p:sp>
        <p:nvSpPr>
          <p:cNvPr id="222" name="Double Arrow"/>
          <p:cNvSpPr/>
          <p:nvPr/>
        </p:nvSpPr>
        <p:spPr>
          <a:xfrm>
            <a:off x="5537200" y="3008935"/>
            <a:ext cx="2168228" cy="713130"/>
          </a:xfrm>
          <a:prstGeom prst="leftRightArrow">
            <a:avLst>
              <a:gd name="adj1" fmla="val 39430"/>
              <a:gd name="adj2" fmla="val 51131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23" name="Double Arrow"/>
          <p:cNvSpPr/>
          <p:nvPr/>
        </p:nvSpPr>
        <p:spPr>
          <a:xfrm>
            <a:off x="5537200" y="6437935"/>
            <a:ext cx="1829410" cy="713130"/>
          </a:xfrm>
          <a:prstGeom prst="leftRightArrow">
            <a:avLst>
              <a:gd name="adj1" fmla="val 39430"/>
              <a:gd name="adj2" fmla="val 51131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Double Arrow"/>
          <p:cNvSpPr/>
          <p:nvPr/>
        </p:nvSpPr>
        <p:spPr>
          <a:xfrm>
            <a:off x="5537200" y="3008935"/>
            <a:ext cx="2168228" cy="713130"/>
          </a:xfrm>
          <a:prstGeom prst="leftRightArrow">
            <a:avLst>
              <a:gd name="adj1" fmla="val 39430"/>
              <a:gd name="adj2" fmla="val 51131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44" name="Double Arrow"/>
          <p:cNvSpPr/>
          <p:nvPr/>
        </p:nvSpPr>
        <p:spPr>
          <a:xfrm>
            <a:off x="5537200" y="6437935"/>
            <a:ext cx="1829410" cy="713130"/>
          </a:xfrm>
          <a:prstGeom prst="leftRightArrow">
            <a:avLst>
              <a:gd name="adj1" fmla="val 39430"/>
              <a:gd name="adj2" fmla="val 51131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45" name="Python Data Structures and File Format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Python Data Structures and File Formats</a:t>
            </a:r>
          </a:p>
        </p:txBody>
      </p:sp>
      <p:sp>
        <p:nvSpPr>
          <p:cNvPr id="246" name="Python"/>
          <p:cNvSpPr txBox="1"/>
          <p:nvPr/>
        </p:nvSpPr>
        <p:spPr>
          <a:xfrm>
            <a:off x="2445146" y="1460499"/>
            <a:ext cx="123110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Python</a:t>
            </a:r>
          </a:p>
        </p:txBody>
      </p:sp>
      <p:sp>
        <p:nvSpPr>
          <p:cNvPr id="247" name="File"/>
          <p:cNvSpPr txBox="1"/>
          <p:nvPr/>
        </p:nvSpPr>
        <p:spPr>
          <a:xfrm>
            <a:off x="8884071" y="1460499"/>
            <a:ext cx="67225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File</a:t>
            </a:r>
          </a:p>
        </p:txBody>
      </p:sp>
      <p:sp>
        <p:nvSpPr>
          <p:cNvPr id="248" name="[…"/>
          <p:cNvSpPr txBox="1"/>
          <p:nvPr/>
        </p:nvSpPr>
        <p:spPr>
          <a:xfrm>
            <a:off x="1281385" y="2393950"/>
            <a:ext cx="4138316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[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[“name”, “x”, “y”],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[“alice”, 100, 150],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[“bob”, -10, 80]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]</a:t>
            </a:r>
          </a:p>
        </p:txBody>
      </p:sp>
      <p:sp>
        <p:nvSpPr>
          <p:cNvPr id="249" name="name,x,y…"/>
          <p:cNvSpPr txBox="1"/>
          <p:nvPr/>
        </p:nvSpPr>
        <p:spPr>
          <a:xfrm>
            <a:off x="8040042" y="2749549"/>
            <a:ext cx="2700438" cy="12319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name,x,y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alice,100,150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bob,-10,80</a:t>
            </a:r>
          </a:p>
        </p:txBody>
      </p:sp>
      <p:sp>
        <p:nvSpPr>
          <p:cNvPr id="250" name="list of lists"/>
          <p:cNvSpPr txBox="1"/>
          <p:nvPr/>
        </p:nvSpPr>
        <p:spPr>
          <a:xfrm>
            <a:off x="2203970" y="4495799"/>
            <a:ext cx="171346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list of lists</a:t>
            </a:r>
          </a:p>
        </p:txBody>
      </p:sp>
      <p:sp>
        <p:nvSpPr>
          <p:cNvPr id="251" name="CSV file"/>
          <p:cNvSpPr txBox="1"/>
          <p:nvPr/>
        </p:nvSpPr>
        <p:spPr>
          <a:xfrm>
            <a:off x="8729612" y="4152899"/>
            <a:ext cx="132129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CSV file</a:t>
            </a:r>
          </a:p>
        </p:txBody>
      </p:sp>
      <p:sp>
        <p:nvSpPr>
          <p:cNvPr id="252" name="{…"/>
          <p:cNvSpPr txBox="1"/>
          <p:nvPr/>
        </p:nvSpPr>
        <p:spPr>
          <a:xfrm>
            <a:off x="641201" y="5111749"/>
            <a:ext cx="5418684" cy="304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{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“alice”: </a:t>
            </a:r>
            <a:r>
              <a:rPr>
                <a:solidFill>
                  <a:schemeClr val="accent1">
                    <a:lumOff val="-13575"/>
                  </a:schemeClr>
                </a:solidFill>
              </a:rPr>
              <a:t>{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chemeClr val="accent1">
                    <a:lumOff val="-13575"/>
                  </a:schemeClr>
                </a:solidFill>
              </a:rPr>
              <a:t>    “age”: 40,</a:t>
            </a:r>
            <a:br>
              <a:rPr>
                <a:solidFill>
                  <a:schemeClr val="accent1">
                    <a:lumOff val="-13575"/>
                  </a:schemeClr>
                </a:solidFill>
              </a:rPr>
            </a:br>
            <a:r>
              <a:rPr>
                <a:solidFill>
                  <a:schemeClr val="accent1">
                    <a:lumOff val="-13575"/>
                  </a:schemeClr>
                </a:solidFill>
              </a:rPr>
              <a:t>    “scores”: [10,20,19]}</a:t>
            </a:r>
            <a:r>
              <a:t>,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“bob”: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{</a:t>
            </a:r>
          </a:p>
          <a:p>
            <a:pPr algn="l">
              <a:defRPr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“age”: 45,</a:t>
            </a:r>
          </a:p>
          <a:p>
            <a:pPr algn="l">
              <a:defRPr b="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“scores”: [15,23,17,15]}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sp>
        <p:nvSpPr>
          <p:cNvPr id="253" name="dict of dicts"/>
          <p:cNvSpPr txBox="1"/>
          <p:nvPr/>
        </p:nvSpPr>
        <p:spPr>
          <a:xfrm>
            <a:off x="2094731" y="8077199"/>
            <a:ext cx="193193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dict of dicts</a:t>
            </a:r>
          </a:p>
        </p:txBody>
      </p:sp>
      <p:sp>
        <p:nvSpPr>
          <p:cNvPr id="254" name="Rectangle"/>
          <p:cNvSpPr/>
          <p:nvPr/>
        </p:nvSpPr>
        <p:spPr>
          <a:xfrm>
            <a:off x="304800" y="1280718"/>
            <a:ext cx="12395200" cy="8403085"/>
          </a:xfrm>
          <a:prstGeom prst="rect">
            <a:avLst/>
          </a:prstGeom>
          <a:solidFill>
            <a:srgbClr val="FFFFFF">
              <a:alpha val="90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55" name="{…"/>
          <p:cNvSpPr txBox="1"/>
          <p:nvPr/>
        </p:nvSpPr>
        <p:spPr>
          <a:xfrm>
            <a:off x="7519342" y="5353049"/>
            <a:ext cx="5148710" cy="27686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{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  “alice”: {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    “age”: 40,</a:t>
            </a:r>
            <a:br/>
            <a:r>
              <a:t>    “scores”: [10,20,19]},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  “bob”: {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    “age”: 45,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    “scores”: [15,23,17,15]}</a:t>
            </a:r>
          </a:p>
          <a:p>
            <a:pPr algn="l">
              <a:defRPr sz="2200" b="0"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sp>
        <p:nvSpPr>
          <p:cNvPr id="256" name="JSON file"/>
          <p:cNvSpPr txBox="1"/>
          <p:nvPr/>
        </p:nvSpPr>
        <p:spPr>
          <a:xfrm>
            <a:off x="9335566" y="8205484"/>
            <a:ext cx="151626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JSON file</a:t>
            </a:r>
          </a:p>
        </p:txBody>
      </p:sp>
      <p:sp>
        <p:nvSpPr>
          <p:cNvPr id="262" name="Connection Line"/>
          <p:cNvSpPr/>
          <p:nvPr/>
        </p:nvSpPr>
        <p:spPr>
          <a:xfrm>
            <a:off x="6144848" y="2900097"/>
            <a:ext cx="2745682" cy="22195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12826" y="1339"/>
                  <a:pt x="20026" y="8539"/>
                  <a:pt x="21600" y="21600"/>
                </a:cubicBezTo>
              </a:path>
            </a:pathLst>
          </a:custGeom>
          <a:ln w="1270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258" name="JSON files look almost…"/>
          <p:cNvSpPr txBox="1"/>
          <p:nvPr/>
        </p:nvSpPr>
        <p:spPr>
          <a:xfrm>
            <a:off x="2238747" y="2240907"/>
            <a:ext cx="3980706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JSON files look almost</a:t>
            </a:r>
          </a:p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identical to Python code</a:t>
            </a:r>
          </a:p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for data structures!</a:t>
            </a:r>
          </a:p>
        </p:txBody>
      </p:sp>
      <p:sp>
        <p:nvSpPr>
          <p:cNvPr id="259" name="Rectangle"/>
          <p:cNvSpPr/>
          <p:nvPr/>
        </p:nvSpPr>
        <p:spPr>
          <a:xfrm>
            <a:off x="7556500" y="5410200"/>
            <a:ext cx="352674" cy="422959"/>
          </a:xfrm>
          <a:prstGeom prst="rect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60" name="dicts use curly braces"/>
          <p:cNvSpPr txBox="1"/>
          <p:nvPr/>
        </p:nvSpPr>
        <p:spPr>
          <a:xfrm>
            <a:off x="3326184" y="4981364"/>
            <a:ext cx="340876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rPr dirty="0" err="1"/>
              <a:t>dicts</a:t>
            </a:r>
            <a:r>
              <a:rPr dirty="0"/>
              <a:t> use curly braces</a:t>
            </a:r>
          </a:p>
        </p:txBody>
      </p:sp>
      <p:sp>
        <p:nvSpPr>
          <p:cNvPr id="261" name="Rectangle"/>
          <p:cNvSpPr/>
          <p:nvPr/>
        </p:nvSpPr>
        <p:spPr>
          <a:xfrm>
            <a:off x="7556500" y="7696200"/>
            <a:ext cx="352674" cy="422959"/>
          </a:xfrm>
          <a:prstGeom prst="rect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1" name="Rectangle">
            <a:extLst>
              <a:ext uri="{FF2B5EF4-FFF2-40B4-BE49-F238E27FC236}">
                <a16:creationId xmlns:a16="http://schemas.microsoft.com/office/drawing/2014/main" id="{F1CBD910-5C87-7447-A1DA-AB2C8014B4DC}"/>
              </a:ext>
            </a:extLst>
          </p:cNvPr>
          <p:cNvSpPr/>
          <p:nvPr/>
        </p:nvSpPr>
        <p:spPr>
          <a:xfrm>
            <a:off x="8178800" y="6055864"/>
            <a:ext cx="921016" cy="422960"/>
          </a:xfrm>
          <a:prstGeom prst="rect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2" name="keys are separated from…">
            <a:extLst>
              <a:ext uri="{FF2B5EF4-FFF2-40B4-BE49-F238E27FC236}">
                <a16:creationId xmlns:a16="http://schemas.microsoft.com/office/drawing/2014/main" id="{E4B381B9-7214-5744-B628-E5F622710A09}"/>
              </a:ext>
            </a:extLst>
          </p:cNvPr>
          <p:cNvSpPr txBox="1"/>
          <p:nvPr/>
        </p:nvSpPr>
        <p:spPr>
          <a:xfrm>
            <a:off x="3270621" y="5516703"/>
            <a:ext cx="3956150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dirty="0"/>
              <a:t>keys are separated from</a:t>
            </a:r>
          </a:p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dirty="0"/>
              <a:t>values with a colon</a:t>
            </a:r>
          </a:p>
        </p:txBody>
      </p:sp>
      <p:sp>
        <p:nvSpPr>
          <p:cNvPr id="23" name="Rectangle">
            <a:extLst>
              <a:ext uri="{FF2B5EF4-FFF2-40B4-BE49-F238E27FC236}">
                <a16:creationId xmlns:a16="http://schemas.microsoft.com/office/drawing/2014/main" id="{FE101E53-08D9-CB44-ABA1-2AC12B118360}"/>
              </a:ext>
            </a:extLst>
          </p:cNvPr>
          <p:cNvSpPr/>
          <p:nvPr/>
        </p:nvSpPr>
        <p:spPr>
          <a:xfrm>
            <a:off x="9309100" y="6055864"/>
            <a:ext cx="485545" cy="422960"/>
          </a:xfrm>
          <a:prstGeom prst="rect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4" name="Rectangle">
            <a:extLst>
              <a:ext uri="{FF2B5EF4-FFF2-40B4-BE49-F238E27FC236}">
                <a16:creationId xmlns:a16="http://schemas.microsoft.com/office/drawing/2014/main" id="{0E374799-FED5-9046-BBF9-ECBBC07AA2A0}"/>
              </a:ext>
            </a:extLst>
          </p:cNvPr>
          <p:cNvSpPr/>
          <p:nvPr/>
        </p:nvSpPr>
        <p:spPr>
          <a:xfrm>
            <a:off x="9766300" y="6424270"/>
            <a:ext cx="352674" cy="422960"/>
          </a:xfrm>
          <a:prstGeom prst="rect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5" name="lists use square brackets">
            <a:extLst>
              <a:ext uri="{FF2B5EF4-FFF2-40B4-BE49-F238E27FC236}">
                <a16:creationId xmlns:a16="http://schemas.microsoft.com/office/drawing/2014/main" id="{1B30DF0E-D615-5C48-86A3-2C33F89A156F}"/>
              </a:ext>
            </a:extLst>
          </p:cNvPr>
          <p:cNvSpPr txBox="1"/>
          <p:nvPr/>
        </p:nvSpPr>
        <p:spPr>
          <a:xfrm>
            <a:off x="3270621" y="6359711"/>
            <a:ext cx="389275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rPr dirty="0"/>
              <a:t>lists use square brackets</a:t>
            </a:r>
          </a:p>
        </p:txBody>
      </p:sp>
      <p:sp>
        <p:nvSpPr>
          <p:cNvPr id="26" name="Rectangle">
            <a:extLst>
              <a:ext uri="{FF2B5EF4-FFF2-40B4-BE49-F238E27FC236}">
                <a16:creationId xmlns:a16="http://schemas.microsoft.com/office/drawing/2014/main" id="{F3EC850D-F6F6-CE4C-87F9-7845C07E7D1E}"/>
              </a:ext>
            </a:extLst>
          </p:cNvPr>
          <p:cNvSpPr/>
          <p:nvPr/>
        </p:nvSpPr>
        <p:spPr>
          <a:xfrm>
            <a:off x="7855620" y="6737349"/>
            <a:ext cx="921743" cy="422960"/>
          </a:xfrm>
          <a:prstGeom prst="rect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7" name="strings are in quotes">
            <a:extLst>
              <a:ext uri="{FF2B5EF4-FFF2-40B4-BE49-F238E27FC236}">
                <a16:creationId xmlns:a16="http://schemas.microsoft.com/office/drawing/2014/main" id="{4215F6ED-25C7-954D-8CC8-0EDC5A237E13}"/>
              </a:ext>
            </a:extLst>
          </p:cNvPr>
          <p:cNvSpPr txBox="1"/>
          <p:nvPr/>
        </p:nvSpPr>
        <p:spPr>
          <a:xfrm>
            <a:off x="3270621" y="6845300"/>
            <a:ext cx="325978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strings are in quotes</a:t>
            </a:r>
          </a:p>
        </p:txBody>
      </p:sp>
      <p:sp>
        <p:nvSpPr>
          <p:cNvPr id="28" name="Square">
            <a:extLst>
              <a:ext uri="{FF2B5EF4-FFF2-40B4-BE49-F238E27FC236}">
                <a16:creationId xmlns:a16="http://schemas.microsoft.com/office/drawing/2014/main" id="{9B2868DC-1A04-F84F-A641-45A4FA4A3095}"/>
              </a:ext>
            </a:extLst>
          </p:cNvPr>
          <p:cNvSpPr/>
          <p:nvPr/>
        </p:nvSpPr>
        <p:spPr>
          <a:xfrm>
            <a:off x="9345612" y="7038141"/>
            <a:ext cx="420688" cy="422960"/>
          </a:xfrm>
          <a:prstGeom prst="rect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9" name="integers look like integers">
            <a:extLst>
              <a:ext uri="{FF2B5EF4-FFF2-40B4-BE49-F238E27FC236}">
                <a16:creationId xmlns:a16="http://schemas.microsoft.com/office/drawing/2014/main" id="{0233BB1A-DF27-F445-A46C-C5CA168F7211}"/>
              </a:ext>
            </a:extLst>
          </p:cNvPr>
          <p:cNvSpPr txBox="1"/>
          <p:nvPr/>
        </p:nvSpPr>
        <p:spPr>
          <a:xfrm>
            <a:off x="3232931" y="7437288"/>
            <a:ext cx="412328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rPr dirty="0"/>
              <a:t>integers look like integers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JSON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rPr dirty="0"/>
              <a:t>JSON</a:t>
            </a:r>
          </a:p>
        </p:txBody>
      </p:sp>
      <p:sp>
        <p:nvSpPr>
          <p:cNvPr id="346" name="Stands for JavaScript Object Notation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rPr dirty="0"/>
              <a:t>Stands for </a:t>
            </a:r>
            <a:r>
              <a:rPr b="1" dirty="0"/>
              <a:t>JavaScript Object Notation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/>
              <a:t>JavaScript is a language for web development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/>
              <a:t>JSON was developed </a:t>
            </a:r>
            <a:r>
              <a:rPr lang="en-US" dirty="0"/>
              <a:t>for </a:t>
            </a:r>
            <a:r>
              <a:rPr dirty="0"/>
              <a:t>JavaScript programs to store/share data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/>
              <a:t>JSON looks like Python code because JavaScript is similar to Python</a:t>
            </a:r>
          </a:p>
          <a:p>
            <a:pPr marL="0" indent="0">
              <a:buSzTx/>
              <a:buNone/>
            </a:pPr>
            <a:r>
              <a:rPr dirty="0"/>
              <a:t>Minor JavaScript vs. Python differences:</a:t>
            </a:r>
          </a:p>
        </p:txBody>
      </p:sp>
      <p:graphicFrame>
        <p:nvGraphicFramePr>
          <p:cNvPr id="347" name="Table"/>
          <p:cNvGraphicFramePr/>
          <p:nvPr/>
        </p:nvGraphicFramePr>
        <p:xfrm>
          <a:off x="1511300" y="4940300"/>
          <a:ext cx="9698184" cy="2976162"/>
        </p:xfrm>
        <a:graphic>
          <a:graphicData uri="http://schemas.openxmlformats.org/drawingml/2006/table">
            <a:tbl>
              <a:tblPr firstRow="1" firstCol="1">
                <a:tableStyleId>{2708684C-4D16-4618-839F-0558EEFCDFE6}</a:tableStyleId>
              </a:tblPr>
              <a:tblGrid>
                <a:gridCol w="3232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27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27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6027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2200">
                          <a:sym typeface="Gill San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2200">
                          <a:latin typeface="+mn-lt"/>
                          <a:ea typeface="+mn-ea"/>
                          <a:cs typeface="+mn-cs"/>
                          <a:sym typeface="Gill Sans SemiBold"/>
                        </a:rPr>
                        <a:t>Python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2200">
                          <a:latin typeface="+mn-lt"/>
                          <a:ea typeface="+mn-ea"/>
                          <a:cs typeface="+mn-cs"/>
                          <a:sym typeface="Gill Sans SemiBold"/>
                        </a:rPr>
                        <a:t>JSON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027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2200">
                          <a:latin typeface="+mn-lt"/>
                          <a:ea typeface="+mn-ea"/>
                          <a:cs typeface="+mn-cs"/>
                          <a:sym typeface="Gill Sans SemiBold"/>
                        </a:rPr>
                        <a:t>Booleans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True, False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true, false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027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2200">
                          <a:latin typeface="+mn-lt"/>
                          <a:ea typeface="+mn-ea"/>
                          <a:cs typeface="+mn-cs"/>
                          <a:sym typeface="Gill Sans SemiBold"/>
                        </a:rPr>
                        <a:t>No value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None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null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027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2200">
                          <a:latin typeface="+mn-lt"/>
                          <a:ea typeface="+mn-ea"/>
                          <a:cs typeface="+mn-cs"/>
                          <a:sym typeface="Gill Sans SemiBold"/>
                        </a:rPr>
                        <a:t>Quotes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Single (‘) or double (“)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Only double (“)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6027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2200">
                          <a:latin typeface="+mn-lt"/>
                          <a:ea typeface="+mn-ea"/>
                          <a:cs typeface="+mn-cs"/>
                          <a:sym typeface="Gill Sans SemiBold"/>
                        </a:rPr>
                        <a:t>Commas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Extra allowed: [1,2,]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No extra: [1,2]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6027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sz="1800" b="0"/>
                      </a:pPr>
                      <a:r>
                        <a:rPr sz="2200">
                          <a:latin typeface="+mn-lt"/>
                          <a:ea typeface="+mn-ea"/>
                          <a:cs typeface="+mn-cs"/>
                          <a:sym typeface="Gill Sans SemiBold"/>
                        </a:rPr>
                        <a:t>Keys</a:t>
                      </a:r>
                    </a:p>
                  </a:txBody>
                  <a:tcPr marL="50800" marR="50800" marT="50800" marB="50800" anchor="ctr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Any type: {3: “three”}</a:t>
                      </a:r>
                    </a:p>
                  </a:txBody>
                  <a:tcPr marL="50800" marR="50800" marT="50800" marB="50800" anchor="ctr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Str only: {“3”: “three”}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48" name="remember these!"/>
          <p:cNvSpPr txBox="1"/>
          <p:nvPr/>
        </p:nvSpPr>
        <p:spPr>
          <a:xfrm>
            <a:off x="5240163" y="8191499"/>
            <a:ext cx="224046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remember these!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{…"/>
          <p:cNvSpPr txBox="1">
            <a:spLocks noGrp="1"/>
          </p:cNvSpPr>
          <p:nvPr>
            <p:ph type="body" sz="quarter" idx="1"/>
          </p:nvPr>
        </p:nvSpPr>
        <p:spPr>
          <a:xfrm>
            <a:off x="1054100" y="6969851"/>
            <a:ext cx="10195481" cy="2194043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anchor="t"/>
          <a:lstStyle/>
          <a:p>
            <a:pPr marL="0" lvl="5" indent="0">
              <a:spcBef>
                <a:spcPts val="0"/>
              </a:spcBef>
              <a:buSzTx/>
              <a:buNone/>
              <a:defRPr sz="2400"/>
            </a:pPr>
            <a:r>
              <a:t>{</a:t>
            </a:r>
          </a:p>
          <a:p>
            <a:pPr marL="0" lvl="5" indent="0">
              <a:spcBef>
                <a:spcPts val="0"/>
              </a:spcBef>
              <a:buSzTx/>
              <a:buNone/>
              <a:defRPr sz="2400"/>
            </a:pPr>
            <a:r>
              <a:t>  “alice”: 10,</a:t>
            </a:r>
          </a:p>
          <a:p>
            <a:pPr marL="0" lvl="5" indent="0">
              <a:spcBef>
                <a:spcPts val="0"/>
              </a:spcBef>
              <a:buSzTx/>
              <a:buNone/>
              <a:defRPr sz="2400"/>
            </a:pPr>
            <a:r>
              <a:t>  “bob”: 12,</a:t>
            </a:r>
          </a:p>
          <a:p>
            <a:pPr marL="0" lvl="5" indent="0">
              <a:spcBef>
                <a:spcPts val="0"/>
              </a:spcBef>
              <a:buSzTx/>
              <a:buNone/>
              <a:defRPr sz="2400"/>
            </a:pPr>
            <a:r>
              <a:t>  “cindy”: 15</a:t>
            </a:r>
          </a:p>
          <a:p>
            <a:pPr marL="0" lvl="5" indent="0">
              <a:spcBef>
                <a:spcPts val="0"/>
              </a:spcBef>
              <a:buSzTx/>
              <a:buNone/>
              <a:defRPr sz="2400"/>
            </a:pPr>
            <a:r>
              <a:t>}</a:t>
            </a:r>
          </a:p>
        </p:txBody>
      </p:sp>
      <p:sp>
        <p:nvSpPr>
          <p:cNvPr id="351" name="JSON file saved somewhere"/>
          <p:cNvSpPr txBox="1"/>
          <p:nvPr/>
        </p:nvSpPr>
        <p:spPr>
          <a:xfrm>
            <a:off x="920180" y="6502399"/>
            <a:ext cx="435337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JSON file saved somewhere</a:t>
            </a:r>
          </a:p>
        </p:txBody>
      </p:sp>
      <p:sp>
        <p:nvSpPr>
          <p:cNvPr id="352" name="Python Program"/>
          <p:cNvSpPr txBox="1"/>
          <p:nvPr/>
        </p:nvSpPr>
        <p:spPr>
          <a:xfrm>
            <a:off x="8129960" y="380840"/>
            <a:ext cx="267786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Python Program</a:t>
            </a:r>
          </a:p>
        </p:txBody>
      </p:sp>
      <p:sp>
        <p:nvSpPr>
          <p:cNvPr id="353" name="Rectangle"/>
          <p:cNvSpPr/>
          <p:nvPr/>
        </p:nvSpPr>
        <p:spPr>
          <a:xfrm>
            <a:off x="6409382" y="914091"/>
            <a:ext cx="6119022" cy="4988918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54" name="Arrow"/>
          <p:cNvSpPr/>
          <p:nvPr/>
        </p:nvSpPr>
        <p:spPr>
          <a:xfrm rot="16200000">
            <a:off x="9053166" y="5642679"/>
            <a:ext cx="1270001" cy="1270001"/>
          </a:xfrm>
          <a:prstGeom prst="rightArrow">
            <a:avLst>
              <a:gd name="adj1" fmla="val 34062"/>
              <a:gd name="adj2" fmla="val 2659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55" name="Arrow"/>
          <p:cNvSpPr/>
          <p:nvPr/>
        </p:nvSpPr>
        <p:spPr>
          <a:xfrm rot="16200000">
            <a:off x="9221589" y="3946907"/>
            <a:ext cx="902345" cy="1270001"/>
          </a:xfrm>
          <a:prstGeom prst="rightArrow">
            <a:avLst>
              <a:gd name="adj1" fmla="val 34062"/>
              <a:gd name="adj2" fmla="val 37424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56" name="{“alice”:10, “bob”:12,  “cindy”:15}"/>
          <p:cNvSpPr txBox="1"/>
          <p:nvPr/>
        </p:nvSpPr>
        <p:spPr>
          <a:xfrm>
            <a:off x="7399735" y="3114530"/>
            <a:ext cx="4138315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{“alice”:10, “bob”:12,</a:t>
            </a:r>
            <a:br/>
            <a:r>
              <a:t> “cindy”:15}</a:t>
            </a:r>
          </a:p>
        </p:txBody>
      </p:sp>
      <p:sp>
        <p:nvSpPr>
          <p:cNvPr id="357" name="Arrow"/>
          <p:cNvSpPr/>
          <p:nvPr/>
        </p:nvSpPr>
        <p:spPr>
          <a:xfrm rot="16200000">
            <a:off x="9221589" y="1850352"/>
            <a:ext cx="902345" cy="1270001"/>
          </a:xfrm>
          <a:prstGeom prst="rightArrow">
            <a:avLst>
              <a:gd name="adj1" fmla="val 34062"/>
              <a:gd name="adj2" fmla="val 37424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58" name="Analysis Code"/>
          <p:cNvSpPr/>
          <p:nvPr/>
        </p:nvSpPr>
        <p:spPr>
          <a:xfrm>
            <a:off x="7452176" y="1105670"/>
            <a:ext cx="4441171" cy="889645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Analysis Code</a:t>
            </a:r>
          </a:p>
        </p:txBody>
      </p:sp>
      <p:sp>
        <p:nvSpPr>
          <p:cNvPr id="359" name="dict"/>
          <p:cNvSpPr txBox="1"/>
          <p:nvPr/>
        </p:nvSpPr>
        <p:spPr>
          <a:xfrm rot="16200000">
            <a:off x="6727009" y="3305030"/>
            <a:ext cx="70068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dict</a:t>
            </a:r>
          </a:p>
        </p:txBody>
      </p:sp>
      <p:sp>
        <p:nvSpPr>
          <p:cNvPr id="360" name="data[“cindy”]"/>
          <p:cNvSpPr txBox="1"/>
          <p:nvPr/>
        </p:nvSpPr>
        <p:spPr>
          <a:xfrm>
            <a:off x="7283226" y="1416411"/>
            <a:ext cx="2857948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  data[“cindy”]</a:t>
            </a:r>
          </a:p>
        </p:txBody>
      </p:sp>
      <p:sp>
        <p:nvSpPr>
          <p:cNvPr id="361" name="Line"/>
          <p:cNvSpPr/>
          <p:nvPr/>
        </p:nvSpPr>
        <p:spPr>
          <a:xfrm>
            <a:off x="10088381" y="1693728"/>
            <a:ext cx="461059" cy="1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62" name="15"/>
          <p:cNvSpPr txBox="1"/>
          <p:nvPr/>
        </p:nvSpPr>
        <p:spPr>
          <a:xfrm>
            <a:off x="10509249" y="1465128"/>
            <a:ext cx="4191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15</a:t>
            </a:r>
          </a:p>
        </p:txBody>
      </p:sp>
      <p:sp>
        <p:nvSpPr>
          <p:cNvPr id="363" name="Reading JSON Files"/>
          <p:cNvSpPr txBox="1">
            <a:spLocks noGrp="1"/>
          </p:cNvSpPr>
          <p:nvPr>
            <p:ph type="title"/>
          </p:nvPr>
        </p:nvSpPr>
        <p:spPr>
          <a:xfrm>
            <a:off x="355600" y="177389"/>
            <a:ext cx="11099800" cy="902346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Reading JSON Files</a:t>
            </a:r>
          </a:p>
        </p:txBody>
      </p:sp>
      <p:sp>
        <p:nvSpPr>
          <p:cNvPr id="364" name="Parsing Code"/>
          <p:cNvSpPr/>
          <p:nvPr/>
        </p:nvSpPr>
        <p:spPr>
          <a:xfrm>
            <a:off x="8639364" y="5050110"/>
            <a:ext cx="2066795" cy="589013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Parsing Code</a:t>
            </a:r>
          </a:p>
        </p:txBody>
      </p:sp>
      <p:sp>
        <p:nvSpPr>
          <p:cNvPr id="365" name="What does this look like?"/>
          <p:cNvSpPr txBox="1"/>
          <p:nvPr/>
        </p:nvSpPr>
        <p:spPr>
          <a:xfrm>
            <a:off x="5433342" y="6229219"/>
            <a:ext cx="399231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What does this look like?</a:t>
            </a:r>
          </a:p>
        </p:txBody>
      </p:sp>
      <p:sp>
        <p:nvSpPr>
          <p:cNvPr id="367" name="Connection Line"/>
          <p:cNvSpPr/>
          <p:nvPr/>
        </p:nvSpPr>
        <p:spPr>
          <a:xfrm>
            <a:off x="7433502" y="5324502"/>
            <a:ext cx="1156990" cy="9388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715" extrusionOk="0">
                <a:moveTo>
                  <a:pt x="0" y="20715"/>
                </a:moveTo>
                <a:cubicBezTo>
                  <a:pt x="1678" y="5990"/>
                  <a:pt x="8878" y="-885"/>
                  <a:pt x="21600" y="90"/>
                </a:cubicBezTo>
              </a:path>
            </a:pathLst>
          </a:cu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{…"/>
          <p:cNvSpPr txBox="1">
            <a:spLocks noGrp="1"/>
          </p:cNvSpPr>
          <p:nvPr>
            <p:ph type="body" sz="quarter" idx="1"/>
          </p:nvPr>
        </p:nvSpPr>
        <p:spPr>
          <a:xfrm>
            <a:off x="1054100" y="6969851"/>
            <a:ext cx="10195481" cy="2194043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anchor="t"/>
          <a:lstStyle/>
          <a:p>
            <a:pPr marL="0" lvl="5" indent="0">
              <a:spcBef>
                <a:spcPts val="0"/>
              </a:spcBef>
              <a:buSzTx/>
              <a:buNone/>
              <a:defRPr sz="2400"/>
            </a:pPr>
            <a:r>
              <a:t>{</a:t>
            </a:r>
          </a:p>
          <a:p>
            <a:pPr marL="0" lvl="5" indent="0">
              <a:spcBef>
                <a:spcPts val="0"/>
              </a:spcBef>
              <a:buSzTx/>
              <a:buNone/>
              <a:defRPr sz="2400"/>
            </a:pPr>
            <a:r>
              <a:t>  “alice”: 10,</a:t>
            </a:r>
          </a:p>
          <a:p>
            <a:pPr marL="0" lvl="5" indent="0">
              <a:spcBef>
                <a:spcPts val="0"/>
              </a:spcBef>
              <a:buSzTx/>
              <a:buNone/>
              <a:defRPr sz="2400"/>
            </a:pPr>
            <a:r>
              <a:t>  “bob”: 12,</a:t>
            </a:r>
          </a:p>
          <a:p>
            <a:pPr marL="0" lvl="5" indent="0">
              <a:spcBef>
                <a:spcPts val="0"/>
              </a:spcBef>
              <a:buSzTx/>
              <a:buNone/>
              <a:defRPr sz="2400"/>
            </a:pPr>
            <a:r>
              <a:t>  “cindy”: 15</a:t>
            </a:r>
          </a:p>
          <a:p>
            <a:pPr marL="0" lvl="5" indent="0">
              <a:spcBef>
                <a:spcPts val="0"/>
              </a:spcBef>
              <a:buSzTx/>
              <a:buNone/>
              <a:defRPr sz="2400"/>
            </a:pPr>
            <a:r>
              <a:t>}</a:t>
            </a:r>
          </a:p>
        </p:txBody>
      </p:sp>
      <p:sp>
        <p:nvSpPr>
          <p:cNvPr id="395" name="JSON file saved somewhere"/>
          <p:cNvSpPr txBox="1"/>
          <p:nvPr/>
        </p:nvSpPr>
        <p:spPr>
          <a:xfrm>
            <a:off x="920180" y="6502399"/>
            <a:ext cx="435337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JSON file saved somewhere</a:t>
            </a:r>
          </a:p>
        </p:txBody>
      </p:sp>
      <p:sp>
        <p:nvSpPr>
          <p:cNvPr id="396" name="Python Program"/>
          <p:cNvSpPr txBox="1"/>
          <p:nvPr/>
        </p:nvSpPr>
        <p:spPr>
          <a:xfrm>
            <a:off x="8129960" y="380840"/>
            <a:ext cx="267786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Python Program</a:t>
            </a:r>
          </a:p>
        </p:txBody>
      </p:sp>
      <p:sp>
        <p:nvSpPr>
          <p:cNvPr id="397" name="Rectangle"/>
          <p:cNvSpPr/>
          <p:nvPr/>
        </p:nvSpPr>
        <p:spPr>
          <a:xfrm>
            <a:off x="6409382" y="914091"/>
            <a:ext cx="6119022" cy="4988918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98" name="Arrow"/>
          <p:cNvSpPr/>
          <p:nvPr/>
        </p:nvSpPr>
        <p:spPr>
          <a:xfrm rot="16200000">
            <a:off x="9053166" y="5642679"/>
            <a:ext cx="1270001" cy="1270001"/>
          </a:xfrm>
          <a:prstGeom prst="rightArrow">
            <a:avLst>
              <a:gd name="adj1" fmla="val 34062"/>
              <a:gd name="adj2" fmla="val 2659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99" name="Arrow"/>
          <p:cNvSpPr/>
          <p:nvPr/>
        </p:nvSpPr>
        <p:spPr>
          <a:xfrm rot="16200000">
            <a:off x="9221589" y="3946907"/>
            <a:ext cx="902345" cy="1270001"/>
          </a:xfrm>
          <a:prstGeom prst="rightArrow">
            <a:avLst>
              <a:gd name="adj1" fmla="val 34062"/>
              <a:gd name="adj2" fmla="val 37424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00" name="{“alice”:10, “bob”:12,  “cindy”:15}"/>
          <p:cNvSpPr txBox="1"/>
          <p:nvPr/>
        </p:nvSpPr>
        <p:spPr>
          <a:xfrm>
            <a:off x="7399735" y="3114530"/>
            <a:ext cx="4138315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latin typeface="Courier"/>
                <a:ea typeface="Courier"/>
                <a:cs typeface="Courier"/>
                <a:sym typeface="Courier"/>
              </a:defRPr>
            </a:pPr>
            <a:r>
              <a:t>{“alice”:10, “bob”:12,</a:t>
            </a:r>
            <a:br/>
            <a:r>
              <a:t> “cindy”:15}</a:t>
            </a:r>
          </a:p>
        </p:txBody>
      </p:sp>
      <p:sp>
        <p:nvSpPr>
          <p:cNvPr id="401" name="Arrow"/>
          <p:cNvSpPr/>
          <p:nvPr/>
        </p:nvSpPr>
        <p:spPr>
          <a:xfrm rot="16200000">
            <a:off x="9221589" y="1850352"/>
            <a:ext cx="902345" cy="1270001"/>
          </a:xfrm>
          <a:prstGeom prst="rightArrow">
            <a:avLst>
              <a:gd name="adj1" fmla="val 34062"/>
              <a:gd name="adj2" fmla="val 37424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02" name="Analysis Code"/>
          <p:cNvSpPr/>
          <p:nvPr/>
        </p:nvSpPr>
        <p:spPr>
          <a:xfrm>
            <a:off x="7452176" y="1105670"/>
            <a:ext cx="4441171" cy="889645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Analysis Code</a:t>
            </a:r>
          </a:p>
        </p:txBody>
      </p:sp>
      <p:sp>
        <p:nvSpPr>
          <p:cNvPr id="403" name="dict"/>
          <p:cNvSpPr txBox="1"/>
          <p:nvPr/>
        </p:nvSpPr>
        <p:spPr>
          <a:xfrm rot="16200000">
            <a:off x="6727009" y="3305030"/>
            <a:ext cx="70068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dict</a:t>
            </a:r>
          </a:p>
        </p:txBody>
      </p:sp>
      <p:sp>
        <p:nvSpPr>
          <p:cNvPr id="404" name="data[“cindy”]"/>
          <p:cNvSpPr txBox="1"/>
          <p:nvPr/>
        </p:nvSpPr>
        <p:spPr>
          <a:xfrm>
            <a:off x="7283226" y="1416411"/>
            <a:ext cx="2857948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  data[“cindy”]</a:t>
            </a:r>
          </a:p>
        </p:txBody>
      </p:sp>
      <p:sp>
        <p:nvSpPr>
          <p:cNvPr id="405" name="Line"/>
          <p:cNvSpPr/>
          <p:nvPr/>
        </p:nvSpPr>
        <p:spPr>
          <a:xfrm>
            <a:off x="10088381" y="1693728"/>
            <a:ext cx="461059" cy="1"/>
          </a:xfrm>
          <a:prstGeom prst="line">
            <a:avLst/>
          </a:pr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06" name="15"/>
          <p:cNvSpPr txBox="1"/>
          <p:nvPr/>
        </p:nvSpPr>
        <p:spPr>
          <a:xfrm>
            <a:off x="10509249" y="1465128"/>
            <a:ext cx="4191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15</a:t>
            </a:r>
          </a:p>
        </p:txBody>
      </p:sp>
      <p:sp>
        <p:nvSpPr>
          <p:cNvPr id="407" name="Rectangle"/>
          <p:cNvSpPr/>
          <p:nvPr/>
        </p:nvSpPr>
        <p:spPr>
          <a:xfrm>
            <a:off x="381000" y="435024"/>
            <a:ext cx="12300502" cy="8832752"/>
          </a:xfrm>
          <a:prstGeom prst="rect">
            <a:avLst/>
          </a:prstGeom>
          <a:solidFill>
            <a:srgbClr val="FFFFFF">
              <a:alpha val="9749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08" name="Reading JSON Files"/>
          <p:cNvSpPr txBox="1">
            <a:spLocks noGrp="1"/>
          </p:cNvSpPr>
          <p:nvPr>
            <p:ph type="title"/>
          </p:nvPr>
        </p:nvSpPr>
        <p:spPr>
          <a:xfrm>
            <a:off x="355600" y="177389"/>
            <a:ext cx="11099800" cy="902346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Reading JSON Files</a:t>
            </a:r>
          </a:p>
        </p:txBody>
      </p:sp>
      <p:sp>
        <p:nvSpPr>
          <p:cNvPr id="409" name="Parsing Code"/>
          <p:cNvSpPr/>
          <p:nvPr/>
        </p:nvSpPr>
        <p:spPr>
          <a:xfrm>
            <a:off x="8639364" y="5050110"/>
            <a:ext cx="2066795" cy="589013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Parsing Code</a:t>
            </a:r>
          </a:p>
        </p:txBody>
      </p:sp>
      <p:sp>
        <p:nvSpPr>
          <p:cNvPr id="410" name="What does this look like?"/>
          <p:cNvSpPr txBox="1"/>
          <p:nvPr/>
        </p:nvSpPr>
        <p:spPr>
          <a:xfrm>
            <a:off x="5433342" y="6229219"/>
            <a:ext cx="399231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What does this look like?</a:t>
            </a:r>
          </a:p>
        </p:txBody>
      </p:sp>
      <p:sp>
        <p:nvSpPr>
          <p:cNvPr id="418" name="Connection Line"/>
          <p:cNvSpPr/>
          <p:nvPr/>
        </p:nvSpPr>
        <p:spPr>
          <a:xfrm>
            <a:off x="7433502" y="5324502"/>
            <a:ext cx="1156990" cy="9388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715" extrusionOk="0">
                <a:moveTo>
                  <a:pt x="0" y="20715"/>
                </a:moveTo>
                <a:cubicBezTo>
                  <a:pt x="1678" y="5990"/>
                  <a:pt x="8878" y="-885"/>
                  <a:pt x="21600" y="90"/>
                </a:cubicBezTo>
              </a:path>
            </a:pathLst>
          </a:cu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12" name="import json…"/>
          <p:cNvSpPr txBox="1"/>
          <p:nvPr/>
        </p:nvSpPr>
        <p:spPr>
          <a:xfrm>
            <a:off x="952500" y="1587896"/>
            <a:ext cx="8637142" cy="2084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>
              <a:defRPr sz="2300" b="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import json</a:t>
            </a:r>
          </a:p>
          <a:p>
            <a:pPr algn="l">
              <a:defRPr sz="2300" b="0">
                <a:latin typeface="Courier"/>
                <a:ea typeface="Courier"/>
                <a:cs typeface="Courier"/>
                <a:sym typeface="Courier"/>
              </a:defRPr>
            </a:pPr>
            <a:endParaRPr dirty="0"/>
          </a:p>
          <a:p>
            <a:pPr algn="l">
              <a:defRPr sz="2300" b="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def </a:t>
            </a:r>
            <a:r>
              <a:rPr dirty="0" err="1"/>
              <a:t>read_json</a:t>
            </a:r>
            <a:r>
              <a:rPr dirty="0"/>
              <a:t>(path):</a:t>
            </a:r>
          </a:p>
          <a:p>
            <a:pPr algn="l">
              <a:defRPr sz="2300" b="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with open(path, encoding="utf-8") as f:</a:t>
            </a:r>
          </a:p>
          <a:p>
            <a:pPr algn="l">
              <a:defRPr sz="2300" b="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      return </a:t>
            </a:r>
            <a:r>
              <a:rPr dirty="0" err="1"/>
              <a:t>json.load</a:t>
            </a:r>
            <a:r>
              <a:rPr dirty="0"/>
              <a:t>(f) </a:t>
            </a:r>
            <a:r>
              <a:rPr dirty="0">
                <a:solidFill>
                  <a:srgbClr val="929292"/>
                </a:solidFill>
              </a:rPr>
              <a:t># </a:t>
            </a:r>
            <a:r>
              <a:rPr dirty="0" err="1">
                <a:solidFill>
                  <a:srgbClr val="929292"/>
                </a:solidFill>
              </a:rPr>
              <a:t>dict</a:t>
            </a:r>
            <a:r>
              <a:rPr dirty="0">
                <a:solidFill>
                  <a:srgbClr val="929292"/>
                </a:solidFill>
              </a:rPr>
              <a:t>, list, </a:t>
            </a:r>
            <a:r>
              <a:rPr dirty="0" err="1">
                <a:solidFill>
                  <a:srgbClr val="929292"/>
                </a:solidFill>
              </a:rPr>
              <a:t>etc</a:t>
            </a:r>
            <a:endParaRPr dirty="0">
              <a:solidFill>
                <a:srgbClr val="929292"/>
              </a:solidFill>
            </a:endParaRPr>
          </a:p>
        </p:txBody>
      </p:sp>
      <p:sp>
        <p:nvSpPr>
          <p:cNvPr id="413" name="what about writing new files?"/>
          <p:cNvSpPr txBox="1"/>
          <p:nvPr/>
        </p:nvSpPr>
        <p:spPr>
          <a:xfrm>
            <a:off x="785267" y="5796382"/>
            <a:ext cx="462319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what about writing new files?</a:t>
            </a:r>
          </a:p>
        </p:txBody>
      </p:sp>
      <p:sp>
        <p:nvSpPr>
          <p:cNvPr id="414" name="CTRL"/>
          <p:cNvSpPr/>
          <p:nvPr/>
        </p:nvSpPr>
        <p:spPr>
          <a:xfrm>
            <a:off x="1244600" y="4137085"/>
            <a:ext cx="1169463" cy="648717"/>
          </a:xfrm>
          <a:prstGeom prst="roundRect">
            <a:avLst>
              <a:gd name="adj" fmla="val 27041"/>
            </a:avLst>
          </a:prstGeom>
          <a:solidFill>
            <a:srgbClr val="D6D5D5"/>
          </a:solidFill>
          <a:ln w="12700">
            <a:solidFill>
              <a:srgbClr val="000000"/>
            </a:solidFill>
            <a:miter lim="400000"/>
          </a:ln>
          <a:effectLst>
            <a:outerShdw blurRad="63500" dist="73144" dir="2249259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CTRL</a:t>
            </a:r>
          </a:p>
        </p:txBody>
      </p:sp>
      <p:sp>
        <p:nvSpPr>
          <p:cNvPr id="415" name="C"/>
          <p:cNvSpPr/>
          <p:nvPr/>
        </p:nvSpPr>
        <p:spPr>
          <a:xfrm>
            <a:off x="3124200" y="4137085"/>
            <a:ext cx="656533" cy="648717"/>
          </a:xfrm>
          <a:prstGeom prst="roundRect">
            <a:avLst>
              <a:gd name="adj" fmla="val 27041"/>
            </a:avLst>
          </a:prstGeom>
          <a:solidFill>
            <a:srgbClr val="D6D5D5"/>
          </a:solidFill>
          <a:ln w="12700">
            <a:solidFill>
              <a:srgbClr val="000000"/>
            </a:solidFill>
            <a:miter lim="400000"/>
          </a:ln>
          <a:effectLst>
            <a:outerShdw blurRad="63500" dist="73144" dir="2249259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</a:t>
            </a:r>
          </a:p>
        </p:txBody>
      </p:sp>
      <p:sp>
        <p:nvSpPr>
          <p:cNvPr id="416" name="+"/>
          <p:cNvSpPr txBox="1"/>
          <p:nvPr/>
        </p:nvSpPr>
        <p:spPr>
          <a:xfrm>
            <a:off x="2593315" y="4137745"/>
            <a:ext cx="351632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 b="0"/>
            </a:lvl1pPr>
          </a:lstStyle>
          <a:p>
            <a:r>
              <a:t>+</a:t>
            </a:r>
          </a:p>
        </p:txBody>
      </p:sp>
      <p:sp>
        <p:nvSpPr>
          <p:cNvPr id="417" name="don't need to understand…"/>
          <p:cNvSpPr txBox="1"/>
          <p:nvPr/>
        </p:nvSpPr>
        <p:spPr>
          <a:xfrm>
            <a:off x="1259656" y="4951366"/>
            <a:ext cx="2586088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 b="0" i="1"/>
            </a:pPr>
            <a:r>
              <a:t>don't need to understand</a:t>
            </a:r>
          </a:p>
          <a:p>
            <a:pPr>
              <a:defRPr sz="2000" b="0" i="1"/>
            </a:pPr>
            <a:r>
              <a:t>this snippet yet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 SemiBold"/>
        <a:ea typeface="Gill Sans SemiBold"/>
        <a:cs typeface="Gill Sans SemiBold"/>
      </a:majorFont>
      <a:minorFont>
        <a:latin typeface="Gill Sans SemiBold"/>
        <a:ea typeface="Gill Sans SemiBold"/>
        <a:cs typeface="Gill Sans Semi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 SemiBold"/>
        <a:ea typeface="Gill Sans SemiBold"/>
        <a:cs typeface="Gill Sans SemiBold"/>
      </a:majorFont>
      <a:minorFont>
        <a:latin typeface="Gill Sans SemiBold"/>
        <a:ea typeface="Gill Sans SemiBold"/>
        <a:cs typeface="Gill Sans Semi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3739</TotalTime>
  <Words>1303</Words>
  <Application>Microsoft Macintosh PowerPoint</Application>
  <PresentationFormat>Custom</PresentationFormat>
  <Paragraphs>287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Courier</vt:lpstr>
      <vt:lpstr>Gill Sans</vt:lpstr>
      <vt:lpstr>Gill Sans Light</vt:lpstr>
      <vt:lpstr>Gill Sans SemiBold</vt:lpstr>
      <vt:lpstr>White</vt:lpstr>
      <vt:lpstr>[220 / 319] JSON</vt:lpstr>
      <vt:lpstr>Practice with nesting...</vt:lpstr>
      <vt:lpstr>Learning Objectives Today</vt:lpstr>
      <vt:lpstr>Python Data Structures and File Formats</vt:lpstr>
      <vt:lpstr>Python Data Structures and File Formats</vt:lpstr>
      <vt:lpstr>Python Data Structures and File Formats</vt:lpstr>
      <vt:lpstr>JSON</vt:lpstr>
      <vt:lpstr>Reading JSON Files</vt:lpstr>
      <vt:lpstr>Reading JSON Files</vt:lpstr>
      <vt:lpstr>Data Structures and Files</vt:lpstr>
      <vt:lpstr>Writing JSON Files</vt:lpstr>
      <vt:lpstr>Writing JSON Files</vt:lpstr>
      <vt:lpstr>Example: Number Count</vt:lpstr>
      <vt:lpstr>Example: Score Tracker</vt:lpstr>
      <vt:lpstr>Challenge - Demo 3: FIFA JSON</vt:lpstr>
      <vt:lpstr>Challenge - Demo 4: Prime Cache</vt:lpstr>
      <vt:lpstr>Challenge - Demo 5: Upper Autocomplete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[301] JSON</dc:title>
  <cp:lastModifiedBy>MEENA SYAMKUMAR</cp:lastModifiedBy>
  <cp:revision>23</cp:revision>
  <dcterms:modified xsi:type="dcterms:W3CDTF">2021-10-22T12:58:16Z</dcterms:modified>
</cp:coreProperties>
</file>