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82" r:id="rId20"/>
    <p:sldId id="286" r:id="rId21"/>
    <p:sldId id="287" r:id="rId22"/>
    <p:sldId id="281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300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ylerharter@gmail.com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yler.caraza-harter.com/hello.html" TargetMode="External"/><Relationship Id="rId2" Type="http://schemas.openxmlformats.org/officeDocument/2006/relationships/hyperlink" Target="https://tyler.caraza-harter.com/hello.tx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Web 2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[</a:t>
            </a:r>
            <a:r>
              <a:rPr lang="en-US"/>
              <a:t>220 / 319</a:t>
            </a:r>
            <a:r>
              <a:t>] </a:t>
            </a:r>
            <a:r>
              <a:rPr dirty="0"/>
              <a:t>Web 2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en-US" b="1" dirty="0"/>
              <a:t>Meena </a:t>
            </a:r>
            <a:r>
              <a:rPr lang="en-US" altLang="en-US" b="1" dirty="0" err="1"/>
              <a:t>Syamkumar</a:t>
            </a: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Andy </a:t>
            </a:r>
            <a:r>
              <a:rPr lang="en-US" altLang="en-US" b="1" dirty="0" err="1"/>
              <a:t>Kuemmel</a:t>
            </a:r>
            <a:endParaRPr lang="en-US" altLang="en-US" b="1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261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HTML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HTML Tags</a:t>
            </a:r>
          </a:p>
        </p:txBody>
      </p:sp>
      <p:sp>
        <p:nvSpPr>
          <p:cNvPr id="264" name="We can enclose text in “tags” to change how it is displayed…"/>
          <p:cNvSpPr txBox="1"/>
          <p:nvPr/>
        </p:nvSpPr>
        <p:spPr>
          <a:xfrm>
            <a:off x="875258" y="2093237"/>
            <a:ext cx="9896278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 b="0"/>
            </a:pPr>
            <a:r>
              <a:t>We can enclose text in “tags” to change how it is displayed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often tags come in pairs (to indicate range of text to format)</a:t>
            </a:r>
          </a:p>
        </p:txBody>
      </p:sp>
      <p:sp>
        <p:nvSpPr>
          <p:cNvPr id="265" name="this is regular text that is before &lt;TAG&gt;special text&lt;/TAG&gt; followed by more regular text"/>
          <p:cNvSpPr txBox="1"/>
          <p:nvPr/>
        </p:nvSpPr>
        <p:spPr>
          <a:xfrm>
            <a:off x="859730" y="4952999"/>
            <a:ext cx="112853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this is regular text that is before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&lt;TAG&gt;</a:t>
            </a:r>
            <a:r>
              <a:t>special text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&lt;/TAG&gt;</a:t>
            </a:r>
            <a:r>
              <a:t> followed by more regular text</a:t>
            </a:r>
          </a:p>
        </p:txBody>
      </p:sp>
      <p:sp>
        <p:nvSpPr>
          <p:cNvPr id="273" name="Connection Line"/>
          <p:cNvSpPr/>
          <p:nvPr/>
        </p:nvSpPr>
        <p:spPr>
          <a:xfrm>
            <a:off x="4731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1721" y="17287"/>
                  <a:pt x="18921" y="1008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" name="opening tag:…"/>
          <p:cNvSpPr txBox="1"/>
          <p:nvPr/>
        </p:nvSpPr>
        <p:spPr>
          <a:xfrm>
            <a:off x="2688232" y="6294881"/>
            <a:ext cx="336113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opening tag:</a:t>
            </a:r>
          </a:p>
          <a:p>
            <a:pPr>
              <a:defRPr b="0"/>
            </a:pPr>
            <a:r>
              <a:t>tag name in angle brackets</a:t>
            </a:r>
          </a:p>
        </p:txBody>
      </p:sp>
      <p:sp>
        <p:nvSpPr>
          <p:cNvPr id="274" name="Connection Line"/>
          <p:cNvSpPr/>
          <p:nvPr/>
        </p:nvSpPr>
        <p:spPr>
          <a:xfrm>
            <a:off x="7906328" y="5459355"/>
            <a:ext cx="595264" cy="768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879" y="17287"/>
                  <a:pt x="2679" y="10087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9" name="closing tag:…"/>
          <p:cNvSpPr txBox="1"/>
          <p:nvPr/>
        </p:nvSpPr>
        <p:spPr>
          <a:xfrm>
            <a:off x="7665466" y="6301231"/>
            <a:ext cx="249986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closing tag:</a:t>
            </a:r>
          </a:p>
          <a:p>
            <a:pPr>
              <a:defRPr b="0"/>
            </a:pPr>
            <a:r>
              <a:t>slash and tag name</a:t>
            </a:r>
          </a:p>
          <a:p>
            <a:pPr>
              <a:defRPr b="0"/>
            </a:pPr>
            <a:r>
              <a:t>in angle brackets</a:t>
            </a:r>
          </a:p>
        </p:txBody>
      </p:sp>
      <p:sp>
        <p:nvSpPr>
          <p:cNvPr id="275" name="Connection Line"/>
          <p:cNvSpPr/>
          <p:nvPr/>
        </p:nvSpPr>
        <p:spPr>
          <a:xfrm>
            <a:off x="6584485" y="4018515"/>
            <a:ext cx="617441" cy="885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875" h="21600" extrusionOk="0">
                <a:moveTo>
                  <a:pt x="19875" y="0"/>
                </a:moveTo>
                <a:cubicBezTo>
                  <a:pt x="4770" y="168"/>
                  <a:pt x="-1725" y="7368"/>
                  <a:pt x="39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1" name="this part gets special formatting"/>
          <p:cNvSpPr txBox="1"/>
          <p:nvPr/>
        </p:nvSpPr>
        <p:spPr>
          <a:xfrm>
            <a:off x="7530479" y="3786288"/>
            <a:ext cx="39890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this part gets special formatting</a:t>
            </a:r>
          </a:p>
        </p:txBody>
      </p:sp>
      <p:sp>
        <p:nvSpPr>
          <p:cNvPr id="272" name="different tags have different effects"/>
          <p:cNvSpPr txBox="1"/>
          <p:nvPr/>
        </p:nvSpPr>
        <p:spPr>
          <a:xfrm>
            <a:off x="7480175" y="4167288"/>
            <a:ext cx="40896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/>
            </a:lvl1pPr>
          </a:lstStyle>
          <a:p>
            <a:r>
              <a:t>different tags have different effects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7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This is a test page"/>
          <p:cNvSpPr txBox="1"/>
          <p:nvPr/>
        </p:nvSpPr>
        <p:spPr>
          <a:xfrm>
            <a:off x="3987800" y="5841999"/>
            <a:ext cx="267903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 b="0"/>
            </a:lvl1pPr>
          </a:lstStyle>
          <a:p>
            <a:r>
              <a:t>This is a test page</a:t>
            </a:r>
          </a:p>
        </p:txBody>
      </p:sp>
      <p:sp>
        <p:nvSpPr>
          <p:cNvPr id="280" name="This is a test page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/>
            </a:lvl1pPr>
          </a:lstStyle>
          <a:p>
            <a:r>
              <a:t>This is a test page</a:t>
            </a:r>
          </a:p>
        </p:txBody>
      </p:sp>
      <p:sp>
        <p:nvSpPr>
          <p:cNvPr id="28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1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This is a test page"/>
          <p:cNvSpPr txBox="1"/>
          <p:nvPr/>
        </p:nvSpPr>
        <p:spPr>
          <a:xfrm>
            <a:off x="3987800" y="5835650"/>
            <a:ext cx="304800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</a:t>
            </a:r>
            <a:r>
              <a:rPr b="1"/>
              <a:t>page</a:t>
            </a:r>
          </a:p>
        </p:txBody>
      </p:sp>
      <p:sp>
        <p:nvSpPr>
          <p:cNvPr id="293" name="This is a &lt;b&gt;test page&lt;/b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</a:t>
            </a:r>
            <a:r>
              <a:t> </a:t>
            </a:r>
          </a:p>
        </p:txBody>
      </p:sp>
      <p:sp>
        <p:nvSpPr>
          <p:cNvPr id="294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295" name="b: bold"/>
          <p:cNvSpPr txBox="1"/>
          <p:nvPr/>
        </p:nvSpPr>
        <p:spPr>
          <a:xfrm>
            <a:off x="1764605" y="2349499"/>
            <a:ext cx="147459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b: bold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29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This is a test page"/>
          <p:cNvSpPr txBox="1"/>
          <p:nvPr/>
        </p:nvSpPr>
        <p:spPr>
          <a:xfrm>
            <a:off x="3987800" y="5841999"/>
            <a:ext cx="260801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i="1"/>
              <a:t>test page</a:t>
            </a:r>
          </a:p>
        </p:txBody>
      </p:sp>
      <p:sp>
        <p:nvSpPr>
          <p:cNvPr id="300" name="This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2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05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This is a test page"/>
          <p:cNvSpPr txBox="1"/>
          <p:nvPr/>
        </p:nvSpPr>
        <p:spPr>
          <a:xfrm>
            <a:off x="3987800" y="5841999"/>
            <a:ext cx="254151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07" name="&lt;i&gt;This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08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09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imple Ta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Simple Tags</a:t>
            </a:r>
          </a:p>
        </p:txBody>
      </p:sp>
      <p:sp>
        <p:nvSpPr>
          <p:cNvPr id="312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This is a test page"/>
          <p:cNvSpPr txBox="1"/>
          <p:nvPr/>
        </p:nvSpPr>
        <p:spPr>
          <a:xfrm>
            <a:off x="3987800" y="5835650"/>
            <a:ext cx="2712542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rPr b="1" i="1"/>
              <a:t>This</a:t>
            </a:r>
            <a:r>
              <a:t> is a </a:t>
            </a:r>
            <a:r>
              <a:rPr i="1"/>
              <a:t>test page</a:t>
            </a:r>
          </a:p>
        </p:txBody>
      </p:sp>
      <p:sp>
        <p:nvSpPr>
          <p:cNvPr id="314" name="&lt;i&gt;&lt;b&gt;This&lt;/b&gt;&lt;/i&gt; is a &lt;i&gt;test page&lt;/i&gt;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&lt;i&gt;&lt;b&gt;</a:t>
            </a:r>
            <a:r>
              <a:t>This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&lt;/b&gt;&lt;/i&gt;</a:t>
            </a:r>
            <a:r>
              <a:t> is 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&lt;i&gt;</a:t>
            </a:r>
            <a:r>
              <a:t>test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t>page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&lt;/i&gt;</a:t>
            </a:r>
            <a:r>
              <a:t> </a:t>
            </a:r>
          </a:p>
        </p:txBody>
      </p:sp>
      <p:sp>
        <p:nvSpPr>
          <p:cNvPr id="315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16" name="i: italic"/>
          <p:cNvSpPr txBox="1"/>
          <p:nvPr/>
        </p:nvSpPr>
        <p:spPr>
          <a:xfrm>
            <a:off x="1816943" y="2349499"/>
            <a:ext cx="136991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i: italic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1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This is a test page.  It is awesome."/>
          <p:cNvSpPr txBox="1"/>
          <p:nvPr/>
        </p:nvSpPr>
        <p:spPr>
          <a:xfrm>
            <a:off x="3987800" y="5834278"/>
            <a:ext cx="513783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This is a test page.  It is awesome.</a:t>
            </a:r>
          </a:p>
        </p:txBody>
      </p:sp>
      <p:sp>
        <p:nvSpPr>
          <p:cNvPr id="321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2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23" name="whitespace in…"/>
          <p:cNvSpPr txBox="1"/>
          <p:nvPr/>
        </p:nvSpPr>
        <p:spPr>
          <a:xfrm>
            <a:off x="2131876" y="2235199"/>
            <a:ext cx="22640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0"/>
            </a:pPr>
            <a:r>
              <a:t>whitespace in</a:t>
            </a:r>
          </a:p>
          <a:p>
            <a:pPr>
              <a:defRPr sz="2800" b="0"/>
            </a:pPr>
            <a:r>
              <a:t>html is ignored</a:t>
            </a:r>
          </a:p>
        </p:txBody>
      </p:sp>
      <p:sp>
        <p:nvSpPr>
          <p:cNvPr id="324" name="Arrow"/>
          <p:cNvSpPr/>
          <p:nvPr/>
        </p:nvSpPr>
        <p:spPr>
          <a:xfrm>
            <a:off x="4978400" y="20574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This is a test page.…"/>
          <p:cNvSpPr txBox="1"/>
          <p:nvPr/>
        </p:nvSpPr>
        <p:spPr>
          <a:xfrm>
            <a:off x="3987800" y="5834278"/>
            <a:ext cx="5137830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29" name="&lt;p&gt;This is a test page.&lt;/p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&lt;p&gt;</a:t>
            </a:r>
            <a:r>
              <a:t>It is awesome.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&lt;/p&gt;</a:t>
            </a:r>
          </a:p>
        </p:txBody>
      </p:sp>
      <p:sp>
        <p:nvSpPr>
          <p:cNvPr id="3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31" name="p: paragraph"/>
          <p:cNvSpPr txBox="1"/>
          <p:nvPr/>
        </p:nvSpPr>
        <p:spPr>
          <a:xfrm>
            <a:off x="1203647" y="2349499"/>
            <a:ext cx="259650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p: paragraph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58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This is a test page.…"/>
          <p:cNvSpPr txBox="1"/>
          <p:nvPr/>
        </p:nvSpPr>
        <p:spPr>
          <a:xfrm>
            <a:off x="3987800" y="5834278"/>
            <a:ext cx="5137830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60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61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62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23" name="Make your own website!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Make your own website!</a:t>
            </a:r>
          </a:p>
          <a:p>
            <a:pPr marL="0" indent="0">
              <a:buSzTx/>
              <a:buNone/>
            </a:pPr>
            <a:r>
              <a:t>Learn HTML Basics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syntax for tags, attributes, etc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hyperlinks, tables, images</a:t>
            </a:r>
          </a:p>
          <a:p>
            <a:pPr marL="0" indent="0">
              <a:buSzTx/>
              <a:buNone/>
            </a:pPr>
            <a:r>
              <a:t>Generate 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links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tables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multiple pages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8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8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&lt;br&gt;&lt;br&gt;&lt;br&gt;&lt;br&gt;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8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9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39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2" name="note there is no closing tag…"/>
          <p:cNvSpPr txBox="1"/>
          <p:nvPr/>
        </p:nvSpPr>
        <p:spPr>
          <a:xfrm>
            <a:off x="4839079" y="4347726"/>
            <a:ext cx="44999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note there is no closing tag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(these are known as void elements)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Vertical Space</a:t>
            </a:r>
          </a:p>
        </p:txBody>
      </p:sp>
      <p:sp>
        <p:nvSpPr>
          <p:cNvPr id="396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This is a test page.…"/>
          <p:cNvSpPr txBox="1"/>
          <p:nvPr/>
        </p:nvSpPr>
        <p:spPr>
          <a:xfrm>
            <a:off x="3987800" y="5834278"/>
            <a:ext cx="5137830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98" name="This is a test page.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This is a test page.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 /&gt;&lt;br /&gt;&lt;br /&gt;&lt;br /&gt;</a:t>
            </a:r>
          </a:p>
          <a:p>
            <a:pPr algn="l">
              <a:defRPr sz="2600"/>
            </a:pPr>
            <a:r>
              <a:t>It is awesome.</a:t>
            </a:r>
          </a:p>
        </p:txBody>
      </p:sp>
      <p:sp>
        <p:nvSpPr>
          <p:cNvPr id="399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00" name="br: line break"/>
          <p:cNvSpPr txBox="1"/>
          <p:nvPr/>
        </p:nvSpPr>
        <p:spPr>
          <a:xfrm>
            <a:off x="1101328" y="2349499"/>
            <a:ext cx="280114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br: line break</a:t>
            </a:r>
          </a:p>
        </p:txBody>
      </p:sp>
      <p:sp>
        <p:nvSpPr>
          <p:cNvPr id="403" name="Connection Line"/>
          <p:cNvSpPr/>
          <p:nvPr/>
        </p:nvSpPr>
        <p:spPr>
          <a:xfrm>
            <a:off x="8128975" y="2893955"/>
            <a:ext cx="817117" cy="15246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0851" y="15590"/>
                  <a:pt x="18051" y="8390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sometimes you’ll encounter it like this"/>
          <p:cNvSpPr txBox="1"/>
          <p:nvPr/>
        </p:nvSpPr>
        <p:spPr>
          <a:xfrm>
            <a:off x="5176770" y="4436626"/>
            <a:ext cx="4815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sometimes you’ll encounter it like this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Vertical Spac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Headers</a:t>
            </a:r>
            <a:endParaRPr dirty="0"/>
          </a:p>
        </p:txBody>
      </p:sp>
      <p:sp>
        <p:nvSpPr>
          <p:cNvPr id="349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Welcome…"/>
          <p:cNvSpPr txBox="1"/>
          <p:nvPr/>
        </p:nvSpPr>
        <p:spPr>
          <a:xfrm>
            <a:off x="3987800" y="5834278"/>
            <a:ext cx="5137830" cy="255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5000"/>
            </a:pPr>
            <a:r>
              <a:t>Welcome</a:t>
            </a:r>
          </a:p>
          <a:p>
            <a:pPr algn="l">
              <a:defRPr sz="2800" b="0"/>
            </a:pPr>
            <a:endParaRPr/>
          </a:p>
          <a:p>
            <a:pPr algn="l">
              <a:defRPr sz="3400"/>
            </a:pPr>
            <a:r>
              <a:t>This is a test page.</a:t>
            </a:r>
          </a:p>
          <a:p>
            <a:pPr algn="l">
              <a:defRPr sz="2800" b="0"/>
            </a:pPr>
            <a:endParaRPr/>
          </a:p>
          <a:p>
            <a:pPr algn="l">
              <a:defRPr sz="2800" b="0"/>
            </a:pPr>
            <a:r>
              <a:t>It is awesome.</a:t>
            </a:r>
          </a:p>
        </p:txBody>
      </p:sp>
      <p:sp>
        <p:nvSpPr>
          <p:cNvPr id="351" name="&lt;h1&gt;Welcome&lt;/h1&gt;…"/>
          <p:cNvSpPr/>
          <p:nvPr/>
        </p:nvSpPr>
        <p:spPr>
          <a:xfrm>
            <a:off x="6362700" y="20084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&lt;h1&gt;Welcome&lt;/h1&gt;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&lt;h2&gt;</a:t>
            </a:r>
            <a:r>
              <a:t>This is a test page.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&lt;/h2&gt;</a:t>
            </a:r>
          </a:p>
          <a:p>
            <a:pPr algn="l">
              <a:defRPr sz="2600"/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t>&lt;p&gt;It is awesome.&lt;/p&gt;</a:t>
            </a:r>
          </a:p>
        </p:txBody>
      </p:sp>
      <p:sp>
        <p:nvSpPr>
          <p:cNvPr id="352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353" name="h1: big header"/>
          <p:cNvSpPr txBox="1"/>
          <p:nvPr/>
        </p:nvSpPr>
        <p:spPr>
          <a:xfrm>
            <a:off x="1019472" y="2349499"/>
            <a:ext cx="2964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 b="0"/>
            </a:lvl1pPr>
          </a:lstStyle>
          <a:p>
            <a:r>
              <a:t>h1: big header</a:t>
            </a:r>
          </a:p>
        </p:txBody>
      </p:sp>
      <p:sp>
        <p:nvSpPr>
          <p:cNvPr id="354" name="h2: smaller header"/>
          <p:cNvSpPr txBox="1"/>
          <p:nvPr/>
        </p:nvSpPr>
        <p:spPr>
          <a:xfrm>
            <a:off x="812037" y="3238499"/>
            <a:ext cx="385385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h2: smaller header</a:t>
            </a:r>
          </a:p>
        </p:txBody>
      </p:sp>
      <p:sp>
        <p:nvSpPr>
          <p:cNvPr id="355" name="hN: etc"/>
          <p:cNvSpPr txBox="1"/>
          <p:nvPr/>
        </p:nvSpPr>
        <p:spPr>
          <a:xfrm>
            <a:off x="812037" y="4254499"/>
            <a:ext cx="160159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hN: etc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0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2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&lt;/li&gt;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23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24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Lis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Lists</a:t>
            </a:r>
          </a:p>
        </p:txBody>
      </p:sp>
      <p:sp>
        <p:nvSpPr>
          <p:cNvPr id="427" name="Notebook"/>
          <p:cNvSpPr/>
          <p:nvPr/>
        </p:nvSpPr>
        <p:spPr>
          <a:xfrm>
            <a:off x="2910067" y="5311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Items:…"/>
          <p:cNvSpPr txBox="1"/>
          <p:nvPr/>
        </p:nvSpPr>
        <p:spPr>
          <a:xfrm>
            <a:off x="3987800" y="5834278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X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Y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Item Z</a:t>
            </a:r>
          </a:p>
        </p:txBody>
      </p:sp>
      <p:sp>
        <p:nvSpPr>
          <p:cNvPr id="429" name="Items:…"/>
          <p:cNvSpPr/>
          <p:nvPr/>
        </p:nvSpPr>
        <p:spPr>
          <a:xfrm>
            <a:off x="6362700" y="2008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Items: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&lt;ul&gt;</a:t>
            </a: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X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   &lt;li&gt;</a:t>
            </a:r>
            <a:r>
              <a:t>Item Z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&lt;/ul&gt;</a:t>
            </a:r>
          </a:p>
        </p:txBody>
      </p:sp>
      <p:sp>
        <p:nvSpPr>
          <p:cNvPr id="430" name="test.html"/>
          <p:cNvSpPr txBox="1"/>
          <p:nvPr/>
        </p:nvSpPr>
        <p:spPr>
          <a:xfrm>
            <a:off x="6391527" y="1487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31" name="ul: unordered list…"/>
          <p:cNvSpPr txBox="1"/>
          <p:nvPr/>
        </p:nvSpPr>
        <p:spPr>
          <a:xfrm>
            <a:off x="553212" y="2057400"/>
            <a:ext cx="3728343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t>ul: unordered list</a:t>
            </a:r>
          </a:p>
          <a:p>
            <a:pPr algn="l">
              <a:defRPr sz="4000" b="0"/>
            </a:pPr>
            <a:r>
              <a:t>li: list item</a:t>
            </a:r>
          </a:p>
        </p:txBody>
      </p:sp>
      <p:sp>
        <p:nvSpPr>
          <p:cNvPr id="432" name="closing tags…"/>
          <p:cNvSpPr txBox="1"/>
          <p:nvPr/>
        </p:nvSpPr>
        <p:spPr>
          <a:xfrm>
            <a:off x="9687941" y="2815521"/>
            <a:ext cx="168071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closing tags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are optional</a:t>
            </a:r>
          </a:p>
          <a:p>
            <a:pPr>
              <a:defRPr b="0">
                <a:solidFill>
                  <a:schemeClr val="accent6">
                    <a:satOff val="-15808"/>
                    <a:lumOff val="-17557"/>
                  </a:schemeClr>
                </a:solidFill>
              </a:defRPr>
            </a:pPr>
            <a:r>
              <a:t>for list items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Demo 1: List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1: List Visualization</a:t>
            </a:r>
          </a:p>
        </p:txBody>
      </p:sp>
      <p:sp>
        <p:nvSpPr>
          <p:cNvPr id="435" name="Goal: convert Python list to bulleted list in HTML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Python list to bulleted list in HTML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arguments on command line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HTML file with bulleted list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436" name="python bullets.py apple broccoli cabbage"/>
          <p:cNvSpPr txBox="1"/>
          <p:nvPr/>
        </p:nvSpPr>
        <p:spPr>
          <a:xfrm>
            <a:off x="3777059" y="6349999"/>
            <a:ext cx="50696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bullets.py apple broccoli cabbage</a:t>
            </a:r>
          </a:p>
        </p:txBody>
      </p:sp>
      <p:sp>
        <p:nvSpPr>
          <p:cNvPr id="437" name="Items:…"/>
          <p:cNvSpPr txBox="1"/>
          <p:nvPr/>
        </p:nvSpPr>
        <p:spPr>
          <a:xfrm>
            <a:off x="4521200" y="7739277"/>
            <a:ext cx="5137830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 b="0"/>
            </a:pPr>
            <a:r>
              <a:t>Items: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apple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broccoli</a:t>
            </a:r>
          </a:p>
          <a:p>
            <a:pPr marL="635000" indent="-444500" algn="l">
              <a:buSzPct val="145000"/>
              <a:buChar char="•"/>
              <a:defRPr sz="2800" b="0"/>
            </a:pPr>
            <a:r>
              <a:t>cabbage</a:t>
            </a:r>
          </a:p>
        </p:txBody>
      </p:sp>
      <p:sp>
        <p:nvSpPr>
          <p:cNvPr id="438" name="Arrow"/>
          <p:cNvSpPr/>
          <p:nvPr/>
        </p:nvSpPr>
        <p:spPr>
          <a:xfrm rot="5400000">
            <a:off x="5001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1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43" name="This is a &lt;b&gt;test&lt;/b&gt; page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is a &lt;b&gt;test&lt;/b&gt; page</a:t>
            </a:r>
          </a:p>
        </p:txBody>
      </p:sp>
      <p:sp>
        <p:nvSpPr>
          <p:cNvPr id="444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45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48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9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0" name="&lt;html&gt;…"/>
          <p:cNvSpPr/>
          <p:nvPr/>
        </p:nvSpPr>
        <p:spPr>
          <a:xfrm>
            <a:off x="3811860" y="2110043"/>
            <a:ext cx="5736680" cy="227287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1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2" name="whole page is usually…"/>
          <p:cNvSpPr txBox="1"/>
          <p:nvPr/>
        </p:nvSpPr>
        <p:spPr>
          <a:xfrm>
            <a:off x="408384" y="2514600"/>
            <a:ext cx="27646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whole page is usually</a:t>
            </a:r>
          </a:p>
          <a:p>
            <a:pPr>
              <a:defRPr b="0"/>
            </a:pPr>
            <a:r>
              <a:t>in html and body tags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55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57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endParaRPr/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58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59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mplete Web Pag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Complete Web Page</a:t>
            </a:r>
          </a:p>
        </p:txBody>
      </p:sp>
      <p:sp>
        <p:nvSpPr>
          <p:cNvPr id="462" name="Notebook"/>
          <p:cNvSpPr/>
          <p:nvPr/>
        </p:nvSpPr>
        <p:spPr>
          <a:xfrm>
            <a:off x="3589517" y="60724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This is a test page"/>
          <p:cNvSpPr txBox="1"/>
          <p:nvPr/>
        </p:nvSpPr>
        <p:spPr>
          <a:xfrm>
            <a:off x="4368800" y="6432550"/>
            <a:ext cx="2852837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800" b="0"/>
            </a:pPr>
            <a:r>
              <a:t>This is a </a:t>
            </a:r>
            <a:r>
              <a:rPr b="1"/>
              <a:t>test</a:t>
            </a:r>
            <a:r>
              <a:t> page</a:t>
            </a:r>
          </a:p>
        </p:txBody>
      </p:sp>
      <p:sp>
        <p:nvSpPr>
          <p:cNvPr id="464" name="&lt;html&gt;…"/>
          <p:cNvSpPr/>
          <p:nvPr/>
        </p:nvSpPr>
        <p:spPr>
          <a:xfrm>
            <a:off x="3811860" y="2110043"/>
            <a:ext cx="5736680" cy="3641394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/>
            </a:pPr>
            <a:r>
              <a:t>&lt;html&gt;</a:t>
            </a:r>
          </a:p>
          <a:p>
            <a:pPr algn="l">
              <a:defRPr sz="2600"/>
            </a:pPr>
            <a:r>
              <a:t>  &lt;head&gt;</a:t>
            </a:r>
          </a:p>
          <a:p>
            <a:pPr algn="l">
              <a:defRPr sz="2600"/>
            </a:pPr>
            <a:r>
              <a:t>    &lt;title&gt;Test Page&lt;/title&gt;</a:t>
            </a:r>
          </a:p>
          <a:p>
            <a:pPr algn="l">
              <a:defRPr sz="2600"/>
            </a:pPr>
            <a:r>
              <a:t>  &lt;/head&gt;</a:t>
            </a:r>
          </a:p>
          <a:p>
            <a:pPr algn="l">
              <a:defRPr sz="2600"/>
            </a:pPr>
            <a:r>
              <a:t>  &lt;body&gt;</a:t>
            </a:r>
          </a:p>
          <a:p>
            <a: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    This is a &lt;b&gt;test&lt;/b&gt; page</a:t>
            </a:r>
          </a:p>
          <a:p>
            <a:pPr algn="l">
              <a:defRPr sz="2600"/>
            </a:pPr>
            <a:r>
              <a:t>  &lt;/body&gt;</a:t>
            </a:r>
          </a:p>
          <a:p>
            <a:pPr algn="l">
              <a:defRPr sz="2600"/>
            </a:pPr>
            <a:r>
              <a:t>&lt;/html&gt;</a:t>
            </a:r>
          </a:p>
        </p:txBody>
      </p:sp>
      <p:sp>
        <p:nvSpPr>
          <p:cNvPr id="465" name="test.html"/>
          <p:cNvSpPr txBox="1"/>
          <p:nvPr/>
        </p:nvSpPr>
        <p:spPr>
          <a:xfrm>
            <a:off x="3840688" y="15893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466" name="you can also have…"/>
          <p:cNvSpPr txBox="1"/>
          <p:nvPr/>
        </p:nvSpPr>
        <p:spPr>
          <a:xfrm>
            <a:off x="381917" y="2484478"/>
            <a:ext cx="263976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t>you can also have</a:t>
            </a:r>
          </a:p>
          <a:p>
            <a:pPr>
              <a:defRPr b="0"/>
            </a:pPr>
            <a:r>
              <a:t>a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head</a:t>
            </a:r>
            <a:r>
              <a:t> tag with</a:t>
            </a:r>
          </a:p>
          <a:p>
            <a:pPr>
              <a:defRPr b="0"/>
            </a:pPr>
            <a:r>
              <a:t>various metadata</a:t>
            </a:r>
          </a:p>
          <a:p>
            <a:pPr>
              <a:defRPr b="0"/>
            </a:pPr>
            <a:r>
              <a:t>(e.g., title, keywords)</a:t>
            </a:r>
          </a:p>
        </p:txBody>
      </p:sp>
      <p:pic>
        <p:nvPicPr>
          <p:cNvPr id="4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150" y="2863850"/>
            <a:ext cx="3213100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550" y="1079500"/>
            <a:ext cx="3162300" cy="50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Arrow"/>
          <p:cNvSpPr/>
          <p:nvPr/>
        </p:nvSpPr>
        <p:spPr>
          <a:xfrm rot="5400000">
            <a:off x="10680700" y="173990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12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47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7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7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page B</a:t>
            </a:r>
          </a:p>
        </p:txBody>
      </p:sp>
      <p:sp>
        <p:nvSpPr>
          <p:cNvPr id="47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7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8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493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page B</a:t>
            </a:r>
          </a:p>
        </p:txBody>
      </p:sp>
      <p:sp>
        <p:nvSpPr>
          <p:cNvPr id="495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496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497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498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499" name="Rounded Rectangle"/>
          <p:cNvSpPr/>
          <p:nvPr/>
        </p:nvSpPr>
        <p:spPr>
          <a:xfrm>
            <a:off x="3073400" y="6654800"/>
            <a:ext cx="1271340" cy="556518"/>
          </a:xfrm>
          <a:prstGeom prst="roundRect">
            <a:avLst>
              <a:gd name="adj" fmla="val 34231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we want this to be clickable…"/>
          <p:cNvSpPr txBox="1"/>
          <p:nvPr/>
        </p:nvSpPr>
        <p:spPr>
          <a:xfrm>
            <a:off x="926490" y="2059752"/>
            <a:ext cx="449669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</p:txBody>
      </p:sp>
      <p:sp>
        <p:nvSpPr>
          <p:cNvPr id="501" name="where does it go to?"/>
          <p:cNvSpPr txBox="1"/>
          <p:nvPr/>
        </p:nvSpPr>
        <p:spPr>
          <a:xfrm>
            <a:off x="8060630" y="2806285"/>
            <a:ext cx="32081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6">
                    <a:satOff val="-15808"/>
                    <a:lumOff val="-17557"/>
                  </a:schemeClr>
                </a:solidFill>
              </a:defRPr>
            </a:lvl1pPr>
          </a:lstStyle>
          <a:p>
            <a:r>
              <a:t>where does it go to?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14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Welcome!…"/>
          <p:cNvSpPr txBox="1"/>
          <p:nvPr/>
        </p:nvSpPr>
        <p:spPr>
          <a:xfrm>
            <a:off x="1435100" y="6227267"/>
            <a:ext cx="2717925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 b="0"/>
            </a:pPr>
            <a:r>
              <a:t>Welcome!</a:t>
            </a:r>
          </a:p>
          <a:p>
            <a:pPr algn="l">
              <a:defRPr sz="2800" b="0"/>
            </a:pPr>
            <a:r>
              <a:t>Please visit </a:t>
            </a:r>
            <a:r>
              <a:rPr u="sng">
                <a:solidFill>
                  <a:schemeClr val="accent1"/>
                </a:solidFill>
              </a:rPr>
              <a:t>page B</a:t>
            </a:r>
          </a:p>
        </p:txBody>
      </p:sp>
      <p:sp>
        <p:nvSpPr>
          <p:cNvPr id="516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17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18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19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20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21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  <p:sp>
        <p:nvSpPr>
          <p:cNvPr id="522" name="click!"/>
          <p:cNvSpPr txBox="1"/>
          <p:nvPr/>
        </p:nvSpPr>
        <p:spPr>
          <a:xfrm>
            <a:off x="4162127" y="6997699"/>
            <a:ext cx="7435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click!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Hyperlink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Hyperlinks</a:t>
            </a:r>
          </a:p>
        </p:txBody>
      </p:sp>
      <p:sp>
        <p:nvSpPr>
          <p:cNvPr id="525" name="Notebook"/>
          <p:cNvSpPr/>
          <p:nvPr/>
        </p:nvSpPr>
        <p:spPr>
          <a:xfrm>
            <a:off x="655817" y="5869217"/>
            <a:ext cx="5825766" cy="326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6" name="You’re on page B."/>
          <p:cNvSpPr txBox="1"/>
          <p:nvPr/>
        </p:nvSpPr>
        <p:spPr>
          <a:xfrm>
            <a:off x="1435100" y="6227267"/>
            <a:ext cx="260697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You’re on page B.</a:t>
            </a:r>
          </a:p>
        </p:txBody>
      </p:sp>
      <p:sp>
        <p:nvSpPr>
          <p:cNvPr id="527" name="Welcome!&lt;br&gt;…"/>
          <p:cNvSpPr/>
          <p:nvPr/>
        </p:nvSpPr>
        <p:spPr>
          <a:xfrm>
            <a:off x="7455718" y="1614743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Welcome!&lt;br&gt;</a:t>
            </a:r>
          </a:p>
          <a:p>
            <a:pPr algn="l">
              <a:defRPr sz="2600" b="0"/>
            </a:pPr>
            <a:r>
              <a:t>Please visit</a:t>
            </a:r>
            <a:br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&lt;a href=“B.html”&gt;</a:t>
            </a:r>
            <a:r>
              <a:t>page B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&lt;/a&gt;</a:t>
            </a:r>
          </a:p>
        </p:txBody>
      </p:sp>
      <p:sp>
        <p:nvSpPr>
          <p:cNvPr id="528" name="A.html"/>
          <p:cNvSpPr txBox="1"/>
          <p:nvPr/>
        </p:nvSpPr>
        <p:spPr>
          <a:xfrm>
            <a:off x="7447488" y="1094043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29" name="You’re on page B."/>
          <p:cNvSpPr/>
          <p:nvPr/>
        </p:nvSpPr>
        <p:spPr>
          <a:xfrm>
            <a:off x="7455718" y="4926126"/>
            <a:ext cx="4669732" cy="213847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You’re on page B.</a:t>
            </a:r>
          </a:p>
        </p:txBody>
      </p:sp>
      <p:sp>
        <p:nvSpPr>
          <p:cNvPr id="530" name="B.html"/>
          <p:cNvSpPr txBox="1"/>
          <p:nvPr/>
        </p:nvSpPr>
        <p:spPr>
          <a:xfrm>
            <a:off x="7447488" y="4405426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  <p:sp>
        <p:nvSpPr>
          <p:cNvPr id="531" name="we want this to be clickable…"/>
          <p:cNvSpPr txBox="1"/>
          <p:nvPr/>
        </p:nvSpPr>
        <p:spPr>
          <a:xfrm>
            <a:off x="926490" y="2059752"/>
            <a:ext cx="4496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we want this to be clickable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&lt;a&gt; tag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use href attribute</a:t>
            </a:r>
          </a:p>
        </p:txBody>
      </p:sp>
      <p:sp>
        <p:nvSpPr>
          <p:cNvPr id="532" name="inside an opening tag, we often…"/>
          <p:cNvSpPr txBox="1"/>
          <p:nvPr/>
        </p:nvSpPr>
        <p:spPr>
          <a:xfrm>
            <a:off x="576173" y="3575049"/>
            <a:ext cx="5967414" cy="118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inside an opening tag, we often</a:t>
            </a:r>
          </a:p>
          <a:p>
            <a:pPr algn="l">
              <a:defRPr b="0"/>
            </a:pPr>
            <a:r>
              <a:t>set parameters by using this: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attribute-name=“attribute-value”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Demo 2: Dictionary Visualizati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 2: Dictionary Visualization</a:t>
            </a:r>
          </a:p>
        </p:txBody>
      </p:sp>
      <p:sp>
        <p:nvSpPr>
          <p:cNvPr id="535" name="Goal: generate HTML page for every dictionary value and have a keys.html page that links to each of them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generate HTML page for every dictionary value and have a keys.html page that links to each of them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string containing a JSON dictionary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keys.html file and an HTML file for each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</a:p>
        </p:txBody>
      </p:sp>
      <p:sp>
        <p:nvSpPr>
          <p:cNvPr id="536" name="python dict-vis.py ‘{“A”: “val 1”, “B”, “val 2”}’"/>
          <p:cNvSpPr txBox="1"/>
          <p:nvPr/>
        </p:nvSpPr>
        <p:spPr>
          <a:xfrm>
            <a:off x="3573536" y="6349999"/>
            <a:ext cx="54767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python dict-vis.py ‘{“A”: “val 1”, “B”, “val 2”}’</a:t>
            </a:r>
          </a:p>
        </p:txBody>
      </p:sp>
      <p:sp>
        <p:nvSpPr>
          <p:cNvPr id="537" name="Arrow"/>
          <p:cNvSpPr/>
          <p:nvPr/>
        </p:nvSpPr>
        <p:spPr>
          <a:xfrm rot="5400000">
            <a:off x="5636046" y="6690146"/>
            <a:ext cx="996108" cy="1270001"/>
          </a:xfrm>
          <a:prstGeom prst="rightArrow">
            <a:avLst>
              <a:gd name="adj1" fmla="val 28828"/>
              <a:gd name="adj2" fmla="val 51656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Keys:…"/>
          <p:cNvSpPr/>
          <p:nvPr/>
        </p:nvSpPr>
        <p:spPr>
          <a:xfrm>
            <a:off x="3988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Keys: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A</a:t>
            </a:r>
          </a:p>
          <a:p>
            <a:pPr marL="603250" indent="-412750" algn="l">
              <a:buSzPct val="145000"/>
              <a:buChar char="•"/>
              <a:defRPr sz="2600" b="0" u="sng">
                <a:solidFill>
                  <a:schemeClr val="accent1">
                    <a:lumOff val="-13575"/>
                  </a:schemeClr>
                </a:solidFill>
              </a:defRPr>
            </a:pPr>
            <a:r>
              <a:t>B</a:t>
            </a:r>
          </a:p>
        </p:txBody>
      </p:sp>
      <p:sp>
        <p:nvSpPr>
          <p:cNvPr id="539" name="keys.html"/>
          <p:cNvSpPr txBox="1"/>
          <p:nvPr/>
        </p:nvSpPr>
        <p:spPr>
          <a:xfrm>
            <a:off x="3980388" y="7596444"/>
            <a:ext cx="16229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keys.html</a:t>
            </a:r>
          </a:p>
        </p:txBody>
      </p:sp>
      <p:sp>
        <p:nvSpPr>
          <p:cNvPr id="540" name="val 1"/>
          <p:cNvSpPr/>
          <p:nvPr/>
        </p:nvSpPr>
        <p:spPr>
          <a:xfrm>
            <a:off x="6782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1</a:t>
            </a:r>
          </a:p>
        </p:txBody>
      </p:sp>
      <p:sp>
        <p:nvSpPr>
          <p:cNvPr id="541" name="A.html"/>
          <p:cNvSpPr txBox="1"/>
          <p:nvPr/>
        </p:nvSpPr>
        <p:spPr>
          <a:xfrm>
            <a:off x="6774388" y="7596444"/>
            <a:ext cx="11858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A.html</a:t>
            </a:r>
          </a:p>
        </p:txBody>
      </p:sp>
      <p:sp>
        <p:nvSpPr>
          <p:cNvPr id="542" name="val 2"/>
          <p:cNvSpPr/>
          <p:nvPr/>
        </p:nvSpPr>
        <p:spPr>
          <a:xfrm>
            <a:off x="9576618" y="8117144"/>
            <a:ext cx="1858765" cy="145535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/>
            </a:lvl1pPr>
          </a:lstStyle>
          <a:p>
            <a:r>
              <a:t>val 2</a:t>
            </a:r>
          </a:p>
        </p:txBody>
      </p:sp>
      <p:sp>
        <p:nvSpPr>
          <p:cNvPr id="543" name="B.html"/>
          <p:cNvSpPr txBox="1"/>
          <p:nvPr/>
        </p:nvSpPr>
        <p:spPr>
          <a:xfrm>
            <a:off x="9568388" y="7596444"/>
            <a:ext cx="1168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B.html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546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4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2" name="&lt;img src=“logo.png”&gt;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&lt;img src=“logo.png”&gt;</a:t>
            </a:r>
          </a:p>
        </p:txBody>
      </p:sp>
      <p:sp>
        <p:nvSpPr>
          <p:cNvPr id="55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5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5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5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086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W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</a:t>
            </a:r>
          </a:p>
        </p:txBody>
      </p:sp>
      <p:sp>
        <p:nvSpPr>
          <p:cNvPr id="56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6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63" name="W"/>
          <p:cNvSpPr txBox="1"/>
          <p:nvPr/>
        </p:nvSpPr>
        <p:spPr>
          <a:xfrm>
            <a:off x="3822700" y="5376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64" name="E"/>
          <p:cNvSpPr txBox="1"/>
          <p:nvPr/>
        </p:nvSpPr>
        <p:spPr>
          <a:xfrm>
            <a:off x="6616700" y="5376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67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2679700" cy="90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0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src=“logo.png”&gt;</a:t>
            </a:r>
          </a:p>
          <a:p>
            <a:pPr algn="l">
              <a:defRPr sz="2600" b="0"/>
            </a:pPr>
            <a:r>
              <a:t>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&lt;br&gt;</a:t>
            </a:r>
          </a:p>
          <a:p>
            <a:pPr algn="l">
              <a:defRPr sz="26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</a:t>
            </a:r>
          </a:p>
        </p:txBody>
      </p:sp>
      <p:sp>
        <p:nvSpPr>
          <p:cNvPr id="57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72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73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74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75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76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29" name="Welcome to the home page!…"/>
          <p:cNvSpPr/>
          <p:nvPr/>
        </p:nvSpPr>
        <p:spPr>
          <a:xfrm>
            <a:off x="939800" y="24511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t>Welcome to the home page!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Please visit the other pages: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</a:p>
          <a:p>
            <a:pPr marL="539750" indent="-349250" algn="l">
              <a:buSzPct val="145000"/>
              <a:buChar char="•"/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130" name="Contact Us…"/>
          <p:cNvSpPr/>
          <p:nvPr/>
        </p:nvSpPr>
        <p:spPr>
          <a:xfrm>
            <a:off x="7112000" y="5308600"/>
            <a:ext cx="5497116" cy="335681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Contact Us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dirty="0"/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Email: </a:t>
            </a:r>
            <a:r>
              <a:rPr lang="en-US" u="sng" dirty="0">
                <a:hlinkClick r:id="rId2"/>
              </a:rPr>
              <a:t>ms</a:t>
            </a:r>
            <a:r>
              <a:rPr u="sng" dirty="0">
                <a:hlinkClick r:id="rId2"/>
              </a:rPr>
              <a:t>@</a:t>
            </a:r>
            <a:r>
              <a:rPr lang="en-US" u="sng" dirty="0">
                <a:hlinkClick r:id="rId2"/>
              </a:rPr>
              <a:t>cs.wisc.edu</a:t>
            </a: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 u="sng" dirty="0">
              <a:hlinkClick r:id="rId2"/>
            </a:endParaRP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Phone: 123-456-7890</a:t>
            </a:r>
          </a:p>
        </p:txBody>
      </p:sp>
      <p:sp>
        <p:nvSpPr>
          <p:cNvPr id="131" name="index.html (common home page name)"/>
          <p:cNvSpPr txBox="1"/>
          <p:nvPr/>
        </p:nvSpPr>
        <p:spPr>
          <a:xfrm>
            <a:off x="961389" y="1841499"/>
            <a:ext cx="49614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index.html (common home page name)</a:t>
            </a:r>
          </a:p>
        </p:txBody>
      </p:sp>
      <p:sp>
        <p:nvSpPr>
          <p:cNvPr id="132" name="contact.html"/>
          <p:cNvSpPr txBox="1"/>
          <p:nvPr/>
        </p:nvSpPr>
        <p:spPr>
          <a:xfrm>
            <a:off x="7140827" y="4737099"/>
            <a:ext cx="1657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/>
            </a:lvl1pPr>
          </a:lstStyle>
          <a:p>
            <a:r>
              <a:t>contact.html</a:t>
            </a:r>
          </a:p>
        </p:txBody>
      </p:sp>
      <p:sp>
        <p:nvSpPr>
          <p:cNvPr id="133" name="Hypertext is text with clickable…"/>
          <p:cNvSpPr txBox="1"/>
          <p:nvPr/>
        </p:nvSpPr>
        <p:spPr>
          <a:xfrm>
            <a:off x="1485900" y="6756400"/>
            <a:ext cx="40874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Hypertext is text with clickable</a:t>
            </a:r>
          </a:p>
          <a:p>
            <a:pPr algn="l">
              <a:defRPr b="0"/>
            </a:pPr>
            <a:r>
              <a:t>links to other pages</a:t>
            </a:r>
          </a:p>
        </p:txBody>
      </p:sp>
      <p:sp>
        <p:nvSpPr>
          <p:cNvPr id="134" name="Line"/>
          <p:cNvSpPr/>
          <p:nvPr/>
        </p:nvSpPr>
        <p:spPr>
          <a:xfrm>
            <a:off x="2689473" y="4194856"/>
            <a:ext cx="4269210" cy="13979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3303" y="309"/>
                  <a:pt x="6539" y="2810"/>
                  <a:pt x="9481" y="7406"/>
                </a:cubicBezTo>
                <a:cubicBezTo>
                  <a:pt x="11627" y="10760"/>
                  <a:pt x="13587" y="15100"/>
                  <a:pt x="15821" y="17885"/>
                </a:cubicBezTo>
                <a:cubicBezTo>
                  <a:pt x="17660" y="20178"/>
                  <a:pt x="19234" y="21585"/>
                  <a:pt x="21600" y="2160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5" name="Two steps for dealing with Hypertext:…"/>
          <p:cNvSpPr txBox="1"/>
          <p:nvPr/>
        </p:nvSpPr>
        <p:spPr>
          <a:xfrm>
            <a:off x="7696782" y="1320799"/>
            <a:ext cx="487531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Two steps for dealing with Hypertext: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retrieve</a:t>
            </a:r>
            <a:r>
              <a:t> hypertext</a:t>
            </a:r>
          </a:p>
          <a:p>
            <a:pPr marL="476250" indent="-476250" algn="l">
              <a:buSzPct val="100000"/>
              <a:buAutoNum type="arabicPeriod"/>
              <a:defRPr b="0"/>
            </a:pPr>
            <a:r>
              <a:t>how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display</a:t>
            </a:r>
            <a:r>
              <a:t> hypertext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79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8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0" y="5594350"/>
            <a:ext cx="3950496" cy="1329314"/>
          </a:xfrm>
          <a:prstGeom prst="rect">
            <a:avLst/>
          </a:prstGeom>
          <a:ln w="12700">
            <a:miter lim="400000"/>
          </a:ln>
        </p:spPr>
      </p:pic>
      <p:sp>
        <p:nvSpPr>
          <p:cNvPr id="581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2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width=“300”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83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84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85" name="W"/>
          <p:cNvSpPr txBox="1"/>
          <p:nvPr/>
        </p:nvSpPr>
        <p:spPr>
          <a:xfrm>
            <a:off x="3822700" y="6265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86" name="E"/>
          <p:cNvSpPr txBox="1"/>
          <p:nvPr/>
        </p:nvSpPr>
        <p:spPr>
          <a:xfrm>
            <a:off x="7886700" y="6265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87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588" name="S"/>
          <p:cNvSpPr txBox="1"/>
          <p:nvPr/>
        </p:nvSpPr>
        <p:spPr>
          <a:xfrm>
            <a:off x="3822700" y="6773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591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592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593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4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595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596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597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598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599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00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Im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Images</a:t>
            </a:r>
          </a:p>
        </p:txBody>
      </p:sp>
      <p:sp>
        <p:nvSpPr>
          <p:cNvPr id="603" name="https://www.python.org/static/community_logos/python-logo.png"/>
          <p:cNvSpPr txBox="1"/>
          <p:nvPr/>
        </p:nvSpPr>
        <p:spPr>
          <a:xfrm>
            <a:off x="8502997" y="9347200"/>
            <a:ext cx="410140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 b="0"/>
            </a:lvl1pPr>
          </a:lstStyle>
          <a:p>
            <a:r>
              <a:t>https://www.python.org/static/community_logos/python-logo.png</a:t>
            </a:r>
          </a:p>
        </p:txBody>
      </p:sp>
      <p:pic>
        <p:nvPicPr>
          <p:cNvPr id="604" name="Image" descr="Image"/>
          <p:cNvPicPr>
            <a:picLocks noChangeAspect="1"/>
          </p:cNvPicPr>
          <p:nvPr/>
        </p:nvPicPr>
        <p:blipFill>
          <a:blip r:embed="rId2"/>
          <a:srcRect l="9354" r="4887"/>
          <a:stretch>
            <a:fillRect/>
          </a:stretch>
        </p:blipFill>
        <p:spPr>
          <a:xfrm>
            <a:off x="4321026" y="5594350"/>
            <a:ext cx="2298056" cy="901700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  <p:sp>
        <p:nvSpPr>
          <p:cNvPr id="605" name="Notebook"/>
          <p:cNvSpPr/>
          <p:nvPr/>
        </p:nvSpPr>
        <p:spPr>
          <a:xfrm>
            <a:off x="2910067" y="4676211"/>
            <a:ext cx="7184666" cy="4024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N&lt;br&gt;…"/>
          <p:cNvSpPr/>
          <p:nvPr/>
        </p:nvSpPr>
        <p:spPr>
          <a:xfrm>
            <a:off x="6362700" y="1373443"/>
            <a:ext cx="5736680" cy="278255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N&lt;br&gt;</a:t>
            </a:r>
          </a:p>
          <a:p>
            <a:pPr algn="l">
              <a:defRPr sz="2600" b="0"/>
            </a:pPr>
            <a:r>
              <a:t>W</a:t>
            </a:r>
          </a:p>
          <a:p>
            <a:pPr algn="l">
              <a:defRPr sz="2600" b="0"/>
            </a:pPr>
            <a:r>
              <a:t>&lt;img src=“logo.png”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border=“5”</a:t>
            </a:r>
            <a:r>
              <a:t>&gt;</a:t>
            </a:r>
          </a:p>
          <a:p>
            <a:pPr algn="l">
              <a:defRPr sz="2600" b="0"/>
            </a:pPr>
            <a:r>
              <a:t>E&lt;br&gt;</a:t>
            </a:r>
          </a:p>
          <a:p>
            <a:pPr algn="l">
              <a:defRPr sz="2600" b="0"/>
            </a:pPr>
            <a:r>
              <a:t>S</a:t>
            </a:r>
          </a:p>
        </p:txBody>
      </p:sp>
      <p:sp>
        <p:nvSpPr>
          <p:cNvPr id="60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08" name="img: image"/>
          <p:cNvSpPr txBox="1"/>
          <p:nvPr/>
        </p:nvSpPr>
        <p:spPr>
          <a:xfrm>
            <a:off x="553212" y="1714499"/>
            <a:ext cx="221575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000" b="0"/>
            </a:lvl1pPr>
          </a:lstStyle>
          <a:p>
            <a:r>
              <a:t>img: image</a:t>
            </a:r>
          </a:p>
        </p:txBody>
      </p:sp>
      <p:sp>
        <p:nvSpPr>
          <p:cNvPr id="609" name="W"/>
          <p:cNvSpPr txBox="1"/>
          <p:nvPr/>
        </p:nvSpPr>
        <p:spPr>
          <a:xfrm>
            <a:off x="3822700" y="5884367"/>
            <a:ext cx="484833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W</a:t>
            </a:r>
          </a:p>
        </p:txBody>
      </p:sp>
      <p:sp>
        <p:nvSpPr>
          <p:cNvPr id="610" name="E"/>
          <p:cNvSpPr txBox="1"/>
          <p:nvPr/>
        </p:nvSpPr>
        <p:spPr>
          <a:xfrm>
            <a:off x="6616700" y="5884367"/>
            <a:ext cx="29210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E</a:t>
            </a:r>
          </a:p>
        </p:txBody>
      </p:sp>
      <p:sp>
        <p:nvSpPr>
          <p:cNvPr id="611" name="N"/>
          <p:cNvSpPr txBox="1"/>
          <p:nvPr/>
        </p:nvSpPr>
        <p:spPr>
          <a:xfrm>
            <a:off x="3822700" y="4995367"/>
            <a:ext cx="391939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N</a:t>
            </a:r>
          </a:p>
        </p:txBody>
      </p:sp>
      <p:sp>
        <p:nvSpPr>
          <p:cNvPr id="612" name="S"/>
          <p:cNvSpPr txBox="1"/>
          <p:nvPr/>
        </p:nvSpPr>
        <p:spPr>
          <a:xfrm>
            <a:off x="3822700" y="6392367"/>
            <a:ext cx="27716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 b="0"/>
            </a:lvl1pPr>
          </a:lstStyle>
          <a:p>
            <a:r>
              <a:t>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15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Tables</a:t>
            </a:r>
          </a:p>
          <a:p>
            <a:pPr marL="0" indent="0">
              <a:buSzTx/>
              <a:buNone/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18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&lt;table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0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1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6874205"/>
            <a:ext cx="1485900" cy="181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25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6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  &lt;tr&gt;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6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600" b="0"/>
            </a:pPr>
            <a:r>
              <a:t>  &lt;/tr&gt;</a:t>
            </a:r>
          </a:p>
          <a:p>
            <a:pPr algn="l">
              <a:defRPr sz="2600" b="0"/>
            </a:pPr>
            <a:r>
              <a:t>&lt;/table&gt;</a:t>
            </a:r>
          </a:p>
        </p:txBody>
      </p:sp>
      <p:sp>
        <p:nvSpPr>
          <p:cNvPr id="627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28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6895638"/>
            <a:ext cx="1587500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2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33" name="&lt;table border=“1”&gt;…"/>
          <p:cNvSpPr/>
          <p:nvPr/>
        </p:nvSpPr>
        <p:spPr>
          <a:xfrm>
            <a:off x="6362700" y="1373443"/>
            <a:ext cx="5736680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5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  &lt;tr&gt;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5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500" b="0"/>
            </a:pPr>
            <a:r>
              <a:t>  &lt;/tr&gt;</a:t>
            </a:r>
          </a:p>
          <a:p>
            <a:pPr algn="l">
              <a:defRPr sz="2500" b="0"/>
            </a:pPr>
            <a:r>
              <a:t>&lt;/table&gt;</a:t>
            </a:r>
          </a:p>
        </p:txBody>
      </p:sp>
      <p:sp>
        <p:nvSpPr>
          <p:cNvPr id="634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35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850" y="6908338"/>
            <a:ext cx="2247900" cy="210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Tab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Tables</a:t>
            </a:r>
          </a:p>
        </p:txBody>
      </p:sp>
      <p:sp>
        <p:nvSpPr>
          <p:cNvPr id="639" name="Notebook"/>
          <p:cNvSpPr/>
          <p:nvPr/>
        </p:nvSpPr>
        <p:spPr>
          <a:xfrm>
            <a:off x="3974164" y="6546212"/>
            <a:ext cx="5056472" cy="2832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0" name="&lt;table border=“1”&gt;…"/>
          <p:cNvSpPr/>
          <p:nvPr/>
        </p:nvSpPr>
        <p:spPr>
          <a:xfrm>
            <a:off x="6362700" y="1373443"/>
            <a:ext cx="6314381" cy="48135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/>
            </a:pPr>
            <a:r>
              <a:t>&lt;table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border=“1”</a:t>
            </a:r>
            <a:r>
              <a:t>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&lt;tr&gt;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</a:t>
            </a:r>
            <a:r>
              <a:t>&lt;/td&gt;</a:t>
            </a:r>
          </a:p>
          <a:p>
            <a:pPr algn="l">
              <a:defRPr sz="2200" b="0"/>
            </a:pPr>
            <a:r>
              <a:t>    &lt;td&gt;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Y</a:t>
            </a:r>
            <a:r>
              <a:t>&lt;/td&gt;</a:t>
            </a:r>
          </a:p>
          <a:p>
            <a:pPr algn="l">
              <a:defRPr sz="2200" b="0"/>
            </a:pPr>
            <a:r>
              <a:t>  &lt;/tr&gt;</a:t>
            </a:r>
          </a:p>
          <a:p>
            <a:pPr algn="l">
              <a:defRPr sz="2200" b="0"/>
            </a:pPr>
            <a:r>
              <a:t>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&lt;tr&gt;&lt;td&gt;1&lt;/td&gt;&lt;td&gt;2&lt;/td&gt;&lt;td&gt;3&lt;/td&gt;&lt;/tr&gt;</a:t>
            </a:r>
          </a:p>
          <a:p>
            <a:pPr algn="l">
              <a:defRPr sz="2200" b="0"/>
            </a:pPr>
            <a:r>
              <a:t>&lt;/table&gt;</a:t>
            </a:r>
          </a:p>
        </p:txBody>
      </p:sp>
      <p:sp>
        <p:nvSpPr>
          <p:cNvPr id="641" name="test.html"/>
          <p:cNvSpPr txBox="1"/>
          <p:nvPr/>
        </p:nvSpPr>
        <p:spPr>
          <a:xfrm>
            <a:off x="6391527" y="852743"/>
            <a:ext cx="15472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test.html</a:t>
            </a:r>
          </a:p>
        </p:txBody>
      </p:sp>
      <p:sp>
        <p:nvSpPr>
          <p:cNvPr id="642" name="table: a table…"/>
          <p:cNvSpPr txBox="1"/>
          <p:nvPr/>
        </p:nvSpPr>
        <p:spPr>
          <a:xfrm>
            <a:off x="1086611" y="1834272"/>
            <a:ext cx="4033690" cy="1860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 b="0"/>
            </a:pPr>
            <a:r>
              <a:rPr b="1"/>
              <a:t>table</a:t>
            </a:r>
            <a:r>
              <a:t>: a table</a:t>
            </a:r>
          </a:p>
          <a:p>
            <a:pPr algn="l">
              <a:defRPr sz="4000" b="0"/>
            </a:pPr>
            <a:r>
              <a:rPr b="1"/>
              <a:t>tr</a:t>
            </a:r>
            <a:r>
              <a:t>: table row</a:t>
            </a:r>
          </a:p>
          <a:p>
            <a:pPr algn="l">
              <a:defRPr sz="4000" b="0"/>
            </a:pPr>
            <a:r>
              <a:rPr b="1"/>
              <a:t>td</a:t>
            </a:r>
            <a:r>
              <a:t>: table data (cell)</a:t>
            </a:r>
          </a:p>
        </p:txBody>
      </p:sp>
      <p:pic>
        <p:nvPicPr>
          <p:cNvPr id="64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6832694"/>
            <a:ext cx="1585020" cy="21282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Demo 3: DataFrame to HTML Tab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Challenge</a:t>
            </a:r>
            <a:r>
              <a:rPr dirty="0"/>
              <a:t>: </a:t>
            </a:r>
            <a:r>
              <a:rPr dirty="0" err="1"/>
              <a:t>DataFrame</a:t>
            </a:r>
            <a:r>
              <a:rPr dirty="0"/>
              <a:t> to HTML Table</a:t>
            </a:r>
          </a:p>
        </p:txBody>
      </p:sp>
      <p:sp>
        <p:nvSpPr>
          <p:cNvPr id="646" name="Goal: convert a DataFrame to an HTML Table (note, you can do this more simply, but it’s good practice)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convert a DataFrame to an HTML Table</a:t>
            </a:r>
            <a:br/>
            <a:r>
              <a:t>(note, you can do this more simply, but it’s good practice)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Pandas DataFrame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HTML file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Other Demos (time permitting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Other </a:t>
            </a:r>
            <a:r>
              <a:rPr lang="en-US" dirty="0"/>
              <a:t>Challenges</a:t>
            </a:r>
            <a:endParaRPr dirty="0"/>
          </a:p>
        </p:txBody>
      </p:sp>
      <p:sp>
        <p:nvSpPr>
          <p:cNvPr id="649" name="Demo 4: Table Diff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 b="1"/>
            </a:pPr>
            <a:r>
              <a:rPr b="0" dirty="0"/>
              <a:t>Table Diff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convert two similar </a:t>
            </a:r>
            <a:r>
              <a:rPr dirty="0" err="1"/>
              <a:t>DataFrames</a:t>
            </a:r>
            <a:r>
              <a:rPr dirty="0"/>
              <a:t> to HTML tables, highlighting the differing cells with bold text</a:t>
            </a:r>
          </a:p>
          <a:p>
            <a:pPr marL="0" lvl="5" indent="0">
              <a:buSzTx/>
              <a:buNone/>
            </a:pPr>
            <a:r>
              <a:rPr dirty="0"/>
              <a:t>Search Highlighting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Download page and convert certain words (search terms) to bold text</a:t>
            </a:r>
          </a:p>
          <a:p>
            <a:pPr marL="0" lvl="5" indent="0">
              <a:buSzTx/>
              <a:buNone/>
            </a:pPr>
            <a:r>
              <a:rPr dirty="0"/>
              <a:t>Flash Cards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Show questions, and reveal answers when user clicks an answer hyperlink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5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6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6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66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67" name="GET /rsrc.html HTTP/1.1…"/>
          <p:cNvSpPr txBox="1"/>
          <p:nvPr/>
        </p:nvSpPr>
        <p:spPr>
          <a:xfrm>
            <a:off x="4341184" y="7611720"/>
            <a:ext cx="4512204" cy="149175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GET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/rsrc.html</a:t>
            </a:r>
            <a:r>
              <a:t> HTTP/1.1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Host: example.com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User-Agent: ...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Accept: */*</a:t>
            </a:r>
          </a:p>
        </p:txBody>
      </p:sp>
      <p:sp>
        <p:nvSpPr>
          <p:cNvPr id="168" name="HTTP Request:"/>
          <p:cNvSpPr txBox="1"/>
          <p:nvPr/>
        </p:nvSpPr>
        <p:spPr>
          <a:xfrm>
            <a:off x="1682278" y="8128997"/>
            <a:ext cx="2502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Request:</a:t>
            </a:r>
          </a:p>
        </p:txBody>
      </p:sp>
      <p:sp>
        <p:nvSpPr>
          <p:cNvPr id="169" name="HTTP Request"/>
          <p:cNvSpPr txBox="1"/>
          <p:nvPr/>
        </p:nvSpPr>
        <p:spPr>
          <a:xfrm>
            <a:off x="5430431" y="5102631"/>
            <a:ext cx="194444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Request</a:t>
            </a:r>
          </a:p>
        </p:txBody>
      </p:sp>
      <p:sp>
        <p:nvSpPr>
          <p:cNvPr id="170" name="Line"/>
          <p:cNvSpPr/>
          <p:nvPr/>
        </p:nvSpPr>
        <p:spPr>
          <a:xfrm>
            <a:off x="4140200" y="5089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  <p:sp>
        <p:nvSpPr>
          <p:cNvPr id="16" name="GO!">
            <a:extLst>
              <a:ext uri="{FF2B5EF4-FFF2-40B4-BE49-F238E27FC236}">
                <a16:creationId xmlns:a16="http://schemas.microsoft.com/office/drawing/2014/main" id="{06E14F80-CD9F-5C42-848F-6B73100383FD}"/>
              </a:ext>
            </a:extLst>
          </p:cNvPr>
          <p:cNvSpPr txBox="1"/>
          <p:nvPr/>
        </p:nvSpPr>
        <p:spPr>
          <a:xfrm>
            <a:off x="4750816" y="3873499"/>
            <a:ext cx="7091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GO!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Outlin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Outline</a:t>
            </a:r>
          </a:p>
        </p:txBody>
      </p:sp>
      <p:sp>
        <p:nvSpPr>
          <p:cNvPr id="652" name="Hypertex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Hypertext</a:t>
            </a:r>
          </a:p>
          <a:p>
            <a:pPr marL="0" indent="0">
              <a:buSzTx/>
              <a:buNone/>
            </a:pPr>
            <a:r>
              <a:t>Tag Syntax</a:t>
            </a:r>
          </a:p>
          <a:p>
            <a:pPr marL="0" indent="0">
              <a:buSzTx/>
              <a:buNone/>
            </a:pPr>
            <a:r>
              <a:t>Hyperlinks and Attributes</a:t>
            </a:r>
          </a:p>
          <a:p>
            <a:pPr marL="0" indent="0">
              <a:buSzTx/>
              <a:buNone/>
            </a:pPr>
            <a:r>
              <a:t>Images</a:t>
            </a:r>
          </a:p>
          <a:p>
            <a:pPr marL="0" indent="0">
              <a:buSzTx/>
              <a:buNone/>
            </a:pPr>
            <a:r>
              <a:t>Tables</a:t>
            </a:r>
          </a:p>
          <a:p>
            <a:pPr marL="0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Self Learning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Resources for Self Learn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Resources for Self Learning</a:t>
            </a:r>
          </a:p>
        </p:txBody>
      </p:sp>
      <p:sp>
        <p:nvSpPr>
          <p:cNvPr id="655" name="There are many free online resources (e.g., w3schools) if you want to learn more about web development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There are many free online resources (e.g., w3schools) if you want to learn more about web development</a:t>
            </a:r>
          </a:p>
          <a:p>
            <a:pPr marL="0" indent="0">
              <a:buSzTx/>
              <a:buNone/>
            </a:pPr>
            <a:r>
              <a:t>More </a:t>
            </a: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More of what we learned today</a:t>
            </a:r>
          </a:p>
          <a:p>
            <a:pPr marL="0" indent="0">
              <a:buSzTx/>
              <a:buNone/>
            </a:pPr>
            <a:r>
              <a: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CSS</a:t>
            </a:r>
            <a:r>
              <a:t> (Cascading Style Sheets)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Control the aesthetics of your HTML with the CSS language</a:t>
            </a:r>
          </a:p>
          <a:p>
            <a:pPr marL="0" indent="0">
              <a:buSzTx/>
              <a:buNone/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JavaScript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u="sng">
                <a:hlinkClick r:id="rId2"/>
              </a:rPr>
              <a:t>https://www.w3schools.com/html/default.asp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Full programming language (like Python) for running code in a user’s web browser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74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77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78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1" name="browser"/>
          <p:cNvSpPr txBox="1"/>
          <p:nvPr/>
        </p:nvSpPr>
        <p:spPr>
          <a:xfrm>
            <a:off x="2024409" y="4762499"/>
            <a:ext cx="13763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browser</a:t>
            </a:r>
          </a:p>
        </p:txBody>
      </p:sp>
      <p:sp>
        <p:nvSpPr>
          <p:cNvPr id="182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83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84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200</a:t>
            </a:r>
            <a:r>
              <a:t>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Content-Type: text/html</a:t>
            </a:r>
            <a:r>
              <a:t>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186" name="Step 1: use HTTP (Hypertext Transfer Protocol) to transfer page"/>
          <p:cNvSpPr txBox="1"/>
          <p:nvPr/>
        </p:nvSpPr>
        <p:spPr>
          <a:xfrm>
            <a:off x="3289300" y="1290424"/>
            <a:ext cx="862994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189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192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193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6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197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198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00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01" name="&lt;b&gt;hello&lt;/b&gt; &lt;i&gt;world&lt;/i&gt;"/>
          <p:cNvSpPr txBox="1"/>
          <p:nvPr/>
        </p:nvSpPr>
        <p:spPr>
          <a:xfrm>
            <a:off x="1072710" y="4463906"/>
            <a:ext cx="3363870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7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&lt;b&gt;hello&lt;/b&gt; &lt;i&gt;world&lt;/i&gt;</a:t>
            </a:r>
          </a:p>
        </p:txBody>
      </p:sp>
      <p:sp>
        <p:nvSpPr>
          <p:cNvPr id="202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Hyper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Hypertext</a:t>
            </a:r>
          </a:p>
        </p:txBody>
      </p:sp>
      <p:sp>
        <p:nvSpPr>
          <p:cNvPr id="237" name="Notebook"/>
          <p:cNvSpPr/>
          <p:nvPr/>
        </p:nvSpPr>
        <p:spPr>
          <a:xfrm>
            <a:off x="314492" y="3596711"/>
            <a:ext cx="4796198" cy="2686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Rectangle"/>
          <p:cNvSpPr/>
          <p:nvPr/>
        </p:nvSpPr>
        <p:spPr>
          <a:xfrm>
            <a:off x="8234150" y="3136056"/>
            <a:ext cx="3719662" cy="37100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computer 1"/>
          <p:cNvSpPr txBox="1"/>
          <p:nvPr/>
        </p:nvSpPr>
        <p:spPr>
          <a:xfrm>
            <a:off x="1761653" y="6337299"/>
            <a:ext cx="19018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1</a:t>
            </a:r>
          </a:p>
        </p:txBody>
      </p:sp>
      <p:sp>
        <p:nvSpPr>
          <p:cNvPr id="240" name="computer 2"/>
          <p:cNvSpPr txBox="1"/>
          <p:nvPr/>
        </p:nvSpPr>
        <p:spPr>
          <a:xfrm>
            <a:off x="9188905" y="6959599"/>
            <a:ext cx="19018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computer 2</a:t>
            </a:r>
          </a:p>
        </p:txBody>
      </p:sp>
      <p:sp>
        <p:nvSpPr>
          <p:cNvPr id="241" name="Rectangle"/>
          <p:cNvSpPr/>
          <p:nvPr/>
        </p:nvSpPr>
        <p:spPr>
          <a:xfrm>
            <a:off x="982450" y="3885356"/>
            <a:ext cx="3460283" cy="1982888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Line"/>
          <p:cNvSpPr/>
          <p:nvPr/>
        </p:nvSpPr>
        <p:spPr>
          <a:xfrm>
            <a:off x="990600" y="4380857"/>
            <a:ext cx="344398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url: http://domain/rsrc.html"/>
          <p:cNvSpPr txBox="1"/>
          <p:nvPr/>
        </p:nvSpPr>
        <p:spPr>
          <a:xfrm>
            <a:off x="1039266" y="3872830"/>
            <a:ext cx="316442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44" name="HTTP Response:"/>
          <p:cNvSpPr txBox="1"/>
          <p:nvPr/>
        </p:nvSpPr>
        <p:spPr>
          <a:xfrm>
            <a:off x="1455489" y="8128997"/>
            <a:ext cx="27024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 Response:</a:t>
            </a:r>
          </a:p>
        </p:txBody>
      </p:sp>
      <p:sp>
        <p:nvSpPr>
          <p:cNvPr id="245" name="HTTP Response"/>
          <p:cNvSpPr txBox="1"/>
          <p:nvPr/>
        </p:nvSpPr>
        <p:spPr>
          <a:xfrm>
            <a:off x="5338455" y="5356631"/>
            <a:ext cx="2128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HTTP Response</a:t>
            </a:r>
          </a:p>
        </p:txBody>
      </p:sp>
      <p:sp>
        <p:nvSpPr>
          <p:cNvPr id="246" name="Line"/>
          <p:cNvSpPr/>
          <p:nvPr/>
        </p:nvSpPr>
        <p:spPr>
          <a:xfrm flipH="1" flipV="1">
            <a:off x="4140200" y="5343931"/>
            <a:ext cx="4524904" cy="1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HTTP/1.0 200 OK…"/>
          <p:cNvSpPr txBox="1"/>
          <p:nvPr/>
        </p:nvSpPr>
        <p:spPr>
          <a:xfrm>
            <a:off x="4188784" y="7511206"/>
            <a:ext cx="6119300" cy="190123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&lt;b&gt;hello&lt;/b&gt; &lt;i&gt;world&lt;/i&gt;</a:t>
            </a:r>
          </a:p>
        </p:txBody>
      </p:sp>
      <p:sp>
        <p:nvSpPr>
          <p:cNvPr id="248" name="Step 1: use HTTP (Hypertext Transfer Protocol) to transfer page…"/>
          <p:cNvSpPr txBox="1"/>
          <p:nvPr/>
        </p:nvSpPr>
        <p:spPr>
          <a:xfrm>
            <a:off x="3289300" y="1290424"/>
            <a:ext cx="8725645" cy="815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Step 1: </a:t>
            </a:r>
            <a:r>
              <a:rPr b="0"/>
              <a:t>use HTTP (Hypertext Transfer Protocol)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transfer</a:t>
            </a:r>
            <a:r>
              <a:rPr b="0"/>
              <a:t> page</a:t>
            </a:r>
          </a:p>
          <a:p>
            <a:pPr algn="l"/>
            <a:r>
              <a:t>Step 2:</a:t>
            </a:r>
            <a:r>
              <a:rPr b="0"/>
              <a:t> parse HTML (Hypertext Markup Language) to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render</a:t>
            </a:r>
            <a:r>
              <a:rPr b="0"/>
              <a:t> page</a:t>
            </a:r>
          </a:p>
        </p:txBody>
      </p:sp>
      <p:sp>
        <p:nvSpPr>
          <p:cNvPr id="249" name="hello world"/>
          <p:cNvSpPr txBox="1"/>
          <p:nvPr/>
        </p:nvSpPr>
        <p:spPr>
          <a:xfrm>
            <a:off x="1072710" y="4438506"/>
            <a:ext cx="179643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/>
              <a:t>hello</a:t>
            </a:r>
            <a:r>
              <a:t> </a:t>
            </a:r>
            <a:r>
              <a:rPr i="1"/>
              <a:t>world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4038600" y="8612009"/>
            <a:ext cx="4139010" cy="616448"/>
          </a:xfrm>
          <a:prstGeom prst="roundRect">
            <a:avLst>
              <a:gd name="adj" fmla="val 3090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10800000">
            <a:off x="8293100" y="8285233"/>
            <a:ext cx="191983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today we’ll learn…"/>
          <p:cNvSpPr txBox="1"/>
          <p:nvPr/>
        </p:nvSpPr>
        <p:spPr>
          <a:xfrm>
            <a:off x="10348661" y="8539233"/>
            <a:ext cx="2518278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today we’ll learn</a:t>
            </a:r>
          </a:p>
          <a:p>
            <a:pPr>
              <a:defRPr sz="2300"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to write HTML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 files vs HTML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Text files vs HTML files</a:t>
            </a:r>
          </a:p>
        </p:txBody>
      </p:sp>
      <p:sp>
        <p:nvSpPr>
          <p:cNvPr id="255" name="https://tyler.caraza-harter.com/hello.txt">
            <a:hlinkClick r:id="rId2"/>
          </p:cNvPr>
          <p:cNvSpPr txBox="1"/>
          <p:nvPr/>
        </p:nvSpPr>
        <p:spPr>
          <a:xfrm>
            <a:off x="3070339" y="3269238"/>
            <a:ext cx="659956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hello.txt</a:t>
            </a:r>
            <a:endParaRPr dirty="0"/>
          </a:p>
        </p:txBody>
      </p:sp>
      <p:sp>
        <p:nvSpPr>
          <p:cNvPr id="256" name="https://tyler.caraza-harter.com/hello.html">
            <a:hlinkClick r:id="rId3"/>
          </p:cNvPr>
          <p:cNvSpPr txBox="1"/>
          <p:nvPr/>
        </p:nvSpPr>
        <p:spPr>
          <a:xfrm>
            <a:off x="3071976" y="4640838"/>
            <a:ext cx="686085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solidFill>
                  <a:schemeClr val="accent1"/>
                </a:solidFill>
              </a:defRPr>
            </a:lvl1pPr>
          </a:lstStyle>
          <a:p>
            <a:r>
              <a:rPr dirty="0"/>
              <a:t>https://</a:t>
            </a:r>
            <a:r>
              <a:rPr lang="en-US" dirty="0" err="1"/>
              <a:t>www.msyamkumar.com</a:t>
            </a:r>
            <a:r>
              <a:rPr dirty="0"/>
              <a:t>/</a:t>
            </a:r>
            <a:r>
              <a:rPr dirty="0" err="1"/>
              <a:t>hello.html</a:t>
            </a:r>
            <a:endParaRPr dirty="0"/>
          </a:p>
        </p:txBody>
      </p:sp>
      <p:sp>
        <p:nvSpPr>
          <p:cNvPr id="257" name="Compare:"/>
          <p:cNvSpPr txBox="1"/>
          <p:nvPr/>
        </p:nvSpPr>
        <p:spPr>
          <a:xfrm>
            <a:off x="1765845" y="1968499"/>
            <a:ext cx="261511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/>
            </a:lvl1pPr>
          </a:lstStyle>
          <a:p>
            <a:r>
              <a:t>Compare:</a:t>
            </a:r>
          </a:p>
        </p:txBody>
      </p:sp>
      <p:sp>
        <p:nvSpPr>
          <p:cNvPr id="258" name="Inspecting:…"/>
          <p:cNvSpPr txBox="1"/>
          <p:nvPr/>
        </p:nvSpPr>
        <p:spPr>
          <a:xfrm>
            <a:off x="1831085" y="6172200"/>
            <a:ext cx="8471745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000"/>
            </a:pPr>
            <a:r>
              <a:rPr dirty="0"/>
              <a:t>Inspecting: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dev tools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view source</a:t>
            </a:r>
          </a:p>
          <a:p>
            <a:pPr marL="825500" indent="-635000" algn="l">
              <a:buSzPct val="145000"/>
              <a:buChar char="•"/>
              <a:defRPr sz="4000" b="0"/>
            </a:pPr>
            <a:r>
              <a:rPr dirty="0"/>
              <a:t>download page source (open locally)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2439</Words>
  <Application>Microsoft Macintosh PowerPoint</Application>
  <PresentationFormat>Custom</PresentationFormat>
  <Paragraphs>543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Courier</vt:lpstr>
      <vt:lpstr>Gill Sans</vt:lpstr>
      <vt:lpstr>Gill Sans Light</vt:lpstr>
      <vt:lpstr>Gill Sans SemiBold</vt:lpstr>
      <vt:lpstr>Menlo Regular</vt:lpstr>
      <vt:lpstr>White</vt:lpstr>
      <vt:lpstr>[220 / 319] Web 2</vt:lpstr>
      <vt:lpstr>Learning Objectives Today</vt:lpstr>
      <vt:lpstr>Outline</vt:lpstr>
      <vt:lpstr>Hypertext</vt:lpstr>
      <vt:lpstr>Hypertext</vt:lpstr>
      <vt:lpstr>Hypertext</vt:lpstr>
      <vt:lpstr>Hypertext</vt:lpstr>
      <vt:lpstr>Hypertext</vt:lpstr>
      <vt:lpstr>Text files vs HTML files</vt:lpstr>
      <vt:lpstr>Outline</vt:lpstr>
      <vt:lpstr>HTML Tags</vt:lpstr>
      <vt:lpstr>Simple Tags</vt:lpstr>
      <vt:lpstr>Simple Tags</vt:lpstr>
      <vt:lpstr>Simple Tags</vt:lpstr>
      <vt:lpstr>Simple Tags</vt:lpstr>
      <vt:lpstr>Simple Tags</vt:lpstr>
      <vt:lpstr>Vertical Space</vt:lpstr>
      <vt:lpstr>Vertical Space</vt:lpstr>
      <vt:lpstr>Vertical Space</vt:lpstr>
      <vt:lpstr>Vertical Space</vt:lpstr>
      <vt:lpstr>Vertical Space</vt:lpstr>
      <vt:lpstr>Headers</vt:lpstr>
      <vt:lpstr>Lists</vt:lpstr>
      <vt:lpstr>Lists</vt:lpstr>
      <vt:lpstr>Example 1: List Visualization</vt:lpstr>
      <vt:lpstr>Complete Web Page</vt:lpstr>
      <vt:lpstr>Complete Web Page</vt:lpstr>
      <vt:lpstr>Complete Web Page</vt:lpstr>
      <vt:lpstr>Complete Web Page</vt:lpstr>
      <vt:lpstr>Outline</vt:lpstr>
      <vt:lpstr>Hyperlinks</vt:lpstr>
      <vt:lpstr>Hyperlinks</vt:lpstr>
      <vt:lpstr>Hyperlinks</vt:lpstr>
      <vt:lpstr>Hyperlinks</vt:lpstr>
      <vt:lpstr>Example 2: Dictionary Visualization</vt:lpstr>
      <vt:lpstr>Outline</vt:lpstr>
      <vt:lpstr>Images</vt:lpstr>
      <vt:lpstr>Images</vt:lpstr>
      <vt:lpstr>Images</vt:lpstr>
      <vt:lpstr>Images</vt:lpstr>
      <vt:lpstr>Images</vt:lpstr>
      <vt:lpstr>Images</vt:lpstr>
      <vt:lpstr>Outline</vt:lpstr>
      <vt:lpstr>Tables</vt:lpstr>
      <vt:lpstr>Tables</vt:lpstr>
      <vt:lpstr>Tables</vt:lpstr>
      <vt:lpstr>Tables</vt:lpstr>
      <vt:lpstr>Challenge: DataFrame to HTML Table</vt:lpstr>
      <vt:lpstr>Other Challenges</vt:lpstr>
      <vt:lpstr>Outline</vt:lpstr>
      <vt:lpstr>Resources for Self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Web 2</dc:title>
  <cp:lastModifiedBy>MEENA SYAMKUMAR</cp:lastModifiedBy>
  <cp:revision>17</cp:revision>
  <dcterms:modified xsi:type="dcterms:W3CDTF">2021-11-19T14:16:09Z</dcterms:modified>
</cp:coreProperties>
</file>