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cs301/fall19/datasets.html" TargetMode="External"/><Relationship Id="rId2" Type="http://schemas.openxmlformats.org/officeDocument/2006/relationships/hyperlink" Target="https://www.msyamkumar.com/cs220/f21/dataset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syamkumar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cs301/fall19/datasets.html" TargetMode="External"/><Relationship Id="rId2" Type="http://schemas.openxmlformats.org/officeDocument/2006/relationships/hyperlink" Target="https://www.msyamkumar.com/cs220/f21/dataset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syamkumar.com/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msyamkumar.com/cs220/f21/materials/lectureDemo_code/lec-31/examples/UWMadison.js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yler.caraza-harter.com/cs301/fall19/materials/code/lec-31/UWMadison.json" TargetMode="External"/><Relationship Id="rId5" Type="http://schemas.openxmlformats.org/officeDocument/2006/relationships/hyperlink" Target="https://www.msyamkumar.com/cs220/f21/materials/lectureDemo_code/lec-31/other_files/python.json" TargetMode="External"/><Relationship Id="rId4" Type="http://schemas.openxmlformats.org/officeDocument/2006/relationships/hyperlink" Target="https://tyler.caraza-harter.com/cs301/fall19/materials/code/lec-31/python.json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amkumar.com/cs220/f21/materials/lectureDemo_code/lec-31/examples/data/state_files.tx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yler.caraza-harter.com/cs301/fall19/materials/code/lec-31/data/state_files.txt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amkumar.com/cs220/f21/materials/lectureDemo_code/lec-31/other_files/TrapezeRealTimeFeed.json" TargetMode="External"/><Relationship Id="rId2" Type="http://schemas.openxmlformats.org/officeDocument/2006/relationships/hyperlink" Target="https://tyler.caraza-harter.com/cs301/fall19/materials/code/lec-31/TrapezeRealTimeFeed.json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1"/>
          <p:cNvSpPr txBox="1">
            <a:spLocks noGrp="1"/>
          </p:cNvSpPr>
          <p:nvPr>
            <p:ph type="ctrTitle"/>
          </p:nvPr>
        </p:nvSpPr>
        <p:spPr>
          <a:xfrm>
            <a:off x="210740" y="1892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[</a:t>
            </a:r>
            <a:r>
              <a:rPr lang="en-US"/>
              <a:t>220 / 319</a:t>
            </a:r>
            <a:r>
              <a:t>] </a:t>
            </a:r>
            <a:r>
              <a:rPr dirty="0"/>
              <a:t>Web 1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59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6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63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64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165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68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0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7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72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73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17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100100101011001010"/>
          <p:cNvSpPr/>
          <p:nvPr/>
        </p:nvSpPr>
        <p:spPr>
          <a:xfrm>
            <a:off x="5223745" y="4989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  <p:sp>
        <p:nvSpPr>
          <p:cNvPr id="176" name="sometimes requests…"/>
          <p:cNvSpPr txBox="1"/>
          <p:nvPr/>
        </p:nvSpPr>
        <p:spPr>
          <a:xfrm>
            <a:off x="4657653" y="6133946"/>
            <a:ext cx="26641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sometimes requests</a:t>
            </a:r>
          </a:p>
          <a:p>
            <a:pPr>
              <a:defRPr b="0"/>
            </a:pPr>
            <a:r>
              <a:t>upload data too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79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8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83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84" name="response with data"/>
          <p:cNvSpPr txBox="1"/>
          <p:nvPr/>
        </p:nvSpPr>
        <p:spPr>
          <a:xfrm>
            <a:off x="4724253" y="5041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185" name="Line"/>
          <p:cNvSpPr/>
          <p:nvPr/>
        </p:nvSpPr>
        <p:spPr>
          <a:xfrm flipH="1" flipV="1">
            <a:off x="3092769" y="4991100"/>
            <a:ext cx="6465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100100101011001010"/>
          <p:cNvSpPr/>
          <p:nvPr/>
        </p:nvSpPr>
        <p:spPr>
          <a:xfrm>
            <a:off x="5345429" y="5624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89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9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93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  <p:sp>
        <p:nvSpPr>
          <p:cNvPr id="194" name="response with data"/>
          <p:cNvSpPr txBox="1"/>
          <p:nvPr/>
        </p:nvSpPr>
        <p:spPr>
          <a:xfrm>
            <a:off x="4724253" y="5041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195" name="Line"/>
          <p:cNvSpPr/>
          <p:nvPr/>
        </p:nvSpPr>
        <p:spPr>
          <a:xfrm flipH="1" flipV="1">
            <a:off x="3092769" y="4991100"/>
            <a:ext cx="64654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6" name="client"/>
          <p:cNvSpPr txBox="1"/>
          <p:nvPr/>
        </p:nvSpPr>
        <p:spPr>
          <a:xfrm>
            <a:off x="1905132" y="3320407"/>
            <a:ext cx="9754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client</a:t>
            </a:r>
          </a:p>
        </p:txBody>
      </p:sp>
      <p:sp>
        <p:nvSpPr>
          <p:cNvPr id="197" name="server"/>
          <p:cNvSpPr txBox="1"/>
          <p:nvPr/>
        </p:nvSpPr>
        <p:spPr>
          <a:xfrm>
            <a:off x="9544358" y="2317107"/>
            <a:ext cx="10992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server</a:t>
            </a:r>
          </a:p>
        </p:txBody>
      </p:sp>
      <p:sp>
        <p:nvSpPr>
          <p:cNvPr id="198" name="100100101011001010"/>
          <p:cNvSpPr/>
          <p:nvPr/>
        </p:nvSpPr>
        <p:spPr>
          <a:xfrm>
            <a:off x="5345429" y="5624363"/>
            <a:ext cx="1531988" cy="109567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100100101011001010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201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04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05" name="Challenge: there are millions of computers.…"/>
          <p:cNvSpPr txBox="1"/>
          <p:nvPr/>
        </p:nvSpPr>
        <p:spPr>
          <a:xfrm>
            <a:off x="2741513" y="8406730"/>
            <a:ext cx="75217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there are millions of computers.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do we indicate which machine should get our request?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How do we send a letter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How do we send a letter?</a:t>
            </a:r>
          </a:p>
        </p:txBody>
      </p:sp>
      <p:sp>
        <p:nvSpPr>
          <p:cNvPr id="208" name="Mail"/>
          <p:cNvSpPr/>
          <p:nvPr/>
        </p:nvSpPr>
        <p:spPr>
          <a:xfrm>
            <a:off x="4196033" y="1986232"/>
            <a:ext cx="4942934" cy="312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1"/>
          <p:cNvSpPr/>
          <p:nvPr/>
        </p:nvSpPr>
        <p:spPr>
          <a:xfrm>
            <a:off x="3302000" y="5803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10" name="2"/>
          <p:cNvSpPr/>
          <p:nvPr/>
        </p:nvSpPr>
        <p:spPr>
          <a:xfrm>
            <a:off x="3302000" y="6946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11" name="3"/>
          <p:cNvSpPr/>
          <p:nvPr/>
        </p:nvSpPr>
        <p:spPr>
          <a:xfrm>
            <a:off x="3302000" y="8089900"/>
            <a:ext cx="735236" cy="73523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12" name="lookup friend's address in phone book"/>
          <p:cNvSpPr txBox="1"/>
          <p:nvPr/>
        </p:nvSpPr>
        <p:spPr>
          <a:xfrm>
            <a:off x="4267200" y="5942917"/>
            <a:ext cx="4842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lookup friend's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  <a:r>
              <a:t> in phone book</a:t>
            </a:r>
          </a:p>
        </p:txBody>
      </p:sp>
      <p:sp>
        <p:nvSpPr>
          <p:cNvPr id="213" name="put address on the envelope"/>
          <p:cNvSpPr txBox="1"/>
          <p:nvPr/>
        </p:nvSpPr>
        <p:spPr>
          <a:xfrm>
            <a:off x="4267200" y="7085917"/>
            <a:ext cx="36133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put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  <a:r>
              <a:t> on the envelope</a:t>
            </a:r>
          </a:p>
        </p:txBody>
      </p:sp>
      <p:sp>
        <p:nvSpPr>
          <p:cNvPr id="214" name="trust postal service to get letter to that address"/>
          <p:cNvSpPr txBox="1"/>
          <p:nvPr/>
        </p:nvSpPr>
        <p:spPr>
          <a:xfrm>
            <a:off x="4267200" y="8228917"/>
            <a:ext cx="60122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trust postal service to get letter to that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address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17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21" name="Solution: every machine* has an IP address (Internet Protocol).…"/>
          <p:cNvSpPr txBox="1"/>
          <p:nvPr/>
        </p:nvSpPr>
        <p:spPr>
          <a:xfrm>
            <a:off x="2397124" y="7898730"/>
            <a:ext cx="8210551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every machine* has an IP address (Internet Protocol).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Requests are sent to a specific IP address.</a:t>
            </a:r>
          </a:p>
        </p:txBody>
      </p:sp>
      <p:sp>
        <p:nvSpPr>
          <p:cNvPr id="222" name="*some machines have more multiple addresses"/>
          <p:cNvSpPr txBox="1"/>
          <p:nvPr/>
        </p:nvSpPr>
        <p:spPr>
          <a:xfrm>
            <a:off x="8140681" y="9196020"/>
            <a:ext cx="441963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/>
            </a:lvl1pPr>
          </a:lstStyle>
          <a:p>
            <a:r>
              <a:t>*some machines have more multiple addresses</a:t>
            </a:r>
          </a:p>
        </p:txBody>
      </p:sp>
      <p:sp>
        <p:nvSpPr>
          <p:cNvPr id="223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26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29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30" name="Solution: every machine* has an IP address (Internet Protocol).…"/>
          <p:cNvSpPr txBox="1"/>
          <p:nvPr/>
        </p:nvSpPr>
        <p:spPr>
          <a:xfrm>
            <a:off x="2397124" y="7898730"/>
            <a:ext cx="8210551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every machine* has an IP address (Internet Protocol).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Requests are sent to a specific IP address.</a:t>
            </a:r>
          </a:p>
        </p:txBody>
      </p:sp>
      <p:sp>
        <p:nvSpPr>
          <p:cNvPr id="231" name="*some machines have more multiple addresses"/>
          <p:cNvSpPr txBox="1"/>
          <p:nvPr/>
        </p:nvSpPr>
        <p:spPr>
          <a:xfrm>
            <a:off x="8140681" y="9196020"/>
            <a:ext cx="441963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0"/>
            </a:lvl1pPr>
          </a:lstStyle>
          <a:p>
            <a:r>
              <a:t>*some machines have more multiple addresses</a:t>
            </a:r>
          </a:p>
        </p:txBody>
      </p:sp>
      <p:sp>
        <p:nvSpPr>
          <p:cNvPr id="232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33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3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ternet Protocol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Internet Protocol</a:t>
            </a:r>
          </a:p>
        </p:txBody>
      </p:sp>
      <p:sp>
        <p:nvSpPr>
          <p:cNvPr id="237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4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41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42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43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Challenge: it’s hard to remember IP addresses.…"/>
          <p:cNvSpPr txBox="1"/>
          <p:nvPr/>
        </p:nvSpPr>
        <p:spPr>
          <a:xfrm>
            <a:off x="2549152" y="8406730"/>
            <a:ext cx="790649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it’s hard to remember IP addresses.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Imagine you had to type a number instead of www.google.com!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Domain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Domain Names</a:t>
            </a:r>
          </a:p>
        </p:txBody>
      </p:sp>
      <p:sp>
        <p:nvSpPr>
          <p:cNvPr id="247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5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51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52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53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4" name="Solution: use &quot;nicknames&quot; (called domain names)…"/>
          <p:cNvSpPr txBox="1"/>
          <p:nvPr/>
        </p:nvSpPr>
        <p:spPr>
          <a:xfrm>
            <a:off x="3278336" y="8279730"/>
            <a:ext cx="6448128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use "nicknames" (called domain names)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for IP addresses of machines that serve data</a:t>
            </a:r>
          </a:p>
        </p:txBody>
      </p:sp>
      <p:sp>
        <p:nvSpPr>
          <p:cNvPr id="255" name="domain: tyler.caraza-harter.com"/>
          <p:cNvSpPr txBox="1"/>
          <p:nvPr/>
        </p:nvSpPr>
        <p:spPr>
          <a:xfrm>
            <a:off x="8012481" y="2177038"/>
            <a:ext cx="41629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domain: </a:t>
            </a:r>
            <a:r>
              <a:rPr lang="en-US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www.msyamkumar.com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Network basic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Network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IP addresses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host/domain names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client/server and request/response</a:t>
            </a:r>
          </a:p>
          <a:p>
            <a:pPr marL="0" indent="0">
              <a:buSzTx/>
              <a:buNone/>
            </a:pPr>
            <a:r>
              <a:t>HTTP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URLs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GET/POST/etc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headers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status codes</a:t>
            </a:r>
          </a:p>
          <a:p>
            <a:pPr marL="0" indent="0">
              <a:buSzTx/>
              <a:buNone/>
            </a:pPr>
            <a:r>
              <a:t>Requests modules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data with requests.get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remote calls with requests.post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Domain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Domain Names</a:t>
            </a:r>
          </a:p>
        </p:txBody>
      </p:sp>
      <p:sp>
        <p:nvSpPr>
          <p:cNvPr id="258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61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62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63" name="request for data to 18.216.110.65"/>
          <p:cNvSpPr txBox="1"/>
          <p:nvPr/>
        </p:nvSpPr>
        <p:spPr>
          <a:xfrm>
            <a:off x="4743675" y="3994150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64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Solution: use &quot;nicknames&quot; (called domain names)…"/>
          <p:cNvSpPr txBox="1"/>
          <p:nvPr/>
        </p:nvSpPr>
        <p:spPr>
          <a:xfrm>
            <a:off x="3278336" y="8279730"/>
            <a:ext cx="6448128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use "nicknames" (called domain names)</a:t>
            </a:r>
          </a:p>
          <a:p>
            <a:pPr>
              <a:defRPr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pPr>
            <a:r>
              <a:t>for IP addresses of machines that serve data</a:t>
            </a:r>
          </a:p>
        </p:txBody>
      </p:sp>
      <p:sp>
        <p:nvSpPr>
          <p:cNvPr id="266" name="domain: tyler.caraza-harter.com"/>
          <p:cNvSpPr txBox="1"/>
          <p:nvPr/>
        </p:nvSpPr>
        <p:spPr>
          <a:xfrm>
            <a:off x="8012481" y="2177038"/>
            <a:ext cx="41629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domain: </a:t>
            </a:r>
            <a:r>
              <a:rPr lang="en-US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www.msyamkumar.com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  <p:sp>
        <p:nvSpPr>
          <p:cNvPr id="269" name="Connection Line"/>
          <p:cNvSpPr/>
          <p:nvPr/>
        </p:nvSpPr>
        <p:spPr>
          <a:xfrm>
            <a:off x="2438206" y="28822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8" name="if a domain name is used here,…"/>
          <p:cNvSpPr txBox="1"/>
          <p:nvPr/>
        </p:nvSpPr>
        <p:spPr>
          <a:xfrm>
            <a:off x="3117232" y="2663512"/>
            <a:ext cx="465281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if a domain name is used here,</a:t>
            </a:r>
          </a:p>
          <a:p>
            <a:pPr>
              <a:defRPr b="0"/>
            </a:pPr>
            <a:r>
              <a:t>the IP address is looked up here first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272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75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76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77" name="Challenge: there may be multiple programs running on each computer.…"/>
          <p:cNvSpPr txBox="1"/>
          <p:nvPr/>
        </p:nvSpPr>
        <p:spPr>
          <a:xfrm>
            <a:off x="1922363" y="8279730"/>
            <a:ext cx="91600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Challenge</a:t>
            </a:r>
            <a:r>
              <a:t>: there may be multiple programs running on each computer.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How do we get the messages to the right program?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0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281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282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3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284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285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286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request for data to 18.216.110.65"/>
          <p:cNvSpPr txBox="1"/>
          <p:nvPr/>
        </p:nvSpPr>
        <p:spPr>
          <a:xfrm>
            <a:off x="4197575" y="4394976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289" name="Line"/>
          <p:cNvSpPr/>
          <p:nvPr/>
        </p:nvSpPr>
        <p:spPr>
          <a:xfrm>
            <a:off x="3530600" y="5257155"/>
            <a:ext cx="3318079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 flipV="1">
            <a:off x="6833939" y="3860155"/>
            <a:ext cx="1919740" cy="139194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Line"/>
          <p:cNvSpPr/>
          <p:nvPr/>
        </p:nvSpPr>
        <p:spPr>
          <a:xfrm flipV="1">
            <a:off x="6833939" y="4818360"/>
            <a:ext cx="1958088" cy="43373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Line"/>
          <p:cNvSpPr/>
          <p:nvPr/>
        </p:nvSpPr>
        <p:spPr>
          <a:xfrm>
            <a:off x="6833939" y="5252094"/>
            <a:ext cx="2068618" cy="5914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29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9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99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address: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00" name="Solution: give each program a unique ID (called a &quot;port number&quot;)"/>
          <p:cNvSpPr txBox="1"/>
          <p:nvPr/>
        </p:nvSpPr>
        <p:spPr>
          <a:xfrm>
            <a:off x="2313855" y="8457530"/>
            <a:ext cx="837709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give each program a unique ID (called a "port number")</a:t>
            </a: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3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04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05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6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07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08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09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1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equest for data to 18.216.110.65"/>
          <p:cNvSpPr txBox="1"/>
          <p:nvPr/>
        </p:nvSpPr>
        <p:spPr>
          <a:xfrm>
            <a:off x="4197575" y="4394976"/>
            <a:ext cx="249212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12" name="Line"/>
          <p:cNvSpPr/>
          <p:nvPr/>
        </p:nvSpPr>
        <p:spPr>
          <a:xfrm>
            <a:off x="3530600" y="5257155"/>
            <a:ext cx="3318079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Line"/>
          <p:cNvSpPr/>
          <p:nvPr/>
        </p:nvSpPr>
        <p:spPr>
          <a:xfrm flipV="1">
            <a:off x="6833939" y="3860155"/>
            <a:ext cx="1919740" cy="139194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6833939" y="4818360"/>
            <a:ext cx="1958088" cy="43373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Line"/>
          <p:cNvSpPr/>
          <p:nvPr/>
        </p:nvSpPr>
        <p:spPr>
          <a:xfrm>
            <a:off x="6833939" y="5252094"/>
            <a:ext cx="2068618" cy="59149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317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18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  <p:sp>
        <p:nvSpPr>
          <p:cNvPr id="319" name="(like apartment numbers)"/>
          <p:cNvSpPr txBox="1"/>
          <p:nvPr/>
        </p:nvSpPr>
        <p:spPr>
          <a:xfrm>
            <a:off x="4525168" y="9042399"/>
            <a:ext cx="32432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(like apartment numbers)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322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3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25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26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27" name="Solution: specify port number in request"/>
          <p:cNvSpPr txBox="1"/>
          <p:nvPr/>
        </p:nvSpPr>
        <p:spPr>
          <a:xfrm>
            <a:off x="3828330" y="8457530"/>
            <a:ext cx="534814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specify port number in request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30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31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32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33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34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35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36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3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request for data to 18.216.110.65:80"/>
          <p:cNvSpPr txBox="1"/>
          <p:nvPr/>
        </p:nvSpPr>
        <p:spPr>
          <a:xfrm rot="296823">
            <a:off x="4349246" y="4707903"/>
            <a:ext cx="304085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:80</a:t>
            </a:r>
          </a:p>
        </p:txBody>
      </p:sp>
      <p:sp>
        <p:nvSpPr>
          <p:cNvPr id="339" name="Line"/>
          <p:cNvSpPr/>
          <p:nvPr/>
        </p:nvSpPr>
        <p:spPr>
          <a:xfrm>
            <a:off x="3589635" y="5319764"/>
            <a:ext cx="5312922" cy="52382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80</a:t>
            </a:r>
          </a:p>
        </p:txBody>
      </p:sp>
      <p:sp>
        <p:nvSpPr>
          <p:cNvPr id="341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42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ort Numb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Port Numbers</a:t>
            </a:r>
          </a:p>
        </p:txBody>
      </p:sp>
      <p:sp>
        <p:nvSpPr>
          <p:cNvPr id="34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4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49" name="address: 18.216.110.65"/>
          <p:cNvSpPr txBox="1"/>
          <p:nvPr/>
        </p:nvSpPr>
        <p:spPr>
          <a:xfrm>
            <a:off x="8320916" y="2559049"/>
            <a:ext cx="35461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sp>
        <p:nvSpPr>
          <p:cNvPr id="350" name="Solution: specify port number in request"/>
          <p:cNvSpPr txBox="1"/>
          <p:nvPr/>
        </p:nvSpPr>
        <p:spPr>
          <a:xfrm>
            <a:off x="3828330" y="8457530"/>
            <a:ext cx="5348140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Solution</a:t>
            </a:r>
            <a:r>
              <a:t>: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specify port number in request</a:t>
            </a:r>
          </a:p>
        </p:txBody>
      </p:sp>
      <p:pic>
        <p:nvPicPr>
          <p:cNvPr id="3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3053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Python"/>
          <p:cNvSpPr/>
          <p:nvPr/>
        </p:nvSpPr>
        <p:spPr>
          <a:xfrm>
            <a:off x="2559794" y="5067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3" name="program A"/>
          <p:cNvSpPr txBox="1"/>
          <p:nvPr/>
        </p:nvSpPr>
        <p:spPr>
          <a:xfrm>
            <a:off x="1671563" y="4413249"/>
            <a:ext cx="1203474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A</a:t>
            </a:r>
          </a:p>
        </p:txBody>
      </p:sp>
      <p:sp>
        <p:nvSpPr>
          <p:cNvPr id="354" name="program B"/>
          <p:cNvSpPr txBox="1"/>
          <p:nvPr/>
        </p:nvSpPr>
        <p:spPr>
          <a:xfrm>
            <a:off x="1291059" y="5106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355" name="Python"/>
          <p:cNvSpPr/>
          <p:nvPr/>
        </p:nvSpPr>
        <p:spPr>
          <a:xfrm>
            <a:off x="8889884" y="3556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6" name="program X"/>
          <p:cNvSpPr txBox="1"/>
          <p:nvPr/>
        </p:nvSpPr>
        <p:spPr>
          <a:xfrm>
            <a:off x="10028432" y="3594876"/>
            <a:ext cx="123931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X</a:t>
            </a:r>
          </a:p>
        </p:txBody>
      </p:sp>
      <p:sp>
        <p:nvSpPr>
          <p:cNvPr id="357" name="Python"/>
          <p:cNvSpPr/>
          <p:nvPr/>
        </p:nvSpPr>
        <p:spPr>
          <a:xfrm>
            <a:off x="8889884" y="457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358" name="program Y"/>
          <p:cNvSpPr txBox="1"/>
          <p:nvPr/>
        </p:nvSpPr>
        <p:spPr>
          <a:xfrm>
            <a:off x="10060678" y="461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359" name="program Z"/>
          <p:cNvSpPr txBox="1"/>
          <p:nvPr/>
        </p:nvSpPr>
        <p:spPr>
          <a:xfrm>
            <a:off x="10036307" y="5626876"/>
            <a:ext cx="122356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Z</a:t>
            </a:r>
          </a:p>
        </p:txBody>
      </p:sp>
      <p:pic>
        <p:nvPicPr>
          <p:cNvPr id="36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77" y="5588000"/>
            <a:ext cx="663474" cy="517196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request for data to 18.216.110.65:80"/>
          <p:cNvSpPr txBox="1"/>
          <p:nvPr/>
        </p:nvSpPr>
        <p:spPr>
          <a:xfrm rot="296823">
            <a:off x="4349246" y="4707903"/>
            <a:ext cx="304085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request for data to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:80</a:t>
            </a:r>
          </a:p>
        </p:txBody>
      </p:sp>
      <p:sp>
        <p:nvSpPr>
          <p:cNvPr id="362" name="Line"/>
          <p:cNvSpPr/>
          <p:nvPr/>
        </p:nvSpPr>
        <p:spPr>
          <a:xfrm>
            <a:off x="3589635" y="5319764"/>
            <a:ext cx="5312922" cy="52382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3" name="port 80"/>
          <p:cNvSpPr txBox="1"/>
          <p:nvPr/>
        </p:nvSpPr>
        <p:spPr>
          <a:xfrm>
            <a:off x="8952379" y="6153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80</a:t>
            </a:r>
          </a:p>
        </p:txBody>
      </p:sp>
      <p:sp>
        <p:nvSpPr>
          <p:cNvPr id="364" name="port 5000"/>
          <p:cNvSpPr txBox="1"/>
          <p:nvPr/>
        </p:nvSpPr>
        <p:spPr>
          <a:xfrm>
            <a:off x="8825379" y="5010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5000</a:t>
            </a:r>
          </a:p>
        </p:txBody>
      </p:sp>
      <p:sp>
        <p:nvSpPr>
          <p:cNvPr id="365" name="port 8080"/>
          <p:cNvSpPr txBox="1"/>
          <p:nvPr/>
        </p:nvSpPr>
        <p:spPr>
          <a:xfrm>
            <a:off x="8825379" y="3994149"/>
            <a:ext cx="1150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8080</a:t>
            </a:r>
          </a:p>
        </p:txBody>
      </p:sp>
      <p:sp>
        <p:nvSpPr>
          <p:cNvPr id="368" name="Connection Line"/>
          <p:cNvSpPr/>
          <p:nvPr/>
        </p:nvSpPr>
        <p:spPr>
          <a:xfrm>
            <a:off x="3099818" y="26917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7" name="defaults are often used…"/>
          <p:cNvSpPr txBox="1"/>
          <p:nvPr/>
        </p:nvSpPr>
        <p:spPr>
          <a:xfrm>
            <a:off x="4004021" y="2381572"/>
            <a:ext cx="32529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defaults are often used</a:t>
            </a:r>
          </a:p>
          <a:p>
            <a:pPr>
              <a:defRPr b="0"/>
            </a:pPr>
            <a:r>
              <a:t>(e.g., browsers default to</a:t>
            </a:r>
          </a:p>
          <a:p>
            <a:pPr>
              <a:defRPr b="0"/>
            </a:pPr>
            <a:r>
              <a:t>80 or 443)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1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73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74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375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2" name="Connection Line"/>
          <p:cNvSpPr/>
          <p:nvPr/>
        </p:nvSpPr>
        <p:spPr>
          <a:xfrm>
            <a:off x="5411218" y="24885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7" name="what do requests contain?"/>
          <p:cNvSpPr txBox="1"/>
          <p:nvPr/>
        </p:nvSpPr>
        <p:spPr>
          <a:xfrm>
            <a:off x="6450086" y="2203772"/>
            <a:ext cx="3348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requests contain?</a:t>
            </a:r>
          </a:p>
        </p:txBody>
      </p:sp>
      <p:sp>
        <p:nvSpPr>
          <p:cNvPr id="378" name="response with data"/>
          <p:cNvSpPr txBox="1"/>
          <p:nvPr/>
        </p:nvSpPr>
        <p:spPr>
          <a:xfrm>
            <a:off x="4724253" y="5295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379" name="Line"/>
          <p:cNvSpPr/>
          <p:nvPr/>
        </p:nvSpPr>
        <p:spPr>
          <a:xfrm flipH="1" flipV="1">
            <a:off x="3092769" y="5245099"/>
            <a:ext cx="562948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Connection Line"/>
          <p:cNvSpPr/>
          <p:nvPr/>
        </p:nvSpPr>
        <p:spPr>
          <a:xfrm>
            <a:off x="4704552" y="5810779"/>
            <a:ext cx="622409" cy="235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73" h="21600" extrusionOk="0">
                <a:moveTo>
                  <a:pt x="9086" y="0"/>
                </a:moveTo>
                <a:cubicBezTo>
                  <a:pt x="-5127" y="10777"/>
                  <a:pt x="-2665" y="17977"/>
                  <a:pt x="1647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1" name="what do responses contain?"/>
          <p:cNvSpPr txBox="1"/>
          <p:nvPr/>
        </p:nvSpPr>
        <p:spPr>
          <a:xfrm>
            <a:off x="5481810" y="7880672"/>
            <a:ext cx="35328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responses contain?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388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389" name="depends on application!  (video chat, web browsing, etc)"/>
          <p:cNvSpPr txBox="1"/>
          <p:nvPr/>
        </p:nvSpPr>
        <p:spPr>
          <a:xfrm>
            <a:off x="3000474" y="641672"/>
            <a:ext cx="70038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depends on application!  (video chat, web browsing, etc)</a:t>
            </a:r>
          </a:p>
        </p:txBody>
      </p:sp>
      <p:sp>
        <p:nvSpPr>
          <p:cNvPr id="390" name="we’ll only consider web applications for this semester"/>
          <p:cNvSpPr txBox="1"/>
          <p:nvPr/>
        </p:nvSpPr>
        <p:spPr>
          <a:xfrm>
            <a:off x="3141637" y="1276672"/>
            <a:ext cx="67215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we’ll only consider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web applications</a:t>
            </a:r>
            <a:r>
              <a:t> for this semester</a:t>
            </a:r>
          </a:p>
        </p:txBody>
      </p:sp>
      <p:sp>
        <p:nvSpPr>
          <p:cNvPr id="391" name="request for data"/>
          <p:cNvSpPr txBox="1"/>
          <p:nvPr/>
        </p:nvSpPr>
        <p:spPr>
          <a:xfrm>
            <a:off x="4943254" y="4305299"/>
            <a:ext cx="209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request</a:t>
            </a:r>
            <a:r>
              <a:t> for data</a:t>
            </a:r>
          </a:p>
        </p:txBody>
      </p:sp>
      <p:sp>
        <p:nvSpPr>
          <p:cNvPr id="392" name="Line"/>
          <p:cNvSpPr/>
          <p:nvPr/>
        </p:nvSpPr>
        <p:spPr>
          <a:xfrm>
            <a:off x="3175000" y="4813300"/>
            <a:ext cx="5629479" cy="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Connection Line"/>
          <p:cNvSpPr/>
          <p:nvPr/>
        </p:nvSpPr>
        <p:spPr>
          <a:xfrm>
            <a:off x="5411218" y="2488538"/>
            <a:ext cx="792043" cy="1631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09" h="21600" extrusionOk="0">
                <a:moveTo>
                  <a:pt x="1888" y="21600"/>
                </a:moveTo>
                <a:cubicBezTo>
                  <a:pt x="-3291" y="9266"/>
                  <a:pt x="2183" y="2066"/>
                  <a:pt x="1830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4" name="what do requests contain?"/>
          <p:cNvSpPr txBox="1"/>
          <p:nvPr/>
        </p:nvSpPr>
        <p:spPr>
          <a:xfrm>
            <a:off x="6450086" y="2203772"/>
            <a:ext cx="33489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requests contain?</a:t>
            </a:r>
          </a:p>
        </p:txBody>
      </p:sp>
      <p:sp>
        <p:nvSpPr>
          <p:cNvPr id="395" name="response with data"/>
          <p:cNvSpPr txBox="1"/>
          <p:nvPr/>
        </p:nvSpPr>
        <p:spPr>
          <a:xfrm>
            <a:off x="4724253" y="5295899"/>
            <a:ext cx="245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response</a:t>
            </a:r>
            <a:r>
              <a:t> with data</a:t>
            </a:r>
          </a:p>
        </p:txBody>
      </p:sp>
      <p:sp>
        <p:nvSpPr>
          <p:cNvPr id="396" name="Line"/>
          <p:cNvSpPr/>
          <p:nvPr/>
        </p:nvSpPr>
        <p:spPr>
          <a:xfrm flipH="1" flipV="1">
            <a:off x="3092769" y="5245099"/>
            <a:ext cx="562948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4704552" y="5810779"/>
            <a:ext cx="622409" cy="2354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73" h="21600" extrusionOk="0">
                <a:moveTo>
                  <a:pt x="9086" y="0"/>
                </a:moveTo>
                <a:cubicBezTo>
                  <a:pt x="-5127" y="10777"/>
                  <a:pt x="-2665" y="17977"/>
                  <a:pt x="1647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what do responses contain?"/>
          <p:cNvSpPr txBox="1"/>
          <p:nvPr/>
        </p:nvSpPr>
        <p:spPr>
          <a:xfrm>
            <a:off x="5481810" y="7880672"/>
            <a:ext cx="35328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what do responses contain?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403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lvl="1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06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07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10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1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1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1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1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1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1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1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418" name="Note: we won’t talk about HTTPS today, which is HTTP with encryption"/>
          <p:cNvSpPr txBox="1"/>
          <p:nvPr/>
        </p:nvSpPr>
        <p:spPr>
          <a:xfrm>
            <a:off x="1912391" y="8762478"/>
            <a:ext cx="918001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we won’t talk about HTTPS today, which is HTTP with encryption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21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22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25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26" name="please send home page"/>
          <p:cNvSpPr txBox="1"/>
          <p:nvPr/>
        </p:nvSpPr>
        <p:spPr>
          <a:xfrm>
            <a:off x="4243802" y="6108030"/>
            <a:ext cx="330219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home page</a:t>
            </a:r>
          </a:p>
        </p:txBody>
      </p:sp>
      <p:sp>
        <p:nvSpPr>
          <p:cNvPr id="427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29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30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31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32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33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34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6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37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38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0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41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42" name="please send /index.html"/>
          <p:cNvSpPr txBox="1"/>
          <p:nvPr/>
        </p:nvSpPr>
        <p:spPr>
          <a:xfrm>
            <a:off x="4173480" y="6108030"/>
            <a:ext cx="34428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/index.html</a:t>
            </a:r>
          </a:p>
        </p:txBody>
      </p:sp>
      <p:sp>
        <p:nvSpPr>
          <p:cNvPr id="443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45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46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47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48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49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50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53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54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57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58" name="please send /about.html"/>
          <p:cNvSpPr txBox="1"/>
          <p:nvPr/>
        </p:nvSpPr>
        <p:spPr>
          <a:xfrm>
            <a:off x="4146543" y="6108030"/>
            <a:ext cx="3496717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/about.html</a:t>
            </a:r>
          </a:p>
        </p:txBody>
      </p:sp>
      <p:sp>
        <p:nvSpPr>
          <p:cNvPr id="459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0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61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62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63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64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65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66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69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70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1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73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74" name="please send /logo.gif"/>
          <p:cNvSpPr txBox="1"/>
          <p:nvPr/>
        </p:nvSpPr>
        <p:spPr>
          <a:xfrm>
            <a:off x="4450747" y="6108030"/>
            <a:ext cx="288830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/logo.gif</a:t>
            </a:r>
          </a:p>
        </p:txBody>
      </p:sp>
      <p:sp>
        <p:nvSpPr>
          <p:cNvPr id="475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77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78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79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80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81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82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485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486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7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8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489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490" name="please send /logo.gif"/>
          <p:cNvSpPr txBox="1"/>
          <p:nvPr/>
        </p:nvSpPr>
        <p:spPr>
          <a:xfrm>
            <a:off x="4450747" y="6108030"/>
            <a:ext cx="288830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please send </a:t>
            </a:r>
            <a:r>
              <a:rPr b="1"/>
              <a:t>/logo.gif</a:t>
            </a:r>
          </a:p>
        </p:txBody>
      </p:sp>
      <p:sp>
        <p:nvSpPr>
          <p:cNvPr id="491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2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93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494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495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496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497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498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49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Line"/>
          <p:cNvSpPr/>
          <p:nvPr/>
        </p:nvSpPr>
        <p:spPr>
          <a:xfrm flipH="1" flipV="1">
            <a:off x="7545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53646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which computer?"/>
          <p:cNvSpPr txBox="1"/>
          <p:nvPr/>
        </p:nvSpPr>
        <p:spPr>
          <a:xfrm>
            <a:off x="2995695" y="1244599"/>
            <a:ext cx="22345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computer?</a:t>
            </a:r>
          </a:p>
        </p:txBody>
      </p:sp>
      <p:sp>
        <p:nvSpPr>
          <p:cNvPr id="504" name="which program…"/>
          <p:cNvSpPr txBox="1"/>
          <p:nvPr/>
        </p:nvSpPr>
        <p:spPr>
          <a:xfrm>
            <a:off x="2912500" y="2590800"/>
            <a:ext cx="240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program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that computer?</a:t>
            </a:r>
          </a:p>
        </p:txBody>
      </p:sp>
      <p:sp>
        <p:nvSpPr>
          <p:cNvPr id="505" name="which resource…"/>
          <p:cNvSpPr txBox="1"/>
          <p:nvPr/>
        </p:nvSpPr>
        <p:spPr>
          <a:xfrm>
            <a:off x="2856615" y="4368800"/>
            <a:ext cx="25126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resource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that program?</a:t>
            </a:r>
          </a:p>
        </p:txBody>
      </p:sp>
      <p:sp>
        <p:nvSpPr>
          <p:cNvPr id="506" name="Line"/>
          <p:cNvSpPr/>
          <p:nvPr/>
        </p:nvSpPr>
        <p:spPr>
          <a:xfrm>
            <a:off x="9283700" y="2000894"/>
            <a:ext cx="0" cy="36252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getting specific…"/>
          <p:cNvSpPr txBox="1"/>
          <p:nvPr/>
        </p:nvSpPr>
        <p:spPr>
          <a:xfrm>
            <a:off x="9312150" y="3407097"/>
            <a:ext cx="32705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getting specific</a:t>
            </a:r>
          </a:p>
          <a:p>
            <a:r>
              <a:t>about what we want</a:t>
            </a:r>
          </a:p>
        </p:txBody>
      </p:sp>
      <p:sp>
        <p:nvSpPr>
          <p:cNvPr id="508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1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sp>
        <p:nvSpPr>
          <p:cNvPr id="512" name="Line"/>
          <p:cNvSpPr/>
          <p:nvPr/>
        </p:nvSpPr>
        <p:spPr>
          <a:xfrm flipH="1" flipV="1">
            <a:off x="7545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3" name="Line"/>
          <p:cNvSpPr/>
          <p:nvPr/>
        </p:nvSpPr>
        <p:spPr>
          <a:xfrm flipV="1">
            <a:off x="5364692" y="1073794"/>
            <a:ext cx="2068513" cy="44888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4" name="which computer?"/>
          <p:cNvSpPr txBox="1"/>
          <p:nvPr/>
        </p:nvSpPr>
        <p:spPr>
          <a:xfrm>
            <a:off x="2995695" y="1244599"/>
            <a:ext cx="22345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computer?</a:t>
            </a:r>
          </a:p>
        </p:txBody>
      </p:sp>
      <p:sp>
        <p:nvSpPr>
          <p:cNvPr id="515" name="which program…"/>
          <p:cNvSpPr txBox="1"/>
          <p:nvPr/>
        </p:nvSpPr>
        <p:spPr>
          <a:xfrm>
            <a:off x="2912500" y="2590800"/>
            <a:ext cx="240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program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that computer?</a:t>
            </a:r>
          </a:p>
        </p:txBody>
      </p:sp>
      <p:sp>
        <p:nvSpPr>
          <p:cNvPr id="516" name="which resource…"/>
          <p:cNvSpPr txBox="1"/>
          <p:nvPr/>
        </p:nvSpPr>
        <p:spPr>
          <a:xfrm>
            <a:off x="2856615" y="4368800"/>
            <a:ext cx="25126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resource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that program?</a:t>
            </a:r>
          </a:p>
        </p:txBody>
      </p:sp>
      <p:sp>
        <p:nvSpPr>
          <p:cNvPr id="517" name="Line"/>
          <p:cNvSpPr/>
          <p:nvPr/>
        </p:nvSpPr>
        <p:spPr>
          <a:xfrm>
            <a:off x="9283700" y="2000894"/>
            <a:ext cx="0" cy="362520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8" name="getting specific…"/>
          <p:cNvSpPr txBox="1"/>
          <p:nvPr/>
        </p:nvSpPr>
        <p:spPr>
          <a:xfrm>
            <a:off x="9312150" y="3407097"/>
            <a:ext cx="32705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getting specific</a:t>
            </a:r>
          </a:p>
          <a:p>
            <a:r>
              <a:t>about what we want</a:t>
            </a:r>
          </a:p>
        </p:txBody>
      </p:sp>
      <p:sp>
        <p:nvSpPr>
          <p:cNvPr id="51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22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2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https://en.wikipedia.org:443/wiki/URL"/>
          <p:cNvSpPr txBox="1"/>
          <p:nvPr/>
        </p:nvSpPr>
        <p:spPr>
          <a:xfrm>
            <a:off x="3594819" y="1295756"/>
            <a:ext cx="68819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https://en.wikipedia.org:443/wiki/URL</a:t>
            </a:r>
          </a:p>
        </p:txBody>
      </p:sp>
      <p:sp>
        <p:nvSpPr>
          <p:cNvPr id="526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29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32" name="https://en.wikipedia.org:443/wiki/URL"/>
          <p:cNvSpPr txBox="1"/>
          <p:nvPr/>
        </p:nvSpPr>
        <p:spPr>
          <a:xfrm>
            <a:off x="3594819" y="1295756"/>
            <a:ext cx="68819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https://en.wikipedia.org:443/wiki/URL</a:t>
            </a:r>
          </a:p>
        </p:txBody>
      </p:sp>
      <p:sp>
        <p:nvSpPr>
          <p:cNvPr id="533" name="Rectangle"/>
          <p:cNvSpPr/>
          <p:nvPr/>
        </p:nvSpPr>
        <p:spPr>
          <a:xfrm>
            <a:off x="5105400" y="1383604"/>
            <a:ext cx="2972842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4" name="domain name"/>
          <p:cNvSpPr txBox="1"/>
          <p:nvPr/>
        </p:nvSpPr>
        <p:spPr>
          <a:xfrm>
            <a:off x="5706665" y="863599"/>
            <a:ext cx="17703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domain name</a:t>
            </a:r>
          </a:p>
        </p:txBody>
      </p:sp>
      <p:sp>
        <p:nvSpPr>
          <p:cNvPr id="535" name="Rectangle"/>
          <p:cNvSpPr/>
          <p:nvPr/>
        </p:nvSpPr>
        <p:spPr>
          <a:xfrm>
            <a:off x="8249096" y="1383604"/>
            <a:ext cx="514946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6" name="port"/>
          <p:cNvSpPr txBox="1"/>
          <p:nvPr/>
        </p:nvSpPr>
        <p:spPr>
          <a:xfrm>
            <a:off x="8174980" y="1709637"/>
            <a:ext cx="66317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</a:t>
            </a:r>
          </a:p>
        </p:txBody>
      </p:sp>
      <p:sp>
        <p:nvSpPr>
          <p:cNvPr id="537" name="Rectangle"/>
          <p:cNvSpPr/>
          <p:nvPr/>
        </p:nvSpPr>
        <p:spPr>
          <a:xfrm>
            <a:off x="8833296" y="1383604"/>
            <a:ext cx="1647280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resource"/>
          <p:cNvSpPr txBox="1"/>
          <p:nvPr/>
        </p:nvSpPr>
        <p:spPr>
          <a:xfrm>
            <a:off x="9059589" y="820637"/>
            <a:ext cx="120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resource</a:t>
            </a:r>
          </a:p>
        </p:txBody>
      </p:sp>
      <p:sp>
        <p:nvSpPr>
          <p:cNvPr id="539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URL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URLs</a:t>
            </a:r>
          </a:p>
        </p:txBody>
      </p:sp>
      <p:sp>
        <p:nvSpPr>
          <p:cNvPr id="542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pic>
        <p:nvPicPr>
          <p:cNvPr id="54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78" y="2880864"/>
            <a:ext cx="8630044" cy="3991872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https://en.wikipedia.org/wiki/URL"/>
          <p:cNvSpPr txBox="1"/>
          <p:nvPr/>
        </p:nvSpPr>
        <p:spPr>
          <a:xfrm>
            <a:off x="3607519" y="1295756"/>
            <a:ext cx="615032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https://en.wikipedia.org/wiki/URL</a:t>
            </a:r>
          </a:p>
        </p:txBody>
      </p:sp>
      <p:sp>
        <p:nvSpPr>
          <p:cNvPr id="546" name="Rectangle"/>
          <p:cNvSpPr/>
          <p:nvPr/>
        </p:nvSpPr>
        <p:spPr>
          <a:xfrm>
            <a:off x="5105400" y="1383604"/>
            <a:ext cx="2900809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domain name"/>
          <p:cNvSpPr txBox="1"/>
          <p:nvPr/>
        </p:nvSpPr>
        <p:spPr>
          <a:xfrm>
            <a:off x="5706665" y="863599"/>
            <a:ext cx="17703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domain name</a:t>
            </a:r>
          </a:p>
        </p:txBody>
      </p:sp>
      <p:sp>
        <p:nvSpPr>
          <p:cNvPr id="548" name="port would have defaulted to 443 if not specified"/>
          <p:cNvSpPr txBox="1"/>
          <p:nvPr/>
        </p:nvSpPr>
        <p:spPr>
          <a:xfrm>
            <a:off x="5058965" y="2060261"/>
            <a:ext cx="6133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port would have defaulted to 443 if not specified</a:t>
            </a:r>
          </a:p>
        </p:txBody>
      </p:sp>
      <p:sp>
        <p:nvSpPr>
          <p:cNvPr id="549" name="Rectangle"/>
          <p:cNvSpPr/>
          <p:nvPr/>
        </p:nvSpPr>
        <p:spPr>
          <a:xfrm>
            <a:off x="8083996" y="1383604"/>
            <a:ext cx="1647280" cy="294205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resource"/>
          <p:cNvSpPr txBox="1"/>
          <p:nvPr/>
        </p:nvSpPr>
        <p:spPr>
          <a:xfrm>
            <a:off x="8297589" y="820637"/>
            <a:ext cx="12053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resource</a:t>
            </a:r>
          </a:p>
        </p:txBody>
      </p:sp>
      <p:sp>
        <p:nvSpPr>
          <p:cNvPr id="551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54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55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7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58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59" name="please send /about.html"/>
          <p:cNvSpPr txBox="1"/>
          <p:nvPr/>
        </p:nvSpPr>
        <p:spPr>
          <a:xfrm>
            <a:off x="4381914" y="6108699"/>
            <a:ext cx="30259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please send /about.html</a:t>
            </a:r>
          </a:p>
        </p:txBody>
      </p:sp>
      <p:sp>
        <p:nvSpPr>
          <p:cNvPr id="560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6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56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6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56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56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56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568" name="Callout"/>
          <p:cNvSpPr/>
          <p:nvPr/>
        </p:nvSpPr>
        <p:spPr>
          <a:xfrm>
            <a:off x="2921000" y="7603729"/>
            <a:ext cx="4450557" cy="1909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3" y="0"/>
                </a:moveTo>
                <a:cubicBezTo>
                  <a:pt x="1782" y="0"/>
                  <a:pt x="1603" y="418"/>
                  <a:pt x="1603" y="934"/>
                </a:cubicBezTo>
                <a:lnTo>
                  <a:pt x="1603" y="7471"/>
                </a:lnTo>
                <a:lnTo>
                  <a:pt x="0" y="9339"/>
                </a:lnTo>
                <a:lnTo>
                  <a:pt x="1603" y="11206"/>
                </a:lnTo>
                <a:lnTo>
                  <a:pt x="1603" y="20666"/>
                </a:lnTo>
                <a:cubicBezTo>
                  <a:pt x="1603" y="21182"/>
                  <a:pt x="1782" y="21600"/>
                  <a:pt x="2003" y="21600"/>
                </a:cubicBezTo>
                <a:lnTo>
                  <a:pt x="21199" y="21600"/>
                </a:lnTo>
                <a:cubicBezTo>
                  <a:pt x="21421" y="21600"/>
                  <a:pt x="21600" y="21182"/>
                  <a:pt x="21600" y="20666"/>
                </a:cubicBezTo>
                <a:lnTo>
                  <a:pt x="21600" y="934"/>
                </a:lnTo>
                <a:cubicBezTo>
                  <a:pt x="21600" y="418"/>
                  <a:pt x="21421" y="0"/>
                  <a:pt x="21199" y="0"/>
                </a:cubicBezTo>
                <a:lnTo>
                  <a:pt x="2003" y="0"/>
                </a:lnTo>
                <a:close/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9" name="URL"/>
          <p:cNvSpPr txBox="1"/>
          <p:nvPr/>
        </p:nvSpPr>
        <p:spPr>
          <a:xfrm>
            <a:off x="1993387" y="8191499"/>
            <a:ext cx="798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URL</a:t>
            </a:r>
          </a:p>
        </p:txBody>
      </p:sp>
      <p:sp>
        <p:nvSpPr>
          <p:cNvPr id="570" name="how do we specify this?"/>
          <p:cNvSpPr txBox="1"/>
          <p:nvPr/>
        </p:nvSpPr>
        <p:spPr>
          <a:xfrm>
            <a:off x="7757128" y="8928099"/>
            <a:ext cx="27787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how do we specify this?</a:t>
            </a:r>
          </a:p>
        </p:txBody>
      </p:sp>
      <p:sp>
        <p:nvSpPr>
          <p:cNvPr id="571" name="We need three things:…"/>
          <p:cNvSpPr txBox="1"/>
          <p:nvPr/>
        </p:nvSpPr>
        <p:spPr>
          <a:xfrm>
            <a:off x="3553784" y="7756129"/>
            <a:ext cx="4051848" cy="211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b="0"/>
            </a:pPr>
            <a:r>
              <a:t>We need three things: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domain name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port number</a:t>
            </a:r>
          </a:p>
          <a:p>
            <a:pPr marL="476250" indent="-476250" algn="l">
              <a:buSzPct val="100000"/>
              <a:buAutoNum type="arabicPeriod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resource (file name)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ata Science and the Interne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Science and the Internet</a:t>
            </a:r>
          </a:p>
        </p:txBody>
      </p:sp>
      <p:sp>
        <p:nvSpPr>
          <p:cNvPr id="129" name="There are tons of online sources of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695857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There are tons of online sources of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Examples: </a:t>
            </a:r>
            <a:r>
              <a:rPr lang="en-US" sz="2600" dirty="0">
                <a:hlinkClick r:id="rId2"/>
              </a:rPr>
              <a:t>https://www.msyamkumar.com/cs220/f21/datasets.html</a:t>
            </a:r>
            <a:endParaRPr sz="2600" u="sng" dirty="0">
              <a:hlinkClick r:id="rId3"/>
            </a:endParaRPr>
          </a:p>
          <a:p>
            <a:pPr marL="0" indent="0">
              <a:buSzTx/>
              <a:buNone/>
            </a:pPr>
            <a:r>
              <a:rPr dirty="0"/>
              <a:t>Wide range of topics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healthcare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roads and city planning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astronomy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population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business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entertainment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education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/>
              <a:t>etc</a:t>
            </a:r>
            <a:endParaRPr dirty="0"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2850018"/>
            <a:ext cx="3374970" cy="27316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84" y="3778910"/>
            <a:ext cx="4260101" cy="26783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673" y="5532121"/>
            <a:ext cx="3786648" cy="33351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74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75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6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7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78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79" name="please send /about.html"/>
          <p:cNvSpPr txBox="1"/>
          <p:nvPr/>
        </p:nvSpPr>
        <p:spPr>
          <a:xfrm>
            <a:off x="4381914" y="6108699"/>
            <a:ext cx="30259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please send /about.html</a:t>
            </a:r>
          </a:p>
        </p:txBody>
      </p:sp>
      <p:sp>
        <p:nvSpPr>
          <p:cNvPr id="580" name="Line"/>
          <p:cNvSpPr/>
          <p:nvPr/>
        </p:nvSpPr>
        <p:spPr>
          <a:xfrm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1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82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583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584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585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586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587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588" name="GET /about.html HTTP/1.1…"/>
          <p:cNvSpPr txBox="1"/>
          <p:nvPr/>
        </p:nvSpPr>
        <p:spPr>
          <a:xfrm>
            <a:off x="2969584" y="7946629"/>
            <a:ext cx="4512204" cy="14917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/about.html</a:t>
            </a:r>
            <a:r>
              <a:t>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589" name="HTTP Request:"/>
          <p:cNvSpPr txBox="1"/>
          <p:nvPr/>
        </p:nvSpPr>
        <p:spPr>
          <a:xfrm>
            <a:off x="310678" y="84639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HTT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HTTP</a:t>
            </a:r>
          </a:p>
        </p:txBody>
      </p:sp>
      <p:sp>
        <p:nvSpPr>
          <p:cNvPr id="592" name="Protocol for communicating web data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15723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Protocol for communicating web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downloading a specific webpage, image, etc</a:t>
            </a:r>
          </a:p>
        </p:txBody>
      </p:sp>
      <p:sp>
        <p:nvSpPr>
          <p:cNvPr id="593" name="Notebook"/>
          <p:cNvSpPr/>
          <p:nvPr/>
        </p:nvSpPr>
        <p:spPr>
          <a:xfrm>
            <a:off x="771588" y="4844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Rectangle"/>
          <p:cNvSpPr/>
          <p:nvPr/>
        </p:nvSpPr>
        <p:spPr>
          <a:xfrm>
            <a:off x="8234150" y="3898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5" name="computer 1"/>
          <p:cNvSpPr txBox="1"/>
          <p:nvPr/>
        </p:nvSpPr>
        <p:spPr>
          <a:xfrm>
            <a:off x="1441904" y="6705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596" name="computer 2"/>
          <p:cNvSpPr txBox="1"/>
          <p:nvPr/>
        </p:nvSpPr>
        <p:spPr>
          <a:xfrm>
            <a:off x="9188905" y="7721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597" name="response"/>
          <p:cNvSpPr txBox="1"/>
          <p:nvPr/>
        </p:nvSpPr>
        <p:spPr>
          <a:xfrm>
            <a:off x="5280687" y="6108699"/>
            <a:ext cx="12284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response</a:t>
            </a:r>
          </a:p>
        </p:txBody>
      </p:sp>
      <p:sp>
        <p:nvSpPr>
          <p:cNvPr id="598" name="Line"/>
          <p:cNvSpPr/>
          <p:nvPr/>
        </p:nvSpPr>
        <p:spPr>
          <a:xfrm flipH="1" flipV="1">
            <a:off x="3644841" y="6065026"/>
            <a:ext cx="498526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9" name="Python"/>
          <p:cNvSpPr/>
          <p:nvPr/>
        </p:nvSpPr>
        <p:spPr>
          <a:xfrm>
            <a:off x="2559794" y="5829300"/>
            <a:ext cx="1021259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600" name="program B"/>
          <p:cNvSpPr txBox="1"/>
          <p:nvPr/>
        </p:nvSpPr>
        <p:spPr>
          <a:xfrm>
            <a:off x="1291059" y="5868176"/>
            <a:ext cx="120248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B</a:t>
            </a:r>
          </a:p>
        </p:txBody>
      </p:sp>
      <p:sp>
        <p:nvSpPr>
          <p:cNvPr id="601" name="Python"/>
          <p:cNvSpPr/>
          <p:nvPr/>
        </p:nvSpPr>
        <p:spPr>
          <a:xfrm>
            <a:off x="8635884" y="5842000"/>
            <a:ext cx="1021260" cy="4714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</a:t>
            </a:r>
          </a:p>
        </p:txBody>
      </p:sp>
      <p:sp>
        <p:nvSpPr>
          <p:cNvPr id="602" name="program Y"/>
          <p:cNvSpPr txBox="1"/>
          <p:nvPr/>
        </p:nvSpPr>
        <p:spPr>
          <a:xfrm>
            <a:off x="9806678" y="5880876"/>
            <a:ext cx="117482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program Y</a:t>
            </a:r>
          </a:p>
        </p:txBody>
      </p:sp>
      <p:sp>
        <p:nvSpPr>
          <p:cNvPr id="603" name="port 80"/>
          <p:cNvSpPr txBox="1"/>
          <p:nvPr/>
        </p:nvSpPr>
        <p:spPr>
          <a:xfrm>
            <a:off x="8698379" y="6280149"/>
            <a:ext cx="8962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port 80</a:t>
            </a:r>
          </a:p>
        </p:txBody>
      </p:sp>
      <p:sp>
        <p:nvSpPr>
          <p:cNvPr id="604" name="address: 12.34.56.78"/>
          <p:cNvSpPr txBox="1"/>
          <p:nvPr/>
        </p:nvSpPr>
        <p:spPr>
          <a:xfrm>
            <a:off x="8503826" y="3321049"/>
            <a:ext cx="3180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12.34.56.78</a:t>
            </a:r>
          </a:p>
        </p:txBody>
      </p:sp>
      <p:sp>
        <p:nvSpPr>
          <p:cNvPr id="605" name="domain: example.com"/>
          <p:cNvSpPr txBox="1"/>
          <p:nvPr/>
        </p:nvSpPr>
        <p:spPr>
          <a:xfrm>
            <a:off x="8703256" y="2946399"/>
            <a:ext cx="27814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domain: </a:t>
            </a:r>
            <a:r>
              <a:rPr u="sng">
                <a:hlinkClick r:id="rId2"/>
              </a:rPr>
              <a:t>example.com</a:t>
            </a:r>
          </a:p>
        </p:txBody>
      </p:sp>
      <p:sp>
        <p:nvSpPr>
          <p:cNvPr id="606" name="HTTP/1.0 200 OK…"/>
          <p:cNvSpPr txBox="1"/>
          <p:nvPr/>
        </p:nvSpPr>
        <p:spPr>
          <a:xfrm>
            <a:off x="2969584" y="7741891"/>
            <a:ext cx="5661654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07" name="HTTP Response:"/>
          <p:cNvSpPr txBox="1"/>
          <p:nvPr/>
        </p:nvSpPr>
        <p:spPr>
          <a:xfrm>
            <a:off x="210889" y="8463906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10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11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12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13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14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17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18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19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20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21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22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3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24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data in about.html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quest and Response Head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 and Response Headers</a:t>
            </a:r>
          </a:p>
        </p:txBody>
      </p:sp>
      <p:sp>
        <p:nvSpPr>
          <p:cNvPr id="628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29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30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31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32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33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4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35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6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data in about.html</a:t>
            </a:r>
          </a:p>
        </p:txBody>
      </p:sp>
      <p:sp>
        <p:nvSpPr>
          <p:cNvPr id="637" name="Callout"/>
          <p:cNvSpPr/>
          <p:nvPr/>
        </p:nvSpPr>
        <p:spPr>
          <a:xfrm>
            <a:off x="5608835" y="5080745"/>
            <a:ext cx="663180" cy="695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7" y="0"/>
                </a:moveTo>
                <a:lnTo>
                  <a:pt x="7394" y="11804"/>
                </a:lnTo>
                <a:lnTo>
                  <a:pt x="2120" y="11804"/>
                </a:lnTo>
                <a:cubicBezTo>
                  <a:pt x="947" y="11804"/>
                  <a:pt x="0" y="12707"/>
                  <a:pt x="0" y="13825"/>
                </a:cubicBezTo>
                <a:lnTo>
                  <a:pt x="0" y="19567"/>
                </a:lnTo>
                <a:cubicBezTo>
                  <a:pt x="0" y="20685"/>
                  <a:pt x="947" y="21600"/>
                  <a:pt x="2120" y="21600"/>
                </a:cubicBezTo>
                <a:lnTo>
                  <a:pt x="19480" y="21600"/>
                </a:lnTo>
                <a:cubicBezTo>
                  <a:pt x="20653" y="21600"/>
                  <a:pt x="21600" y="20685"/>
                  <a:pt x="21600" y="19567"/>
                </a:cubicBezTo>
                <a:lnTo>
                  <a:pt x="21600" y="13825"/>
                </a:lnTo>
                <a:cubicBezTo>
                  <a:pt x="21600" y="12707"/>
                  <a:pt x="20653" y="11804"/>
                  <a:pt x="19480" y="11804"/>
                </a:cubicBezTo>
                <a:lnTo>
                  <a:pt x="15899" y="11804"/>
                </a:lnTo>
                <a:lnTo>
                  <a:pt x="11647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8" name="status code.  200 is good.  404, 500, others are…"/>
          <p:cNvSpPr txBox="1"/>
          <p:nvPr/>
        </p:nvSpPr>
        <p:spPr>
          <a:xfrm>
            <a:off x="5713611" y="4279404"/>
            <a:ext cx="6301979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status code.</a:t>
            </a:r>
            <a:r>
              <a:t>  200 is good.  404, 500, others are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various errors or other more complicated states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HTTP/1.0 200 OK…"/>
          <p:cNvSpPr txBox="1"/>
          <p:nvPr/>
        </p:nvSpPr>
        <p:spPr>
          <a:xfrm>
            <a:off x="4290384" y="5417791"/>
            <a:ext cx="7152565" cy="260761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Server: Werkzeug/0.14.1 Python/3.6.6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Date: Sun, 11 Nov 2018 17:00:29 GMT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all the contents</a:t>
            </a:r>
          </a:p>
        </p:txBody>
      </p:sp>
      <p:sp>
        <p:nvSpPr>
          <p:cNvPr id="641" name="HTTP Response:"/>
          <p:cNvSpPr txBox="1"/>
          <p:nvPr/>
        </p:nvSpPr>
        <p:spPr>
          <a:xfrm>
            <a:off x="1582489" y="6378700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642" name="GET /about.html HTTP/1.1…"/>
          <p:cNvSpPr txBox="1"/>
          <p:nvPr/>
        </p:nvSpPr>
        <p:spPr>
          <a:xfrm>
            <a:off x="4246298" y="2434829"/>
            <a:ext cx="5990315" cy="16981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/about.html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643" name="HTTP Request:"/>
          <p:cNvSpPr txBox="1"/>
          <p:nvPr/>
        </p:nvSpPr>
        <p:spPr>
          <a:xfrm>
            <a:off x="1682278" y="2952106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644" name="There are LOTS of details here we don’t care about right now"/>
          <p:cNvSpPr txBox="1"/>
          <p:nvPr/>
        </p:nvSpPr>
        <p:spPr>
          <a:xfrm>
            <a:off x="2535832" y="8559130"/>
            <a:ext cx="7933136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There are </a:t>
            </a:r>
            <a:r>
              <a:rPr b="1"/>
              <a:t>LOTS</a:t>
            </a:r>
            <a:r>
              <a:t> of details here we don’t care about right now</a:t>
            </a:r>
          </a:p>
        </p:txBody>
      </p:sp>
      <p:sp>
        <p:nvSpPr>
          <p:cNvPr id="645" name="Callout"/>
          <p:cNvSpPr/>
          <p:nvPr/>
        </p:nvSpPr>
        <p:spPr>
          <a:xfrm>
            <a:off x="4851400" y="2069704"/>
            <a:ext cx="1804591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37" y="0"/>
                </a:moveTo>
                <a:lnTo>
                  <a:pt x="16417" y="10359"/>
                </a:lnTo>
                <a:lnTo>
                  <a:pt x="760" y="10359"/>
                </a:lnTo>
                <a:cubicBezTo>
                  <a:pt x="340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340" y="21600"/>
                  <a:pt x="760" y="21600"/>
                </a:cubicBezTo>
                <a:lnTo>
                  <a:pt x="20840" y="21600"/>
                </a:lnTo>
                <a:cubicBezTo>
                  <a:pt x="21260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1260" y="10359"/>
                  <a:pt x="20840" y="10359"/>
                </a:cubicBezTo>
                <a:lnTo>
                  <a:pt x="19458" y="10359"/>
                </a:lnTo>
                <a:lnTo>
                  <a:pt x="1793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6" name="we want the about.html page"/>
          <p:cNvSpPr txBox="1"/>
          <p:nvPr/>
        </p:nvSpPr>
        <p:spPr>
          <a:xfrm>
            <a:off x="6252145" y="1468829"/>
            <a:ext cx="37009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we want the about.html page</a:t>
            </a:r>
          </a:p>
        </p:txBody>
      </p:sp>
      <p:sp>
        <p:nvSpPr>
          <p:cNvPr id="647" name="Callout"/>
          <p:cNvSpPr/>
          <p:nvPr/>
        </p:nvSpPr>
        <p:spPr>
          <a:xfrm>
            <a:off x="3730625" y="7260829"/>
            <a:ext cx="3675857" cy="55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84" y="0"/>
                </a:moveTo>
                <a:cubicBezTo>
                  <a:pt x="3006" y="0"/>
                  <a:pt x="2780" y="1506"/>
                  <a:pt x="2780" y="3354"/>
                </a:cubicBezTo>
                <a:lnTo>
                  <a:pt x="2780" y="4581"/>
                </a:lnTo>
                <a:lnTo>
                  <a:pt x="0" y="11274"/>
                </a:lnTo>
                <a:lnTo>
                  <a:pt x="2780" y="17966"/>
                </a:lnTo>
                <a:lnTo>
                  <a:pt x="2780" y="18261"/>
                </a:lnTo>
                <a:cubicBezTo>
                  <a:pt x="2780" y="20110"/>
                  <a:pt x="3006" y="21600"/>
                  <a:pt x="3284" y="21600"/>
                </a:cubicBezTo>
                <a:lnTo>
                  <a:pt x="21099" y="21600"/>
                </a:lnTo>
                <a:cubicBezTo>
                  <a:pt x="21376" y="21600"/>
                  <a:pt x="21600" y="20110"/>
                  <a:pt x="21600" y="18261"/>
                </a:cubicBezTo>
                <a:lnTo>
                  <a:pt x="21600" y="3354"/>
                </a:lnTo>
                <a:cubicBezTo>
                  <a:pt x="21600" y="1506"/>
                  <a:pt x="21376" y="0"/>
                  <a:pt x="21099" y="0"/>
                </a:cubicBezTo>
                <a:lnTo>
                  <a:pt x="3284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8" name="data in about.html"/>
          <p:cNvSpPr txBox="1"/>
          <p:nvPr/>
        </p:nvSpPr>
        <p:spPr>
          <a:xfrm>
            <a:off x="1150590" y="7282856"/>
            <a:ext cx="23470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data in about.html</a:t>
            </a:r>
          </a:p>
        </p:txBody>
      </p:sp>
      <p:sp>
        <p:nvSpPr>
          <p:cNvPr id="649" name="Callout"/>
          <p:cNvSpPr/>
          <p:nvPr/>
        </p:nvSpPr>
        <p:spPr>
          <a:xfrm>
            <a:off x="5608835" y="5080745"/>
            <a:ext cx="663180" cy="695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7" y="0"/>
                </a:moveTo>
                <a:lnTo>
                  <a:pt x="7394" y="11804"/>
                </a:lnTo>
                <a:lnTo>
                  <a:pt x="2120" y="11804"/>
                </a:lnTo>
                <a:cubicBezTo>
                  <a:pt x="947" y="11804"/>
                  <a:pt x="0" y="12707"/>
                  <a:pt x="0" y="13825"/>
                </a:cubicBezTo>
                <a:lnTo>
                  <a:pt x="0" y="19567"/>
                </a:lnTo>
                <a:cubicBezTo>
                  <a:pt x="0" y="20685"/>
                  <a:pt x="947" y="21600"/>
                  <a:pt x="2120" y="21600"/>
                </a:cubicBezTo>
                <a:lnTo>
                  <a:pt x="19480" y="21600"/>
                </a:lnTo>
                <a:cubicBezTo>
                  <a:pt x="20653" y="21600"/>
                  <a:pt x="21600" y="20685"/>
                  <a:pt x="21600" y="19567"/>
                </a:cubicBezTo>
                <a:lnTo>
                  <a:pt x="21600" y="13825"/>
                </a:lnTo>
                <a:cubicBezTo>
                  <a:pt x="21600" y="12707"/>
                  <a:pt x="20653" y="11804"/>
                  <a:pt x="19480" y="11804"/>
                </a:cubicBezTo>
                <a:lnTo>
                  <a:pt x="15899" y="11804"/>
                </a:lnTo>
                <a:lnTo>
                  <a:pt x="11647" y="0"/>
                </a:lnTo>
                <a:close/>
              </a:path>
            </a:pathLst>
          </a:cu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0" name="status code.  200 is good.  404, 500, others are…"/>
          <p:cNvSpPr txBox="1"/>
          <p:nvPr/>
        </p:nvSpPr>
        <p:spPr>
          <a:xfrm>
            <a:off x="5713611" y="4279404"/>
            <a:ext cx="6301979" cy="8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rgbClr val="929292"/>
                </a:solidFill>
              </a:defRPr>
            </a:pPr>
            <a:r>
              <a:rPr b="1"/>
              <a:t>status code.</a:t>
            </a:r>
            <a:r>
              <a:t>  200 is good.  404, 500, others are</a:t>
            </a:r>
          </a:p>
          <a:p>
            <a:pPr>
              <a:defRPr b="0">
                <a:solidFill>
                  <a:srgbClr val="929292"/>
                </a:solidFill>
              </a:defRPr>
            </a:pPr>
            <a:r>
              <a:t>various errors or other more complicated states</a:t>
            </a:r>
          </a:p>
        </p:txBody>
      </p:sp>
      <p:sp>
        <p:nvSpPr>
          <p:cNvPr id="651" name="Callout"/>
          <p:cNvSpPr/>
          <p:nvPr/>
        </p:nvSpPr>
        <p:spPr>
          <a:xfrm>
            <a:off x="4227859" y="2069704"/>
            <a:ext cx="561183" cy="78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2" y="0"/>
                </a:moveTo>
                <a:lnTo>
                  <a:pt x="4934" y="10359"/>
                </a:lnTo>
                <a:lnTo>
                  <a:pt x="2444" y="10359"/>
                </a:lnTo>
                <a:cubicBezTo>
                  <a:pt x="1094" y="10359"/>
                  <a:pt x="0" y="11139"/>
                  <a:pt x="0" y="12100"/>
                </a:cubicBezTo>
                <a:lnTo>
                  <a:pt x="0" y="19859"/>
                </a:lnTo>
                <a:cubicBezTo>
                  <a:pt x="0" y="20821"/>
                  <a:pt x="1094" y="21600"/>
                  <a:pt x="2444" y="21600"/>
                </a:cubicBezTo>
                <a:lnTo>
                  <a:pt x="19156" y="21600"/>
                </a:lnTo>
                <a:cubicBezTo>
                  <a:pt x="20506" y="21600"/>
                  <a:pt x="21600" y="20821"/>
                  <a:pt x="21600" y="19859"/>
                </a:cubicBezTo>
                <a:lnTo>
                  <a:pt x="21600" y="12100"/>
                </a:lnTo>
                <a:cubicBezTo>
                  <a:pt x="21600" y="11139"/>
                  <a:pt x="20506" y="10359"/>
                  <a:pt x="19156" y="10359"/>
                </a:cubicBezTo>
                <a:lnTo>
                  <a:pt x="14711" y="10359"/>
                </a:lnTo>
                <a:lnTo>
                  <a:pt x="982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method.  GET is simple download.…"/>
          <p:cNvSpPr txBox="1"/>
          <p:nvPr/>
        </p:nvSpPr>
        <p:spPr>
          <a:xfrm>
            <a:off x="628054" y="439311"/>
            <a:ext cx="4611292" cy="1525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method</a:t>
            </a:r>
            <a:r>
              <a:t>.  </a:t>
            </a:r>
            <a:r>
              <a:rPr i="1"/>
              <a:t>GET</a:t>
            </a:r>
            <a:r>
              <a:t> is simple download.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POST</a:t>
            </a:r>
            <a:r>
              <a:t> means we are uploading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as part of our request.  We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won’t talk about others today.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655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Requests modu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Requests module</a:t>
            </a:r>
          </a:p>
        </p:txBody>
      </p:sp>
      <p:sp>
        <p:nvSpPr>
          <p:cNvPr id="658" name="Purpos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Purpose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easily send requests to a server and parse the response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i="1" dirty="0"/>
              <a:t>"HTTP for Humans™"</a:t>
            </a:r>
          </a:p>
          <a:p>
            <a:pPr marL="0" indent="0">
              <a:buSzTx/>
              <a:buNone/>
            </a:pPr>
            <a:r>
              <a:rPr dirty="0"/>
              <a:t>Installation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install:</a:t>
            </a:r>
            <a:br>
              <a:rPr dirty="0"/>
            </a:b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pip install requests</a:t>
            </a:r>
          </a:p>
          <a:p>
            <a:pPr marL="0" indent="0">
              <a:buSzTx/>
              <a:buNone/>
            </a:pPr>
            <a:r>
              <a:rPr dirty="0"/>
              <a:t>Using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just import:</a:t>
            </a:r>
            <a:br>
              <a:rPr dirty="0"/>
            </a:b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import requests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61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pic>
        <p:nvPicPr>
          <p:cNvPr id="6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65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sp>
        <p:nvSpPr>
          <p:cNvPr id="669" name="Connection Line"/>
          <p:cNvSpPr/>
          <p:nvPr/>
        </p:nvSpPr>
        <p:spPr>
          <a:xfrm>
            <a:off x="4103528" y="41131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7" name="sends a GET request to tyler.caraza-harter.com,…"/>
          <p:cNvSpPr txBox="1"/>
          <p:nvPr/>
        </p:nvSpPr>
        <p:spPr>
          <a:xfrm>
            <a:off x="5488809" y="4735572"/>
            <a:ext cx="639598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sends a </a:t>
            </a:r>
            <a:r>
              <a:rPr b="1" dirty="0"/>
              <a:t>GET</a:t>
            </a:r>
            <a:r>
              <a:rPr dirty="0"/>
              <a:t> request to </a:t>
            </a:r>
            <a:r>
              <a:rPr lang="en-US" u="sng" dirty="0">
                <a:hlinkClick r:id="rId2"/>
              </a:rPr>
              <a:t>www.msyamkumar.com</a:t>
            </a:r>
            <a:r>
              <a:rPr dirty="0"/>
              <a:t>,</a:t>
            </a:r>
          </a:p>
          <a:p>
            <a:pPr>
              <a:defRPr b="0"/>
            </a:pPr>
            <a:r>
              <a:rPr dirty="0"/>
              <a:t>asking for the contents of the </a:t>
            </a:r>
            <a:r>
              <a:rPr b="1" dirty="0"/>
              <a:t>/</a:t>
            </a:r>
            <a:r>
              <a:rPr b="1" dirty="0" err="1"/>
              <a:t>hello.txt</a:t>
            </a:r>
            <a:r>
              <a:rPr dirty="0"/>
              <a:t> page</a:t>
            </a:r>
          </a:p>
        </p:txBody>
      </p:sp>
      <p:pic>
        <p:nvPicPr>
          <p:cNvPr id="6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ata Science and the Interne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Science and the Internet</a:t>
            </a:r>
          </a:p>
        </p:txBody>
      </p:sp>
      <p:sp>
        <p:nvSpPr>
          <p:cNvPr id="135" name="There are tons of online sources of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89871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There are tons of online sources of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Examples: </a:t>
            </a:r>
            <a:r>
              <a:rPr lang="en-US" sz="2600" dirty="0">
                <a:hlinkClick r:id="rId2"/>
              </a:rPr>
              <a:t>https://www.msyamkumar.com/cs220/f21/datasets.html</a:t>
            </a:r>
            <a:endParaRPr lang="en-US" sz="2600" u="sng" dirty="0">
              <a:hlinkClick r:id="rId3"/>
            </a:endParaRPr>
          </a:p>
          <a:p>
            <a:pPr marL="0" indent="0">
              <a:buSzTx/>
              <a:buNone/>
            </a:pPr>
            <a:r>
              <a:rPr dirty="0"/>
              <a:t>Wide range of topics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healthcare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roads and city planning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astronomy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population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business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entertainment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education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/>
              <a:t>etc</a:t>
            </a:r>
            <a:endParaRPr dirty="0"/>
          </a:p>
          <a:p>
            <a:pPr marL="0" indent="0">
              <a:buSzTx/>
              <a:buNone/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rPr dirty="0"/>
              <a:t>Why not just download data by hand?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2850018"/>
            <a:ext cx="3374970" cy="27316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84" y="3778910"/>
            <a:ext cx="4260101" cy="26783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673" y="5532121"/>
            <a:ext cx="3786648" cy="333513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72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</p:txBody>
      </p:sp>
      <p:sp>
        <p:nvSpPr>
          <p:cNvPr id="676" name="Connection Line"/>
          <p:cNvSpPr/>
          <p:nvPr/>
        </p:nvSpPr>
        <p:spPr>
          <a:xfrm>
            <a:off x="1436528" y="41131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4" name="put response from tyler.caraza-harter.com in the resp variable"/>
          <p:cNvSpPr txBox="1"/>
          <p:nvPr/>
        </p:nvSpPr>
        <p:spPr>
          <a:xfrm>
            <a:off x="2611959" y="4780538"/>
            <a:ext cx="82634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dirty="0"/>
              <a:t>put response from </a:t>
            </a:r>
            <a:r>
              <a:rPr lang="en-US" u="sng" dirty="0">
                <a:hlinkClick r:id="rId2"/>
              </a:rPr>
              <a:t>www.msyamkumar.com</a:t>
            </a:r>
            <a:r>
              <a:rPr dirty="0"/>
              <a:t> in the resp variable</a:t>
            </a:r>
          </a:p>
        </p:txBody>
      </p:sp>
      <p:pic>
        <p:nvPicPr>
          <p:cNvPr id="6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79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make sure we got 200 (success) back</a:t>
            </a:r>
            <a:br>
              <a:rPr dirty="0"/>
            </a:br>
            <a:r>
              <a:rPr dirty="0"/>
              <a:t>assert(</a:t>
            </a: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status_code</a:t>
            </a:r>
            <a:r>
              <a:rPr dirty="0"/>
              <a:t> == </a:t>
            </a:r>
            <a:r>
              <a:rPr b="1" dirty="0"/>
              <a:t>200</a:t>
            </a:r>
            <a:r>
              <a:rPr dirty="0"/>
              <a:t>)</a:t>
            </a:r>
          </a:p>
        </p:txBody>
      </p:sp>
      <p:pic>
        <p:nvPicPr>
          <p:cNvPr id="6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83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raise_for_status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()</a:t>
            </a:r>
            <a:r>
              <a:rPr dirty="0"/>
              <a:t> # shortcut</a:t>
            </a:r>
          </a:p>
        </p:txBody>
      </p:sp>
      <p:pic>
        <p:nvPicPr>
          <p:cNvPr id="6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ET Reque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GET Request</a:t>
            </a:r>
          </a:p>
        </p:txBody>
      </p:sp>
      <p:sp>
        <p:nvSpPr>
          <p:cNvPr id="687" name="import reque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r>
              <a:rPr dirty="0"/>
              <a:t>"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 err="1"/>
              <a:t>resp.raise_for_status</a:t>
            </a:r>
            <a:r>
              <a:rPr dirty="0"/>
              <a:t>() # shortcut</a:t>
            </a:r>
            <a:br>
              <a:rPr dirty="0"/>
            </a:br>
            <a:r>
              <a:rPr dirty="0"/>
              <a:t>print(</a:t>
            </a:r>
            <a:r>
              <a:rPr dirty="0" err="1"/>
              <a:t>resp.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text</a:t>
            </a:r>
            <a:r>
              <a:rPr dirty="0"/>
              <a:t>) # "Hello! Welcome to my website."</a:t>
            </a:r>
          </a:p>
        </p:txBody>
      </p:sp>
      <p:pic>
        <p:nvPicPr>
          <p:cNvPr id="6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5702300"/>
            <a:ext cx="8369300" cy="3683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JSON Respon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JSON Responses</a:t>
            </a:r>
          </a:p>
        </p:txBody>
      </p:sp>
      <p:sp>
        <p:nvSpPr>
          <p:cNvPr id="691" name="import requests, 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26739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requests,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json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scores.json</a:t>
            </a:r>
            <a:r>
              <a:rPr dirty="0"/>
              <a:t>"</a:t>
            </a:r>
            <a:br>
              <a:rPr dirty="0"/>
            </a:b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json.loads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resp.text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pic>
        <p:nvPicPr>
          <p:cNvPr id="6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5245100"/>
            <a:ext cx="8597900" cy="4191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JSON Respon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JSON Responses</a:t>
            </a:r>
          </a:p>
        </p:txBody>
      </p:sp>
      <p:sp>
        <p:nvSpPr>
          <p:cNvPr id="695" name="import requests, 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requests</a:t>
            </a:r>
            <a:r>
              <a:rPr strike="sngStrike" dirty="0">
                <a:solidFill>
                  <a:srgbClr val="929292"/>
                </a:solidFill>
              </a:rPr>
              <a:t>, json</a:t>
            </a:r>
          </a:p>
          <a:p>
            <a:pPr marL="0" indent="0"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 = "</a:t>
            </a:r>
            <a:r>
              <a:t>https://</a:t>
            </a:r>
            <a:r>
              <a:rPr lang="en-US"/>
              <a:t>www</a:t>
            </a:r>
            <a:r>
              <a:rPr lang="en-US" dirty="0" err="1"/>
              <a:t>.msyamkumar</a:t>
            </a:r>
            <a:r>
              <a:rPr lang="en-US" err="1"/>
              <a:t>.</a:t>
            </a:r>
            <a:r>
              <a:rPr lang="en-US"/>
              <a:t>com</a:t>
            </a:r>
            <a:r>
              <a:rPr dirty="0"/>
              <a:t>/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scores.json</a:t>
            </a:r>
            <a:r>
              <a:rPr dirty="0"/>
              <a:t>"</a:t>
            </a:r>
            <a:br>
              <a:rPr dirty="0"/>
            </a:b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resp</a:t>
            </a:r>
            <a:r>
              <a:rPr dirty="0"/>
              <a:t>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requests</a:t>
            </a:r>
            <a:r>
              <a:rPr dirty="0" err="1"/>
              <a:t>.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get</a:t>
            </a:r>
            <a:r>
              <a:rPr dirty="0"/>
              <a:t>(</a:t>
            </a:r>
            <a:r>
              <a:rPr dirty="0" err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url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strike="sngStrike" dirty="0">
                <a:solidFill>
                  <a:srgbClr val="929292"/>
                </a:solidFill>
              </a:rPr>
              <a:t>scores = </a:t>
            </a:r>
            <a:r>
              <a:rPr strike="sngStrike" dirty="0" err="1">
                <a:solidFill>
                  <a:srgbClr val="929292"/>
                </a:solidFill>
              </a:rPr>
              <a:t>json.loads</a:t>
            </a:r>
            <a:r>
              <a:rPr strike="sngStrike" dirty="0">
                <a:solidFill>
                  <a:srgbClr val="929292"/>
                </a:solidFill>
              </a:rPr>
              <a:t>(</a:t>
            </a:r>
            <a:r>
              <a:rPr strike="sngStrike" dirty="0" err="1">
                <a:solidFill>
                  <a:srgbClr val="929292"/>
                </a:solidFill>
              </a:rPr>
              <a:t>resp.text</a:t>
            </a:r>
            <a:r>
              <a:rPr strike="sngStrike" dirty="0">
                <a:solidFill>
                  <a:srgbClr val="929292"/>
                </a:solidFill>
              </a:rPr>
              <a:t>)</a:t>
            </a:r>
            <a:br>
              <a:rPr strike="sngStrike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scores =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resp.json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() </a:t>
            </a:r>
            <a:r>
              <a:rPr dirty="0"/>
              <a:t># shortcut</a:t>
            </a:r>
          </a:p>
        </p:txBody>
      </p:sp>
      <p:pic>
        <p:nvPicPr>
          <p:cNvPr id="6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5245100"/>
            <a:ext cx="8597900" cy="4191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Demo 1: reddit bo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 1: reddit bot</a:t>
            </a:r>
          </a:p>
        </p:txBody>
      </p:sp>
      <p:sp>
        <p:nvSpPr>
          <p:cNvPr id="699" name="Goal: fetch titles from a subreddit"/>
          <p:cNvSpPr txBox="1">
            <a:spLocks noGrp="1"/>
          </p:cNvSpPr>
          <p:nvPr>
            <p:ph type="body" sz="quarter" idx="1"/>
          </p:nvPr>
        </p:nvSpPr>
        <p:spPr>
          <a:xfrm>
            <a:off x="952500" y="1333896"/>
            <a:ext cx="11540877" cy="90234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fetch titles from a subreddit</a:t>
            </a:r>
          </a:p>
        </p:txBody>
      </p:sp>
      <p:pic>
        <p:nvPicPr>
          <p:cNvPr id="700" name="Image" descr="Image"/>
          <p:cNvPicPr>
            <a:picLocks noChangeAspect="1"/>
          </p:cNvPicPr>
          <p:nvPr/>
        </p:nvPicPr>
        <p:blipFill>
          <a:blip r:embed="rId2"/>
          <a:srcRect t="3483"/>
          <a:stretch>
            <a:fillRect/>
          </a:stretch>
        </p:blipFill>
        <p:spPr>
          <a:xfrm>
            <a:off x="2749550" y="2094607"/>
            <a:ext cx="7378700" cy="1360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1" name="Image" descr="Image"/>
          <p:cNvPicPr>
            <a:picLocks noChangeAspect="1"/>
          </p:cNvPicPr>
          <p:nvPr/>
        </p:nvPicPr>
        <p:blipFill>
          <a:blip r:embed="rId3"/>
          <a:srcRect b="53179"/>
          <a:stretch>
            <a:fillRect/>
          </a:stretch>
        </p:blipFill>
        <p:spPr>
          <a:xfrm>
            <a:off x="2838450" y="4610447"/>
            <a:ext cx="10198100" cy="2759026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Rectangle"/>
          <p:cNvSpPr/>
          <p:nvPr/>
        </p:nvSpPr>
        <p:spPr>
          <a:xfrm>
            <a:off x="2336800" y="6944568"/>
            <a:ext cx="9066957" cy="47798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Arrow"/>
          <p:cNvSpPr/>
          <p:nvPr/>
        </p:nvSpPr>
        <p:spPr>
          <a:xfrm rot="5400000">
            <a:off x="6342707" y="3397770"/>
            <a:ext cx="1004343" cy="1270001"/>
          </a:xfrm>
          <a:prstGeom prst="rightArrow">
            <a:avLst>
              <a:gd name="adj1" fmla="val 40430"/>
              <a:gd name="adj2" fmla="val 5966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Let's not all hit reddit at once (feel free to use these snapshots):"/>
          <p:cNvSpPr txBox="1"/>
          <p:nvPr/>
        </p:nvSpPr>
        <p:spPr>
          <a:xfrm>
            <a:off x="1104900" y="7660977"/>
            <a:ext cx="8009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Let's not all hit reddit at once (feel free to use these snapshots):</a:t>
            </a:r>
          </a:p>
        </p:txBody>
      </p:sp>
      <p:sp>
        <p:nvSpPr>
          <p:cNvPr id="705" name="https://tyler.caraza-harter.com/cs301/fall19/materials/code/lec-31/python.json"/>
          <p:cNvSpPr txBox="1"/>
          <p:nvPr/>
        </p:nvSpPr>
        <p:spPr>
          <a:xfrm>
            <a:off x="1104900" y="8140463"/>
            <a:ext cx="9457717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4"/>
              </a:defRPr>
            </a:lvl1pPr>
          </a:lstStyle>
          <a:p>
            <a:r>
              <a:rPr lang="en-US" dirty="0">
                <a:hlinkClick r:id="rId5"/>
              </a:rPr>
              <a:t>https://www.msyamkumar.com/cs220/f21/materials/lectureDemo_code/lec-31/other_files/python.json</a:t>
            </a:r>
            <a:endParaRPr dirty="0">
              <a:hlinkClick r:id="rId4"/>
            </a:endParaRPr>
          </a:p>
        </p:txBody>
      </p:sp>
      <p:sp>
        <p:nvSpPr>
          <p:cNvPr id="706" name="https://tyler.caraza-harter.com/cs301/fall19/materials/code/lec-31/UWMadison.json"/>
          <p:cNvSpPr txBox="1"/>
          <p:nvPr/>
        </p:nvSpPr>
        <p:spPr>
          <a:xfrm>
            <a:off x="1104900" y="8597663"/>
            <a:ext cx="9983502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6"/>
              </a:defRPr>
            </a:lvl1pPr>
          </a:lstStyle>
          <a:p>
            <a:r>
              <a:rPr lang="en-US" dirty="0">
                <a:hlinkClick r:id="rId7"/>
              </a:rPr>
              <a:t>https://www.msyamkumar.com/cs220/f21/materials/lectureDemo_code/lec-31/examples/UWMadison.json</a:t>
            </a:r>
            <a:endParaRPr dirty="0">
              <a:hlinkClick r:id="rId6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813053"/>
            <a:ext cx="4348113" cy="3492747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Demo 3: State Populat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 </a:t>
            </a:r>
            <a:r>
              <a:rPr lang="en-US" dirty="0"/>
              <a:t>2</a:t>
            </a:r>
            <a:r>
              <a:rPr dirty="0"/>
              <a:t>: State Populations</a:t>
            </a:r>
          </a:p>
        </p:txBody>
      </p:sp>
      <p:sp>
        <p:nvSpPr>
          <p:cNvPr id="719" name="Goal: fetch population data for all states and provide summary sta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fetch population data for all states and provide summary stats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List of state files: </a:t>
            </a:r>
            <a:r>
              <a:rPr lang="en-US" dirty="0">
                <a:hlinkClick r:id="rId3"/>
              </a:rPr>
              <a:t>https://www.msyamkumar.com/cs220/f21/materials/lectureDemo_code/lec-31/examples/data/state_files.txt</a:t>
            </a:r>
            <a:endParaRPr u="sng" dirty="0">
              <a:hlinkClick r:id="rId4"/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50 JSON files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Stats about population: mean, max, min, </a:t>
            </a:r>
            <a:r>
              <a:rPr dirty="0" err="1"/>
              <a:t>etc</a:t>
            </a:r>
            <a:endParaRPr dirty="0"/>
          </a:p>
        </p:txBody>
      </p:sp>
      <p:sp>
        <p:nvSpPr>
          <p:cNvPr id="720" name="Bonus!  &quot;cache&quot; results to make reruns of notebook faster"/>
          <p:cNvSpPr txBox="1"/>
          <p:nvPr/>
        </p:nvSpPr>
        <p:spPr>
          <a:xfrm>
            <a:off x="974129" y="7898730"/>
            <a:ext cx="75259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Bonus!  </a:t>
            </a:r>
            <a:r>
              <a:rPr b="0"/>
              <a:t>"cache" results to make reruns of notebook faster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Demo 2: Madison bus aler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</a:t>
            </a:r>
            <a:r>
              <a:rPr dirty="0"/>
              <a:t>: Madison bus alerts</a:t>
            </a:r>
          </a:p>
        </p:txBody>
      </p:sp>
      <p:sp>
        <p:nvSpPr>
          <p:cNvPr id="709" name="Goal: get text of all outstanding alerts"/>
          <p:cNvSpPr txBox="1">
            <a:spLocks noGrp="1"/>
          </p:cNvSpPr>
          <p:nvPr>
            <p:ph type="body" sz="quarter" idx="1"/>
          </p:nvPr>
        </p:nvSpPr>
        <p:spPr>
          <a:xfrm>
            <a:off x="952500" y="1333896"/>
            <a:ext cx="11540877" cy="90234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get text of all outstanding alerts</a:t>
            </a:r>
          </a:p>
        </p:txBody>
      </p:sp>
      <p:sp>
        <p:nvSpPr>
          <p:cNvPr id="710" name="Arrow"/>
          <p:cNvSpPr/>
          <p:nvPr/>
        </p:nvSpPr>
        <p:spPr>
          <a:xfrm rot="5400000">
            <a:off x="6461645" y="3956670"/>
            <a:ext cx="1004343" cy="1270001"/>
          </a:xfrm>
          <a:prstGeom prst="rightArrow">
            <a:avLst>
              <a:gd name="adj1" fmla="val 40430"/>
              <a:gd name="adj2" fmla="val 5966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1" name="Let's not all hit Madison at once (feel free to use this snapshot):"/>
          <p:cNvSpPr txBox="1"/>
          <p:nvPr/>
        </p:nvSpPr>
        <p:spPr>
          <a:xfrm>
            <a:off x="1104900" y="7660977"/>
            <a:ext cx="79588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Let's not all hit Madison at once (feel free to use this snapshot):</a:t>
            </a:r>
          </a:p>
        </p:txBody>
      </p:sp>
      <p:sp>
        <p:nvSpPr>
          <p:cNvPr id="712" name="https://tyler.caraza-harter.com/cs301/fall19/materials/code/lec-31/TrapezeRealTimeFeed.json"/>
          <p:cNvSpPr txBox="1"/>
          <p:nvPr/>
        </p:nvSpPr>
        <p:spPr>
          <a:xfrm>
            <a:off x="1104900" y="8140463"/>
            <a:ext cx="11009424" cy="50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500"/>
              </a:lnSpc>
              <a:defRPr sz="1800" b="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r>
              <a:rPr lang="en-US" dirty="0">
                <a:hlinkClick r:id="rId3"/>
              </a:rPr>
              <a:t>https://www.msyamkumar.com/cs220/f21/materials/lectureDemo_code/lec-31/other_files/TrapezeRealTimeFeed.json</a:t>
            </a:r>
            <a:endParaRPr dirty="0">
              <a:hlinkClick r:id="rId2"/>
            </a:endParaRPr>
          </a:p>
        </p:txBody>
      </p:sp>
      <p:pic>
        <p:nvPicPr>
          <p:cNvPr id="71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876" y="2413793"/>
            <a:ext cx="109220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Image" descr="Image"/>
          <p:cNvPicPr>
            <a:picLocks noChangeAspect="1"/>
          </p:cNvPicPr>
          <p:nvPr/>
        </p:nvPicPr>
        <p:blipFill>
          <a:blip r:embed="rId5"/>
          <a:srcRect b="26501"/>
          <a:stretch>
            <a:fillRect/>
          </a:stretch>
        </p:blipFill>
        <p:spPr>
          <a:xfrm>
            <a:off x="353888" y="5169346"/>
            <a:ext cx="12738101" cy="1978869"/>
          </a:xfrm>
          <a:prstGeom prst="rect">
            <a:avLst/>
          </a:prstGeom>
          <a:ln w="12700">
            <a:miter lim="400000"/>
          </a:ln>
        </p:spPr>
      </p:pic>
      <p:sp>
        <p:nvSpPr>
          <p:cNvPr id="715" name="Rectangle"/>
          <p:cNvSpPr/>
          <p:nvPr/>
        </p:nvSpPr>
        <p:spPr>
          <a:xfrm>
            <a:off x="372938" y="6794946"/>
            <a:ext cx="11984733" cy="47798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7792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otivation 1: too much dat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 1: too much data</a:t>
            </a:r>
          </a:p>
        </p:txBody>
      </p:sp>
      <p:sp>
        <p:nvSpPr>
          <p:cNvPr id="141" name="What if you’re analyzing language trends over time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if you’re analyzing language trends over time?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Dataset: Project Gutenberg has 57K free books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Too much work to download one by one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49" y="3537610"/>
            <a:ext cx="7007302" cy="440558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otivation 2: data doesn’t always come in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769626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 2: data doesn’t always come in files</a:t>
            </a:r>
          </a:p>
        </p:txBody>
      </p:sp>
      <p:sp>
        <p:nvSpPr>
          <p:cNvPr id="145" name="Many datasets are difficult to download complet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Many datasets are difficult to download complete</a:t>
            </a:r>
          </a:p>
          <a:p>
            <a:pPr marL="0" indent="0">
              <a:buSzTx/>
              <a:buNone/>
            </a:pPr>
            <a:r>
              <a:t>Instead, you can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make function calls to servers</a:t>
            </a:r>
            <a:b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</a:br>
            <a:r>
              <a:t>(we’ll learn how) to grab specific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Dataset: OpenStreetMap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You issue calls to get specific data:</a:t>
            </a:r>
          </a:p>
          <a:p>
            <a:pPr marL="1190625" lvl="1" indent="-555625">
              <a:spcBef>
                <a:spcPts val="0"/>
              </a:spcBef>
              <a:buSzPct val="100000"/>
              <a:buAutoNum type="arabicPeriod"/>
              <a:defRPr sz="2800"/>
            </a:pPr>
            <a:r>
              <a:t>specify latitude/longitude rectangle</a:t>
            </a:r>
          </a:p>
          <a:p>
            <a:pPr marL="1190625" lvl="1" indent="-555625">
              <a:spcBef>
                <a:spcPts val="0"/>
              </a:spcBef>
              <a:buSzPct val="100000"/>
              <a:buAutoNum type="arabicPeriod"/>
              <a:defRPr sz="2800"/>
            </a:pPr>
            <a:r>
              <a:t>specify structures of interest (e.g., bike paths)</a:t>
            </a:r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493" y="5948007"/>
            <a:ext cx="5697814" cy="299913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49" name="Motiv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Motivation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Networking Basics</a:t>
            </a:r>
          </a:p>
          <a:p>
            <a:pPr marL="0" indent="0">
              <a:buSzTx/>
              <a:buNone/>
            </a:pPr>
            <a:r>
              <a:t>HTTP (Hypertext Transfer Protocol)</a:t>
            </a:r>
          </a:p>
          <a:p>
            <a:pPr marL="0" indent="0">
              <a:buSzTx/>
              <a:buNone/>
            </a:pPr>
            <a:r>
              <a:t>Requests Module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etworking Basic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Networking Basics</a:t>
            </a:r>
          </a:p>
        </p:txBody>
      </p:sp>
      <p:sp>
        <p:nvSpPr>
          <p:cNvPr id="152" name="Notebook"/>
          <p:cNvSpPr/>
          <p:nvPr/>
        </p:nvSpPr>
        <p:spPr>
          <a:xfrm>
            <a:off x="771588" y="4082932"/>
            <a:ext cx="3242509" cy="181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omputer 1"/>
          <p:cNvSpPr txBox="1"/>
          <p:nvPr/>
        </p:nvSpPr>
        <p:spPr>
          <a:xfrm>
            <a:off x="1441904" y="59435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55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56" name="Computers communicate over a network (e.g., the Internet)…"/>
          <p:cNvSpPr txBox="1"/>
          <p:nvPr/>
        </p:nvSpPr>
        <p:spPr>
          <a:xfrm>
            <a:off x="2684660" y="8407400"/>
            <a:ext cx="7635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Computers communicate over a network (e.g., the Internet)</a:t>
            </a:r>
          </a:p>
          <a:p>
            <a:pPr>
              <a:defRPr b="0"/>
            </a:pPr>
            <a:r>
              <a:t>by sending messages to each other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2623</Words>
  <Application>Microsoft Macintosh PowerPoint</Application>
  <PresentationFormat>Custom</PresentationFormat>
  <Paragraphs>566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Courier</vt:lpstr>
      <vt:lpstr>Gill Sans</vt:lpstr>
      <vt:lpstr>Gill Sans Light</vt:lpstr>
      <vt:lpstr>Gill Sans SemiBold</vt:lpstr>
      <vt:lpstr>Menlo Regular</vt:lpstr>
      <vt:lpstr>Times Roman</vt:lpstr>
      <vt:lpstr>White</vt:lpstr>
      <vt:lpstr>[220 / 319] Web 1</vt:lpstr>
      <vt:lpstr>Learning Objectives Today</vt:lpstr>
      <vt:lpstr>Learning Objectives Today</vt:lpstr>
      <vt:lpstr>Data Science and the Internet</vt:lpstr>
      <vt:lpstr>Data Science and the Internet</vt:lpstr>
      <vt:lpstr>Motivation 1: too much data</vt:lpstr>
      <vt:lpstr>Motivation 2: data doesn’t always come in files</vt:lpstr>
      <vt:lpstr>Learning Objectives Today</vt:lpstr>
      <vt:lpstr>Networking Basics</vt:lpstr>
      <vt:lpstr>Networking Basics</vt:lpstr>
      <vt:lpstr>Networking Basics</vt:lpstr>
      <vt:lpstr>Networking Basics</vt:lpstr>
      <vt:lpstr>Networking Basics</vt:lpstr>
      <vt:lpstr>Networking Basics</vt:lpstr>
      <vt:lpstr>How do we send a letter?</vt:lpstr>
      <vt:lpstr>Internet Protocol</vt:lpstr>
      <vt:lpstr>Internet Protocol</vt:lpstr>
      <vt:lpstr>Internet Protocol</vt:lpstr>
      <vt:lpstr>Domain Names</vt:lpstr>
      <vt:lpstr>Domain Names</vt:lpstr>
      <vt:lpstr>Port Numbers</vt:lpstr>
      <vt:lpstr>Port Numbers</vt:lpstr>
      <vt:lpstr>Port Numbers</vt:lpstr>
      <vt:lpstr>Port Numbers</vt:lpstr>
      <vt:lpstr>PowerPoint Presentation</vt:lpstr>
      <vt:lpstr>PowerPoint Presentation</vt:lpstr>
      <vt:lpstr>Learning Objectives Today</vt:lpstr>
      <vt:lpstr>HTTP</vt:lpstr>
      <vt:lpstr>HTTP</vt:lpstr>
      <vt:lpstr>HTTP</vt:lpstr>
      <vt:lpstr>HTTP</vt:lpstr>
      <vt:lpstr>HTTP</vt:lpstr>
      <vt:lpstr>HTTP</vt:lpstr>
      <vt:lpstr>PowerPoint Presentation</vt:lpstr>
      <vt:lpstr>PowerPoint Presentation</vt:lpstr>
      <vt:lpstr>URLs</vt:lpstr>
      <vt:lpstr>URLs</vt:lpstr>
      <vt:lpstr>URLs</vt:lpstr>
      <vt:lpstr>HTTP</vt:lpstr>
      <vt:lpstr>HTTP</vt:lpstr>
      <vt:lpstr>HTTP</vt:lpstr>
      <vt:lpstr>Request and Response Headers</vt:lpstr>
      <vt:lpstr>Request and Response Headers</vt:lpstr>
      <vt:lpstr>Request and Response Headers</vt:lpstr>
      <vt:lpstr>PowerPoint Presentation</vt:lpstr>
      <vt:lpstr>Learning Objectives Today</vt:lpstr>
      <vt:lpstr>Requests module</vt:lpstr>
      <vt:lpstr>GET Request</vt:lpstr>
      <vt:lpstr>GET Request</vt:lpstr>
      <vt:lpstr>GET Request</vt:lpstr>
      <vt:lpstr>GET Request</vt:lpstr>
      <vt:lpstr>GET Request</vt:lpstr>
      <vt:lpstr>GET Request</vt:lpstr>
      <vt:lpstr>JSON Responses</vt:lpstr>
      <vt:lpstr>JSON Responses</vt:lpstr>
      <vt:lpstr>Example 1: reddit bot</vt:lpstr>
      <vt:lpstr>Example 2: State Populations</vt:lpstr>
      <vt:lpstr>Challenge: Madison bus alerts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Web 1</dc:title>
  <cp:lastModifiedBy>MEENA SYAMKUMAR</cp:lastModifiedBy>
  <cp:revision>18</cp:revision>
  <dcterms:modified xsi:type="dcterms:W3CDTF">2021-11-17T12:41:18Z</dcterms:modified>
</cp:coreProperties>
</file>