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31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25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Objects+Reference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dirty="0" err="1"/>
              <a:t>Objects+References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1C3376-AB0D-AB48-8312-34E4E061BF18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7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[2]</a:t>
            </a:r>
            <a:br/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nums_tuple</a:t>
            </a:r>
            <a:r>
              <a:t>[2]</a:t>
            </a:r>
          </a:p>
        </p:txBody>
      </p:sp>
      <p:sp>
        <p:nvSpPr>
          <p:cNvPr id="448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indexing</a:t>
            </a:r>
            <a:r>
              <a:t>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9" name="Callout"/>
          <p:cNvSpPr/>
          <p:nvPr/>
        </p:nvSpPr>
        <p:spPr>
          <a:xfrm>
            <a:off x="787400" y="3035300"/>
            <a:ext cx="5630466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" y="0"/>
                </a:moveTo>
                <a:cubicBezTo>
                  <a:pt x="109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09" y="21600"/>
                  <a:pt x="244" y="21600"/>
                </a:cubicBezTo>
                <a:lnTo>
                  <a:pt x="20175" y="21600"/>
                </a:lnTo>
                <a:cubicBezTo>
                  <a:pt x="20309" y="21600"/>
                  <a:pt x="20419" y="21116"/>
                  <a:pt x="20419" y="20520"/>
                </a:cubicBezTo>
                <a:lnTo>
                  <a:pt x="20419" y="13412"/>
                </a:lnTo>
                <a:lnTo>
                  <a:pt x="21600" y="11246"/>
                </a:lnTo>
                <a:lnTo>
                  <a:pt x="20419" y="9086"/>
                </a:lnTo>
                <a:lnTo>
                  <a:pt x="20419" y="1080"/>
                </a:lnTo>
                <a:cubicBezTo>
                  <a:pt x="20419" y="484"/>
                  <a:pt x="20309" y="0"/>
                  <a:pt x="20175" y="0"/>
                </a:cubicBezTo>
                <a:lnTo>
                  <a:pt x="24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both put 300 in x"/>
          <p:cNvSpPr txBox="1"/>
          <p:nvPr/>
        </p:nvSpPr>
        <p:spPr>
          <a:xfrm>
            <a:off x="6856983" y="3441699"/>
            <a:ext cx="22626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both put 300 in x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3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54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55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9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60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61" name="Traceback (most recent call last):…"/>
          <p:cNvSpPr txBox="1"/>
          <p:nvPr/>
        </p:nvSpPr>
        <p:spPr>
          <a:xfrm>
            <a:off x="6177861" y="4813299"/>
            <a:ext cx="67663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  File "&lt;stdin&gt;", line 1,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TypeError: 'tuple' object does not support item assignment</a:t>
            </a:r>
          </a:p>
        </p:txBody>
      </p:sp>
      <p:sp>
        <p:nvSpPr>
          <p:cNvPr id="462" name="Crashes!"/>
          <p:cNvSpPr txBox="1"/>
          <p:nvPr/>
        </p:nvSpPr>
        <p:spPr>
          <a:xfrm>
            <a:off x="6133603" y="4368799"/>
            <a:ext cx="14233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Crashes!</a:t>
            </a:r>
          </a:p>
        </p:txBody>
      </p:sp>
      <p:sp>
        <p:nvSpPr>
          <p:cNvPr id="469" name="Connection Line"/>
          <p:cNvSpPr/>
          <p:nvPr/>
        </p:nvSpPr>
        <p:spPr>
          <a:xfrm>
            <a:off x="5555191" y="3838273"/>
            <a:ext cx="1197522" cy="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5" extrusionOk="0">
                <a:moveTo>
                  <a:pt x="21600" y="20705"/>
                </a:moveTo>
                <a:cubicBezTo>
                  <a:pt x="17968" y="5976"/>
                  <a:pt x="10768" y="-895"/>
                  <a:pt x="0" y="93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changes list to…"/>
          <p:cNvSpPr txBox="1"/>
          <p:nvPr/>
        </p:nvSpPr>
        <p:spPr>
          <a:xfrm>
            <a:off x="8349133" y="3378274"/>
            <a:ext cx="24238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changes list to</a:t>
            </a:r>
          </a:p>
          <a:p>
            <a:pPr>
              <a:defRPr b="0"/>
            </a:pPr>
            <a:r>
              <a:t>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</a:t>
            </a:r>
            <a:r>
              <a:t>, 100, 300]</a:t>
            </a:r>
          </a:p>
        </p:txBody>
      </p:sp>
      <p:sp>
        <p:nvSpPr>
          <p:cNvPr id="470" name="Connection Line"/>
          <p:cNvSpPr/>
          <p:nvPr/>
        </p:nvSpPr>
        <p:spPr>
          <a:xfrm>
            <a:off x="5402791" y="3063984"/>
            <a:ext cx="3504953" cy="34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6207"/>
                </a:moveTo>
                <a:cubicBezTo>
                  <a:pt x="13703" y="-4963"/>
                  <a:pt x="6503" y="-5393"/>
                  <a:pt x="0" y="14917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6" name="Why would we ever want immutability?…"/>
          <p:cNvSpPr txBox="1"/>
          <p:nvPr/>
        </p:nvSpPr>
        <p:spPr>
          <a:xfrm>
            <a:off x="5690679" y="6767620"/>
            <a:ext cx="682632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i="1">
                <a:solidFill>
                  <a:srgbClr val="5E5E5E"/>
                </a:solidFill>
              </a:defRPr>
            </a:pPr>
            <a:r>
              <a:t>Why would we ever want immutability?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avoid certain bugs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some use cases require it (e.g., dict keys)</a:t>
            </a:r>
          </a:p>
        </p:txBody>
      </p:sp>
      <p:sp>
        <p:nvSpPr>
          <p:cNvPr id="467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8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73" name="buildings = {   [0,0]: “Comp Sci”,   [0,2]: “Psychology”,   [4,0]: “Noland”,   [1,8]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[0,0]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[0,2]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[4,0]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[1,8]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74" name="Traceback (most recent call last):…"/>
          <p:cNvSpPr txBox="1"/>
          <p:nvPr/>
        </p:nvSpPr>
        <p:spPr>
          <a:xfrm>
            <a:off x="2878509" y="7175499"/>
            <a:ext cx="724778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File "test2.py", line 1, in &lt;module&gt;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buildings = {[0,0]: "CS"}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unhashable type: 'list'</a:t>
            </a:r>
          </a:p>
        </p:txBody>
      </p:sp>
      <p:sp>
        <p:nvSpPr>
          <p:cNvPr id="475" name="FAILS!"/>
          <p:cNvSpPr txBox="1"/>
          <p:nvPr/>
        </p:nvSpPr>
        <p:spPr>
          <a:xfrm>
            <a:off x="2821731" y="6242050"/>
            <a:ext cx="21035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FAILS!</a:t>
            </a:r>
          </a:p>
        </p:txBody>
      </p:sp>
      <p:sp>
        <p:nvSpPr>
          <p:cNvPr id="478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7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81" name="buildings = {   (0,0): “Comp Sci”,   (0,2): “Psychology”,   (4,0): “Noland”,   (1,8)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(0,0)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(0,2)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(4,0)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(1,8)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82" name="Succeeds!…"/>
          <p:cNvSpPr txBox="1"/>
          <p:nvPr/>
        </p:nvSpPr>
        <p:spPr>
          <a:xfrm>
            <a:off x="1550888" y="6267449"/>
            <a:ext cx="32736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Succeeds!</a:t>
            </a:r>
          </a:p>
          <a:p>
            <a: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(with tuples)</a:t>
            </a:r>
          </a:p>
        </p:txBody>
      </p:sp>
      <p:sp>
        <p:nvSpPr>
          <p:cNvPr id="485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488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89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490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491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492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493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494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495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496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497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498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499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00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01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02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03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04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05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06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07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08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09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2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18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19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522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523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524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525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526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527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528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529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530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531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532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533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34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35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36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37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38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39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40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41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42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52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53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(1+2)"/>
          <p:cNvSpPr txBox="1"/>
          <p:nvPr/>
        </p:nvSpPr>
        <p:spPr>
          <a:xfrm>
            <a:off x="10522136" y="2077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(1+2)</a:t>
            </a:r>
          </a:p>
        </p:txBody>
      </p:sp>
      <p:sp>
        <p:nvSpPr>
          <p:cNvPr id="555" name="(1+2,)"/>
          <p:cNvSpPr txBox="1"/>
          <p:nvPr/>
        </p:nvSpPr>
        <p:spPr>
          <a:xfrm>
            <a:off x="10522136" y="3601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(1+2,)</a:t>
            </a:r>
          </a:p>
        </p:txBody>
      </p:sp>
      <p:sp>
        <p:nvSpPr>
          <p:cNvPr id="556" name="tuple of size 1"/>
          <p:cNvSpPr txBox="1"/>
          <p:nvPr/>
        </p:nvSpPr>
        <p:spPr>
          <a:xfrm>
            <a:off x="10442674" y="4013199"/>
            <a:ext cx="15535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tuple of size 1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55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ee any bug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See any bugs?</a:t>
            </a:r>
          </a:p>
        </p:txBody>
      </p:sp>
      <p:sp>
        <p:nvSpPr>
          <p:cNvPr id="562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63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p[1]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p[2])</a:t>
            </a:r>
          </a:p>
        </p:txBody>
      </p:sp>
      <p:pic>
        <p:nvPicPr>
          <p:cNvPr id="56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66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67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68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69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70" name="Ant"/>
          <p:cNvSpPr/>
          <p:nvPr/>
        </p:nvSpPr>
        <p:spPr>
          <a:xfrm rot="120672">
            <a:off x="6091487" y="508275"/>
            <a:ext cx="1533026" cy="63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1" extrusionOk="0">
                <a:moveTo>
                  <a:pt x="4804" y="6"/>
                </a:moveTo>
                <a:cubicBezTo>
                  <a:pt x="4688" y="16"/>
                  <a:pt x="4568" y="40"/>
                  <a:pt x="4446" y="75"/>
                </a:cubicBezTo>
                <a:cubicBezTo>
                  <a:pt x="1063" y="1061"/>
                  <a:pt x="275" y="9905"/>
                  <a:pt x="275" y="9905"/>
                </a:cubicBezTo>
                <a:cubicBezTo>
                  <a:pt x="675" y="10384"/>
                  <a:pt x="2079" y="11684"/>
                  <a:pt x="2739" y="12138"/>
                </a:cubicBezTo>
                <a:cubicBezTo>
                  <a:pt x="2020" y="17184"/>
                  <a:pt x="832" y="19983"/>
                  <a:pt x="0" y="21449"/>
                </a:cubicBezTo>
                <a:lnTo>
                  <a:pt x="275" y="21449"/>
                </a:lnTo>
                <a:cubicBezTo>
                  <a:pt x="275" y="21449"/>
                  <a:pt x="2452" y="18388"/>
                  <a:pt x="3360" y="12422"/>
                </a:cubicBezTo>
                <a:cubicBezTo>
                  <a:pt x="3479" y="12487"/>
                  <a:pt x="3608" y="12538"/>
                  <a:pt x="3743" y="12564"/>
                </a:cubicBezTo>
                <a:cubicBezTo>
                  <a:pt x="3257" y="16753"/>
                  <a:pt x="2371" y="19606"/>
                  <a:pt x="1587" y="21461"/>
                </a:cubicBezTo>
                <a:lnTo>
                  <a:pt x="1911" y="21461"/>
                </a:lnTo>
                <a:cubicBezTo>
                  <a:pt x="1911" y="21461"/>
                  <a:pt x="3480" y="18997"/>
                  <a:pt x="4457" y="12628"/>
                </a:cubicBezTo>
                <a:cubicBezTo>
                  <a:pt x="6538" y="12654"/>
                  <a:pt x="7141" y="11463"/>
                  <a:pt x="7746" y="9815"/>
                </a:cubicBezTo>
                <a:cubicBezTo>
                  <a:pt x="8108" y="10620"/>
                  <a:pt x="8644" y="11060"/>
                  <a:pt x="9119" y="10736"/>
                </a:cubicBezTo>
                <a:cubicBezTo>
                  <a:pt x="9022" y="11773"/>
                  <a:pt x="8277" y="12553"/>
                  <a:pt x="7699" y="12916"/>
                </a:cubicBezTo>
                <a:cubicBezTo>
                  <a:pt x="7699" y="12916"/>
                  <a:pt x="7579" y="16934"/>
                  <a:pt x="4743" y="21461"/>
                </a:cubicBezTo>
                <a:lnTo>
                  <a:pt x="5040" y="21461"/>
                </a:lnTo>
                <a:cubicBezTo>
                  <a:pt x="5040" y="21461"/>
                  <a:pt x="6910" y="19269"/>
                  <a:pt x="7736" y="15494"/>
                </a:cubicBezTo>
                <a:cubicBezTo>
                  <a:pt x="7520" y="18854"/>
                  <a:pt x="6381" y="21461"/>
                  <a:pt x="6381" y="21461"/>
                </a:cubicBezTo>
                <a:lnTo>
                  <a:pt x="6688" y="21461"/>
                </a:lnTo>
                <a:cubicBezTo>
                  <a:pt x="7985" y="18517"/>
                  <a:pt x="8374" y="16093"/>
                  <a:pt x="8412" y="13719"/>
                </a:cubicBezTo>
                <a:cubicBezTo>
                  <a:pt x="8720" y="13589"/>
                  <a:pt x="9130" y="13317"/>
                  <a:pt x="9627" y="12746"/>
                </a:cubicBezTo>
                <a:cubicBezTo>
                  <a:pt x="9930" y="12409"/>
                  <a:pt x="10168" y="12019"/>
                  <a:pt x="10352" y="11656"/>
                </a:cubicBezTo>
                <a:cubicBezTo>
                  <a:pt x="10400" y="11565"/>
                  <a:pt x="10437" y="11474"/>
                  <a:pt x="10475" y="11396"/>
                </a:cubicBezTo>
                <a:cubicBezTo>
                  <a:pt x="10513" y="11305"/>
                  <a:pt x="10546" y="11228"/>
                  <a:pt x="10578" y="11137"/>
                </a:cubicBezTo>
                <a:cubicBezTo>
                  <a:pt x="10978" y="11383"/>
                  <a:pt x="11448" y="11345"/>
                  <a:pt x="11718" y="11190"/>
                </a:cubicBezTo>
                <a:cubicBezTo>
                  <a:pt x="12269" y="13719"/>
                  <a:pt x="13524" y="14575"/>
                  <a:pt x="14453" y="14627"/>
                </a:cubicBezTo>
                <a:cubicBezTo>
                  <a:pt x="14448" y="14627"/>
                  <a:pt x="14409" y="14627"/>
                  <a:pt x="14431" y="14627"/>
                </a:cubicBezTo>
                <a:cubicBezTo>
                  <a:pt x="14885" y="19776"/>
                  <a:pt x="16688" y="21449"/>
                  <a:pt x="16688" y="21449"/>
                </a:cubicBezTo>
                <a:lnTo>
                  <a:pt x="17019" y="21449"/>
                </a:lnTo>
                <a:cubicBezTo>
                  <a:pt x="15496" y="19516"/>
                  <a:pt x="15095" y="16157"/>
                  <a:pt x="14986" y="14444"/>
                </a:cubicBezTo>
                <a:cubicBezTo>
                  <a:pt x="16289" y="20619"/>
                  <a:pt x="17835" y="21449"/>
                  <a:pt x="17835" y="21449"/>
                </a:cubicBezTo>
                <a:lnTo>
                  <a:pt x="18159" y="21449"/>
                </a:lnTo>
                <a:cubicBezTo>
                  <a:pt x="17041" y="20255"/>
                  <a:pt x="16268" y="18620"/>
                  <a:pt x="15268" y="13354"/>
                </a:cubicBezTo>
                <a:cubicBezTo>
                  <a:pt x="14728" y="13354"/>
                  <a:pt x="14301" y="13172"/>
                  <a:pt x="13977" y="12965"/>
                </a:cubicBezTo>
                <a:cubicBezTo>
                  <a:pt x="13528" y="12589"/>
                  <a:pt x="13052" y="11877"/>
                  <a:pt x="12879" y="10541"/>
                </a:cubicBezTo>
                <a:cubicBezTo>
                  <a:pt x="13312" y="10061"/>
                  <a:pt x="14075" y="9077"/>
                  <a:pt x="14237" y="6625"/>
                </a:cubicBezTo>
                <a:cubicBezTo>
                  <a:pt x="14777" y="8078"/>
                  <a:pt x="16062" y="9892"/>
                  <a:pt x="17007" y="9892"/>
                </a:cubicBezTo>
                <a:cubicBezTo>
                  <a:pt x="17148" y="9892"/>
                  <a:pt x="17278" y="9803"/>
                  <a:pt x="17278" y="9803"/>
                </a:cubicBezTo>
                <a:cubicBezTo>
                  <a:pt x="17278" y="9803"/>
                  <a:pt x="18040" y="11772"/>
                  <a:pt x="18051" y="11603"/>
                </a:cubicBezTo>
                <a:cubicBezTo>
                  <a:pt x="18245" y="8983"/>
                  <a:pt x="17862" y="6194"/>
                  <a:pt x="17105" y="3755"/>
                </a:cubicBezTo>
                <a:lnTo>
                  <a:pt x="17068" y="3626"/>
                </a:lnTo>
                <a:cubicBezTo>
                  <a:pt x="17242" y="3556"/>
                  <a:pt x="18012" y="3231"/>
                  <a:pt x="18944" y="2276"/>
                </a:cubicBezTo>
                <a:cubicBezTo>
                  <a:pt x="20386" y="6700"/>
                  <a:pt x="20903" y="12941"/>
                  <a:pt x="20903" y="12941"/>
                </a:cubicBezTo>
                <a:lnTo>
                  <a:pt x="21077" y="13123"/>
                </a:lnTo>
                <a:cubicBezTo>
                  <a:pt x="21077" y="13123"/>
                  <a:pt x="20765" y="7509"/>
                  <a:pt x="19258" y="1944"/>
                </a:cubicBezTo>
                <a:cubicBezTo>
                  <a:pt x="19425" y="1750"/>
                  <a:pt x="19590" y="1541"/>
                  <a:pt x="19753" y="1307"/>
                </a:cubicBezTo>
                <a:cubicBezTo>
                  <a:pt x="20752" y="3344"/>
                  <a:pt x="21460" y="8932"/>
                  <a:pt x="21460" y="8932"/>
                </a:cubicBezTo>
                <a:lnTo>
                  <a:pt x="21600" y="9074"/>
                </a:lnTo>
                <a:cubicBezTo>
                  <a:pt x="21600" y="9074"/>
                  <a:pt x="21109" y="3459"/>
                  <a:pt x="19758" y="294"/>
                </a:cubicBezTo>
                <a:cubicBezTo>
                  <a:pt x="19758" y="294"/>
                  <a:pt x="19536" y="762"/>
                  <a:pt x="19091" y="1356"/>
                </a:cubicBezTo>
                <a:cubicBezTo>
                  <a:pt x="19033" y="1153"/>
                  <a:pt x="18977" y="950"/>
                  <a:pt x="18915" y="748"/>
                </a:cubicBezTo>
                <a:cubicBezTo>
                  <a:pt x="18915" y="748"/>
                  <a:pt x="18105" y="2258"/>
                  <a:pt x="16842" y="2993"/>
                </a:cubicBezTo>
                <a:cubicBezTo>
                  <a:pt x="16456" y="2047"/>
                  <a:pt x="15987" y="1452"/>
                  <a:pt x="15689" y="1279"/>
                </a:cubicBezTo>
                <a:cubicBezTo>
                  <a:pt x="14554" y="617"/>
                  <a:pt x="13982" y="2666"/>
                  <a:pt x="13955" y="4015"/>
                </a:cubicBezTo>
                <a:cubicBezTo>
                  <a:pt x="13658" y="2562"/>
                  <a:pt x="12718" y="1318"/>
                  <a:pt x="11551" y="1344"/>
                </a:cubicBezTo>
                <a:cubicBezTo>
                  <a:pt x="10697" y="1344"/>
                  <a:pt x="9708" y="2473"/>
                  <a:pt x="9281" y="4315"/>
                </a:cubicBezTo>
                <a:cubicBezTo>
                  <a:pt x="9108" y="4081"/>
                  <a:pt x="8374" y="4174"/>
                  <a:pt x="8120" y="4550"/>
                </a:cubicBezTo>
                <a:cubicBezTo>
                  <a:pt x="7502" y="2446"/>
                  <a:pt x="6538" y="-139"/>
                  <a:pt x="4804" y="6"/>
                </a:cubicBezTo>
                <a:close/>
                <a:moveTo>
                  <a:pt x="18769" y="1745"/>
                </a:moveTo>
                <a:cubicBezTo>
                  <a:pt x="18769" y="1746"/>
                  <a:pt x="18770" y="1748"/>
                  <a:pt x="18770" y="1749"/>
                </a:cubicBezTo>
                <a:cubicBezTo>
                  <a:pt x="18764" y="1756"/>
                  <a:pt x="18759" y="1762"/>
                  <a:pt x="18753" y="1769"/>
                </a:cubicBezTo>
                <a:cubicBezTo>
                  <a:pt x="18758" y="1760"/>
                  <a:pt x="18764" y="1754"/>
                  <a:pt x="18769" y="17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Vote: Which is Better Cod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Vote: Which is Better Code?</a:t>
            </a:r>
          </a:p>
        </p:txBody>
      </p:sp>
      <p:sp>
        <p:nvSpPr>
          <p:cNvPr id="573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74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7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77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78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79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80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B"/>
          <p:cNvSpPr/>
          <p:nvPr/>
        </p:nvSpPr>
        <p:spPr>
          <a:xfrm>
            <a:off x="11303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5" name="C"/>
          <p:cNvSpPr/>
          <p:nvPr/>
        </p:nvSpPr>
        <p:spPr>
          <a:xfrm>
            <a:off x="1130300" y="6165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" name="what is the type of the following?      {}"/>
          <p:cNvSpPr txBox="1"/>
          <p:nvPr/>
        </p:nvSpPr>
        <p:spPr>
          <a:xfrm>
            <a:off x="2692400" y="1810072"/>
            <a:ext cx="61455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what is the type of the following?     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{}</a:t>
            </a:r>
          </a:p>
        </p:txBody>
      </p:sp>
      <p:sp>
        <p:nvSpPr>
          <p:cNvPr id="127" name="1"/>
          <p:cNvSpPr/>
          <p:nvPr/>
        </p:nvSpPr>
        <p:spPr>
          <a:xfrm>
            <a:off x="3136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8" name="2"/>
          <p:cNvSpPr/>
          <p:nvPr/>
        </p:nvSpPr>
        <p:spPr>
          <a:xfrm>
            <a:off x="3136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9" name="set"/>
          <p:cNvSpPr txBox="1"/>
          <p:nvPr/>
        </p:nvSpPr>
        <p:spPr>
          <a:xfrm>
            <a:off x="4189834" y="2466268"/>
            <a:ext cx="5865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</a:t>
            </a:r>
          </a:p>
        </p:txBody>
      </p:sp>
      <p:sp>
        <p:nvSpPr>
          <p:cNvPr id="130" name="dict"/>
          <p:cNvSpPr txBox="1"/>
          <p:nvPr/>
        </p:nvSpPr>
        <p:spPr>
          <a:xfrm>
            <a:off x="4132758" y="3228268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dict</a:t>
            </a:r>
          </a:p>
        </p:txBody>
      </p:sp>
      <p:sp>
        <p:nvSpPr>
          <p:cNvPr id="131" name="if S is a string and L is a list, which line definitely fails?"/>
          <p:cNvSpPr txBox="1"/>
          <p:nvPr/>
        </p:nvSpPr>
        <p:spPr>
          <a:xfrm>
            <a:off x="2692400" y="4096072"/>
            <a:ext cx="83903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t> is a string and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 is a list, which line definitely fails?</a:t>
            </a:r>
          </a:p>
        </p:txBody>
      </p:sp>
      <p:sp>
        <p:nvSpPr>
          <p:cNvPr id="132" name="1"/>
          <p:cNvSpPr/>
          <p:nvPr/>
        </p:nvSpPr>
        <p:spPr>
          <a:xfrm>
            <a:off x="3136900" y="4654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3" name="2"/>
          <p:cNvSpPr/>
          <p:nvPr/>
        </p:nvSpPr>
        <p:spPr>
          <a:xfrm>
            <a:off x="3136900" y="5416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4" name="S[-1] = &quot;.&quot;"/>
          <p:cNvSpPr txBox="1"/>
          <p:nvPr/>
        </p:nvSpPr>
        <p:spPr>
          <a:xfrm>
            <a:off x="4060130" y="4745918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 = "."</a:t>
            </a:r>
          </a:p>
        </p:txBody>
      </p:sp>
      <p:sp>
        <p:nvSpPr>
          <p:cNvPr id="135" name="L[len(S)] = S"/>
          <p:cNvSpPr txBox="1"/>
          <p:nvPr/>
        </p:nvSpPr>
        <p:spPr>
          <a:xfrm>
            <a:off x="4060130" y="5507918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L[len(S)] = S</a:t>
            </a:r>
          </a:p>
        </p:txBody>
      </p:sp>
      <p:sp>
        <p:nvSpPr>
          <p:cNvPr id="136" name="which type is immutable?"/>
          <p:cNvSpPr txBox="1"/>
          <p:nvPr/>
        </p:nvSpPr>
        <p:spPr>
          <a:xfrm>
            <a:off x="2692400" y="6388422"/>
            <a:ext cx="40149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which type is immutable?</a:t>
            </a:r>
          </a:p>
        </p:txBody>
      </p:sp>
      <p:sp>
        <p:nvSpPr>
          <p:cNvPr id="137" name="1"/>
          <p:cNvSpPr/>
          <p:nvPr/>
        </p:nvSpPr>
        <p:spPr>
          <a:xfrm>
            <a:off x="3136900" y="6940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3136900" y="7702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str"/>
          <p:cNvSpPr txBox="1"/>
          <p:nvPr/>
        </p:nvSpPr>
        <p:spPr>
          <a:xfrm>
            <a:off x="4060130" y="7031918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str</a:t>
            </a:r>
          </a:p>
        </p:txBody>
      </p:sp>
      <p:sp>
        <p:nvSpPr>
          <p:cNvPr id="140" name="list"/>
          <p:cNvSpPr txBox="1"/>
          <p:nvPr/>
        </p:nvSpPr>
        <p:spPr>
          <a:xfrm>
            <a:off x="4060130" y="7793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1" name="3"/>
          <p:cNvSpPr/>
          <p:nvPr/>
        </p:nvSpPr>
        <p:spPr>
          <a:xfrm>
            <a:off x="3136900" y="8464550"/>
            <a:ext cx="652637" cy="65263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42" name="dict"/>
          <p:cNvSpPr txBox="1"/>
          <p:nvPr/>
        </p:nvSpPr>
        <p:spPr>
          <a:xfrm>
            <a:off x="4060130" y="8555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eople=[…"/>
          <p:cNvSpPr txBox="1"/>
          <p:nvPr/>
        </p:nvSpPr>
        <p:spPr>
          <a:xfrm>
            <a:off x="1562100" y="120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83" name="people=[…"/>
          <p:cNvSpPr txBox="1"/>
          <p:nvPr/>
        </p:nvSpPr>
        <p:spPr>
          <a:xfrm>
            <a:off x="1562100" y="3041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8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79700"/>
            <a:ext cx="12242800" cy="101600"/>
          </a:xfrm>
          <a:prstGeom prst="rect">
            <a:avLst/>
          </a:prstGeom>
        </p:spPr>
      </p:pic>
      <p:sp>
        <p:nvSpPr>
          <p:cNvPr id="586" name="1"/>
          <p:cNvSpPr/>
          <p:nvPr/>
        </p:nvSpPr>
        <p:spPr>
          <a:xfrm>
            <a:off x="317500" y="958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87" name="2"/>
          <p:cNvSpPr/>
          <p:nvPr/>
        </p:nvSpPr>
        <p:spPr>
          <a:xfrm>
            <a:off x="3175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88" name="from collections import  namedtuple…"/>
          <p:cNvSpPr txBox="1"/>
          <p:nvPr/>
        </p:nvSpPr>
        <p:spPr>
          <a:xfrm>
            <a:off x="1562100" y="60896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58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27700"/>
            <a:ext cx="12242800" cy="101600"/>
          </a:xfrm>
          <a:prstGeom prst="rect">
            <a:avLst/>
          </a:prstGeom>
        </p:spPr>
      </p:pic>
      <p:sp>
        <p:nvSpPr>
          <p:cNvPr id="591" name="3"/>
          <p:cNvSpPr/>
          <p:nvPr/>
        </p:nvSpPr>
        <p:spPr>
          <a:xfrm>
            <a:off x="317500" y="6927850"/>
            <a:ext cx="902345" cy="90234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592" name="dict"/>
          <p:cNvSpPr/>
          <p:nvPr/>
        </p:nvSpPr>
        <p:spPr>
          <a:xfrm>
            <a:off x="11671300" y="2133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93" name="tuple"/>
          <p:cNvSpPr/>
          <p:nvPr/>
        </p:nvSpPr>
        <p:spPr>
          <a:xfrm>
            <a:off x="11671300" y="518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94" name="namedtuple"/>
          <p:cNvSpPr/>
          <p:nvPr/>
        </p:nvSpPr>
        <p:spPr>
          <a:xfrm>
            <a:off x="10698360" y="8864600"/>
            <a:ext cx="187528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05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06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0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07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2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08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38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2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39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4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15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16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17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18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19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1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2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23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24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25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62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2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3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3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41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7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73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5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74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7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48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49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50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51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55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56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5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6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6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2267132" y="5701936"/>
            <a:ext cx="940644" cy="816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19" y="20987"/>
                  <a:pt x="2419" y="137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creates a object of type Person (sub type of namedtuple) (like str(3) creates a new string or list() creates a new list)"/>
          <p:cNvSpPr txBox="1"/>
          <p:nvPr/>
        </p:nvSpPr>
        <p:spPr>
          <a:xfrm>
            <a:off x="2777015" y="6252873"/>
            <a:ext cx="8248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creates a object of type Person (sub type of namedtuple)</a:t>
            </a:r>
            <a:br/>
            <a:r>
              <a:t>(like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str(3)</a:t>
            </a:r>
            <a:r>
              <a:t> creates a new string or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list()</a:t>
            </a:r>
            <a:r>
              <a:t> creates a new list)</a:t>
            </a:r>
          </a:p>
        </p:txBody>
      </p:sp>
      <p:sp>
        <p:nvSpPr>
          <p:cNvPr id="677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0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71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72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4207365" y="3630705"/>
            <a:ext cx="3173507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Line"/>
          <p:cNvSpPr/>
          <p:nvPr/>
        </p:nvSpPr>
        <p:spPr>
          <a:xfrm flipV="1">
            <a:off x="5928589" y="3630705"/>
            <a:ext cx="290456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7424270" y="3630705"/>
            <a:ext cx="277009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can use either positional or keyword arguments to create a Person"/>
          <p:cNvSpPr txBox="1"/>
          <p:nvPr/>
        </p:nvSpPr>
        <p:spPr>
          <a:xfrm>
            <a:off x="1679296" y="6343036"/>
            <a:ext cx="7995209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</a:t>
            </a:r>
            <a:r>
              <a:rPr b="1"/>
              <a:t>positional</a:t>
            </a:r>
            <a:r>
              <a:t> or keyword arguments to create a Person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4330423" y="3523322"/>
            <a:ext cx="6578582" cy="198996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 flipV="1">
            <a:off x="6502399" y="3523323"/>
            <a:ext cx="833717" cy="193637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 flipV="1">
            <a:off x="9490809" y="3576917"/>
            <a:ext cx="0" cy="182918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can use either positional or keyword arguments to create a Person"/>
          <p:cNvSpPr txBox="1"/>
          <p:nvPr/>
        </p:nvSpPr>
        <p:spPr>
          <a:xfrm>
            <a:off x="1711765" y="6343036"/>
            <a:ext cx="7930270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positional or </a:t>
            </a:r>
            <a:r>
              <a:rPr b="1"/>
              <a:t>keyword</a:t>
            </a:r>
            <a:r>
              <a:t> arguments to create a Person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2" name="crashes…"/>
          <p:cNvSpPr txBox="1"/>
          <p:nvPr/>
        </p:nvSpPr>
        <p:spPr>
          <a:xfrm>
            <a:off x="4280327" y="5848350"/>
            <a:ext cx="154854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crashes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immediately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(good!)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5119969" y="5991215"/>
            <a:ext cx="1231058" cy="181858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Line"/>
          <p:cNvSpPr/>
          <p:nvPr/>
        </p:nvSpPr>
        <p:spPr>
          <a:xfrm flipV="1">
            <a:off x="8243933" y="5991215"/>
            <a:ext cx="1199506" cy="17618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69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00" name="Arrow"/>
          <p:cNvSpPr/>
          <p:nvPr/>
        </p:nvSpPr>
        <p:spPr>
          <a:xfrm>
            <a:off x="3479800" y="2925779"/>
            <a:ext cx="863005" cy="459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256"/>
                </a:moveTo>
                <a:lnTo>
                  <a:pt x="7364" y="21600"/>
                </a:lnTo>
                <a:lnTo>
                  <a:pt x="0" y="10800"/>
                </a:lnTo>
                <a:lnTo>
                  <a:pt x="7364" y="0"/>
                </a:lnTo>
                <a:lnTo>
                  <a:pt x="736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mutable equivalent of a namedtuple"/>
          <p:cNvSpPr txBox="1"/>
          <p:nvPr/>
        </p:nvSpPr>
        <p:spPr>
          <a:xfrm>
            <a:off x="4547195" y="2927027"/>
            <a:ext cx="449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mutable equivalent of a namedtuple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0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recordclass</a:t>
            </a:r>
            <a:r>
              <a:rPr dirty="0"/>
              <a:t>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recordclass</a:t>
            </a:r>
            <a:r>
              <a:rPr dirty="0"/>
              <a:t>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recordclass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Person(age=30, </a:t>
            </a:r>
            <a:r>
              <a:rPr dirty="0" err="1">
                <a:solidFill>
                  <a:srgbClr val="000000"/>
                </a:solidFill>
              </a:rPr>
              <a:t>fname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 err="1">
                <a:solidFill>
                  <a:srgbClr val="000000"/>
                </a:solidFill>
              </a:rPr>
              <a:t>lname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solidFill>
                  <a:srgbClr val="000000"/>
                </a:solidFill>
              </a:rPr>
              <a:t>p.age</a:t>
            </a:r>
            <a:r>
              <a:rPr dirty="0">
                <a:solidFill>
                  <a:srgbClr val="000000"/>
                </a:solidFill>
              </a:rPr>
              <a:t> += 1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pic>
        <p:nvPicPr>
          <p:cNvPr id="70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0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0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09" name="Arrow"/>
          <p:cNvSpPr/>
          <p:nvPr/>
        </p:nvSpPr>
        <p:spPr>
          <a:xfrm>
            <a:off x="406400" y="30353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rrow"/>
          <p:cNvSpPr/>
          <p:nvPr/>
        </p:nvSpPr>
        <p:spPr>
          <a:xfrm>
            <a:off x="406400" y="70739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4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4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5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5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5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5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5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5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5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6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61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62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6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6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65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66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6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6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7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7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7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97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8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9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0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2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3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8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8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8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8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05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92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5190179" y="1618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196" name="worksheet example from last time"/>
          <p:cNvSpPr txBox="1"/>
          <p:nvPr/>
        </p:nvSpPr>
        <p:spPr>
          <a:xfrm>
            <a:off x="4493369" y="7234561"/>
            <a:ext cx="40180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worksheet example from last time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 strike="sngStrike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1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71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1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1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19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0" name="Dingbat X"/>
          <p:cNvSpPr/>
          <p:nvPr/>
        </p:nvSpPr>
        <p:spPr>
          <a:xfrm>
            <a:off x="387085" y="31268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1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2" name="Cake"/>
          <p:cNvSpPr/>
          <p:nvPr/>
        </p:nvSpPr>
        <p:spPr>
          <a:xfrm>
            <a:off x="10986435" y="2849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Dingbat X"/>
          <p:cNvSpPr/>
          <p:nvPr/>
        </p:nvSpPr>
        <p:spPr>
          <a:xfrm>
            <a:off x="11156685" y="2780329"/>
            <a:ext cx="1097891" cy="1297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27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28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pip install recordclass"/>
          <p:cNvSpPr txBox="1"/>
          <p:nvPr/>
        </p:nvSpPr>
        <p:spPr>
          <a:xfrm>
            <a:off x="3785393" y="2533649"/>
            <a:ext cx="5967414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pip install recordclass</a:t>
            </a:r>
          </a:p>
        </p:txBody>
      </p:sp>
      <p:sp>
        <p:nvSpPr>
          <p:cNvPr id="731" name="need to install recordclass:"/>
          <p:cNvSpPr txBox="1"/>
          <p:nvPr/>
        </p:nvSpPr>
        <p:spPr>
          <a:xfrm>
            <a:off x="3732584" y="1936749"/>
            <a:ext cx="4218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need to install recordclass: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734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35" name="Brain"/>
          <p:cNvSpPr/>
          <p:nvPr/>
        </p:nvSpPr>
        <p:spPr>
          <a:xfrm>
            <a:off x="4399010" y="3509349"/>
            <a:ext cx="1412779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let's evolve our mental model of state!"/>
          <p:cNvSpPr txBox="1"/>
          <p:nvPr/>
        </p:nvSpPr>
        <p:spPr>
          <a:xfrm>
            <a:off x="5790679" y="3822699"/>
            <a:ext cx="6097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let's evolve our mental model of state!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39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40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41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42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43" name="Rectangle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46" name="Arrow"/>
          <p:cNvSpPr/>
          <p:nvPr/>
        </p:nvSpPr>
        <p:spPr>
          <a:xfrm>
            <a:off x="1727200" y="31762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note: we're not drawing frame boxes for simplicity since everything is in the global frame"/>
          <p:cNvSpPr txBox="1"/>
          <p:nvPr/>
        </p:nvSpPr>
        <p:spPr>
          <a:xfrm>
            <a:off x="1330176" y="8502547"/>
            <a:ext cx="1034444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51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52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53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54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55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56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7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58" name="Arrow"/>
          <p:cNvSpPr/>
          <p:nvPr/>
        </p:nvSpPr>
        <p:spPr>
          <a:xfrm>
            <a:off x="17272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6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6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64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65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66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7" name="hello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8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69" name="Arrow"/>
          <p:cNvSpPr/>
          <p:nvPr/>
        </p:nvSpPr>
        <p:spPr>
          <a:xfrm>
            <a:off x="17272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7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7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75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76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77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78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7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80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84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85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86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87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88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89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90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91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Common mental model…"/>
          <p:cNvSpPr txBox="1"/>
          <p:nvPr/>
        </p:nvSpPr>
        <p:spPr>
          <a:xfrm>
            <a:off x="6782460" y="1790699"/>
            <a:ext cx="542141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Common mental model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equivalent for immutable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PythonTutor uses for strings, etc</a:t>
            </a:r>
          </a:p>
        </p:txBody>
      </p:sp>
      <p:sp>
        <p:nvSpPr>
          <p:cNvPr id="793" name="Issues…"/>
          <p:cNvSpPr txBox="1"/>
          <p:nvPr/>
        </p:nvSpPr>
        <p:spPr>
          <a:xfrm>
            <a:off x="6782460" y="3448776"/>
            <a:ext cx="47940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Issues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incorrect for 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ignores performance</a:t>
            </a:r>
          </a:p>
        </p:txBody>
      </p:sp>
      <p:sp>
        <p:nvSpPr>
          <p:cNvPr id="79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7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9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00" name="Arrow"/>
          <p:cNvSpPr/>
          <p:nvPr/>
        </p:nvSpPr>
        <p:spPr>
          <a:xfrm>
            <a:off x="1752600" y="313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0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note: we're still not drawing frame boxes for simplicity since everything is in the global frame"/>
          <p:cNvSpPr txBox="1"/>
          <p:nvPr/>
        </p:nvSpPr>
        <p:spPr>
          <a:xfrm>
            <a:off x="1270248" y="9244955"/>
            <a:ext cx="10794505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still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0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0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1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1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13" name="Arrow"/>
          <p:cNvSpPr/>
          <p:nvPr/>
        </p:nvSpPr>
        <p:spPr>
          <a:xfrm>
            <a:off x="17526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16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17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18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0" name="any box with an arrow is a reference (variables are one kind of reference)"/>
          <p:cNvSpPr txBox="1"/>
          <p:nvPr/>
        </p:nvSpPr>
        <p:spPr>
          <a:xfrm>
            <a:off x="1553046" y="8701582"/>
            <a:ext cx="42816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any box with an arrow is a reference</a:t>
            </a:r>
            <a:br/>
            <a:r>
              <a:t>(variables are one kind of reference)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09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11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13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14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17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18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20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21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22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23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24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225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226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27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28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229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230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2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233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234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235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6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7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6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0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6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7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8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9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0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1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252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72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4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25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6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259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260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  <p:sp>
        <p:nvSpPr>
          <p:cNvPr id="261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</p:txBody>
      </p:sp>
      <p:sp>
        <p:nvSpPr>
          <p:cNvPr id="262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263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2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2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25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26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27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30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3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34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35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40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41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42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43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44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47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50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51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52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3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54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2895023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7620676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y = y +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7868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Revisiting Assignment and Passing Rules for v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60831">
              <a:defRPr sz="4608"/>
            </a:lvl1pPr>
          </a:lstStyle>
          <a:p>
            <a:r>
              <a:t>Revisiting Assignment and Passing Rules for v2</a:t>
            </a:r>
          </a:p>
        </p:txBody>
      </p:sp>
      <p:sp>
        <p:nvSpPr>
          <p:cNvPr id="876" name="# RULE 1 (assignment)…"/>
          <p:cNvSpPr txBox="1"/>
          <p:nvPr/>
        </p:nvSpPr>
        <p:spPr>
          <a:xfrm>
            <a:off x="915416" y="2482207"/>
            <a:ext cx="1057064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1 (assignment)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  <p:sp>
        <p:nvSpPr>
          <p:cNvPr id="877" name="# RULE 2 (argument passing)…"/>
          <p:cNvSpPr txBox="1"/>
          <p:nvPr/>
        </p:nvSpPr>
        <p:spPr>
          <a:xfrm>
            <a:off x="915416" y="5149207"/>
            <a:ext cx="10357248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2 (argument passing)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  <a:endParaRPr>
              <a:solidFill>
                <a:srgbClr val="929292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)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How PythonTutor renders immutable types is configurable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 defTabSz="426466">
              <a:defRPr sz="3504"/>
            </a:lvl1pPr>
          </a:lstStyle>
          <a:p>
            <a:r>
              <a:t>How PythonTutor renders immutable types is configurable...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619250"/>
            <a:ext cx="51308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4102100"/>
            <a:ext cx="49657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5429250"/>
            <a:ext cx="57531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50" y="7988300"/>
            <a:ext cx="49657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Code:"/>
          <p:cNvSpPr txBox="1"/>
          <p:nvPr/>
        </p:nvSpPr>
        <p:spPr>
          <a:xfrm>
            <a:off x="771276" y="4614560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85" name="x = “hello”…"/>
          <p:cNvSpPr txBox="1"/>
          <p:nvPr/>
        </p:nvSpPr>
        <p:spPr>
          <a:xfrm>
            <a:off x="801116" y="5090168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797299" y="4334440"/>
            <a:ext cx="2415680" cy="113923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>
            <a:off x="3797299" y="6235670"/>
            <a:ext cx="2376886" cy="18847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8" name="v1"/>
          <p:cNvSpPr txBox="1"/>
          <p:nvPr/>
        </p:nvSpPr>
        <p:spPr>
          <a:xfrm>
            <a:off x="4689400" y="43433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v1</a:t>
            </a:r>
          </a:p>
        </p:txBody>
      </p:sp>
      <p:sp>
        <p:nvSpPr>
          <p:cNvPr id="889" name="v2"/>
          <p:cNvSpPr txBox="1"/>
          <p:nvPr/>
        </p:nvSpPr>
        <p:spPr>
          <a:xfrm>
            <a:off x="4473500" y="71119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v2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89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Why does Python have the complexity of separate references and objects?…"/>
          <p:cNvSpPr txBox="1"/>
          <p:nvPr/>
        </p:nvSpPr>
        <p:spPr>
          <a:xfrm>
            <a:off x="856550" y="3232013"/>
            <a:ext cx="11291700" cy="328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 b="0"/>
            </a:pPr>
            <a:r>
              <a:t>Why does Python have the complexity of separate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references</a:t>
            </a:r>
            <a:r>
              <a:t> and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objects</a:t>
            </a:r>
            <a:r>
              <a:t>?</a:t>
            </a:r>
          </a:p>
          <a:p>
            <a:pPr>
              <a:defRPr sz="4400" b="0"/>
            </a:pPr>
            <a:endParaRPr/>
          </a:p>
          <a:p>
            <a:pPr>
              <a:defRPr sz="4400" b="0"/>
            </a:pPr>
            <a:r>
              <a:t>Why not follow the original organization we saw for everything (</a:t>
            </a:r>
            <a:r>
              <a:rPr i="1"/>
              <a:t>i.e.,</a:t>
            </a:r>
            <a:r>
              <a:t> boxes of data with labels)?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8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99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00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0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04" name="Arrow"/>
          <p:cNvSpPr/>
          <p:nvPr/>
        </p:nvSpPr>
        <p:spPr>
          <a:xfrm>
            <a:off x="1752600" y="36207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6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07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08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09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91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91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14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15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16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19" name="Arrow"/>
          <p:cNvSpPr/>
          <p:nvPr/>
        </p:nvSpPr>
        <p:spPr>
          <a:xfrm>
            <a:off x="1752600" y="39636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1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22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23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24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5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5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77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79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81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82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85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86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88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89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90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91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92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4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95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96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7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8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9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0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01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02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03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4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39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1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2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3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4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5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4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5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6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7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8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9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20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47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2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32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324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325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  <a:p>
            <a:pPr marL="758825" indent="-555625" algn="l">
              <a:buSzPct val="100000"/>
              <a:buAutoNum type="arabicPeriod"/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technically ints and strs (and all values) are objects too in Python...</a:t>
            </a:r>
          </a:p>
        </p:txBody>
      </p:sp>
      <p:sp>
        <p:nvSpPr>
          <p:cNvPr id="326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327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328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329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348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0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4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335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336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338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2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2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3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32" name="Arrow"/>
          <p:cNvSpPr/>
          <p:nvPr/>
        </p:nvSpPr>
        <p:spPr>
          <a:xfrm>
            <a:off x="266700" y="30543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3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3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3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3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42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43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44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5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46" name="Arrow"/>
          <p:cNvSpPr/>
          <p:nvPr/>
        </p:nvSpPr>
        <p:spPr>
          <a:xfrm>
            <a:off x="266700" y="3384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8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49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50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51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53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55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5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5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6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62" name="Arrow"/>
          <p:cNvSpPr/>
          <p:nvPr/>
        </p:nvSpPr>
        <p:spPr>
          <a:xfrm>
            <a:off x="266700" y="376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6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6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6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6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71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73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7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7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7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80" name="Arrow"/>
          <p:cNvSpPr/>
          <p:nvPr/>
        </p:nvSpPr>
        <p:spPr>
          <a:xfrm>
            <a:off x="292100" y="4514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8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8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8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8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8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8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9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9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9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9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00" name="Arrow"/>
          <p:cNvSpPr/>
          <p:nvPr/>
        </p:nvSpPr>
        <p:spPr>
          <a:xfrm>
            <a:off x="266700" y="4895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0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0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0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0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0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1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101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1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101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20" name="Arrow"/>
          <p:cNvSpPr/>
          <p:nvPr/>
        </p:nvSpPr>
        <p:spPr>
          <a:xfrm>
            <a:off x="266700" y="5276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2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2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2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2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2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3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prints 31, even though we didn’t directly modify winner"/>
          <p:cNvSpPr txBox="1"/>
          <p:nvPr/>
        </p:nvSpPr>
        <p:spPr>
          <a:xfrm>
            <a:off x="7846974" y="4794096"/>
            <a:ext cx="41038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31, even though we didn’t directly modify winner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36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ferences and Arguments/Parame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References and Arguments/Parameters</a:t>
            </a:r>
          </a:p>
        </p:txBody>
      </p:sp>
      <p:sp>
        <p:nvSpPr>
          <p:cNvPr id="1039" name="Python Tutor always illustrates references with an arrow for mutable types…"/>
          <p:cNvSpPr txBox="1">
            <a:spLocks noGrp="1"/>
          </p:cNvSpPr>
          <p:nvPr>
            <p:ph type="body" idx="1"/>
          </p:nvPr>
        </p:nvSpPr>
        <p:spPr>
          <a:xfrm>
            <a:off x="952500" y="1841896"/>
            <a:ext cx="10287447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Tutor </a:t>
            </a:r>
            <a:r>
              <a:rPr b="1"/>
              <a:t>always</a:t>
            </a:r>
            <a:r>
              <a:t> illustrates references with an arrow for mutable types</a:t>
            </a:r>
          </a:p>
          <a:p>
            <a:pPr marL="0" lvl="5" indent="0">
              <a:spcBef>
                <a:spcPts val="4900"/>
              </a:spcBef>
              <a:buSzTx/>
              <a:buNone/>
            </a:pPr>
            <a:r>
              <a:t>Thinking carefully about a few examples will prevent many debugging headaches…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xample 1: reassign parame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1: reassign parameter</a:t>
            </a:r>
          </a:p>
        </p:txBody>
      </p:sp>
      <p:sp>
        <p:nvSpPr>
          <p:cNvPr id="1042" name="def f(x):…"/>
          <p:cNvSpPr txBox="1"/>
          <p:nvPr/>
        </p:nvSpPr>
        <p:spPr>
          <a:xfrm>
            <a:off x="912499" y="1587500"/>
            <a:ext cx="5007770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f(x):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x *=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num =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f(num)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num)</a:t>
            </a:r>
          </a:p>
        </p:txBody>
      </p:sp>
      <p:sp>
        <p:nvSpPr>
          <p:cNvPr id="1043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4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45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Example 2: modify list via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2: modify list via param</a:t>
            </a:r>
          </a:p>
        </p:txBody>
      </p:sp>
      <p:sp>
        <p:nvSpPr>
          <p:cNvPr id="1048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items.append</a:t>
            </a:r>
            <a:r>
              <a:rPr dirty="0"/>
              <a:t>("!!!")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words)</a:t>
            </a:r>
          </a:p>
        </p:txBody>
      </p:sp>
      <p:sp>
        <p:nvSpPr>
          <p:cNvPr id="1049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1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35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35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36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36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36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36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36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36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36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37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371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2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37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375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8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8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8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18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9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2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9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402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403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404" name="Questions…"/>
          <p:cNvSpPr txBox="1"/>
          <p:nvPr/>
        </p:nvSpPr>
        <p:spPr>
          <a:xfrm>
            <a:off x="2761890" y="7202809"/>
            <a:ext cx="786549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Questions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why do we need this more complicated model?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create new types of objects?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compare objects and references?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copy objects to create new objects?</a:t>
            </a:r>
          </a:p>
        </p:txBody>
      </p:sp>
      <p:sp>
        <p:nvSpPr>
          <p:cNvPr id="405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406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407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408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427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8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9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0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3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414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41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417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Example 3: reassign new list to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3: reassign new list to param</a:t>
            </a:r>
          </a:p>
        </p:txBody>
      </p:sp>
      <p:sp>
        <p:nvSpPr>
          <p:cNvPr id="1054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items = items + ["!!!"]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print("after:", words)</a:t>
            </a:r>
          </a:p>
        </p:txBody>
      </p:sp>
      <p:sp>
        <p:nvSpPr>
          <p:cNvPr id="1055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7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Example 4: in-place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4: in-place sort</a:t>
            </a:r>
          </a:p>
        </p:txBody>
      </p:sp>
      <p:sp>
        <p:nvSpPr>
          <p:cNvPr id="1060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items.sort()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1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2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3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Example 5: sorted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5: sorted sort</a:t>
            </a:r>
          </a:p>
        </p:txBody>
      </p:sp>
      <p:sp>
        <p:nvSpPr>
          <p:cNvPr id="1066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 = sorted(items)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print("first:", first(numbers))</a:t>
            </a:r>
          </a:p>
        </p:txBody>
      </p:sp>
      <p:sp>
        <p:nvSpPr>
          <p:cNvPr id="1067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8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9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7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“is” vs. “==”</a:t>
            </a:r>
          </a:p>
        </p:txBody>
      </p:sp>
      <p:sp>
        <p:nvSpPr>
          <p:cNvPr id="1073" name="are two objects equivalent?…"/>
          <p:cNvSpPr txBox="1"/>
          <p:nvPr/>
        </p:nvSpPr>
        <p:spPr>
          <a:xfrm>
            <a:off x="1844178" y="6299200"/>
            <a:ext cx="530312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 b="0" i="1"/>
            </a:pPr>
            <a:r>
              <a:t>are two objects equivalent?</a:t>
            </a:r>
          </a:p>
          <a:p>
            <a:pPr algn="l">
              <a:defRPr sz="3600" b="0" i="1"/>
            </a:pPr>
            <a:endParaRPr/>
          </a:p>
          <a:p>
            <a:pPr algn="l">
              <a:defRPr sz="3600" b="0" i="1"/>
            </a:pPr>
            <a:r>
              <a:t>are two references equivalent?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0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0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0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0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0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096" name="observation: x and y are equal to each other,…"/>
          <p:cNvSpPr txBox="1"/>
          <p:nvPr/>
        </p:nvSpPr>
        <p:spPr>
          <a:xfrm>
            <a:off x="5172298" y="1852860"/>
            <a:ext cx="626700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observation</a:t>
            </a:r>
            <a:r>
              <a:t>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are </a:t>
            </a:r>
            <a:r>
              <a:rPr b="1"/>
              <a:t>equal</a:t>
            </a:r>
            <a:r>
              <a:t> to each other,</a:t>
            </a:r>
          </a:p>
          <a:p>
            <a:pPr>
              <a:defRPr b="0"/>
            </a:pPr>
            <a:r>
              <a:t>but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z</a:t>
            </a:r>
            <a:r>
              <a:t> are </a:t>
            </a:r>
            <a:r>
              <a:rPr b="1"/>
              <a:t>MORE equal</a:t>
            </a:r>
            <a:r>
              <a:t> to each other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99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00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01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2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04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05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106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7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08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9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0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</p:txBody>
      </p:sp>
      <p:sp>
        <p:nvSpPr>
          <p:cNvPr id="1111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3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14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5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7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8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= y</a:t>
            </a:r>
          </a:p>
        </p:txBody>
      </p:sp>
      <p:sp>
        <p:nvSpPr>
          <p:cNvPr id="1119" name="w == x"/>
          <p:cNvSpPr txBox="1"/>
          <p:nvPr/>
        </p:nvSpPr>
        <p:spPr>
          <a:xfrm>
            <a:off x="7441852" y="1542106"/>
            <a:ext cx="21850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w == x</a:t>
            </a:r>
          </a:p>
        </p:txBody>
      </p:sp>
      <p:sp>
        <p:nvSpPr>
          <p:cNvPr id="1120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  <p:sp>
        <p:nvSpPr>
          <p:cNvPr id="1121" name="Circle"/>
          <p:cNvSpPr/>
          <p:nvPr/>
        </p:nvSpPr>
        <p:spPr>
          <a:xfrm>
            <a:off x="7559446" y="63952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25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26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127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8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9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30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31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32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3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134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5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6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37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8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9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40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1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3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4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45" name="y == z"/>
          <p:cNvSpPr txBox="1"/>
          <p:nvPr/>
        </p:nvSpPr>
        <p:spPr>
          <a:xfrm>
            <a:off x="7543800" y="1542106"/>
            <a:ext cx="19812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y == z</a:t>
            </a:r>
          </a:p>
        </p:txBody>
      </p:sp>
      <p:sp>
        <p:nvSpPr>
          <p:cNvPr id="1146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7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5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5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5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5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5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5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5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6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6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70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7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3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96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97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True</a:t>
            </a:r>
          </a:p>
        </p:txBody>
      </p:sp>
      <p:sp>
        <p:nvSpPr>
          <p:cNvPr id="1198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9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0" name="because x and y refer to…"/>
          <p:cNvSpPr txBox="1"/>
          <p:nvPr/>
        </p:nvSpPr>
        <p:spPr>
          <a:xfrm>
            <a:off x="6937399" y="3515970"/>
            <a:ext cx="319400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x and y refer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equivalent objects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0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0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0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0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0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1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1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1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1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1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2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2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23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2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5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6" name="Arrow"/>
          <p:cNvSpPr/>
          <p:nvPr/>
        </p:nvSpPr>
        <p:spPr>
          <a:xfrm rot="16200000">
            <a:off x="7899400" y="2394294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new operator to check if two…"/>
          <p:cNvSpPr txBox="1"/>
          <p:nvPr/>
        </p:nvSpPr>
        <p:spPr>
          <a:xfrm>
            <a:off x="5749081" y="3769329"/>
            <a:ext cx="55706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operator to check if two</a:t>
            </a:r>
          </a:p>
          <a:p>
            <a:r>
              <a:t>references refer to the same object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3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3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3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3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3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3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3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4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4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50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5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5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5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5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6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6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6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6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6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7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76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277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8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9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82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83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84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5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6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87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88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89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0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91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2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3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94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5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6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97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98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9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00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1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302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03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0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5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08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09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10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1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2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13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14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15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6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17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8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9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20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1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2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23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24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5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26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7" name="w = [1]…"/>
          <p:cNvSpPr txBox="1"/>
          <p:nvPr/>
        </p:nvSpPr>
        <p:spPr>
          <a:xfrm>
            <a:off x="1171984" y="2035779"/>
            <a:ext cx="2675037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</p:txBody>
      </p:sp>
      <p:sp>
        <p:nvSpPr>
          <p:cNvPr id="1328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29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30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3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3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3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3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3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4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4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4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4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4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0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5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2" name="w = [1]…"/>
          <p:cNvSpPr txBox="1"/>
          <p:nvPr/>
        </p:nvSpPr>
        <p:spPr>
          <a:xfrm>
            <a:off x="1171984" y="2035779"/>
            <a:ext cx="374201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print(z) # [2,3]</a:t>
            </a:r>
          </a:p>
        </p:txBody>
      </p:sp>
      <p:sp>
        <p:nvSpPr>
          <p:cNvPr id="1353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54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55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Be careful with is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Be careful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t>!</a:t>
            </a:r>
          </a:p>
        </p:txBody>
      </p:sp>
      <p:sp>
        <p:nvSpPr>
          <p:cNvPr id="1358" name="a = 'ha' * 10…"/>
          <p:cNvSpPr txBox="1"/>
          <p:nvPr/>
        </p:nvSpPr>
        <p:spPr>
          <a:xfrm>
            <a:off x="1006884" y="5105400"/>
            <a:ext cx="3101827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print(a == b)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print(a is b)</a:t>
            </a:r>
          </a:p>
        </p:txBody>
      </p:sp>
      <p:sp>
        <p:nvSpPr>
          <p:cNvPr id="1359" name="Python sometimes “deduplicates” equal immutable valu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50060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sometimes “deduplicates” equal immutable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This is an unpredictable optimization (called interning)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90% of the time, you want == instead of is</a:t>
            </a:r>
            <a:br/>
            <a:r>
              <a:t>(then you don’t need to care about this optimization)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 with changing replacing 10 with other numbers to see potential pitfalls: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onclus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136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tuple</a:t>
            </a:r>
            <a:r>
              <a:t>: immutable equivalent as list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namedtuple</a:t>
            </a:r>
            <a:r>
              <a:t>: make your own immutable types!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choose names, don’t need to remember positions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recordclass</a:t>
            </a:r>
            <a:r>
              <a:t>: mutable equivalent of namedtuple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need to install with “pip install recordclass”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motivation</a:t>
            </a:r>
            <a:r>
              <a:t>: faster and allows centralized update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gotchas</a:t>
            </a:r>
            <a:r>
              <a:t>: mutating a parameter affects arguments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is operation</a:t>
            </a:r>
            <a:r>
              <a:t>: do two variables refer to the same object?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36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39" name="Connection Line"/>
          <p:cNvSpPr/>
          <p:nvPr/>
        </p:nvSpPr>
        <p:spPr>
          <a:xfrm>
            <a:off x="4335991" y="2748491"/>
            <a:ext cx="1068240" cy="78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5" y="20416"/>
                  <a:pt x="265" y="1321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if you use parentheses (round)…"/>
          <p:cNvSpPr txBox="1"/>
          <p:nvPr/>
        </p:nvSpPr>
        <p:spPr>
          <a:xfrm>
            <a:off x="5704085" y="3289299"/>
            <a:ext cx="39588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if you use parentheses (round)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brackets [square]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you get a tuple instead of a list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2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43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4" name="What is a tuple?  A new kind of sequence!"/>
          <p:cNvSpPr txBox="1"/>
          <p:nvPr/>
        </p:nvSpPr>
        <p:spPr>
          <a:xfrm>
            <a:off x="1314177" y="3911525"/>
            <a:ext cx="5194846" cy="457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is a tuple?</a:t>
            </a:r>
            <a:r>
              <a:t>  A new kind of sequence!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4774</Words>
  <Application>Microsoft Macintosh PowerPoint</Application>
  <PresentationFormat>Custom</PresentationFormat>
  <Paragraphs>1184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Courier</vt:lpstr>
      <vt:lpstr>Gill Sans</vt:lpstr>
      <vt:lpstr>Gill Sans Light</vt:lpstr>
      <vt:lpstr>Gill Sans SemiBold</vt:lpstr>
      <vt:lpstr>Menlo</vt:lpstr>
      <vt:lpstr>White</vt:lpstr>
      <vt:lpstr>[220 / 319] Objects+References</vt:lpstr>
      <vt:lpstr>Test yourself!</vt:lpstr>
      <vt:lpstr>Objects and References</vt:lpstr>
      <vt:lpstr>Objects and References</vt:lpstr>
      <vt:lpstr>Objects and References</vt:lpstr>
      <vt:lpstr>Objects and References</vt:lpstr>
      <vt:lpstr>Today's Outline</vt:lpstr>
      <vt:lpstr>Tuple Sequence</vt:lpstr>
      <vt:lpstr>Tuple Sequence</vt:lpstr>
      <vt:lpstr>Tuple Sequence</vt:lpstr>
      <vt:lpstr>Tuple Sequence</vt:lpstr>
      <vt:lpstr>Tuple Sequence</vt:lpstr>
      <vt:lpstr>Example: location -&gt; building mapping</vt:lpstr>
      <vt:lpstr>Example: location -&gt; building mapping</vt:lpstr>
      <vt:lpstr>A note on parenthetical characters</vt:lpstr>
      <vt:lpstr>A note on parenthetical characters</vt:lpstr>
      <vt:lpstr>Today's Outline</vt:lpstr>
      <vt:lpstr>See any bugs?</vt:lpstr>
      <vt:lpstr>Vote: Which is Better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PowerPoint Presentation</vt:lpstr>
      <vt:lpstr>PowerPoint Presentation</vt:lpstr>
      <vt:lpstr>PowerPoint Presentation</vt:lpstr>
      <vt:lpstr>Today's Outline</vt:lpstr>
      <vt:lpstr>Mental Model for State (v1)</vt:lpstr>
      <vt:lpstr>Mental Model for State (v1)</vt:lpstr>
      <vt:lpstr>Mental Model for State (v1)</vt:lpstr>
      <vt:lpstr>Mental Model for State (v1)</vt:lpstr>
      <vt:lpstr>Mental Model for State (v1)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Revisiting Assignment and Passing Rules for v2</vt:lpstr>
      <vt:lpstr>How PythonTutor renders immutable types is configurable...</vt:lpstr>
      <vt:lpstr>Today's Outline</vt:lpstr>
      <vt:lpstr>PowerPoint Presentation</vt:lpstr>
      <vt:lpstr>Reason 1: Performance</vt:lpstr>
      <vt:lpstr>Reason 1: Performance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Today's Outline</vt:lpstr>
      <vt:lpstr>References and Arguments/Parameters</vt:lpstr>
      <vt:lpstr>Example 1: reassign parameter</vt:lpstr>
      <vt:lpstr>Example 2: modify list via param</vt:lpstr>
      <vt:lpstr>Example 3: reassign new list to param</vt:lpstr>
      <vt:lpstr>Example 4: in-place sort</vt:lpstr>
      <vt:lpstr>Example 5: sorted sort</vt:lpstr>
      <vt:lpstr>Today's Outline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Be careful with is!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Objects+References</dc:title>
  <cp:lastModifiedBy>MEENA SYAMKUMAR</cp:lastModifiedBy>
  <cp:revision>18</cp:revision>
  <dcterms:modified xsi:type="dcterms:W3CDTF">2021-03-11T19:12:18Z</dcterms:modified>
</cp:coreProperties>
</file>