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47" r:id="rId1"/>
  </p:sldMasterIdLst>
  <p:notesMasterIdLst>
    <p:notesMasterId r:id="rId8"/>
  </p:notesMasterIdLst>
  <p:sldIdLst>
    <p:sldId id="256" r:id="rId2"/>
    <p:sldId id="257" r:id="rId3"/>
    <p:sldId id="260" r:id="rId4"/>
    <p:sldId id="261"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244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945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991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046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37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58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42813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888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647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118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21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74964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5954258"/>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5136"/>
            <a:ext cx="8228700" cy="984885"/>
          </a:xfrm>
          <a:prstGeom prst="rect">
            <a:avLst/>
          </a:prstGeom>
          <a:noFill/>
          <a:ln>
            <a:noFill/>
          </a:ln>
        </p:spPr>
        <p:txBody>
          <a:bodyPr spcFirstLastPara="1" wrap="square" lIns="0" tIns="0" rIns="0" bIns="0" anchor="b" anchorCtr="0">
            <a:spAutoFit/>
          </a:bodyPr>
          <a:lstStyle/>
          <a:p>
            <a:pPr algn="ctr"/>
            <a:r>
              <a:rPr lang="en-US" sz="3200" b="1" dirty="0">
                <a:solidFill>
                  <a:schemeClr val="accent2">
                    <a:lumMod val="75000"/>
                  </a:schemeClr>
                </a:solidFill>
              </a:rPr>
              <a:t>Title:</a:t>
            </a:r>
            <a:r>
              <a:rPr lang="en-US" sz="3200" dirty="0">
                <a:solidFill>
                  <a:schemeClr val="accent2">
                    <a:lumMod val="75000"/>
                  </a:schemeClr>
                </a:solidFill>
              </a:rPr>
              <a:t> Unveiling Sales Insights: Harnessing Opportunities for Growth</a:t>
            </a: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29840" y="457199"/>
            <a:ext cx="3082527" cy="1692111"/>
          </a:xfrm>
          <a:prstGeom prst="rect">
            <a:avLst/>
          </a:prstGeom>
          <a:noFill/>
          <a:ln>
            <a:noFill/>
          </a:ln>
        </p:spPr>
        <p:txBody>
          <a:bodyPr spcFirstLastPara="1" wrap="square" lIns="0" tIns="45700" rIns="0" bIns="45700" anchor="b" anchorCtr="0">
            <a:normAutofit fontScale="90000"/>
          </a:bodyPr>
          <a:lstStyle/>
          <a:p>
            <a:pPr marL="0" lvl="0" indent="0" rtl="0">
              <a:lnSpc>
                <a:spcPct val="90000"/>
              </a:lnSpc>
              <a:spcBef>
                <a:spcPts val="0"/>
              </a:spcBef>
              <a:spcAft>
                <a:spcPts val="0"/>
              </a:spcAft>
              <a:buClr>
                <a:schemeClr val="dk2"/>
              </a:buClr>
              <a:buSzPts val="3200"/>
              <a:buFont typeface="Arial"/>
              <a:buNone/>
            </a:pPr>
            <a:r>
              <a:rPr lang="en-US" dirty="0"/>
              <a:t>Unveiling Sales Insights: Harnessing Opportunities for Growth</a:t>
            </a:r>
            <a:endParaRPr lang="en-IN" dirty="0"/>
          </a:p>
        </p:txBody>
      </p:sp>
      <p:pic>
        <p:nvPicPr>
          <p:cNvPr id="10" name="Content Placeholder 9">
            <a:extLst>
              <a:ext uri="{FF2B5EF4-FFF2-40B4-BE49-F238E27FC236}">
                <a16:creationId xmlns:a16="http://schemas.microsoft.com/office/drawing/2014/main" id="{1986DE3B-892D-407F-449B-19D5282D1CE4}"/>
              </a:ext>
            </a:extLst>
          </p:cNvPr>
          <p:cNvPicPr>
            <a:picLocks noGrp="1" noChangeAspect="1"/>
          </p:cNvPicPr>
          <p:nvPr>
            <p:ph idx="1"/>
          </p:nvPr>
        </p:nvPicPr>
        <p:blipFill>
          <a:blip r:embed="rId3"/>
          <a:stretch>
            <a:fillRect/>
          </a:stretch>
        </p:blipFill>
        <p:spPr>
          <a:xfrm>
            <a:off x="405970" y="2387393"/>
            <a:ext cx="7609318" cy="2944225"/>
          </a:xfrm>
        </p:spPr>
      </p:pic>
      <p:sp>
        <p:nvSpPr>
          <p:cNvPr id="104" name="Google Shape;104;p2"/>
          <p:cNvSpPr txBox="1">
            <a:spLocks noGrp="1"/>
          </p:cNvSpPr>
          <p:nvPr>
            <p:ph type="body" sz="half" idx="2"/>
          </p:nvPr>
        </p:nvSpPr>
        <p:spPr>
          <a:xfrm>
            <a:off x="3885009" y="1526381"/>
            <a:ext cx="4629150" cy="4873625"/>
          </a:xfrm>
          <a:prstGeom prst="rect">
            <a:avLst/>
          </a:prstGeom>
          <a:noFill/>
          <a:ln>
            <a:noFill/>
          </a:ln>
        </p:spPr>
        <p:txBody>
          <a:bodyPr spcFirstLastPara="1" wrap="square" lIns="91425" tIns="45700" rIns="91425" bIns="45700" anchor="t" anchorCtr="0">
            <a:noAutofit/>
          </a:bodyPr>
          <a:lstStyle/>
          <a:p>
            <a:pPr lvl="0" algn="l" rtl="0">
              <a:lnSpc>
                <a:spcPct val="90000"/>
              </a:lnSpc>
              <a:spcBef>
                <a:spcPts val="0"/>
              </a:spcBef>
              <a:spcAft>
                <a:spcPts val="0"/>
              </a:spcAft>
              <a:buClr>
                <a:schemeClr val="dk1"/>
              </a:buClr>
              <a:buSzPts val="3200"/>
            </a:pPr>
            <a:r>
              <a:rPr lang="en-US" dirty="0"/>
              <a:t>.</a:t>
            </a:r>
          </a:p>
        </p:txBody>
      </p:sp>
      <p:sp>
        <p:nvSpPr>
          <p:cNvPr id="106" name="Google Shape;106;p2"/>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5">
            <a:alphaModFix/>
          </a:blip>
          <a:srcRect/>
          <a:stretch/>
        </p:blipFill>
        <p:spPr>
          <a:xfrm>
            <a:off x="457200" y="6271072"/>
            <a:ext cx="1415143" cy="2872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A073-CCCD-E6AC-5057-96F8C733D457}"/>
              </a:ext>
            </a:extLst>
          </p:cNvPr>
          <p:cNvSpPr>
            <a:spLocks noGrp="1"/>
          </p:cNvSpPr>
          <p:nvPr>
            <p:ph type="title"/>
          </p:nvPr>
        </p:nvSpPr>
        <p:spPr/>
        <p:txBody>
          <a:bodyPr/>
          <a:lstStyle/>
          <a:p>
            <a:pPr algn="ctr"/>
            <a:r>
              <a:rPr lang="en-US" dirty="0">
                <a:solidFill>
                  <a:srgbClr val="FF0000"/>
                </a:solidFill>
              </a:rPr>
              <a:t>UNIT SALES</a:t>
            </a:r>
            <a:endParaRPr lang="en-IN" dirty="0">
              <a:solidFill>
                <a:srgbClr val="FF0000"/>
              </a:solidFill>
            </a:endParaRPr>
          </a:p>
        </p:txBody>
      </p:sp>
      <p:pic>
        <p:nvPicPr>
          <p:cNvPr id="4" name="Picture 3">
            <a:extLst>
              <a:ext uri="{FF2B5EF4-FFF2-40B4-BE49-F238E27FC236}">
                <a16:creationId xmlns:a16="http://schemas.microsoft.com/office/drawing/2014/main" id="{C1643E69-8D4C-DD44-2A50-8C180C33AAB2}"/>
              </a:ext>
            </a:extLst>
          </p:cNvPr>
          <p:cNvPicPr>
            <a:picLocks noChangeAspect="1"/>
          </p:cNvPicPr>
          <p:nvPr/>
        </p:nvPicPr>
        <p:blipFill>
          <a:blip r:embed="rId2"/>
          <a:stretch>
            <a:fillRect/>
          </a:stretch>
        </p:blipFill>
        <p:spPr>
          <a:xfrm>
            <a:off x="157162" y="2022956"/>
            <a:ext cx="8440083" cy="3953638"/>
          </a:xfrm>
          <a:prstGeom prst="rect">
            <a:avLst/>
          </a:prstGeom>
        </p:spPr>
      </p:pic>
    </p:spTree>
    <p:extLst>
      <p:ext uri="{BB962C8B-B14F-4D97-AF65-F5344CB8AC3E}">
        <p14:creationId xmlns:p14="http://schemas.microsoft.com/office/powerpoint/2010/main" val="204098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142E-0549-D834-1102-1F0D40C8FDAF}"/>
              </a:ext>
            </a:extLst>
          </p:cNvPr>
          <p:cNvSpPr>
            <a:spLocks noGrp="1"/>
          </p:cNvSpPr>
          <p:nvPr>
            <p:ph type="title"/>
          </p:nvPr>
        </p:nvSpPr>
        <p:spPr/>
        <p:txBody>
          <a:bodyPr>
            <a:normAutofit/>
          </a:bodyPr>
          <a:lstStyle/>
          <a:p>
            <a:r>
              <a:rPr lang="en-US" sz="2800" dirty="0"/>
              <a:t>5 </a:t>
            </a:r>
            <a:r>
              <a:rPr lang="en-US" sz="2800" dirty="0" err="1"/>
              <a:t>yr</a:t>
            </a:r>
            <a:r>
              <a:rPr lang="en-US" sz="2800" dirty="0"/>
              <a:t> CAGR for  top 10 account </a:t>
            </a:r>
            <a:endParaRPr lang="en-IN" sz="2800" dirty="0"/>
          </a:p>
        </p:txBody>
      </p:sp>
      <p:pic>
        <p:nvPicPr>
          <p:cNvPr id="4" name="Picture 3">
            <a:extLst>
              <a:ext uri="{FF2B5EF4-FFF2-40B4-BE49-F238E27FC236}">
                <a16:creationId xmlns:a16="http://schemas.microsoft.com/office/drawing/2014/main" id="{E3D38FBA-337B-2053-F2BC-F2672304AF94}"/>
              </a:ext>
            </a:extLst>
          </p:cNvPr>
          <p:cNvPicPr>
            <a:picLocks noChangeAspect="1"/>
          </p:cNvPicPr>
          <p:nvPr/>
        </p:nvPicPr>
        <p:blipFill>
          <a:blip r:embed="rId2"/>
          <a:stretch>
            <a:fillRect/>
          </a:stretch>
        </p:blipFill>
        <p:spPr>
          <a:xfrm>
            <a:off x="0" y="1511614"/>
            <a:ext cx="9144000" cy="3834772"/>
          </a:xfrm>
          <a:prstGeom prst="rect">
            <a:avLst/>
          </a:prstGeom>
        </p:spPr>
      </p:pic>
    </p:spTree>
    <p:extLst>
      <p:ext uri="{BB962C8B-B14F-4D97-AF65-F5344CB8AC3E}">
        <p14:creationId xmlns:p14="http://schemas.microsoft.com/office/powerpoint/2010/main" val="33273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IN" dirty="0"/>
              <a:t>Analysis Overview</a:t>
            </a:r>
            <a:endParaRPr dirty="0"/>
          </a:p>
        </p:txBody>
      </p:sp>
      <p:sp>
        <p:nvSpPr>
          <p:cNvPr id="113" name="Google Shape;113;p3"/>
          <p:cNvSpPr txBox="1"/>
          <p:nvPr/>
        </p:nvSpPr>
        <p:spPr>
          <a:xfrm>
            <a:off x="708211" y="1739152"/>
            <a:ext cx="6833231" cy="2862282"/>
          </a:xfrm>
          <a:prstGeom prst="rect">
            <a:avLst/>
          </a:prstGeom>
          <a:noFill/>
          <a:ln>
            <a:noFill/>
          </a:ln>
        </p:spPr>
        <p:txBody>
          <a:bodyPr spcFirstLastPara="1" wrap="square" lIns="91425" tIns="45700" rIns="91425" bIns="45700" anchor="t" anchorCtr="0">
            <a:spAutoFit/>
          </a:bodyPr>
          <a:lstStyle/>
          <a:p>
            <a:r>
              <a:rPr lang="en-US" b="1" dirty="0"/>
              <a:t>Analysis Overview</a:t>
            </a:r>
          </a:p>
          <a:p>
            <a:r>
              <a:rPr lang="en-US" b="1" dirty="0"/>
              <a:t>Key Points:</a:t>
            </a:r>
            <a:endParaRPr lang="en-US" dirty="0"/>
          </a:p>
          <a:p>
            <a:pPr>
              <a:buFont typeface="Arial" panose="020B0604020202020204" pitchFamily="34" charset="0"/>
              <a:buChar char="•"/>
            </a:pPr>
            <a:r>
              <a:rPr lang="en-US" b="1" dirty="0"/>
              <a:t>Performance Overview:</a:t>
            </a:r>
            <a:r>
              <a:rPr lang="en-US" dirty="0"/>
              <a:t> Year-over-year analysis reveals a steady growth trajectory, with a notable 15% increase in overall sales.</a:t>
            </a:r>
          </a:p>
          <a:p>
            <a:pPr>
              <a:buFont typeface="Arial" panose="020B0604020202020204" pitchFamily="34" charset="0"/>
              <a:buChar char="•"/>
            </a:pPr>
            <a:r>
              <a:rPr lang="en-US" b="1" dirty="0"/>
              <a:t>Account Analysis:</a:t>
            </a:r>
            <a:r>
              <a:rPr lang="en-US" dirty="0"/>
              <a:t> Identified top-performing accounts driving growth versus underperforming accounts lagging behind targets.</a:t>
            </a:r>
          </a:p>
          <a:p>
            <a:pPr>
              <a:lnSpc>
                <a:spcPct val="150000"/>
              </a:lnSpc>
              <a:buFont typeface="Arial" panose="020B0604020202020204" pitchFamily="34" charset="0"/>
              <a:buChar char="•"/>
            </a:pPr>
            <a:r>
              <a:rPr lang="en-US" b="1" dirty="0"/>
              <a:t>Account Type Analysis:</a:t>
            </a:r>
            <a:r>
              <a:rPr lang="en-US" dirty="0"/>
              <a:t> Small Business accounts consistently outperform Medium Business accounts in unit sales.</a:t>
            </a:r>
          </a:p>
          <a:p>
            <a:pPr marL="0" marR="0" lvl="0" indent="0" algn="l" rtl="0">
              <a:spcBef>
                <a:spcPts val="0"/>
              </a:spcBef>
              <a:spcAft>
                <a:spcPts val="0"/>
              </a:spcAft>
              <a:buNone/>
            </a:pP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164771" y="412452"/>
            <a:ext cx="6572250" cy="1049337"/>
          </a:xfrm>
          <a:noFill/>
          <a:ln>
            <a:noFill/>
          </a:ln>
        </p:spPr>
        <p:txBody>
          <a:bodyPr spcFirstLastPara="1" wrap="square" lIns="0" tIns="45700" rIns="0" bIns="45700" anchor="ctr" anchorCtr="0">
            <a:normAutofit/>
          </a:bodyPr>
          <a:lstStyle/>
          <a:p>
            <a:pPr lvl="0"/>
            <a:r>
              <a:rPr lang="en-US"/>
              <a:t>Summary</a:t>
            </a:r>
          </a:p>
        </p:txBody>
      </p:sp>
      <p:sp>
        <p:nvSpPr>
          <p:cNvPr id="121" name="Google Shape;121;p4"/>
          <p:cNvSpPr txBox="1"/>
          <p:nvPr/>
        </p:nvSpPr>
        <p:spPr>
          <a:xfrm>
            <a:off x="539552" y="1556792"/>
            <a:ext cx="7439036" cy="4524275"/>
          </a:xfrm>
          <a:prstGeom prst="rect">
            <a:avLst/>
          </a:prstGeom>
          <a:noFill/>
          <a:ln>
            <a:noFill/>
          </a:ln>
        </p:spPr>
        <p:txBody>
          <a:bodyPr spcFirstLastPara="1" wrap="square" lIns="91425" tIns="45700" rIns="91425" bIns="45700" anchor="t" anchorCtr="0">
            <a:spAutoFit/>
          </a:bodyPr>
          <a:lstStyle/>
          <a:p>
            <a:r>
              <a:rPr lang="en-US" sz="1600" b="1" dirty="0"/>
              <a:t>Story Recap:</a:t>
            </a:r>
            <a:r>
              <a:rPr lang="en-US" sz="1600" dirty="0"/>
              <a:t> Our analysis of account sales data has uncovered both promising trends and critical areas needing attention. Despite overall growth, specific accounts are lagging behind, posing challenges to our strategic objectives, including the jeopardization of our Sales Rewards trip.</a:t>
            </a:r>
          </a:p>
          <a:p>
            <a:r>
              <a:rPr lang="en-US" sz="1600" b="1" dirty="0"/>
              <a:t>Key Insights:</a:t>
            </a:r>
            <a:endParaRPr lang="en-US" sz="1600" dirty="0"/>
          </a:p>
          <a:p>
            <a:pPr>
              <a:buFont typeface="+mj-lt"/>
              <a:buAutoNum type="arabicPeriod"/>
            </a:pPr>
            <a:r>
              <a:rPr lang="en-US" sz="1600" b="1" dirty="0"/>
              <a:t>Performance Dynamics:</a:t>
            </a:r>
            <a:r>
              <a:rPr lang="en-US" sz="1600" dirty="0"/>
              <a:t> Overall sales have increased by 15% year-over-year, driven primarily by robust performance in the Small Business segment.</a:t>
            </a:r>
          </a:p>
          <a:p>
            <a:pPr>
              <a:buFont typeface="+mj-lt"/>
              <a:buAutoNum type="arabicPeriod"/>
            </a:pPr>
            <a:r>
              <a:rPr lang="en-US" sz="1600" b="1" dirty="0"/>
              <a:t>Account Specifics:</a:t>
            </a:r>
            <a:r>
              <a:rPr lang="en-US" sz="1600" dirty="0"/>
              <a:t> Top-performing accounts demonstrate significant growth, while underperforming accounts require targeted interventions to regain momentum.</a:t>
            </a:r>
          </a:p>
          <a:p>
            <a:pPr>
              <a:buFont typeface="+mj-lt"/>
              <a:buAutoNum type="arabicPeriod"/>
            </a:pPr>
            <a:r>
              <a:rPr lang="en-US" sz="1600" b="1" dirty="0"/>
              <a:t>Strategic Opportunities:</a:t>
            </a:r>
            <a:r>
              <a:rPr lang="en-US" sz="1600" dirty="0"/>
              <a:t> Opportunities lie in targeted marketing strategies for underperforming accounts and operational efficiencies to sustain growth.</a:t>
            </a:r>
          </a:p>
          <a:p>
            <a:r>
              <a:rPr lang="en-US" sz="1600" b="1" dirty="0"/>
              <a:t>Key Takeaways:</a:t>
            </a:r>
            <a:endParaRPr lang="en-US" sz="1600" dirty="0"/>
          </a:p>
          <a:p>
            <a:pPr>
              <a:buFont typeface="Arial" panose="020B0604020202020204" pitchFamily="34" charset="0"/>
              <a:buChar char="•"/>
            </a:pPr>
            <a:r>
              <a:rPr lang="en-US" sz="1600" b="1" dirty="0"/>
              <a:t>Actionable Focus:</a:t>
            </a:r>
            <a:r>
              <a:rPr lang="en-US" sz="1600" dirty="0"/>
              <a:t> Immediate action is recommended to launch targeted campaigns and streamline operations, ensuring alignment with growth objectives.</a:t>
            </a:r>
          </a:p>
          <a:p>
            <a:pPr>
              <a:buFont typeface="Arial" panose="020B0604020202020204" pitchFamily="34" charset="0"/>
              <a:buChar char="•"/>
            </a:pPr>
            <a:r>
              <a:rPr lang="en-US" sz="1600" b="1" dirty="0"/>
              <a:t>Long-term Strategy:</a:t>
            </a:r>
            <a:r>
              <a:rPr lang="en-US" sz="1600" dirty="0"/>
              <a:t> Embracing market diversification and enhancing customer engagement strategies are pivotal for sustained growth and market leadership.</a:t>
            </a: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TotalTime>
  <Words>243</Words>
  <Application>Microsoft Office PowerPoint</Application>
  <PresentationFormat>On-screen Show (4:3)</PresentationFormat>
  <Paragraphs>21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PowerPoint Presentation</vt:lpstr>
      <vt:lpstr>Unveiling Sales Insights: Harnessing Opportunities for Growth</vt:lpstr>
      <vt:lpstr>UNIT SALES</vt:lpstr>
      <vt:lpstr>5 yr CAGR for  top 10 account </vt:lpstr>
      <vt:lpstr>Analysis Overview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 Andrew X</dc:creator>
  <cp:lastModifiedBy>Dhananjay Deshmukh</cp:lastModifiedBy>
  <cp:revision>4</cp:revision>
  <dcterms:created xsi:type="dcterms:W3CDTF">2020-03-26T22:50:15Z</dcterms:created>
  <dcterms:modified xsi:type="dcterms:W3CDTF">2024-06-19T05:48:14Z</dcterms:modified>
</cp:coreProperties>
</file>