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78" r:id="rId12"/>
    <p:sldId id="268" r:id="rId13"/>
    <p:sldId id="279" r:id="rId14"/>
    <p:sldId id="280" r:id="rId15"/>
    <p:sldId id="281" r:id="rId16"/>
    <p:sldId id="272" r:id="rId17"/>
    <p:sldId id="273" r:id="rId18"/>
    <p:sldId id="274" r:id="rId19"/>
    <p:sldId id="275" r:id="rId20"/>
    <p:sldId id="282"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0178D2-F0F6-44DC-8655-D0E7369C5504}">
          <p14:sldIdLst>
            <p14:sldId id="256"/>
            <p14:sldId id="258"/>
            <p14:sldId id="259"/>
            <p14:sldId id="260"/>
            <p14:sldId id="261"/>
            <p14:sldId id="262"/>
            <p14:sldId id="263"/>
            <p14:sldId id="264"/>
            <p14:sldId id="265"/>
            <p14:sldId id="266"/>
            <p14:sldId id="278"/>
            <p14:sldId id="268"/>
            <p14:sldId id="279"/>
            <p14:sldId id="280"/>
            <p14:sldId id="281"/>
            <p14:sldId id="272"/>
            <p14:sldId id="273"/>
            <p14:sldId id="274"/>
            <p14:sldId id="275"/>
            <p14:sldId id="282"/>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08688E9-9D6B-453B-9551-294ADA6F64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280DA4-D41B-45AD-8DC5-ECECCC4974D8}">
      <dgm:prSet/>
      <dgm:spPr/>
      <dgm:t>
        <a:bodyPr/>
        <a:lstStyle/>
        <a:p>
          <a:r>
            <a:rPr lang="en-US"/>
            <a:t>This application consists of a use case for the students to create an application form for seeking the bachelor’s degree course in the ABC group of institutions.</a:t>
          </a:r>
        </a:p>
      </dgm:t>
    </dgm:pt>
    <dgm:pt modelId="{3E2F36AD-BB17-4F9A-8B61-A03811B168DE}" type="parTrans" cxnId="{EC613E54-6404-46F9-96F9-455A9512A3BC}">
      <dgm:prSet/>
      <dgm:spPr/>
      <dgm:t>
        <a:bodyPr/>
        <a:lstStyle/>
        <a:p>
          <a:endParaRPr lang="en-US"/>
        </a:p>
      </dgm:t>
    </dgm:pt>
    <dgm:pt modelId="{D4C8B1D7-8E97-4C8B-AAE1-39560AB33399}" type="sibTrans" cxnId="{EC613E54-6404-46F9-96F9-455A9512A3BC}">
      <dgm:prSet/>
      <dgm:spPr/>
      <dgm:t>
        <a:bodyPr/>
        <a:lstStyle/>
        <a:p>
          <a:endParaRPr lang="en-US"/>
        </a:p>
      </dgm:t>
    </dgm:pt>
    <dgm:pt modelId="{A183D409-AD6F-4C8F-83EE-03DB3B42C8A2}">
      <dgm:prSet/>
      <dgm:spPr/>
      <dgm:t>
        <a:bodyPr/>
        <a:lstStyle/>
        <a:p>
          <a:r>
            <a:rPr lang="en-US"/>
            <a:t>Users/Students need some data to be used/referenced while creating the application form for bachelor’s degree course of their choice. So, this use case just focuses on creating these data types and instances to keep them ready to be referenced in the second use case that will be explained below after this use case.</a:t>
          </a:r>
        </a:p>
      </dgm:t>
    </dgm:pt>
    <dgm:pt modelId="{16A12277-7030-49F7-8003-6310C12C0D29}" type="parTrans" cxnId="{7AFB6EC8-7D77-4FFE-9569-9CF2B84B20A5}">
      <dgm:prSet/>
      <dgm:spPr/>
      <dgm:t>
        <a:bodyPr/>
        <a:lstStyle/>
        <a:p>
          <a:endParaRPr lang="en-US"/>
        </a:p>
      </dgm:t>
    </dgm:pt>
    <dgm:pt modelId="{583E54B4-47AF-4EE2-8388-D3568FAC5C2A}" type="sibTrans" cxnId="{7AFB6EC8-7D77-4FFE-9569-9CF2B84B20A5}">
      <dgm:prSet/>
      <dgm:spPr/>
      <dgm:t>
        <a:bodyPr/>
        <a:lstStyle/>
        <a:p>
          <a:endParaRPr lang="en-US"/>
        </a:p>
      </dgm:t>
    </dgm:pt>
    <dgm:pt modelId="{6877F233-14EA-49A9-8AE7-5DBEB1A5E658}">
      <dgm:prSet/>
      <dgm:spPr/>
      <dgm:t>
        <a:bodyPr/>
        <a:lstStyle/>
        <a:p>
          <a:r>
            <a:rPr lang="en-US"/>
            <a:t>Application Administrator/developer adds/updates/deletes the student, course data type instances (records) successfully in the data explorer.</a:t>
          </a:r>
        </a:p>
      </dgm:t>
    </dgm:pt>
    <dgm:pt modelId="{73C4BEC8-1C6B-4E7B-974A-A156F1B581E7}" type="parTrans" cxnId="{3BBA50A0-45D3-4E5E-A715-CEB2BD213E1F}">
      <dgm:prSet/>
      <dgm:spPr/>
      <dgm:t>
        <a:bodyPr/>
        <a:lstStyle/>
        <a:p>
          <a:endParaRPr lang="en-US"/>
        </a:p>
      </dgm:t>
    </dgm:pt>
    <dgm:pt modelId="{65F29F36-6D2F-43D2-B100-E2B337502C14}" type="sibTrans" cxnId="{3BBA50A0-45D3-4E5E-A715-CEB2BD213E1F}">
      <dgm:prSet/>
      <dgm:spPr/>
      <dgm:t>
        <a:bodyPr/>
        <a:lstStyle/>
        <a:p>
          <a:endParaRPr lang="en-US"/>
        </a:p>
      </dgm:t>
    </dgm:pt>
    <dgm:pt modelId="{A158172B-4FC8-486C-86F3-E5317940F007}" type="pres">
      <dgm:prSet presAssocID="{F08688E9-9D6B-453B-9551-294ADA6F64A3}" presName="root" presStyleCnt="0">
        <dgm:presLayoutVars>
          <dgm:dir/>
          <dgm:resizeHandles val="exact"/>
        </dgm:presLayoutVars>
      </dgm:prSet>
      <dgm:spPr/>
    </dgm:pt>
    <dgm:pt modelId="{A2AF69AE-484E-4DE4-BB45-DF19E5C3928C}" type="pres">
      <dgm:prSet presAssocID="{EE280DA4-D41B-45AD-8DC5-ECECCC4974D8}" presName="compNode" presStyleCnt="0"/>
      <dgm:spPr/>
    </dgm:pt>
    <dgm:pt modelId="{A243CD06-0AA5-4F0A-8862-84B4CB6B22D4}" type="pres">
      <dgm:prSet presAssocID="{EE280DA4-D41B-45AD-8DC5-ECECCC4974D8}" presName="bgRect" presStyleLbl="bgShp" presStyleIdx="0" presStyleCnt="3"/>
      <dgm:spPr/>
    </dgm:pt>
    <dgm:pt modelId="{B768429C-1A27-404D-BCF7-F4250E61F69C}" type="pres">
      <dgm:prSet presAssocID="{EE280DA4-D41B-45AD-8DC5-ECECCC4974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E63B5B0-D538-462C-98D7-75443755F18E}" type="pres">
      <dgm:prSet presAssocID="{EE280DA4-D41B-45AD-8DC5-ECECCC4974D8}" presName="spaceRect" presStyleCnt="0"/>
      <dgm:spPr/>
    </dgm:pt>
    <dgm:pt modelId="{EF3A7210-8F31-4FD8-AA0A-ECC8397C5FC1}" type="pres">
      <dgm:prSet presAssocID="{EE280DA4-D41B-45AD-8DC5-ECECCC4974D8}" presName="parTx" presStyleLbl="revTx" presStyleIdx="0" presStyleCnt="3">
        <dgm:presLayoutVars>
          <dgm:chMax val="0"/>
          <dgm:chPref val="0"/>
        </dgm:presLayoutVars>
      </dgm:prSet>
      <dgm:spPr/>
    </dgm:pt>
    <dgm:pt modelId="{819E3067-E093-4354-841F-6B1BF4BA6B57}" type="pres">
      <dgm:prSet presAssocID="{D4C8B1D7-8E97-4C8B-AAE1-39560AB33399}" presName="sibTrans" presStyleCnt="0"/>
      <dgm:spPr/>
    </dgm:pt>
    <dgm:pt modelId="{833E0772-C29E-4CE2-BE70-0DB893B64C14}" type="pres">
      <dgm:prSet presAssocID="{A183D409-AD6F-4C8F-83EE-03DB3B42C8A2}" presName="compNode" presStyleCnt="0"/>
      <dgm:spPr/>
    </dgm:pt>
    <dgm:pt modelId="{66E84641-2784-4A57-A7F5-4C17B473ADB3}" type="pres">
      <dgm:prSet presAssocID="{A183D409-AD6F-4C8F-83EE-03DB3B42C8A2}" presName="bgRect" presStyleLbl="bgShp" presStyleIdx="1" presStyleCnt="3"/>
      <dgm:spPr/>
    </dgm:pt>
    <dgm:pt modelId="{81FB0CD8-0782-4DFA-98E7-D64AEC50C78A}" type="pres">
      <dgm:prSet presAssocID="{A183D409-AD6F-4C8F-83EE-03DB3B42C8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F8E77C6C-946D-4C21-B8B6-F8C3CCD1B2C3}" type="pres">
      <dgm:prSet presAssocID="{A183D409-AD6F-4C8F-83EE-03DB3B42C8A2}" presName="spaceRect" presStyleCnt="0"/>
      <dgm:spPr/>
    </dgm:pt>
    <dgm:pt modelId="{29549C74-411C-41C9-A99F-A95171361172}" type="pres">
      <dgm:prSet presAssocID="{A183D409-AD6F-4C8F-83EE-03DB3B42C8A2}" presName="parTx" presStyleLbl="revTx" presStyleIdx="1" presStyleCnt="3">
        <dgm:presLayoutVars>
          <dgm:chMax val="0"/>
          <dgm:chPref val="0"/>
        </dgm:presLayoutVars>
      </dgm:prSet>
      <dgm:spPr/>
    </dgm:pt>
    <dgm:pt modelId="{87A8C773-DC56-498A-804F-AAE6EA966890}" type="pres">
      <dgm:prSet presAssocID="{583E54B4-47AF-4EE2-8388-D3568FAC5C2A}" presName="sibTrans" presStyleCnt="0"/>
      <dgm:spPr/>
    </dgm:pt>
    <dgm:pt modelId="{7397A288-3F7B-42AF-A488-BBD6E78BA406}" type="pres">
      <dgm:prSet presAssocID="{6877F233-14EA-49A9-8AE7-5DBEB1A5E658}" presName="compNode" presStyleCnt="0"/>
      <dgm:spPr/>
    </dgm:pt>
    <dgm:pt modelId="{60D34C5D-DB41-4621-819F-707E4C313757}" type="pres">
      <dgm:prSet presAssocID="{6877F233-14EA-49A9-8AE7-5DBEB1A5E658}" presName="bgRect" presStyleLbl="bgShp" presStyleIdx="2" presStyleCnt="3"/>
      <dgm:spPr/>
    </dgm:pt>
    <dgm:pt modelId="{55090D0F-EFB4-4B97-A103-CCA1EE75AB8C}" type="pres">
      <dgm:prSet presAssocID="{6877F233-14EA-49A9-8AE7-5DBEB1A5E6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4B3434DC-38B7-4582-B15F-3C15AEDE0DC9}" type="pres">
      <dgm:prSet presAssocID="{6877F233-14EA-49A9-8AE7-5DBEB1A5E658}" presName="spaceRect" presStyleCnt="0"/>
      <dgm:spPr/>
    </dgm:pt>
    <dgm:pt modelId="{0F4E1977-6BE9-4175-849A-D6A0E3008FF9}" type="pres">
      <dgm:prSet presAssocID="{6877F233-14EA-49A9-8AE7-5DBEB1A5E658}" presName="parTx" presStyleLbl="revTx" presStyleIdx="2" presStyleCnt="3">
        <dgm:presLayoutVars>
          <dgm:chMax val="0"/>
          <dgm:chPref val="0"/>
        </dgm:presLayoutVars>
      </dgm:prSet>
      <dgm:spPr/>
    </dgm:pt>
  </dgm:ptLst>
  <dgm:cxnLst>
    <dgm:cxn modelId="{5EEA3665-5C5C-47BD-9E66-5BE6A3AEF1E9}" type="presOf" srcId="{6877F233-14EA-49A9-8AE7-5DBEB1A5E658}" destId="{0F4E1977-6BE9-4175-849A-D6A0E3008FF9}" srcOrd="0" destOrd="0" presId="urn:microsoft.com/office/officeart/2018/2/layout/IconVerticalSolidList"/>
    <dgm:cxn modelId="{EC613E54-6404-46F9-96F9-455A9512A3BC}" srcId="{F08688E9-9D6B-453B-9551-294ADA6F64A3}" destId="{EE280DA4-D41B-45AD-8DC5-ECECCC4974D8}" srcOrd="0" destOrd="0" parTransId="{3E2F36AD-BB17-4F9A-8B61-A03811B168DE}" sibTransId="{D4C8B1D7-8E97-4C8B-AAE1-39560AB33399}"/>
    <dgm:cxn modelId="{6B04F191-8873-4091-BA7A-6C21257C79D3}" type="presOf" srcId="{EE280DA4-D41B-45AD-8DC5-ECECCC4974D8}" destId="{EF3A7210-8F31-4FD8-AA0A-ECC8397C5FC1}" srcOrd="0" destOrd="0" presId="urn:microsoft.com/office/officeart/2018/2/layout/IconVerticalSolidList"/>
    <dgm:cxn modelId="{3BBA50A0-45D3-4E5E-A715-CEB2BD213E1F}" srcId="{F08688E9-9D6B-453B-9551-294ADA6F64A3}" destId="{6877F233-14EA-49A9-8AE7-5DBEB1A5E658}" srcOrd="2" destOrd="0" parTransId="{73C4BEC8-1C6B-4E7B-974A-A156F1B581E7}" sibTransId="{65F29F36-6D2F-43D2-B100-E2B337502C14}"/>
    <dgm:cxn modelId="{DE17AFC6-5B33-42E9-A4ED-71ADDED5AA95}" type="presOf" srcId="{A183D409-AD6F-4C8F-83EE-03DB3B42C8A2}" destId="{29549C74-411C-41C9-A99F-A95171361172}" srcOrd="0" destOrd="0" presId="urn:microsoft.com/office/officeart/2018/2/layout/IconVerticalSolidList"/>
    <dgm:cxn modelId="{7AFB6EC8-7D77-4FFE-9569-9CF2B84B20A5}" srcId="{F08688E9-9D6B-453B-9551-294ADA6F64A3}" destId="{A183D409-AD6F-4C8F-83EE-03DB3B42C8A2}" srcOrd="1" destOrd="0" parTransId="{16A12277-7030-49F7-8003-6310C12C0D29}" sibTransId="{583E54B4-47AF-4EE2-8388-D3568FAC5C2A}"/>
    <dgm:cxn modelId="{4BCDD9CA-98EF-4D9E-86A7-A3F0A357631E}" type="presOf" srcId="{F08688E9-9D6B-453B-9551-294ADA6F64A3}" destId="{A158172B-4FC8-486C-86F3-E5317940F007}" srcOrd="0" destOrd="0" presId="urn:microsoft.com/office/officeart/2018/2/layout/IconVerticalSolidList"/>
    <dgm:cxn modelId="{BF7C6A0C-69FC-48E1-BCD5-435A9C3E880E}" type="presParOf" srcId="{A158172B-4FC8-486C-86F3-E5317940F007}" destId="{A2AF69AE-484E-4DE4-BB45-DF19E5C3928C}" srcOrd="0" destOrd="0" presId="urn:microsoft.com/office/officeart/2018/2/layout/IconVerticalSolidList"/>
    <dgm:cxn modelId="{69B34902-F0B7-4D08-BA07-15AA65007FBE}" type="presParOf" srcId="{A2AF69AE-484E-4DE4-BB45-DF19E5C3928C}" destId="{A243CD06-0AA5-4F0A-8862-84B4CB6B22D4}" srcOrd="0" destOrd="0" presId="urn:microsoft.com/office/officeart/2018/2/layout/IconVerticalSolidList"/>
    <dgm:cxn modelId="{9CAE66A4-1A20-4826-80D7-6A1AFC6F08A4}" type="presParOf" srcId="{A2AF69AE-484E-4DE4-BB45-DF19E5C3928C}" destId="{B768429C-1A27-404D-BCF7-F4250E61F69C}" srcOrd="1" destOrd="0" presId="urn:microsoft.com/office/officeart/2018/2/layout/IconVerticalSolidList"/>
    <dgm:cxn modelId="{CCAE66D0-5D44-4E29-B86F-7B7C2BEAFF4F}" type="presParOf" srcId="{A2AF69AE-484E-4DE4-BB45-DF19E5C3928C}" destId="{1E63B5B0-D538-462C-98D7-75443755F18E}" srcOrd="2" destOrd="0" presId="urn:microsoft.com/office/officeart/2018/2/layout/IconVerticalSolidList"/>
    <dgm:cxn modelId="{F60D3A3B-6B01-4B2A-976D-3BA3E750752B}" type="presParOf" srcId="{A2AF69AE-484E-4DE4-BB45-DF19E5C3928C}" destId="{EF3A7210-8F31-4FD8-AA0A-ECC8397C5FC1}" srcOrd="3" destOrd="0" presId="urn:microsoft.com/office/officeart/2018/2/layout/IconVerticalSolidList"/>
    <dgm:cxn modelId="{BB16A877-4752-449B-A51F-580EAC6610DA}" type="presParOf" srcId="{A158172B-4FC8-486C-86F3-E5317940F007}" destId="{819E3067-E093-4354-841F-6B1BF4BA6B57}" srcOrd="1" destOrd="0" presId="urn:microsoft.com/office/officeart/2018/2/layout/IconVerticalSolidList"/>
    <dgm:cxn modelId="{8099DDE9-DFF3-409D-994D-7A68E8BB2CBD}" type="presParOf" srcId="{A158172B-4FC8-486C-86F3-E5317940F007}" destId="{833E0772-C29E-4CE2-BE70-0DB893B64C14}" srcOrd="2" destOrd="0" presId="urn:microsoft.com/office/officeart/2018/2/layout/IconVerticalSolidList"/>
    <dgm:cxn modelId="{AFD3FE1E-8357-418E-B316-0BFD99FE60A0}" type="presParOf" srcId="{833E0772-C29E-4CE2-BE70-0DB893B64C14}" destId="{66E84641-2784-4A57-A7F5-4C17B473ADB3}" srcOrd="0" destOrd="0" presId="urn:microsoft.com/office/officeart/2018/2/layout/IconVerticalSolidList"/>
    <dgm:cxn modelId="{33F09FD7-F009-4B4F-9073-02E2859AB970}" type="presParOf" srcId="{833E0772-C29E-4CE2-BE70-0DB893B64C14}" destId="{81FB0CD8-0782-4DFA-98E7-D64AEC50C78A}" srcOrd="1" destOrd="0" presId="urn:microsoft.com/office/officeart/2018/2/layout/IconVerticalSolidList"/>
    <dgm:cxn modelId="{E4D62DCD-CE8B-4409-B754-72314DABD025}" type="presParOf" srcId="{833E0772-C29E-4CE2-BE70-0DB893B64C14}" destId="{F8E77C6C-946D-4C21-B8B6-F8C3CCD1B2C3}" srcOrd="2" destOrd="0" presId="urn:microsoft.com/office/officeart/2018/2/layout/IconVerticalSolidList"/>
    <dgm:cxn modelId="{28364C2A-5974-4CFD-9E6D-F2BD24C34D59}" type="presParOf" srcId="{833E0772-C29E-4CE2-BE70-0DB893B64C14}" destId="{29549C74-411C-41C9-A99F-A95171361172}" srcOrd="3" destOrd="0" presId="urn:microsoft.com/office/officeart/2018/2/layout/IconVerticalSolidList"/>
    <dgm:cxn modelId="{F70B12C4-96C2-4257-8C2F-948860CEE300}" type="presParOf" srcId="{A158172B-4FC8-486C-86F3-E5317940F007}" destId="{87A8C773-DC56-498A-804F-AAE6EA966890}" srcOrd="3" destOrd="0" presId="urn:microsoft.com/office/officeart/2018/2/layout/IconVerticalSolidList"/>
    <dgm:cxn modelId="{181FE9FC-1B78-4DF0-B4AF-579495AAE838}" type="presParOf" srcId="{A158172B-4FC8-486C-86F3-E5317940F007}" destId="{7397A288-3F7B-42AF-A488-BBD6E78BA406}" srcOrd="4" destOrd="0" presId="urn:microsoft.com/office/officeart/2018/2/layout/IconVerticalSolidList"/>
    <dgm:cxn modelId="{1C8ACC0E-5EC7-4646-9FB1-C364A449546D}" type="presParOf" srcId="{7397A288-3F7B-42AF-A488-BBD6E78BA406}" destId="{60D34C5D-DB41-4621-819F-707E4C313757}" srcOrd="0" destOrd="0" presId="urn:microsoft.com/office/officeart/2018/2/layout/IconVerticalSolidList"/>
    <dgm:cxn modelId="{3D19F746-0D8E-4C86-90C7-5DCE620597D1}" type="presParOf" srcId="{7397A288-3F7B-42AF-A488-BBD6E78BA406}" destId="{55090D0F-EFB4-4B97-A103-CCA1EE75AB8C}" srcOrd="1" destOrd="0" presId="urn:microsoft.com/office/officeart/2018/2/layout/IconVerticalSolidList"/>
    <dgm:cxn modelId="{A48F736E-81EA-478D-94DF-AA6A5A9AA749}" type="presParOf" srcId="{7397A288-3F7B-42AF-A488-BBD6E78BA406}" destId="{4B3434DC-38B7-4582-B15F-3C15AEDE0DC9}" srcOrd="2" destOrd="0" presId="urn:microsoft.com/office/officeart/2018/2/layout/IconVerticalSolidList"/>
    <dgm:cxn modelId="{77186F22-71A9-4D4D-B290-E10C26E4E3EC}" type="presParOf" srcId="{7397A288-3F7B-42AF-A488-BBD6E78BA406}" destId="{0F4E1977-6BE9-4175-849A-D6A0E3008F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3CD06-0AA5-4F0A-8862-84B4CB6B22D4}">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8429C-1A27-404D-BCF7-F4250E61F69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A7210-8F31-4FD8-AA0A-ECC8397C5FC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This application consists of a use case for the students to create an application form for seeking the bachelor’s degree course in the ABC group of institutions.</a:t>
          </a:r>
        </a:p>
      </dsp:txBody>
      <dsp:txXfrm>
        <a:off x="1435590" y="531"/>
        <a:ext cx="9080009" cy="1242935"/>
      </dsp:txXfrm>
    </dsp:sp>
    <dsp:sp modelId="{66E84641-2784-4A57-A7F5-4C17B473ADB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B0CD8-0782-4DFA-98E7-D64AEC50C78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49C74-411C-41C9-A99F-A9517136117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Users/Students need some data to be used/referenced while creating the application form for bachelor’s degree course of their choice. So, this use case just focuses on creating these data types and instances to keep them ready to be referenced in the second use case that will be explained below after this use case.</a:t>
          </a:r>
        </a:p>
      </dsp:txBody>
      <dsp:txXfrm>
        <a:off x="1435590" y="1554201"/>
        <a:ext cx="9080009" cy="1242935"/>
      </dsp:txXfrm>
    </dsp:sp>
    <dsp:sp modelId="{60D34C5D-DB41-4621-819F-707E4C313757}">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90D0F-EFB4-4B97-A103-CCA1EE75AB8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E1977-6BE9-4175-849A-D6A0E3008FF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kern="1200"/>
            <a:t>Application Administrator/developer adds/updates/deletes the student, course data type instances (records) successfully in the data explorer.</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A4D2-A4DE-493A-9316-07A3A52E17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9E977D-7462-46C9-9075-2BB082985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736D65-074D-4997-A8CD-05855CC3A145}"/>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5" name="Footer Placeholder 4">
            <a:extLst>
              <a:ext uri="{FF2B5EF4-FFF2-40B4-BE49-F238E27FC236}">
                <a16:creationId xmlns:a16="http://schemas.microsoft.com/office/drawing/2014/main" id="{F644D887-5946-4970-8A47-A7F4D7574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72FFA-9339-4139-A99D-7127C298A3F7}"/>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286742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9A5D-8ACE-4390-B636-386AEB4AF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6B186-3895-455D-AA39-4F1F6617F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2A51F-4E20-473D-8225-80508018FDC2}"/>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5" name="Footer Placeholder 4">
            <a:extLst>
              <a:ext uri="{FF2B5EF4-FFF2-40B4-BE49-F238E27FC236}">
                <a16:creationId xmlns:a16="http://schemas.microsoft.com/office/drawing/2014/main" id="{C6DB2BDC-0DC8-44F3-9834-91A518D3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6CE81-9BA7-4E7A-8286-9C8BA0A014F5}"/>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104338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78CEC-9815-4EFB-BD5A-DC3877D43F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F01E9-F9C1-466F-B211-5BFEEC360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2E9B4-47A7-4A49-B5F7-7B8AE2790CDB}"/>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5" name="Footer Placeholder 4">
            <a:extLst>
              <a:ext uri="{FF2B5EF4-FFF2-40B4-BE49-F238E27FC236}">
                <a16:creationId xmlns:a16="http://schemas.microsoft.com/office/drawing/2014/main" id="{D3E82DC3-E13D-493B-B354-1DF37B985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9AF63-596D-4B94-8422-F0CA394D92ED}"/>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34438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C28C-A2B1-4B6D-A483-9DD843211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D832E5-D566-4B0C-893D-4E8FEB6D9B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0547C-A52E-4A65-9A55-2430B56E5D19}"/>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5" name="Footer Placeholder 4">
            <a:extLst>
              <a:ext uri="{FF2B5EF4-FFF2-40B4-BE49-F238E27FC236}">
                <a16:creationId xmlns:a16="http://schemas.microsoft.com/office/drawing/2014/main" id="{D53EEADC-52E2-49E9-B91C-55A017EF7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EBF47-0579-4524-93BF-06E1C403AE9D}"/>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73179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DD0E-33C4-4170-AF67-776C54650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0BEF21-34CE-44E1-B725-33B3CD338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41C8C-CA61-4A67-93A5-FC2775E4F4E4}"/>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5" name="Footer Placeholder 4">
            <a:extLst>
              <a:ext uri="{FF2B5EF4-FFF2-40B4-BE49-F238E27FC236}">
                <a16:creationId xmlns:a16="http://schemas.microsoft.com/office/drawing/2014/main" id="{CF939F9B-ED6D-43D7-95E6-0CF175479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03105-E7A8-4602-AC70-DB7D1013BDE8}"/>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227037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B88A-1B9B-46F5-BA9F-C9BB4162A2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63206-2DCD-4B83-8171-9FC71A046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E189E-438A-4D4D-B997-737A758EAD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C2D21-9CD7-4177-B03D-334482BB344D}"/>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6" name="Footer Placeholder 5">
            <a:extLst>
              <a:ext uri="{FF2B5EF4-FFF2-40B4-BE49-F238E27FC236}">
                <a16:creationId xmlns:a16="http://schemas.microsoft.com/office/drawing/2014/main" id="{2AF01BA5-A255-4BA4-B057-2ECE75546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C1FC1-7E37-4DA8-B0E8-D2D426C2D809}"/>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120331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EC5A-96E2-4FAD-9793-864BCFB886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01975F-D75E-4571-8E9E-E7B132B00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6B1A6-3998-4740-A30B-7408E08240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B7B4B8-3312-4B40-A3A4-35C7FD0F7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DBA16F-3E16-417E-8DE5-ACE690CC79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91A493-4839-4960-A17B-CC9FB28BD150}"/>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8" name="Footer Placeholder 7">
            <a:extLst>
              <a:ext uri="{FF2B5EF4-FFF2-40B4-BE49-F238E27FC236}">
                <a16:creationId xmlns:a16="http://schemas.microsoft.com/office/drawing/2014/main" id="{F6C6B761-4D70-4557-A67E-513DE3893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4C281D-47D2-4DBF-8360-820047371DC9}"/>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338945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96C2-085E-477E-A9DE-0637C0FEAC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86DA3-CF13-40A3-AE06-E5B8A2CCEDAE}"/>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4" name="Footer Placeholder 3">
            <a:extLst>
              <a:ext uri="{FF2B5EF4-FFF2-40B4-BE49-F238E27FC236}">
                <a16:creationId xmlns:a16="http://schemas.microsoft.com/office/drawing/2014/main" id="{F869D21D-B86B-4E05-BA4B-D03C75199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6962CD-17F1-4CBD-BC23-E0FB93CB7A3A}"/>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142555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A0F64-C82D-4EAE-B06A-12245E80AEC5}"/>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3" name="Footer Placeholder 2">
            <a:extLst>
              <a:ext uri="{FF2B5EF4-FFF2-40B4-BE49-F238E27FC236}">
                <a16:creationId xmlns:a16="http://schemas.microsoft.com/office/drawing/2014/main" id="{BA2897F2-B7C0-41D4-8CDB-28E4C0480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4A6FAF-E09C-4862-A940-B313830BA56A}"/>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301333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35AD-A41F-42C8-9781-29D6EC2A6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7A424F-95F5-40CC-B22B-5FEC32513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11CDA-B841-4D9A-B85E-5E14E7891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8D356-DA93-48CF-9E90-4081D9F7B8F4}"/>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6" name="Footer Placeholder 5">
            <a:extLst>
              <a:ext uri="{FF2B5EF4-FFF2-40B4-BE49-F238E27FC236}">
                <a16:creationId xmlns:a16="http://schemas.microsoft.com/office/drawing/2014/main" id="{30171675-1547-47FD-8BF9-070F05DD6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59422-CC1E-40C2-9376-E40DFA4193AA}"/>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6218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2873-38C9-4003-BC97-E6A8F2F9B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7330FD-F6A7-4532-A61E-B8C1A6DCE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F0C2A3-6CE8-4760-9A4A-8317DF1A7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7F950D-17DC-482D-8C50-ED4529E5092F}"/>
              </a:ext>
            </a:extLst>
          </p:cNvPr>
          <p:cNvSpPr>
            <a:spLocks noGrp="1"/>
          </p:cNvSpPr>
          <p:nvPr>
            <p:ph type="dt" sz="half" idx="10"/>
          </p:nvPr>
        </p:nvSpPr>
        <p:spPr/>
        <p:txBody>
          <a:bodyPr/>
          <a:lstStyle/>
          <a:p>
            <a:fld id="{8EB90D3C-5780-40C9-9D9C-4C795DAC73A4}" type="datetimeFigureOut">
              <a:rPr lang="en-US" smtClean="0"/>
              <a:t>11/29/2022</a:t>
            </a:fld>
            <a:endParaRPr lang="en-US"/>
          </a:p>
        </p:txBody>
      </p:sp>
      <p:sp>
        <p:nvSpPr>
          <p:cNvPr id="6" name="Footer Placeholder 5">
            <a:extLst>
              <a:ext uri="{FF2B5EF4-FFF2-40B4-BE49-F238E27FC236}">
                <a16:creationId xmlns:a16="http://schemas.microsoft.com/office/drawing/2014/main" id="{51167A6C-061F-44E0-A16D-44BDF466B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0B4E2-4B6C-4EA9-AD1C-A54D9020AA88}"/>
              </a:ext>
            </a:extLst>
          </p:cNvPr>
          <p:cNvSpPr>
            <a:spLocks noGrp="1"/>
          </p:cNvSpPr>
          <p:nvPr>
            <p:ph type="sldNum" sz="quarter" idx="12"/>
          </p:nvPr>
        </p:nvSpPr>
        <p:spPr/>
        <p:txBody>
          <a:bodyPr/>
          <a:lstStyle/>
          <a:p>
            <a:fld id="{9B00C7B4-E8EA-4873-B4A5-5F19D01CC85D}" type="slidenum">
              <a:rPr lang="en-US" smtClean="0"/>
              <a:t>‹#›</a:t>
            </a:fld>
            <a:endParaRPr lang="en-US"/>
          </a:p>
        </p:txBody>
      </p:sp>
    </p:spTree>
    <p:extLst>
      <p:ext uri="{BB962C8B-B14F-4D97-AF65-F5344CB8AC3E}">
        <p14:creationId xmlns:p14="http://schemas.microsoft.com/office/powerpoint/2010/main" val="164327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2DACD-AC96-466A-A822-9C5962485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8FDBE8-E6A1-4E6C-B024-5FEAA24AC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C53EE-9216-4181-9CF2-0E7F9DB52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90D3C-5780-40C9-9D9C-4C795DAC73A4}" type="datetimeFigureOut">
              <a:rPr lang="en-US" smtClean="0"/>
              <a:t>11/29/2022</a:t>
            </a:fld>
            <a:endParaRPr lang="en-US"/>
          </a:p>
        </p:txBody>
      </p:sp>
      <p:sp>
        <p:nvSpPr>
          <p:cNvPr id="5" name="Footer Placeholder 4">
            <a:extLst>
              <a:ext uri="{FF2B5EF4-FFF2-40B4-BE49-F238E27FC236}">
                <a16:creationId xmlns:a16="http://schemas.microsoft.com/office/drawing/2014/main" id="{55F0231E-2D04-416B-ADFC-0C4A84BDF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C7E124-F0C7-4391-8E7D-64DBC2FEC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0C7B4-E8EA-4873-B4A5-5F19D01CC85D}" type="slidenum">
              <a:rPr lang="en-US" smtClean="0"/>
              <a:t>‹#›</a:t>
            </a:fld>
            <a:endParaRPr lang="en-US"/>
          </a:p>
        </p:txBody>
      </p:sp>
    </p:spTree>
    <p:extLst>
      <p:ext uri="{BB962C8B-B14F-4D97-AF65-F5344CB8AC3E}">
        <p14:creationId xmlns:p14="http://schemas.microsoft.com/office/powerpoint/2010/main" val="4089263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4" name="Picture 13" descr="High angle view of a rolled paper, brown notebook, and black notepad on a wooden table">
            <a:extLst>
              <a:ext uri="{FF2B5EF4-FFF2-40B4-BE49-F238E27FC236}">
                <a16:creationId xmlns:a16="http://schemas.microsoft.com/office/drawing/2014/main" id="{B6F86C39-D8FF-764B-896A-D4337C25AF33}"/>
              </a:ext>
            </a:extLst>
          </p:cNvPr>
          <p:cNvPicPr>
            <a:picLocks noChangeAspect="1"/>
          </p:cNvPicPr>
          <p:nvPr/>
        </p:nvPicPr>
        <p:blipFill rotWithShape="1">
          <a:blip r:embed="rId2">
            <a:alphaModFix amt="60000"/>
          </a:blip>
          <a:srcRect t="7033" b="8698"/>
          <a:stretch/>
        </p:blipFill>
        <p:spPr>
          <a:xfrm>
            <a:off x="-1" y="10"/>
            <a:ext cx="12192001" cy="6857990"/>
          </a:xfrm>
          <a:prstGeom prst="rect">
            <a:avLst/>
          </a:prstGeom>
        </p:spPr>
      </p:pic>
      <p:sp>
        <p:nvSpPr>
          <p:cNvPr id="2" name="Title 1">
            <a:extLst>
              <a:ext uri="{FF2B5EF4-FFF2-40B4-BE49-F238E27FC236}">
                <a16:creationId xmlns:a16="http://schemas.microsoft.com/office/drawing/2014/main" id="{926C7F1D-C5D4-404C-A529-4286FE82D877}"/>
              </a:ext>
            </a:extLst>
          </p:cNvPr>
          <p:cNvSpPr>
            <a:spLocks noGrp="1"/>
          </p:cNvSpPr>
          <p:nvPr>
            <p:ph type="ctrTitle"/>
          </p:nvPr>
        </p:nvSpPr>
        <p:spPr>
          <a:xfrm>
            <a:off x="4538749" y="840051"/>
            <a:ext cx="7731198" cy="3454738"/>
          </a:xfrm>
        </p:spPr>
        <p:txBody>
          <a:bodyPr>
            <a:normAutofit/>
          </a:bodyPr>
          <a:lstStyle/>
          <a:p>
            <a:pPr algn="l"/>
            <a:r>
              <a:rPr lang="en-US" sz="7600" dirty="0">
                <a:solidFill>
                  <a:srgbClr val="FFFFFF"/>
                </a:solidFill>
                <a:latin typeface="Colonna MT" panose="04020805060202030203" pitchFamily="82" charset="0"/>
              </a:rPr>
              <a:t>Application for Bachelor’s Degree Course</a:t>
            </a:r>
          </a:p>
        </p:txBody>
      </p:sp>
      <p:cxnSp>
        <p:nvCxnSpPr>
          <p:cNvPr id="5" name="Straight Connector 4">
            <a:extLst>
              <a:ext uri="{FF2B5EF4-FFF2-40B4-BE49-F238E27FC236}">
                <a16:creationId xmlns:a16="http://schemas.microsoft.com/office/drawing/2014/main" id="{A93A8425-5598-4B22-A7D3-2AE0B72BC006}"/>
              </a:ext>
            </a:extLst>
          </p:cNvPr>
          <p:cNvCxnSpPr/>
          <p:nvPr/>
        </p:nvCxnSpPr>
        <p:spPr>
          <a:xfrm>
            <a:off x="4713317" y="4887574"/>
            <a:ext cx="0" cy="100584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B614E58F-D6AC-4A03-8FDD-645858FEB99D}"/>
              </a:ext>
            </a:extLst>
          </p:cNvPr>
          <p:cNvSpPr txBox="1"/>
          <p:nvPr/>
        </p:nvSpPr>
        <p:spPr>
          <a:xfrm>
            <a:off x="4836010" y="4928829"/>
            <a:ext cx="2410083" cy="923330"/>
          </a:xfrm>
          <a:prstGeom prst="rect">
            <a:avLst/>
          </a:prstGeom>
          <a:noFill/>
        </p:spPr>
        <p:txBody>
          <a:bodyPr wrap="none" rtlCol="0">
            <a:spAutoFit/>
          </a:bodyPr>
          <a:lstStyle/>
          <a:p>
            <a:r>
              <a:rPr lang="en-US" dirty="0">
                <a:solidFill>
                  <a:schemeClr val="bg1"/>
                </a:solidFill>
              </a:rPr>
              <a:t>Presenter</a:t>
            </a:r>
          </a:p>
          <a:p>
            <a:endParaRPr lang="en-US" dirty="0">
              <a:solidFill>
                <a:schemeClr val="bg1"/>
              </a:solidFill>
            </a:endParaRPr>
          </a:p>
          <a:p>
            <a:r>
              <a:rPr lang="en-US" dirty="0">
                <a:solidFill>
                  <a:schemeClr val="bg1"/>
                </a:solidFill>
              </a:rPr>
              <a:t>Dhananjay Pratap Lodhi</a:t>
            </a:r>
          </a:p>
        </p:txBody>
      </p:sp>
    </p:spTree>
    <p:extLst>
      <p:ext uri="{BB962C8B-B14F-4D97-AF65-F5344CB8AC3E}">
        <p14:creationId xmlns:p14="http://schemas.microsoft.com/office/powerpoint/2010/main" val="346914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Student Data Type</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D0373C2-1F15-4A92-B8C7-6020E1A220E0}"/>
              </a:ext>
            </a:extLst>
          </p:cNvPr>
          <p:cNvPicPr>
            <a:picLocks noChangeAspect="1"/>
          </p:cNvPicPr>
          <p:nvPr/>
        </p:nvPicPr>
        <p:blipFill>
          <a:blip r:embed="rId2"/>
          <a:stretch>
            <a:fillRect/>
          </a:stretch>
        </p:blipFill>
        <p:spPr>
          <a:xfrm>
            <a:off x="320040" y="2859918"/>
            <a:ext cx="11496821" cy="3132883"/>
          </a:xfrm>
          <a:prstGeom prst="rect">
            <a:avLst/>
          </a:prstGeom>
        </p:spPr>
      </p:pic>
    </p:spTree>
    <p:extLst>
      <p:ext uri="{BB962C8B-B14F-4D97-AF65-F5344CB8AC3E}">
        <p14:creationId xmlns:p14="http://schemas.microsoft.com/office/powerpoint/2010/main" val="46207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Student Portal</a:t>
            </a:r>
          </a:p>
        </p:txBody>
      </p:sp>
      <p:sp>
        <p:nvSpPr>
          <p:cNvPr id="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C5CDE-BB01-4E14-ACF7-3DBEC35C1425}"/>
              </a:ext>
            </a:extLst>
          </p:cNvPr>
          <p:cNvSpPr txBox="1"/>
          <p:nvPr/>
        </p:nvSpPr>
        <p:spPr>
          <a:xfrm>
            <a:off x="572493" y="2071316"/>
            <a:ext cx="6713552" cy="4119172"/>
          </a:xfrm>
          <a:prstGeom prst="rect">
            <a:avLst/>
          </a:prstGeom>
        </p:spPr>
        <p:txBody>
          <a:bodyPr vert="horz" lIns="91440" tIns="45720" rIns="91440" bIns="45720" rtlCol="0" anchor="t">
            <a:normAutofit/>
          </a:bodyPr>
          <a:lstStyle/>
          <a:p>
            <a:pPr marL="342900" indent="-342900">
              <a:buFont typeface="Arial" panose="020B0604020202020204" pitchFamily="34" charset="0"/>
              <a:buChar char="•"/>
            </a:pPr>
            <a:r>
              <a:rPr lang="en-US" sz="2000" dirty="0"/>
              <a:t>Student has option to create </a:t>
            </a:r>
          </a:p>
          <a:p>
            <a:r>
              <a:rPr lang="en-US" sz="2000" dirty="0"/>
              <a:t>      STUDENT APPLICATION case </a:t>
            </a:r>
          </a:p>
          <a:p>
            <a:r>
              <a:rPr lang="en-US" sz="2000" dirty="0"/>
              <a:t>      type.</a:t>
            </a:r>
          </a:p>
        </p:txBody>
      </p:sp>
      <p:pic>
        <p:nvPicPr>
          <p:cNvPr id="2" name="Picture 1">
            <a:extLst>
              <a:ext uri="{FF2B5EF4-FFF2-40B4-BE49-F238E27FC236}">
                <a16:creationId xmlns:a16="http://schemas.microsoft.com/office/drawing/2014/main" id="{ACFD3136-7F99-4DDA-9703-493F238FC08A}"/>
              </a:ext>
            </a:extLst>
          </p:cNvPr>
          <p:cNvPicPr>
            <a:picLocks noChangeAspect="1"/>
          </p:cNvPicPr>
          <p:nvPr/>
        </p:nvPicPr>
        <p:blipFill>
          <a:blip r:embed="rId2"/>
          <a:stretch>
            <a:fillRect/>
          </a:stretch>
        </p:blipFill>
        <p:spPr>
          <a:xfrm>
            <a:off x="4759961" y="2039358"/>
            <a:ext cx="6831052" cy="4438782"/>
          </a:xfrm>
          <a:prstGeom prst="rect">
            <a:avLst/>
          </a:prstGeom>
        </p:spPr>
      </p:pic>
    </p:spTree>
    <p:extLst>
      <p:ext uri="{BB962C8B-B14F-4D97-AF65-F5344CB8AC3E}">
        <p14:creationId xmlns:p14="http://schemas.microsoft.com/office/powerpoint/2010/main" val="162280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User Interface</a:t>
            </a:r>
          </a:p>
        </p:txBody>
      </p:sp>
      <p:sp>
        <p:nvSpPr>
          <p:cNvPr id="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C5CDE-BB01-4E14-ACF7-3DBEC35C1425}"/>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Personal Information UI</a:t>
            </a:r>
          </a:p>
        </p:txBody>
      </p:sp>
      <p:pic>
        <p:nvPicPr>
          <p:cNvPr id="3" name="Picture 2" descr="Graphical user interface, text, application, email&#10;&#10;Description automatically generated">
            <a:extLst>
              <a:ext uri="{FF2B5EF4-FFF2-40B4-BE49-F238E27FC236}">
                <a16:creationId xmlns:a16="http://schemas.microsoft.com/office/drawing/2014/main" id="{00C1BFC2-CBA9-45C4-9A08-9A71ED9C6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125" y="2666243"/>
            <a:ext cx="9391749" cy="3953218"/>
          </a:xfrm>
          <a:prstGeom prst="rect">
            <a:avLst/>
          </a:prstGeom>
        </p:spPr>
      </p:pic>
    </p:spTree>
    <p:extLst>
      <p:ext uri="{BB962C8B-B14F-4D97-AF65-F5344CB8AC3E}">
        <p14:creationId xmlns:p14="http://schemas.microsoft.com/office/powerpoint/2010/main" val="24187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User Interface</a:t>
            </a:r>
          </a:p>
        </p:txBody>
      </p:sp>
      <p:sp>
        <p:nvSpPr>
          <p:cNvPr id="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C5CDE-BB01-4E14-ACF7-3DBEC35C1425}"/>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Education history UI</a:t>
            </a:r>
          </a:p>
        </p:txBody>
      </p:sp>
      <p:pic>
        <p:nvPicPr>
          <p:cNvPr id="7" name="Picture 6" descr="Graphical user interface, text, application, email&#10;&#10;Description automatically generated">
            <a:extLst>
              <a:ext uri="{FF2B5EF4-FFF2-40B4-BE49-F238E27FC236}">
                <a16:creationId xmlns:a16="http://schemas.microsoft.com/office/drawing/2014/main" id="{38ECF529-284F-409C-A70D-E498FFACB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28" y="2700590"/>
            <a:ext cx="10375091" cy="3861382"/>
          </a:xfrm>
          <a:prstGeom prst="rect">
            <a:avLst/>
          </a:prstGeom>
        </p:spPr>
      </p:pic>
    </p:spTree>
    <p:extLst>
      <p:ext uri="{BB962C8B-B14F-4D97-AF65-F5344CB8AC3E}">
        <p14:creationId xmlns:p14="http://schemas.microsoft.com/office/powerpoint/2010/main" val="263226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User Interface</a:t>
            </a:r>
          </a:p>
        </p:txBody>
      </p:sp>
      <p:sp>
        <p:nvSpPr>
          <p:cNvPr id="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C5CDE-BB01-4E14-ACF7-3DBEC35C1425}"/>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Entrance Examination UI</a:t>
            </a:r>
          </a:p>
        </p:txBody>
      </p:sp>
      <p:pic>
        <p:nvPicPr>
          <p:cNvPr id="8" name="Picture 7" descr="Graphical user interface, text, application, email&#10;&#10;Description automatically generated">
            <a:extLst>
              <a:ext uri="{FF2B5EF4-FFF2-40B4-BE49-F238E27FC236}">
                <a16:creationId xmlns:a16="http://schemas.microsoft.com/office/drawing/2014/main" id="{987547D4-321A-45FB-8238-7A28B63D9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96" y="2625699"/>
            <a:ext cx="9867808" cy="3936273"/>
          </a:xfrm>
          <a:prstGeom prst="rect">
            <a:avLst/>
          </a:prstGeom>
        </p:spPr>
      </p:pic>
    </p:spTree>
    <p:extLst>
      <p:ext uri="{BB962C8B-B14F-4D97-AF65-F5344CB8AC3E}">
        <p14:creationId xmlns:p14="http://schemas.microsoft.com/office/powerpoint/2010/main" val="319604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User Interface</a:t>
            </a:r>
          </a:p>
        </p:txBody>
      </p:sp>
      <p:sp>
        <p:nvSpPr>
          <p:cNvPr id="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5C5CDE-BB01-4E14-ACF7-3DBEC35C1425}"/>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Course details UI</a:t>
            </a:r>
          </a:p>
        </p:txBody>
      </p:sp>
      <p:pic>
        <p:nvPicPr>
          <p:cNvPr id="7" name="Picture 6" descr="Graphical user interface, text, application&#10;&#10;Description automatically generated">
            <a:extLst>
              <a:ext uri="{FF2B5EF4-FFF2-40B4-BE49-F238E27FC236}">
                <a16:creationId xmlns:a16="http://schemas.microsoft.com/office/drawing/2014/main" id="{1063FC7F-607E-4359-87F1-E017A8600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237" y="2663246"/>
            <a:ext cx="10351032" cy="3860998"/>
          </a:xfrm>
          <a:prstGeom prst="rect">
            <a:avLst/>
          </a:prstGeom>
        </p:spPr>
      </p:pic>
    </p:spTree>
    <p:extLst>
      <p:ext uri="{BB962C8B-B14F-4D97-AF65-F5344CB8AC3E}">
        <p14:creationId xmlns:p14="http://schemas.microsoft.com/office/powerpoint/2010/main" val="76698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4634992" y="76535"/>
            <a:ext cx="3346758" cy="74834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Approver Portal</a:t>
            </a:r>
          </a:p>
        </p:txBody>
      </p:sp>
      <p:grpSp>
        <p:nvGrpSpPr>
          <p:cNvPr id="24" name="Group 2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5" name="Freeform: Shape 2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05C5CDE-BB01-4E14-ACF7-3DBEC35C1425}"/>
              </a:ext>
            </a:extLst>
          </p:cNvPr>
          <p:cNvSpPr txBox="1"/>
          <p:nvPr/>
        </p:nvSpPr>
        <p:spPr>
          <a:xfrm>
            <a:off x="2466264" y="1032496"/>
            <a:ext cx="7865175" cy="110712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Approver receive requests of STUDENT APPLICATION for approval/Rejection.</a:t>
            </a:r>
          </a:p>
        </p:txBody>
      </p:sp>
      <p:grpSp>
        <p:nvGrpSpPr>
          <p:cNvPr id="30" name="Group 2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1" name="Freeform: Shape 3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4838F579-CAA5-45D7-A6FF-BCF7412205DA}"/>
              </a:ext>
            </a:extLst>
          </p:cNvPr>
          <p:cNvPicPr>
            <a:picLocks noChangeAspect="1"/>
          </p:cNvPicPr>
          <p:nvPr/>
        </p:nvPicPr>
        <p:blipFill>
          <a:blip r:embed="rId2"/>
          <a:stretch>
            <a:fillRect/>
          </a:stretch>
        </p:blipFill>
        <p:spPr>
          <a:xfrm>
            <a:off x="2051248" y="2000475"/>
            <a:ext cx="8898403" cy="4471445"/>
          </a:xfrm>
          <a:prstGeom prst="rect">
            <a:avLst/>
          </a:prstGeom>
        </p:spPr>
      </p:pic>
    </p:spTree>
    <p:extLst>
      <p:ext uri="{BB962C8B-B14F-4D97-AF65-F5344CB8AC3E}">
        <p14:creationId xmlns:p14="http://schemas.microsoft.com/office/powerpoint/2010/main" val="318378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47" name="Rectangle 32">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34">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600">
                <a:solidFill>
                  <a:schemeClr val="tx2"/>
                </a:solidFill>
              </a:rPr>
              <a:t>Approver Portal</a:t>
            </a:r>
          </a:p>
        </p:txBody>
      </p:sp>
      <p:grpSp>
        <p:nvGrpSpPr>
          <p:cNvPr id="49" name="Group 36">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50" name="Freeform: Shape 37">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38">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40">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D05C5CDE-BB01-4E14-ACF7-3DBEC35C1425}"/>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All the information is available for approver to review, and decide whether to approve or reject the STUDENT APPLICATION</a:t>
            </a:r>
          </a:p>
        </p:txBody>
      </p:sp>
      <p:pic>
        <p:nvPicPr>
          <p:cNvPr id="4" name="Picture 3">
            <a:extLst>
              <a:ext uri="{FF2B5EF4-FFF2-40B4-BE49-F238E27FC236}">
                <a16:creationId xmlns:a16="http://schemas.microsoft.com/office/drawing/2014/main" id="{DB434AC1-B4D3-4DFD-B3E4-274DEE85428A}"/>
              </a:ext>
            </a:extLst>
          </p:cNvPr>
          <p:cNvPicPr>
            <a:picLocks noChangeAspect="1"/>
          </p:cNvPicPr>
          <p:nvPr/>
        </p:nvPicPr>
        <p:blipFill>
          <a:blip r:embed="rId2"/>
          <a:stretch>
            <a:fillRect/>
          </a:stretch>
        </p:blipFill>
        <p:spPr>
          <a:xfrm>
            <a:off x="226496" y="2449980"/>
            <a:ext cx="5620179" cy="3554762"/>
          </a:xfrm>
          <a:prstGeom prst="rect">
            <a:avLst/>
          </a:prstGeom>
          <a:ln>
            <a:solidFill>
              <a:schemeClr val="tx1"/>
            </a:solidFill>
          </a:ln>
        </p:spPr>
      </p:pic>
      <p:pic>
        <p:nvPicPr>
          <p:cNvPr id="8" name="Picture 7">
            <a:extLst>
              <a:ext uri="{FF2B5EF4-FFF2-40B4-BE49-F238E27FC236}">
                <a16:creationId xmlns:a16="http://schemas.microsoft.com/office/drawing/2014/main" id="{D3201EC4-D237-4A45-86E8-6D3B01E5AF4A}"/>
              </a:ext>
            </a:extLst>
          </p:cNvPr>
          <p:cNvPicPr>
            <a:picLocks noChangeAspect="1"/>
          </p:cNvPicPr>
          <p:nvPr/>
        </p:nvPicPr>
        <p:blipFill>
          <a:blip r:embed="rId3"/>
          <a:stretch>
            <a:fillRect/>
          </a:stretch>
        </p:blipFill>
        <p:spPr>
          <a:xfrm>
            <a:off x="5989109" y="2450592"/>
            <a:ext cx="5976395" cy="3554150"/>
          </a:xfrm>
          <a:prstGeom prst="rect">
            <a:avLst/>
          </a:prstGeom>
          <a:ln>
            <a:solidFill>
              <a:schemeClr val="tx1"/>
            </a:solidFill>
          </a:ln>
        </p:spPr>
      </p:pic>
    </p:spTree>
    <p:extLst>
      <p:ext uri="{BB962C8B-B14F-4D97-AF65-F5344CB8AC3E}">
        <p14:creationId xmlns:p14="http://schemas.microsoft.com/office/powerpoint/2010/main" val="392681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3637635" y="84853"/>
            <a:ext cx="4916424" cy="69754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Application Approved</a:t>
            </a:r>
          </a:p>
        </p:txBody>
      </p:sp>
      <p:grpSp>
        <p:nvGrpSpPr>
          <p:cNvPr id="24" name="Group 2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5" name="Freeform: Shape 2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05C5CDE-BB01-4E14-ACF7-3DBEC35C1425}"/>
              </a:ext>
            </a:extLst>
          </p:cNvPr>
          <p:cNvSpPr txBox="1"/>
          <p:nvPr/>
        </p:nvSpPr>
        <p:spPr>
          <a:xfrm>
            <a:off x="2067756" y="1045817"/>
            <a:ext cx="8562848" cy="69754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When student application is approved, a success message is routed to Student portal.</a:t>
            </a:r>
          </a:p>
        </p:txBody>
      </p:sp>
      <p:grpSp>
        <p:nvGrpSpPr>
          <p:cNvPr id="30" name="Group 2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1" name="Freeform: Shape 3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3B48518-78E7-4B31-8626-CADB78D90EEB}"/>
              </a:ext>
            </a:extLst>
          </p:cNvPr>
          <p:cNvPicPr>
            <a:picLocks noChangeAspect="1"/>
          </p:cNvPicPr>
          <p:nvPr/>
        </p:nvPicPr>
        <p:blipFill>
          <a:blip r:embed="rId2"/>
          <a:stretch>
            <a:fillRect/>
          </a:stretch>
        </p:blipFill>
        <p:spPr>
          <a:xfrm>
            <a:off x="1036320" y="2006782"/>
            <a:ext cx="10642765" cy="4353377"/>
          </a:xfrm>
          <a:prstGeom prst="rect">
            <a:avLst/>
          </a:prstGeom>
        </p:spPr>
      </p:pic>
    </p:spTree>
    <p:extLst>
      <p:ext uri="{BB962C8B-B14F-4D97-AF65-F5344CB8AC3E}">
        <p14:creationId xmlns:p14="http://schemas.microsoft.com/office/powerpoint/2010/main" val="246632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3835755" y="85092"/>
            <a:ext cx="4520184" cy="717863"/>
          </a:xfrm>
        </p:spPr>
        <p:txBody>
          <a:bodyPr vert="horz" lIns="91440" tIns="45720" rIns="91440" bIns="45720" rtlCol="0" anchor="b">
            <a:normAutofit/>
          </a:bodyPr>
          <a:lstStyle/>
          <a:p>
            <a:pPr algn="ctr"/>
            <a:r>
              <a:rPr lang="en-US" sz="3600" kern="1200" dirty="0">
                <a:solidFill>
                  <a:schemeClr val="tx2"/>
                </a:solidFill>
                <a:latin typeface="+mj-lt"/>
                <a:ea typeface="+mj-ea"/>
                <a:cs typeface="+mj-cs"/>
              </a:rPr>
              <a:t>Application Rejected</a:t>
            </a:r>
          </a:p>
        </p:txBody>
      </p:sp>
      <p:grpSp>
        <p:nvGrpSpPr>
          <p:cNvPr id="24" name="Group 2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5" name="Freeform: Shape 2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05C5CDE-BB01-4E14-ACF7-3DBEC35C1425}"/>
              </a:ext>
            </a:extLst>
          </p:cNvPr>
          <p:cNvSpPr txBox="1"/>
          <p:nvPr/>
        </p:nvSpPr>
        <p:spPr>
          <a:xfrm>
            <a:off x="2366394" y="846776"/>
            <a:ext cx="8125968" cy="71786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When student application is rejected, a reject message is routed to Student portal.</a:t>
            </a:r>
          </a:p>
        </p:txBody>
      </p:sp>
      <p:grpSp>
        <p:nvGrpSpPr>
          <p:cNvPr id="30" name="Group 2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1" name="Freeform: Shape 3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B7C3A10-61C2-46A0-841E-F807FCAB203B}"/>
              </a:ext>
            </a:extLst>
          </p:cNvPr>
          <p:cNvPicPr>
            <a:picLocks noChangeAspect="1"/>
          </p:cNvPicPr>
          <p:nvPr/>
        </p:nvPicPr>
        <p:blipFill>
          <a:blip r:embed="rId2"/>
          <a:stretch>
            <a:fillRect/>
          </a:stretch>
        </p:blipFill>
        <p:spPr>
          <a:xfrm>
            <a:off x="1518699" y="2029673"/>
            <a:ext cx="10089044" cy="4212175"/>
          </a:xfrm>
          <a:prstGeom prst="rect">
            <a:avLst/>
          </a:prstGeom>
        </p:spPr>
      </p:pic>
    </p:spTree>
    <p:extLst>
      <p:ext uri="{BB962C8B-B14F-4D97-AF65-F5344CB8AC3E}">
        <p14:creationId xmlns:p14="http://schemas.microsoft.com/office/powerpoint/2010/main" val="343916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c 2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838200" y="365125"/>
            <a:ext cx="10515600" cy="1325563"/>
          </a:xfrm>
        </p:spPr>
        <p:txBody>
          <a:bodyPr>
            <a:normAutofit/>
          </a:bodyPr>
          <a:lstStyle/>
          <a:p>
            <a:pPr algn="ctr"/>
            <a:r>
              <a:rPr lang="en-US">
                <a:latin typeface="Arial Black" panose="020B0A04020102020204" pitchFamily="34" charset="0"/>
                <a:cs typeface="Aldhabi" panose="020B0604020202020204" pitchFamily="2" charset="-78"/>
              </a:rPr>
              <a:t>Introduction</a:t>
            </a:r>
          </a:p>
        </p:txBody>
      </p:sp>
      <p:graphicFrame>
        <p:nvGraphicFramePr>
          <p:cNvPr id="17" name="Content Placeholder 5">
            <a:extLst>
              <a:ext uri="{FF2B5EF4-FFF2-40B4-BE49-F238E27FC236}">
                <a16:creationId xmlns:a16="http://schemas.microsoft.com/office/drawing/2014/main" id="{1F518B34-3B0B-D2BD-5A45-9B60C2A426E6}"/>
              </a:ext>
            </a:extLst>
          </p:cNvPr>
          <p:cNvGraphicFramePr>
            <a:graphicFrameLocks noGrp="1"/>
          </p:cNvGraphicFramePr>
          <p:nvPr>
            <p:ph idx="1"/>
            <p:extLst>
              <p:ext uri="{D42A27DB-BD31-4B8C-83A1-F6EECF244321}">
                <p14:modId xmlns:p14="http://schemas.microsoft.com/office/powerpoint/2010/main" val="9023814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86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4" name="Group 2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5" name="Freeform: Shape 2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2859246" y="2192080"/>
            <a:ext cx="6634076" cy="2473840"/>
          </a:xfrm>
        </p:spPr>
        <p:txBody>
          <a:bodyPr vert="horz" lIns="91440" tIns="45720" rIns="91440" bIns="45720" rtlCol="0" anchor="b">
            <a:normAutofit fontScale="90000"/>
          </a:bodyPr>
          <a:lstStyle/>
          <a:p>
            <a:pPr algn="ctr"/>
            <a:r>
              <a:rPr lang="en-US" sz="8800" kern="1200" dirty="0">
                <a:solidFill>
                  <a:schemeClr val="tx2"/>
                </a:solidFill>
                <a:latin typeface="+mj-lt"/>
                <a:ea typeface="+mj-ea"/>
                <a:cs typeface="+mj-cs"/>
              </a:rPr>
              <a:t>Live Use Case Demo</a:t>
            </a:r>
          </a:p>
        </p:txBody>
      </p:sp>
    </p:spTree>
    <p:extLst>
      <p:ext uri="{BB962C8B-B14F-4D97-AF65-F5344CB8AC3E}">
        <p14:creationId xmlns:p14="http://schemas.microsoft.com/office/powerpoint/2010/main" val="338696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4" name="Group 2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5" name="Freeform: Shape 2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3033906" y="731697"/>
            <a:ext cx="6105194" cy="2031055"/>
          </a:xfrm>
        </p:spPr>
        <p:txBody>
          <a:bodyPr vert="horz" lIns="91440" tIns="45720" rIns="91440" bIns="45720" rtlCol="0" anchor="b">
            <a:normAutofit/>
          </a:bodyPr>
          <a:lstStyle/>
          <a:p>
            <a:pPr algn="ctr"/>
            <a:r>
              <a:rPr lang="en-US" sz="8800" kern="1200" dirty="0">
                <a:solidFill>
                  <a:schemeClr val="tx2"/>
                </a:solidFill>
                <a:latin typeface="+mj-lt"/>
                <a:ea typeface="+mj-ea"/>
                <a:cs typeface="+mj-cs"/>
              </a:rPr>
              <a:t>Thank	 You</a:t>
            </a:r>
          </a:p>
        </p:txBody>
      </p:sp>
      <p:sp>
        <p:nvSpPr>
          <p:cNvPr id="6" name="TextBox 5">
            <a:extLst>
              <a:ext uri="{FF2B5EF4-FFF2-40B4-BE49-F238E27FC236}">
                <a16:creationId xmlns:a16="http://schemas.microsoft.com/office/drawing/2014/main" id="{D05C5CDE-BB01-4E14-ACF7-3DBEC35C1425}"/>
              </a:ext>
            </a:extLst>
          </p:cNvPr>
          <p:cNvSpPr txBox="1"/>
          <p:nvPr/>
        </p:nvSpPr>
        <p:spPr>
          <a:xfrm>
            <a:off x="1648218" y="3932554"/>
            <a:ext cx="9944784" cy="1755644"/>
          </a:xfrm>
          <a:prstGeom prst="rect">
            <a:avLst/>
          </a:prstGeom>
        </p:spPr>
        <p:txBody>
          <a:bodyPr vert="horz" lIns="91440" tIns="45720" rIns="91440" bIns="45720" rtlCol="0">
            <a:normAutofit/>
          </a:bodyPr>
          <a:lstStyle/>
          <a:p>
            <a:pPr algn="ctr">
              <a:lnSpc>
                <a:spcPct val="90000"/>
              </a:lnSpc>
              <a:spcBef>
                <a:spcPts val="1000"/>
              </a:spcBef>
            </a:pPr>
            <a:r>
              <a:rPr lang="en-US" sz="2000" kern="1200" dirty="0">
                <a:solidFill>
                  <a:schemeClr val="tx2"/>
                </a:solidFill>
                <a:latin typeface="+mn-lt"/>
                <a:ea typeface="+mn-ea"/>
                <a:cs typeface="+mn-cs"/>
              </a:rPr>
              <a:t>Presented by					</a:t>
            </a:r>
          </a:p>
          <a:p>
            <a:pPr algn="ctr">
              <a:lnSpc>
                <a:spcPct val="90000"/>
              </a:lnSpc>
              <a:spcBef>
                <a:spcPts val="1000"/>
              </a:spcBef>
            </a:pPr>
            <a:endParaRPr lang="en-US" sz="2000" dirty="0">
              <a:solidFill>
                <a:schemeClr val="tx2"/>
              </a:solidFill>
            </a:endParaRPr>
          </a:p>
          <a:p>
            <a:pPr algn="ctr">
              <a:lnSpc>
                <a:spcPct val="90000"/>
              </a:lnSpc>
              <a:spcBef>
                <a:spcPts val="1000"/>
              </a:spcBef>
            </a:pPr>
            <a:r>
              <a:rPr lang="en-US" sz="2000" kern="1200" dirty="0">
                <a:solidFill>
                  <a:schemeClr val="tx2"/>
                </a:solidFill>
                <a:latin typeface="+mn-lt"/>
                <a:ea typeface="+mn-ea"/>
                <a:cs typeface="+mn-cs"/>
              </a:rPr>
              <a:t>        Dhananjay Pratap Lodhi</a:t>
            </a:r>
          </a:p>
          <a:p>
            <a:pPr algn="ctr">
              <a:lnSpc>
                <a:spcPct val="90000"/>
              </a:lnSpc>
              <a:spcBef>
                <a:spcPts val="1000"/>
              </a:spcBef>
            </a:pPr>
            <a:r>
              <a:rPr lang="en-US" sz="2000" dirty="0">
                <a:solidFill>
                  <a:schemeClr val="tx2"/>
                </a:solidFill>
              </a:rPr>
              <a:t>		       dhananjay-pratap.lodhi@capgemini.com</a:t>
            </a:r>
            <a:endParaRPr lang="en-US" sz="2000" kern="1200" dirty="0">
              <a:solidFill>
                <a:schemeClr val="tx2"/>
              </a:solidFill>
              <a:latin typeface="+mn-lt"/>
              <a:ea typeface="+mn-ea"/>
              <a:cs typeface="+mn-cs"/>
            </a:endParaRPr>
          </a:p>
        </p:txBody>
      </p:sp>
    </p:spTree>
    <p:extLst>
      <p:ext uri="{BB962C8B-B14F-4D97-AF65-F5344CB8AC3E}">
        <p14:creationId xmlns:p14="http://schemas.microsoft.com/office/powerpoint/2010/main" val="140912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686834" y="1153572"/>
            <a:ext cx="3200400" cy="4461163"/>
          </a:xfrm>
        </p:spPr>
        <p:txBody>
          <a:bodyPr>
            <a:normAutofit/>
          </a:bodyPr>
          <a:lstStyle/>
          <a:p>
            <a:r>
              <a:rPr lang="en-US" dirty="0">
                <a:solidFill>
                  <a:srgbClr val="FFFFFF"/>
                </a:solidFill>
                <a:latin typeface="Arial Black" panose="020B0A04020102020204" pitchFamily="34" charset="0"/>
                <a:cs typeface="Aldhabi" panose="020B0604020202020204" pitchFamily="2" charset="-78"/>
              </a:rPr>
              <a:t>Case Type</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E62D7E02-FC45-4023-90AC-CC1559DEB438}"/>
              </a:ext>
            </a:extLst>
          </p:cNvPr>
          <p:cNvSpPr>
            <a:spLocks noGrp="1"/>
          </p:cNvSpPr>
          <p:nvPr>
            <p:ph idx="1"/>
          </p:nvPr>
        </p:nvSpPr>
        <p:spPr>
          <a:xfrm>
            <a:off x="4447308" y="591344"/>
            <a:ext cx="6906491" cy="5585619"/>
          </a:xfrm>
        </p:spPr>
        <p:txBody>
          <a:bodyPr anchor="ctr">
            <a:normAutofit/>
          </a:bodyPr>
          <a:lstStyle/>
          <a:p>
            <a:r>
              <a:rPr lang="en-US"/>
              <a:t>Only a single case type is needed : </a:t>
            </a:r>
            <a:r>
              <a:rPr lang="en-US" b="1" u="sng"/>
              <a:t>Student Application</a:t>
            </a:r>
          </a:p>
        </p:txBody>
      </p:sp>
    </p:spTree>
    <p:extLst>
      <p:ext uri="{BB962C8B-B14F-4D97-AF65-F5344CB8AC3E}">
        <p14:creationId xmlns:p14="http://schemas.microsoft.com/office/powerpoint/2010/main" val="12407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0C988C-FAAD-4B22-8BA7-6B5DEFD8D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838201" y="373946"/>
            <a:ext cx="5114150" cy="1325563"/>
          </a:xfrm>
        </p:spPr>
        <p:txBody>
          <a:bodyPr>
            <a:normAutofit/>
          </a:bodyPr>
          <a:lstStyle/>
          <a:p>
            <a:r>
              <a:rPr lang="en-US">
                <a:latin typeface="Arial Black" panose="020B0A04020102020204" pitchFamily="34" charset="0"/>
                <a:cs typeface="Aldhabi" panose="020B0604020202020204" pitchFamily="2" charset="-78"/>
              </a:rPr>
              <a:t>Actors</a:t>
            </a:r>
          </a:p>
        </p:txBody>
      </p:sp>
      <p:sp>
        <p:nvSpPr>
          <p:cNvPr id="6" name="Content Placeholder 5">
            <a:extLst>
              <a:ext uri="{FF2B5EF4-FFF2-40B4-BE49-F238E27FC236}">
                <a16:creationId xmlns:a16="http://schemas.microsoft.com/office/drawing/2014/main" id="{E62D7E02-FC45-4023-90AC-CC1559DEB438}"/>
              </a:ext>
            </a:extLst>
          </p:cNvPr>
          <p:cNvSpPr>
            <a:spLocks noGrp="1"/>
          </p:cNvSpPr>
          <p:nvPr>
            <p:ph idx="1"/>
          </p:nvPr>
        </p:nvSpPr>
        <p:spPr>
          <a:xfrm>
            <a:off x="838201" y="1825625"/>
            <a:ext cx="5114150" cy="4351338"/>
          </a:xfrm>
        </p:spPr>
        <p:txBody>
          <a:bodyPr>
            <a:normAutofit/>
          </a:bodyPr>
          <a:lstStyle/>
          <a:p>
            <a:pPr marL="0" indent="0">
              <a:buNone/>
            </a:pPr>
            <a:r>
              <a:rPr lang="en-US" dirty="0">
                <a:latin typeface="Carlito"/>
              </a:rPr>
              <a:t>           </a:t>
            </a:r>
          </a:p>
          <a:p>
            <a:r>
              <a:rPr lang="en-US" dirty="0">
                <a:latin typeface="Carlito"/>
              </a:rPr>
              <a:t> Approver</a:t>
            </a:r>
          </a:p>
          <a:p>
            <a:pPr marL="0" indent="0">
              <a:buNone/>
            </a:pPr>
            <a:endParaRPr lang="en-US" dirty="0">
              <a:latin typeface="Carlito"/>
            </a:endParaRPr>
          </a:p>
          <a:p>
            <a:pPr marL="0" indent="0">
              <a:buNone/>
            </a:pPr>
            <a:r>
              <a:rPr lang="en-US" dirty="0">
                <a:latin typeface="Carlito"/>
              </a:rPr>
              <a:t>             	</a:t>
            </a:r>
          </a:p>
          <a:p>
            <a:r>
              <a:rPr lang="en-US" dirty="0">
                <a:latin typeface="Carlito"/>
              </a:rPr>
              <a:t> User/Student</a:t>
            </a:r>
          </a:p>
        </p:txBody>
      </p:sp>
      <p:sp>
        <p:nvSpPr>
          <p:cNvPr id="22" name="Oval 2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2635" y="2507215"/>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Arc 23">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32189" flipV="1">
            <a:off x="7537061" y="1878543"/>
            <a:ext cx="4592562" cy="4592562"/>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 name="Graphic 2" descr="Man wearing a hoodie">
            <a:extLst>
              <a:ext uri="{FF2B5EF4-FFF2-40B4-BE49-F238E27FC236}">
                <a16:creationId xmlns:a16="http://schemas.microsoft.com/office/drawing/2014/main" id="{B7EB6487-9944-4A99-BD5F-AB4DCE09D7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9322" y="533712"/>
            <a:ext cx="1684547" cy="2271020"/>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p:spPr>
      </p:pic>
      <p:pic>
        <p:nvPicPr>
          <p:cNvPr id="7" name="Graphic 6" descr="Woman holding a laptop">
            <a:extLst>
              <a:ext uri="{FF2B5EF4-FFF2-40B4-BE49-F238E27FC236}">
                <a16:creationId xmlns:a16="http://schemas.microsoft.com/office/drawing/2014/main" id="{115D0CF3-BF26-4A07-9094-6AEEAB85D1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10760" y="2930036"/>
            <a:ext cx="2777523" cy="2822083"/>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p:spPr>
      </p:pic>
    </p:spTree>
    <p:extLst>
      <p:ext uri="{BB962C8B-B14F-4D97-AF65-F5344CB8AC3E}">
        <p14:creationId xmlns:p14="http://schemas.microsoft.com/office/powerpoint/2010/main" val="311652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Case Stage Life Cycle</a:t>
            </a:r>
          </a:p>
        </p:txBody>
      </p:sp>
      <p:pic>
        <p:nvPicPr>
          <p:cNvPr id="4" name="Picture 3">
            <a:extLst>
              <a:ext uri="{FF2B5EF4-FFF2-40B4-BE49-F238E27FC236}">
                <a16:creationId xmlns:a16="http://schemas.microsoft.com/office/drawing/2014/main" id="{89A10A2B-55FC-4FAD-A6CC-C907452E2DFF}"/>
              </a:ext>
            </a:extLst>
          </p:cNvPr>
          <p:cNvPicPr>
            <a:picLocks noChangeAspect="1"/>
          </p:cNvPicPr>
          <p:nvPr/>
        </p:nvPicPr>
        <p:blipFill rotWithShape="1">
          <a:blip r:embed="rId2"/>
          <a:srcRect r="9589" b="3413"/>
          <a:stretch/>
        </p:blipFill>
        <p:spPr>
          <a:xfrm>
            <a:off x="4527804" y="1039357"/>
            <a:ext cx="7345776" cy="4606069"/>
          </a:xfrm>
          <a:prstGeom prst="rect">
            <a:avLst/>
          </a:prstGeom>
          <a:ln>
            <a:solidFill>
              <a:schemeClr val="tx1"/>
            </a:solidFill>
          </a:ln>
        </p:spPr>
      </p:pic>
    </p:spTree>
    <p:extLst>
      <p:ext uri="{BB962C8B-B14F-4D97-AF65-F5344CB8AC3E}">
        <p14:creationId xmlns:p14="http://schemas.microsoft.com/office/powerpoint/2010/main" val="354076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Address Data Type</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41C447B2-9A9C-4B58-A32C-3F37EC0F0622}"/>
              </a:ext>
            </a:extLst>
          </p:cNvPr>
          <p:cNvPicPr>
            <a:picLocks noGrp="1" noChangeAspect="1"/>
          </p:cNvPicPr>
          <p:nvPr>
            <p:ph idx="1"/>
          </p:nvPr>
        </p:nvPicPr>
        <p:blipFill>
          <a:blip r:embed="rId2"/>
          <a:stretch>
            <a:fillRect/>
          </a:stretch>
        </p:blipFill>
        <p:spPr>
          <a:xfrm>
            <a:off x="251460" y="2917401"/>
            <a:ext cx="11689080" cy="3188757"/>
          </a:xfrm>
          <a:prstGeom prst="rect">
            <a:avLst/>
          </a:prstGeom>
        </p:spPr>
      </p:pic>
    </p:spTree>
    <p:extLst>
      <p:ext uri="{BB962C8B-B14F-4D97-AF65-F5344CB8AC3E}">
        <p14:creationId xmlns:p14="http://schemas.microsoft.com/office/powerpoint/2010/main" val="190068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Course Data Type</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CBE4409-84D1-4568-B5B6-723F906DCE4F}"/>
              </a:ext>
            </a:extLst>
          </p:cNvPr>
          <p:cNvPicPr>
            <a:picLocks noChangeAspect="1"/>
          </p:cNvPicPr>
          <p:nvPr/>
        </p:nvPicPr>
        <p:blipFill>
          <a:blip r:embed="rId2"/>
          <a:stretch>
            <a:fillRect/>
          </a:stretch>
        </p:blipFill>
        <p:spPr>
          <a:xfrm>
            <a:off x="320040" y="3276677"/>
            <a:ext cx="11496821" cy="2545001"/>
          </a:xfrm>
          <a:prstGeom prst="rect">
            <a:avLst/>
          </a:prstGeom>
        </p:spPr>
      </p:pic>
    </p:spTree>
    <p:extLst>
      <p:ext uri="{BB962C8B-B14F-4D97-AF65-F5344CB8AC3E}">
        <p14:creationId xmlns:p14="http://schemas.microsoft.com/office/powerpoint/2010/main" val="280176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Entrance Exam Data Type</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CEE215A-E913-4227-AFFF-E20A5C66DDAA}"/>
              </a:ext>
            </a:extLst>
          </p:cNvPr>
          <p:cNvPicPr>
            <a:picLocks noChangeAspect="1"/>
          </p:cNvPicPr>
          <p:nvPr/>
        </p:nvPicPr>
        <p:blipFill>
          <a:blip r:embed="rId2"/>
          <a:stretch>
            <a:fillRect/>
          </a:stretch>
        </p:blipFill>
        <p:spPr>
          <a:xfrm>
            <a:off x="320040" y="2931773"/>
            <a:ext cx="11496821" cy="2989172"/>
          </a:xfrm>
          <a:prstGeom prst="rect">
            <a:avLst/>
          </a:prstGeom>
        </p:spPr>
      </p:pic>
    </p:spTree>
    <p:extLst>
      <p:ext uri="{BB962C8B-B14F-4D97-AF65-F5344CB8AC3E}">
        <p14:creationId xmlns:p14="http://schemas.microsoft.com/office/powerpoint/2010/main" val="374222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schemeClr>
            </a:gs>
            <a:gs pos="50024">
              <a:srgbClr val="D1E6C3"/>
            </a:gs>
            <a:gs pos="74000">
              <a:schemeClr val="accent6">
                <a:lumMod val="45000"/>
                <a:lumOff val="55000"/>
              </a:schemeClr>
            </a:gs>
            <a:gs pos="83000">
              <a:schemeClr val="accent6">
                <a:lumMod val="45000"/>
                <a:lumOff val="55000"/>
              </a:schemeClr>
            </a:gs>
            <a:gs pos="100000">
              <a:schemeClr val="accent6">
                <a:lumMod val="30000"/>
                <a:lumOff val="70000"/>
              </a:schemeClr>
            </a:gs>
          </a:gsLst>
          <a:lin ang="2700000" scaled="1"/>
        </a:gra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0D05C6A-445F-40D6-B46A-8BF68F28528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Institute Data Type</a:t>
            </a:r>
          </a:p>
        </p:txBody>
      </p:sp>
      <p:cxnSp>
        <p:nvCxnSpPr>
          <p:cNvPr id="24" name="Straight Connector 2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CA1F065-CEBA-4846-85A9-9BE9BC3D5AEF}"/>
              </a:ext>
            </a:extLst>
          </p:cNvPr>
          <p:cNvPicPr>
            <a:picLocks noChangeAspect="1"/>
          </p:cNvPicPr>
          <p:nvPr/>
        </p:nvPicPr>
        <p:blipFill>
          <a:blip r:embed="rId2"/>
          <a:stretch>
            <a:fillRect/>
          </a:stretch>
        </p:blipFill>
        <p:spPr>
          <a:xfrm>
            <a:off x="320040" y="3118595"/>
            <a:ext cx="11496821" cy="2875799"/>
          </a:xfrm>
          <a:prstGeom prst="rect">
            <a:avLst/>
          </a:prstGeom>
        </p:spPr>
      </p:pic>
    </p:spTree>
    <p:extLst>
      <p:ext uri="{BB962C8B-B14F-4D97-AF65-F5344CB8AC3E}">
        <p14:creationId xmlns:p14="http://schemas.microsoft.com/office/powerpoint/2010/main" val="38991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720</TotalTime>
  <Words>297</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Carlito</vt:lpstr>
      <vt:lpstr>Colonna MT</vt:lpstr>
      <vt:lpstr>Office Theme</vt:lpstr>
      <vt:lpstr>Application for Bachelor’s Degree Course</vt:lpstr>
      <vt:lpstr>Introduction</vt:lpstr>
      <vt:lpstr>Case Type</vt:lpstr>
      <vt:lpstr>Actors</vt:lpstr>
      <vt:lpstr>Case Stage Life Cycle</vt:lpstr>
      <vt:lpstr>Address Data Type</vt:lpstr>
      <vt:lpstr>Course Data Type</vt:lpstr>
      <vt:lpstr>Entrance Exam Data Type</vt:lpstr>
      <vt:lpstr>Institute Data Type</vt:lpstr>
      <vt:lpstr>Student Data Type</vt:lpstr>
      <vt:lpstr>Student Portal</vt:lpstr>
      <vt:lpstr>User Interface</vt:lpstr>
      <vt:lpstr>User Interface</vt:lpstr>
      <vt:lpstr>User Interface</vt:lpstr>
      <vt:lpstr>User Interface</vt:lpstr>
      <vt:lpstr>Approver Portal</vt:lpstr>
      <vt:lpstr>Approver Portal</vt:lpstr>
      <vt:lpstr>Application Approved</vt:lpstr>
      <vt:lpstr>Application Rejected</vt:lpstr>
      <vt:lpstr>Live Use Case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for Bachelor’s Degree Course</dc:title>
  <dc:creator>Lodhi, Dhananjay Pratap</dc:creator>
  <cp:lastModifiedBy>Lodhi, Dhananjay Pratap</cp:lastModifiedBy>
  <cp:revision>9</cp:revision>
  <dcterms:created xsi:type="dcterms:W3CDTF">2022-11-27T10:41:23Z</dcterms:created>
  <dcterms:modified xsi:type="dcterms:W3CDTF">2022-11-29T18:22:23Z</dcterms:modified>
</cp:coreProperties>
</file>