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79" r:id="rId8"/>
    <p:sldId id="280" r:id="rId9"/>
    <p:sldId id="262" r:id="rId10"/>
    <p:sldId id="263" r:id="rId11"/>
    <p:sldId id="264" r:id="rId12"/>
    <p:sldId id="281" r:id="rId13"/>
    <p:sldId id="265" r:id="rId14"/>
    <p:sldId id="266" r:id="rId15"/>
    <p:sldId id="267" r:id="rId16"/>
    <p:sldId id="282" r:id="rId17"/>
    <p:sldId id="268" r:id="rId18"/>
    <p:sldId id="269" r:id="rId19"/>
    <p:sldId id="270" r:id="rId20"/>
    <p:sldId id="271" r:id="rId21"/>
    <p:sldId id="272" r:id="rId22"/>
    <p:sldId id="273" r:id="rId23"/>
    <p:sldId id="274" r:id="rId24"/>
    <p:sldId id="275" r:id="rId25"/>
    <p:sldId id="276" r:id="rId26"/>
    <p:sldId id="277" r:id="rId27"/>
    <p:sldId id="283" r:id="rId28"/>
    <p:sldId id="278" r:id="rId29"/>
  </p:sldIdLst>
  <p:sldSz cx="9144000" cy="5143500" type="screen16x9"/>
  <p:notesSz cx="6858000" cy="9144000"/>
  <p:embeddedFontLst>
    <p:embeddedFont>
      <p:font typeface="Old Standard TT" panose="020B0604020202020204" charset="0"/>
      <p:regular r:id="rId31"/>
      <p:bold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60"/>
  </p:normalViewPr>
  <p:slideViewPr>
    <p:cSldViewPr snapToGrid="0">
      <p:cViewPr varScale="1">
        <p:scale>
          <a:sx n="90" d="100"/>
          <a:sy n="90" d="100"/>
        </p:scale>
        <p:origin x="81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4489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3e7c4c73d_0_2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3e7c4c73d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3e7c4c73d_0_2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3e7c4c73d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118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latin typeface="Times New Roman"/>
                <a:ea typeface="Times New Roman"/>
                <a:cs typeface="Times New Roman"/>
                <a:sym typeface="Times New Roman"/>
              </a:rPr>
              <a:t>Department of Information Technology</a:t>
            </a:r>
            <a:endParaRPr sz="30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G.B.Road,Kasarvadavli, Thane(W), Mumbai-400615</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Academic Year 2019-2020</a:t>
            </a:r>
            <a:endParaRPr sz="24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170121" y="138223"/>
            <a:ext cx="8662179" cy="6273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1.5 Scope</a:t>
            </a:r>
            <a:endParaRPr b="1" dirty="0">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170121" y="765544"/>
            <a:ext cx="8662179" cy="3803256"/>
          </a:xfrm>
          <a:prstGeom prst="rect">
            <a:avLst/>
          </a:prstGeom>
        </p:spPr>
        <p:txBody>
          <a:bodyPr spcFirstLastPara="1" wrap="square" lIns="91425" tIns="91425" rIns="91425" bIns="91425" anchor="t" anchorCtr="0">
            <a:noAutofit/>
          </a:bodyPr>
          <a:lstStyle/>
          <a:p>
            <a:pPr algn="just"/>
            <a:r>
              <a:rPr lang="en-US" dirty="0">
                <a:latin typeface="Times New Roman" panose="02020603050405020304" pitchFamily="18" charset="0"/>
                <a:cs typeface="Times New Roman" panose="02020603050405020304" pitchFamily="18" charset="0"/>
              </a:rPr>
              <a:t>To provide an interface that’s easy to use for both the doctor as well as patients.</a:t>
            </a:r>
          </a:p>
          <a:p>
            <a:pPr algn="just"/>
            <a:r>
              <a:rPr lang="en-US" dirty="0">
                <a:latin typeface="Times New Roman" panose="02020603050405020304" pitchFamily="18" charset="0"/>
                <a:cs typeface="Times New Roman" panose="02020603050405020304" pitchFamily="18" charset="0"/>
              </a:rPr>
              <a:t>Will provide security to any confidential data of patient in the reports.</a:t>
            </a:r>
          </a:p>
          <a:p>
            <a:pPr algn="just"/>
            <a:r>
              <a:rPr lang="en-US" dirty="0">
                <a:latin typeface="Times New Roman" panose="02020603050405020304" pitchFamily="18" charset="0"/>
                <a:cs typeface="Times New Roman" panose="02020603050405020304" pitchFamily="18" charset="0"/>
              </a:rPr>
              <a:t>Storing data in buckets in an distributed manner makes the data lot more secure.</a:t>
            </a:r>
          </a:p>
          <a:p>
            <a:pPr algn="just"/>
            <a:r>
              <a:rPr lang="en-US" dirty="0">
                <a:latin typeface="Times New Roman" panose="02020603050405020304" pitchFamily="18" charset="0"/>
                <a:cs typeface="Times New Roman" panose="02020603050405020304" pitchFamily="18" charset="0"/>
              </a:rPr>
              <a:t>Using the mechanism of interlinking of hashes as blockchain and storing it into buckets maintains the CIA properties of security on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191386" y="224659"/>
            <a:ext cx="8640914" cy="7216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1.6 Technology stack</a:t>
            </a:r>
            <a:endParaRPr b="1" dirty="0">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191386" y="946298"/>
            <a:ext cx="8640914" cy="3972543"/>
          </a:xfrm>
          <a:prstGeom prst="rect">
            <a:avLst/>
          </a:prstGeom>
        </p:spPr>
        <p:txBody>
          <a:bodyPr spcFirstLastPara="1" wrap="square" lIns="91425" tIns="91425" rIns="91425" bIns="91425" anchor="t" anchorCtr="0">
            <a:noAutofit/>
          </a:bodyPr>
          <a:lstStyle/>
          <a:p>
            <a:pPr lvl="0" algn="just"/>
            <a:r>
              <a:rPr lang="en-IN" dirty="0">
                <a:latin typeface="Times New Roman" pitchFamily="18" charset="0"/>
                <a:cs typeface="Times New Roman" pitchFamily="18" charset="0"/>
              </a:rPr>
              <a:t>Operating System	 : Windows 07 And Above </a:t>
            </a:r>
          </a:p>
          <a:p>
            <a:pPr lvl="0" algn="just"/>
            <a:r>
              <a:rPr lang="en-IN" dirty="0">
                <a:latin typeface="Times New Roman" pitchFamily="18" charset="0"/>
                <a:cs typeface="Times New Roman" pitchFamily="18" charset="0"/>
              </a:rPr>
              <a:t> Cloud platform               : Cloud Service. </a:t>
            </a:r>
          </a:p>
          <a:p>
            <a:pPr lvl="0" algn="just"/>
            <a:r>
              <a:rPr lang="en-IN" dirty="0">
                <a:latin typeface="Times New Roman" pitchFamily="18" charset="0"/>
                <a:cs typeface="Times New Roman" pitchFamily="18" charset="0"/>
              </a:rPr>
              <a:t>AES                   	 : Cryptographic algorithm for creating hash values of 				   data. </a:t>
            </a:r>
          </a:p>
          <a:p>
            <a:pPr lvl="0" algn="just"/>
            <a:r>
              <a:rPr lang="en-IN" dirty="0">
                <a:latin typeface="Times New Roman" pitchFamily="18" charset="0"/>
                <a:cs typeface="Times New Roman" pitchFamily="18" charset="0"/>
              </a:rPr>
              <a:t>Navicat                  	 : For visualization of database contents. </a:t>
            </a:r>
          </a:p>
          <a:p>
            <a:pPr lvl="0" algn="just"/>
            <a:r>
              <a:rPr lang="en-IN" dirty="0">
                <a:latin typeface="Times New Roman" pitchFamily="18" charset="0"/>
                <a:cs typeface="Times New Roman" pitchFamily="18" charset="0"/>
              </a:rPr>
              <a:t>Eclipse Luna         	 : Integrated Development Environment (IDE) for java 			                   programming. </a:t>
            </a:r>
          </a:p>
          <a:p>
            <a:pPr lvl="0" algn="just"/>
            <a:r>
              <a:rPr lang="en-IN" dirty="0">
                <a:latin typeface="Times New Roman" pitchFamily="18" charset="0"/>
                <a:cs typeface="Times New Roman" pitchFamily="18" charset="0"/>
              </a:rPr>
              <a:t>My SQL                	: For Database storage. </a:t>
            </a:r>
          </a:p>
          <a:p>
            <a:pPr lvl="0" algn="just"/>
            <a:r>
              <a:rPr lang="en-IN" dirty="0">
                <a:latin typeface="Times New Roman" pitchFamily="18" charset="0"/>
                <a:cs typeface="Times New Roman" pitchFamily="18" charset="0"/>
              </a:rPr>
              <a:t>JDK                                 : For programming as it is object oriented, easy to write, 			                  compile, debug, platform-independent. </a:t>
            </a:r>
          </a:p>
          <a:p>
            <a:pPr marL="457200" lvl="0" indent="-342900" algn="just" rtl="0">
              <a:spcBef>
                <a:spcPts val="0"/>
              </a:spcBef>
              <a:spcAft>
                <a:spcPts val="0"/>
              </a:spcAft>
              <a:buSzPts val="1800"/>
              <a:buNone/>
            </a:pPr>
            <a:endParaRPr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191386" y="161596"/>
            <a:ext cx="8520600" cy="6571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  Technology stack</a:t>
            </a:r>
            <a:endParaRPr b="1" dirty="0">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191386" y="818707"/>
            <a:ext cx="8640914" cy="4163197"/>
          </a:xfrm>
          <a:prstGeom prst="rect">
            <a:avLst/>
          </a:prstGeom>
        </p:spPr>
        <p:txBody>
          <a:bodyPr spcFirstLastPara="1" wrap="square" lIns="91425" tIns="91425" rIns="91425" bIns="91425" anchor="t" anchorCtr="0">
            <a:noAutofit/>
          </a:bodyPr>
          <a:lstStyle/>
          <a:p>
            <a:pPr lvl="0" algn="just"/>
            <a:r>
              <a:rPr lang="en-IN" dirty="0">
                <a:latin typeface="Times New Roman" pitchFamily="18" charset="0"/>
                <a:cs typeface="Times New Roman" pitchFamily="18" charset="0"/>
              </a:rPr>
              <a:t>Blockchain 	: For providing 3 main components to the data-cryptography, Mechanism        distributed list structures and a decentralized storage system.    			   Depending on these three which can be implemented through    			   software, blockchain can be open source or proprietary. It’s one of 			   the latest technological trends now in the industry and provides a 			   highly secure environment when used as compared to other 			   cryptography and encryption standards. </a:t>
            </a:r>
            <a:r>
              <a:rPr lang="en" dirty="0">
                <a:latin typeface="Times New Roman" pitchFamily="18" charset="0"/>
                <a:cs typeface="Times New Roman" pitchFamily="18" charset="0"/>
              </a:rPr>
              <a:t>                        </a:t>
            </a:r>
            <a:endParaRPr dirty="0">
              <a:latin typeface="Times New Roman" pitchFamily="18" charset="0"/>
              <a:cs typeface="Times New Roman" pitchFamily="18" charset="0"/>
            </a:endParaRPr>
          </a:p>
          <a:p>
            <a:pPr marL="457200" lvl="0" indent="-342900" algn="just" rtl="0">
              <a:spcBef>
                <a:spcPts val="0"/>
              </a:spcBef>
              <a:spcAft>
                <a:spcPts val="0"/>
              </a:spcAft>
              <a:buSzPts val="1800"/>
              <a:buChar char="●"/>
            </a:pPr>
            <a:endParaRPr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170121" y="159489"/>
            <a:ext cx="8662179" cy="7123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1.7 Benefits for environment &amp; Society</a:t>
            </a:r>
            <a:endParaRPr b="1" dirty="0">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797442"/>
            <a:ext cx="8520600" cy="3771358"/>
          </a:xfrm>
          <a:prstGeom prst="rect">
            <a:avLst/>
          </a:prstGeom>
        </p:spPr>
        <p:txBody>
          <a:bodyPr spcFirstLastPara="1" wrap="square" lIns="91425" tIns="91425" rIns="91425" bIns="91425" anchor="t" anchorCtr="0">
            <a:noAutofit/>
          </a:bodyPr>
          <a:lstStyle/>
          <a:p>
            <a:pPr lvl="0" algn="just"/>
            <a:r>
              <a:rPr lang="en-IN" dirty="0">
                <a:latin typeface="Times New Roman" pitchFamily="18" charset="0"/>
                <a:cs typeface="Times New Roman" pitchFamily="18" charset="0"/>
              </a:rPr>
              <a:t> Patients feel more secure about there data</a:t>
            </a:r>
            <a:r>
              <a:rPr lang="en" dirty="0">
                <a:latin typeface="Times New Roman" pitchFamily="18" charset="0"/>
                <a:cs typeface="Times New Roman" pitchFamily="18" charset="0"/>
              </a:rPr>
              <a:t> .                             </a:t>
            </a:r>
            <a:endParaRPr dirty="0">
              <a:latin typeface="Times New Roman" pitchFamily="18" charset="0"/>
              <a:cs typeface="Times New Roman" pitchFamily="18" charset="0"/>
            </a:endParaRPr>
          </a:p>
          <a:p>
            <a:pPr lvl="0" algn="just"/>
            <a:r>
              <a:rPr lang="en-IN" dirty="0">
                <a:latin typeface="Times New Roman" pitchFamily="18" charset="0"/>
                <a:cs typeface="Times New Roman" pitchFamily="18" charset="0"/>
              </a:rPr>
              <a:t> Users are in control of all their information</a:t>
            </a:r>
            <a:r>
              <a:rPr lang="en" dirty="0">
                <a:latin typeface="Times New Roman" pitchFamily="18" charset="0"/>
                <a:cs typeface="Times New Roman" pitchFamily="18" charset="0"/>
              </a:rPr>
              <a:t>.                          </a:t>
            </a:r>
            <a:endParaRPr dirty="0">
              <a:latin typeface="Times New Roman" pitchFamily="18" charset="0"/>
              <a:cs typeface="Times New Roman" pitchFamily="18" charset="0"/>
            </a:endParaRPr>
          </a:p>
          <a:p>
            <a:pPr lvl="0" algn="just"/>
            <a:r>
              <a:rPr lang="en" dirty="0">
                <a:latin typeface="Times New Roman" pitchFamily="18" charset="0"/>
                <a:cs typeface="Times New Roman" pitchFamily="18" charset="0"/>
              </a:rPr>
              <a:t> Blockchain </a:t>
            </a:r>
            <a:r>
              <a:rPr lang="en-IN" dirty="0">
                <a:latin typeface="Times New Roman" pitchFamily="18" charset="0"/>
                <a:cs typeface="Times New Roman" pitchFamily="18" charset="0"/>
              </a:rPr>
              <a:t>offers access security, scalability, and data privacy.</a:t>
            </a:r>
          </a:p>
          <a:p>
            <a:pPr lvl="0" algn="just"/>
            <a:r>
              <a:rPr lang="en-IN" dirty="0">
                <a:latin typeface="Times New Roman" pitchFamily="18" charset="0"/>
                <a:cs typeface="Times New Roman" pitchFamily="18" charset="0"/>
              </a:rPr>
              <a:t>Much advance security as blockchain needs high computational power to generate nonce value for each block.</a:t>
            </a:r>
          </a:p>
          <a:p>
            <a:pPr lvl="0" algn="just"/>
            <a:r>
              <a:rPr lang="en-IN" dirty="0">
                <a:latin typeface="Times New Roman" pitchFamily="18" charset="0"/>
                <a:cs typeface="Times New Roman" pitchFamily="18" charset="0"/>
              </a:rPr>
              <a:t>Keeping data more in softcopy will reduce the tension of disremembering and carrying files every time.</a:t>
            </a:r>
          </a:p>
          <a:p>
            <a:pPr lvl="0" algn="just">
              <a:buNone/>
            </a:pPr>
            <a:r>
              <a:rPr lang="en" dirty="0">
                <a:latin typeface="Times New Roman" pitchFamily="18" charset="0"/>
                <a:cs typeface="Times New Roman" pitchFamily="18" charset="0"/>
              </a:rPr>
              <a:t>                      </a:t>
            </a:r>
            <a:endParaRPr dirty="0">
              <a:latin typeface="Times New Roman" pitchFamily="18" charset="0"/>
              <a:cs typeface="Times New Roman" pitchFamily="18" charset="0"/>
            </a:endParaRPr>
          </a:p>
          <a:p>
            <a:pPr marL="457200" lvl="0" indent="-342900" algn="just" rtl="0">
              <a:spcBef>
                <a:spcPts val="0"/>
              </a:spcBef>
              <a:spcAft>
                <a:spcPts val="0"/>
              </a:spcAft>
              <a:buSzPts val="1800"/>
              <a:buChar char="●"/>
            </a:pPr>
            <a:endParaRPr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170121" y="148857"/>
            <a:ext cx="8662179" cy="723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2.1 Proposed System</a:t>
            </a:r>
            <a:endParaRPr b="1" dirty="0">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170121" y="797442"/>
            <a:ext cx="8662179" cy="3771358"/>
          </a:xfrm>
          <a:prstGeom prst="rect">
            <a:avLst/>
          </a:prstGeom>
        </p:spPr>
        <p:txBody>
          <a:bodyPr spcFirstLastPara="1" wrap="square" lIns="91425" tIns="91425" rIns="91425" bIns="91425" anchor="t" anchorCtr="0">
            <a:noAutofit/>
          </a:bodyPr>
          <a:lstStyle/>
          <a:p>
            <a:pPr algn="just"/>
            <a:r>
              <a:rPr lang="en-US" dirty="0">
                <a:latin typeface="Times New Roman" pitchFamily="18" charset="0"/>
                <a:cs typeface="Times New Roman" pitchFamily="18" charset="0"/>
              </a:rPr>
              <a:t>UI for any hospital website.</a:t>
            </a:r>
          </a:p>
          <a:p>
            <a:pPr algn="just"/>
            <a:r>
              <a:rPr lang="en-US" dirty="0">
                <a:latin typeface="Times New Roman" pitchFamily="18" charset="0"/>
                <a:cs typeface="Times New Roman" pitchFamily="18" charset="0"/>
              </a:rPr>
              <a:t>Logins for Admins, Doctors and Patients.</a:t>
            </a:r>
            <a:endParaRPr lang="en-US" dirty="0"/>
          </a:p>
          <a:p>
            <a:r>
              <a:rPr lang="en-US" dirty="0">
                <a:latin typeface="Times New Roman" panose="02020603050405020304" pitchFamily="18" charset="0"/>
                <a:cs typeface="Times New Roman" panose="02020603050405020304" pitchFamily="18" charset="0"/>
              </a:rPr>
              <a:t>Uploading reports and securing it through encryption and hash values in different buckets.</a:t>
            </a:r>
          </a:p>
          <a:p>
            <a:r>
              <a:rPr lang="en-US" dirty="0">
                <a:latin typeface="Times New Roman" panose="02020603050405020304" pitchFamily="18" charset="0"/>
                <a:cs typeface="Times New Roman" panose="02020603050405020304" pitchFamily="18" charset="0"/>
              </a:rPr>
              <a:t>Storage buckets to be maintained with the help of S3 provided by AWS.</a:t>
            </a:r>
          </a:p>
          <a:p>
            <a:r>
              <a:rPr lang="en-US" dirty="0">
                <a:latin typeface="Times New Roman" panose="02020603050405020304" pitchFamily="18" charset="0"/>
                <a:cs typeface="Times New Roman" panose="02020603050405020304" pitchFamily="18" charset="0"/>
              </a:rPr>
              <a:t>Maintaining an authentication from patients side for doctors to access the report.</a:t>
            </a:r>
          </a:p>
          <a:p>
            <a:pPr marL="457200" lvl="0" indent="-34290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127592" y="74428"/>
            <a:ext cx="8612372" cy="5954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2.1.1 Proposed System</a:t>
            </a:r>
            <a:endParaRPr b="1" dirty="0">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219928" y="669851"/>
            <a:ext cx="8796480" cy="4284921"/>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None/>
            </a:pPr>
            <a:r>
              <a:rPr lang="en" dirty="0"/>
              <a:t>  </a:t>
            </a:r>
            <a:endParaRPr dirty="0"/>
          </a:p>
        </p:txBody>
      </p:sp>
      <p:pic>
        <p:nvPicPr>
          <p:cNvPr id="3" name="Picture 2">
            <a:extLst>
              <a:ext uri="{FF2B5EF4-FFF2-40B4-BE49-F238E27FC236}">
                <a16:creationId xmlns:a16="http://schemas.microsoft.com/office/drawing/2014/main" id="{FE838921-C183-4DED-8246-068849798414}"/>
              </a:ext>
            </a:extLst>
          </p:cNvPr>
          <p:cNvPicPr>
            <a:picLocks noChangeAspect="1"/>
          </p:cNvPicPr>
          <p:nvPr/>
        </p:nvPicPr>
        <p:blipFill>
          <a:blip r:embed="rId3"/>
          <a:stretch>
            <a:fillRect/>
          </a:stretch>
        </p:blipFill>
        <p:spPr>
          <a:xfrm>
            <a:off x="999461" y="669850"/>
            <a:ext cx="6634716" cy="4284921"/>
          </a:xfrm>
          <a:prstGeom prst="rect">
            <a:avLst/>
          </a:prstGeom>
        </p:spPr>
      </p:pic>
    </p:spTree>
    <p:extLst>
      <p:ext uri="{BB962C8B-B14F-4D97-AF65-F5344CB8AC3E}">
        <p14:creationId xmlns:p14="http://schemas.microsoft.com/office/powerpoint/2010/main" val="2428587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147145" y="136634"/>
            <a:ext cx="8607972" cy="6726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189186" y="798786"/>
            <a:ext cx="8765628" cy="4130566"/>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pic>
        <p:nvPicPr>
          <p:cNvPr id="3" name="Picture 2">
            <a:extLst>
              <a:ext uri="{FF2B5EF4-FFF2-40B4-BE49-F238E27FC236}">
                <a16:creationId xmlns:a16="http://schemas.microsoft.com/office/drawing/2014/main" id="{26B0937A-16AC-44CD-8FAF-535323498BA2}"/>
              </a:ext>
            </a:extLst>
          </p:cNvPr>
          <p:cNvPicPr>
            <a:picLocks noChangeAspect="1"/>
          </p:cNvPicPr>
          <p:nvPr/>
        </p:nvPicPr>
        <p:blipFill>
          <a:blip r:embed="rId3"/>
          <a:stretch>
            <a:fillRect/>
          </a:stretch>
        </p:blipFill>
        <p:spPr>
          <a:xfrm>
            <a:off x="999460" y="1123748"/>
            <a:ext cx="6804838" cy="322096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106326" y="85060"/>
            <a:ext cx="8612372" cy="6592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2.3 Description Of Use Case</a:t>
            </a:r>
            <a:endParaRPr b="1" dirty="0">
              <a:latin typeface="Times New Roman"/>
              <a:ea typeface="Times New Roman"/>
              <a:cs typeface="Times New Roman"/>
              <a:sym typeface="Times New Roman"/>
            </a:endParaRPr>
          </a:p>
        </p:txBody>
      </p:sp>
      <p:sp>
        <p:nvSpPr>
          <p:cNvPr id="137" name="Google Shape;137;p26"/>
          <p:cNvSpPr txBox="1">
            <a:spLocks noGrp="1"/>
          </p:cNvSpPr>
          <p:nvPr>
            <p:ph type="body" idx="1"/>
          </p:nvPr>
        </p:nvSpPr>
        <p:spPr>
          <a:xfrm>
            <a:off x="106326" y="648585"/>
            <a:ext cx="4465674" cy="431681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Admin will add doctors and will have permissions to delete doctors and patients.</a:t>
            </a:r>
          </a:p>
          <a:p>
            <a:pPr marL="285750" lvl="0" indent="-285750" algn="l" rtl="0">
              <a:spcBef>
                <a:spcPts val="0"/>
              </a:spcBef>
              <a:spcAft>
                <a:spcPts val="1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Doctor will  add new patients and can prescribe medicines, Doctors will need a key to download report that would be present with the patient.</a:t>
            </a:r>
          </a:p>
          <a:p>
            <a:pPr marL="285750" lvl="0" indent="-285750" algn="l" rtl="0">
              <a:spcBef>
                <a:spcPts val="0"/>
              </a:spcBef>
              <a:spcAft>
                <a:spcPts val="1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Patients can upload reports and grant access to view there reports.</a:t>
            </a:r>
            <a:endParaRPr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0D845BA-D46A-47D4-9DB5-3E651C2F0336}"/>
              </a:ext>
            </a:extLst>
          </p:cNvPr>
          <p:cNvPicPr>
            <a:picLocks noChangeAspect="1"/>
          </p:cNvPicPr>
          <p:nvPr/>
        </p:nvPicPr>
        <p:blipFill>
          <a:blip r:embed="rId3"/>
          <a:stretch>
            <a:fillRect/>
          </a:stretch>
        </p:blipFill>
        <p:spPr>
          <a:xfrm>
            <a:off x="5199320" y="195262"/>
            <a:ext cx="3838354" cy="47529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147145" y="126125"/>
            <a:ext cx="8460827" cy="6201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2.4 Activity diagram</a:t>
            </a:r>
            <a:endParaRPr b="1">
              <a:latin typeface="Times New Roman"/>
              <a:ea typeface="Times New Roman"/>
              <a:cs typeface="Times New Roman"/>
              <a:sym typeface="Times New Roman"/>
            </a:endParaRPr>
          </a:p>
        </p:txBody>
      </p:sp>
      <p:sp>
        <p:nvSpPr>
          <p:cNvPr id="143" name="Google Shape;143;p27"/>
          <p:cNvSpPr txBox="1">
            <a:spLocks noGrp="1"/>
          </p:cNvSpPr>
          <p:nvPr>
            <p:ph type="body" idx="1"/>
          </p:nvPr>
        </p:nvSpPr>
        <p:spPr>
          <a:xfrm>
            <a:off x="189186" y="735723"/>
            <a:ext cx="8776138" cy="422515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50" name="Picture 2"/>
          <p:cNvPicPr>
            <a:picLocks noChangeAspect="1" noChangeArrowheads="1"/>
          </p:cNvPicPr>
          <p:nvPr/>
        </p:nvPicPr>
        <p:blipFill>
          <a:blip r:embed="rId3"/>
          <a:srcRect/>
          <a:stretch>
            <a:fillRect/>
          </a:stretch>
        </p:blipFill>
        <p:spPr bwMode="auto">
          <a:xfrm>
            <a:off x="0" y="676603"/>
            <a:ext cx="9144000" cy="446689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br>
              <a:rPr lang="en-IN" sz="2400" dirty="0"/>
            </a:br>
            <a:r>
              <a:rPr lang="en-IN" sz="2400" dirty="0"/>
              <a:t> </a:t>
            </a:r>
            <a:r>
              <a:rPr lang="en-IN" sz="2400" b="1" dirty="0"/>
              <a:t>Enhancing Data Security in Cloud using Blockchain </a:t>
            </a:r>
            <a:endParaRPr sz="24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Engineering(Sem-8)</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INFORMATION TECHNOLOGY</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Dhananjay Yadav(17204015)</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Aditi Shinde(16104022)</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Akash Nair(16104051)</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br>
              <a:rPr lang="en" sz="1800" dirty="0">
                <a:latin typeface="Times New Roman"/>
                <a:ea typeface="Times New Roman"/>
                <a:cs typeface="Times New Roman"/>
                <a:sym typeface="Times New Roman"/>
              </a:rPr>
            </a:br>
            <a:r>
              <a:rPr lang="en" sz="1800" dirty="0">
                <a:latin typeface="Times New Roman"/>
                <a:ea typeface="Times New Roman"/>
                <a:cs typeface="Times New Roman"/>
                <a:sym typeface="Times New Roman"/>
              </a:rPr>
              <a:t>Prof. Yamini Patil</a:t>
            </a:r>
            <a:br>
              <a:rPr lang="en" sz="1800" dirty="0">
                <a:latin typeface="Times New Roman"/>
                <a:ea typeface="Times New Roman"/>
                <a:cs typeface="Times New Roman"/>
                <a:sym typeface="Times New Roman"/>
              </a:rPr>
            </a:br>
            <a:r>
              <a:rPr lang="en" sz="1800" dirty="0">
                <a:latin typeface="Times New Roman"/>
                <a:ea typeface="Times New Roman"/>
                <a:cs typeface="Times New Roman"/>
                <a:sym typeface="Times New Roman"/>
              </a:rPr>
              <a:t>Prof.Sneha Kanchan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147146" y="136634"/>
            <a:ext cx="8492358" cy="5570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2.5 Class Diagram</a:t>
            </a:r>
            <a:endParaRPr b="1">
              <a:latin typeface="Times New Roman"/>
              <a:ea typeface="Times New Roman"/>
              <a:cs typeface="Times New Roman"/>
              <a:sym typeface="Times New Roman"/>
            </a:endParaRPr>
          </a:p>
        </p:txBody>
      </p:sp>
      <p:sp>
        <p:nvSpPr>
          <p:cNvPr id="149" name="Google Shape;149;p28"/>
          <p:cNvSpPr txBox="1">
            <a:spLocks noGrp="1"/>
          </p:cNvSpPr>
          <p:nvPr>
            <p:ph type="body" idx="1"/>
          </p:nvPr>
        </p:nvSpPr>
        <p:spPr>
          <a:xfrm>
            <a:off x="126124" y="767255"/>
            <a:ext cx="8891752" cy="416209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1028" name="Picture 4" descr="D:\ADITI\Final year proj Blockchain\CD.png"/>
          <p:cNvPicPr>
            <a:picLocks noChangeAspect="1" noChangeArrowheads="1"/>
          </p:cNvPicPr>
          <p:nvPr/>
        </p:nvPicPr>
        <p:blipFill>
          <a:blip r:embed="rId3"/>
          <a:srcRect/>
          <a:stretch>
            <a:fillRect/>
          </a:stretch>
        </p:blipFill>
        <p:spPr bwMode="auto">
          <a:xfrm>
            <a:off x="126124" y="755293"/>
            <a:ext cx="6852745" cy="420052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2.6 Module-1</a:t>
            </a:r>
            <a:endParaRPr b="1">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dirty="0">
                <a:latin typeface="Times New Roman" panose="02020603050405020304" pitchFamily="18" charset="0"/>
                <a:ea typeface="Times New Roman"/>
                <a:cs typeface="Times New Roman" panose="02020603050405020304" pitchFamily="18" charset="0"/>
                <a:sym typeface="Times New Roman"/>
              </a:rPr>
              <a:t>Web Interface:</a:t>
            </a:r>
          </a:p>
          <a:p>
            <a:pPr marL="285750" lvl="0" indent="-285750" algn="just" rtl="0">
              <a:spcBef>
                <a:spcPts val="0"/>
              </a:spcBef>
              <a:spcAft>
                <a:spcPts val="1600"/>
              </a:spcAft>
              <a:buFont typeface="Arial" panose="020B0604020202020204" pitchFamily="34" charset="0"/>
              <a:buChar char="•"/>
            </a:pPr>
            <a:r>
              <a:rPr lang="en-US" dirty="0">
                <a:latin typeface="Times New Roman" panose="02020603050405020304" pitchFamily="18" charset="0"/>
                <a:ea typeface="Times New Roman"/>
                <a:cs typeface="Times New Roman" panose="02020603050405020304" pitchFamily="18" charset="0"/>
                <a:sym typeface="Times New Roman"/>
              </a:rPr>
              <a:t>Admin side to manage the whole website for granting and revoking privileges to the other entities of website.</a:t>
            </a:r>
          </a:p>
          <a:p>
            <a:pPr marL="285750" lvl="0" indent="-285750" algn="just" rtl="0">
              <a:spcBef>
                <a:spcPts val="0"/>
              </a:spcBef>
              <a:spcAft>
                <a:spcPts val="1600"/>
              </a:spcAft>
              <a:buFont typeface="Arial" panose="020B0604020202020204" pitchFamily="34" charset="0"/>
              <a:buChar char="•"/>
            </a:pPr>
            <a:r>
              <a:rPr lang="en-US" dirty="0">
                <a:latin typeface="Times New Roman" panose="02020603050405020304" pitchFamily="18" charset="0"/>
                <a:ea typeface="Times New Roman"/>
                <a:cs typeface="Times New Roman" panose="02020603050405020304" pitchFamily="18" charset="0"/>
                <a:sym typeface="Times New Roman"/>
              </a:rPr>
              <a:t>Doctors Portal that would deal with dealing with patients like adding new patients, prescribing medicines, requesting to view report.</a:t>
            </a:r>
          </a:p>
          <a:p>
            <a:pPr marL="285750" lvl="0" indent="-285750" algn="just" rtl="0">
              <a:spcBef>
                <a:spcPts val="0"/>
              </a:spcBef>
              <a:spcAft>
                <a:spcPts val="1600"/>
              </a:spcAft>
              <a:buFont typeface="Arial" panose="020B0604020202020204" pitchFamily="34" charset="0"/>
              <a:buChar char="•"/>
            </a:pPr>
            <a:r>
              <a:rPr lang="en-US" dirty="0">
                <a:latin typeface="Times New Roman" panose="02020603050405020304" pitchFamily="18" charset="0"/>
                <a:ea typeface="Times New Roman"/>
                <a:cs typeface="Times New Roman" panose="02020603050405020304" pitchFamily="18" charset="0"/>
                <a:sym typeface="Times New Roman"/>
              </a:rPr>
              <a:t>Patients Portal that would be able to upload report, view there own report, grant access to authorized doctors for there report .</a:t>
            </a: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Module-2</a:t>
            </a:r>
            <a:endParaRPr b="1">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dirty="0">
                <a:latin typeface="Times New Roman" panose="02020603050405020304" pitchFamily="18" charset="0"/>
                <a:cs typeface="Times New Roman" panose="02020603050405020304" pitchFamily="18" charset="0"/>
              </a:rPr>
              <a:t>Web Interface Backend</a:t>
            </a:r>
          </a:p>
          <a:p>
            <a:pPr marL="285750" indent="-285750" algn="just">
              <a:spcAft>
                <a:spcPts val="1600"/>
              </a:spcAft>
            </a:pPr>
            <a:r>
              <a:rPr lang="en-US" dirty="0">
                <a:latin typeface="Times New Roman" panose="02020603050405020304" pitchFamily="18" charset="0"/>
                <a:cs typeface="Times New Roman" panose="02020603050405020304" pitchFamily="18" charset="0"/>
              </a:rPr>
              <a:t>Backend mainly concentrates on report uploading.</a:t>
            </a:r>
          </a:p>
          <a:p>
            <a:pPr marL="285750" indent="-285750" algn="just">
              <a:spcAft>
                <a:spcPts val="1600"/>
              </a:spcAft>
            </a:pPr>
            <a:r>
              <a:rPr lang="en-US" dirty="0">
                <a:latin typeface="Times New Roman" panose="02020603050405020304" pitchFamily="18" charset="0"/>
                <a:cs typeface="Times New Roman" panose="02020603050405020304" pitchFamily="18" charset="0"/>
              </a:rPr>
              <a:t>Along with this it will consist of generating hash values and dividing it into chunks to stores it with the concept of blockchain.</a:t>
            </a:r>
          </a:p>
          <a:p>
            <a:pPr marL="285750" indent="-285750" algn="just">
              <a:spcAft>
                <a:spcPts val="1600"/>
              </a:spcAft>
            </a:pPr>
            <a:r>
              <a:rPr lang="en-US" dirty="0">
                <a:latin typeface="Times New Roman" panose="02020603050405020304" pitchFamily="18" charset="0"/>
                <a:cs typeface="Times New Roman" panose="02020603050405020304" pitchFamily="18" charset="0"/>
              </a:rPr>
              <a:t>Some minor fields like storing user credentials for authentication, storing prescribed medicines.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Module-3</a:t>
            </a:r>
            <a:endParaRPr b="1" dirty="0">
              <a:latin typeface="Times New Roman"/>
              <a:ea typeface="Times New Roman"/>
              <a:cs typeface="Times New Roman"/>
              <a:sym typeface="Times New Roman"/>
            </a:endParaRPr>
          </a:p>
        </p:txBody>
      </p:sp>
      <p:sp>
        <p:nvSpPr>
          <p:cNvPr id="167" name="Google Shape;167;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dirty="0">
                <a:latin typeface="Times New Roman" panose="02020603050405020304" pitchFamily="18" charset="0"/>
                <a:cs typeface="Times New Roman" panose="02020603050405020304" pitchFamily="18" charset="0"/>
              </a:rPr>
              <a:t>Blockchain &amp; Hashing</a:t>
            </a:r>
          </a:p>
          <a:p>
            <a:pPr marL="285750" indent="-285750" algn="just">
              <a:spcAft>
                <a:spcPts val="1600"/>
              </a:spcAft>
            </a:pPr>
            <a:r>
              <a:rPr lang="en-US" dirty="0">
                <a:latin typeface="Times New Roman" panose="02020603050405020304" pitchFamily="18" charset="0"/>
                <a:cs typeface="Times New Roman" panose="02020603050405020304" pitchFamily="18" charset="0"/>
              </a:rPr>
              <a:t>At first the data would be stored with the help of AES .</a:t>
            </a:r>
          </a:p>
          <a:p>
            <a:pPr marL="285750" indent="-285750" algn="just">
              <a:spcAft>
                <a:spcPts val="1600"/>
              </a:spcAft>
            </a:pPr>
            <a:r>
              <a:rPr lang="en-US" dirty="0">
                <a:latin typeface="Times New Roman" panose="02020603050405020304" pitchFamily="18" charset="0"/>
                <a:cs typeface="Times New Roman" panose="02020603050405020304" pitchFamily="18" charset="0"/>
              </a:rPr>
              <a:t>After which the data would be divided into chunks and hash values would be generated</a:t>
            </a:r>
          </a:p>
          <a:p>
            <a:pPr marL="285750" indent="-285750" algn="just">
              <a:spcAft>
                <a:spcPts val="1600"/>
              </a:spcAft>
            </a:pPr>
            <a:r>
              <a:rPr lang="en-US" dirty="0">
                <a:latin typeface="Times New Roman" panose="02020603050405020304" pitchFamily="18" charset="0"/>
                <a:cs typeface="Times New Roman" panose="02020603050405020304" pitchFamily="18" charset="0"/>
              </a:rPr>
              <a:t>These chunks with there hash values will be interconnected with the concept of blockchain.</a:t>
            </a:r>
          </a:p>
          <a:p>
            <a:pPr marL="285750" indent="-285750" algn="just">
              <a:spcAft>
                <a:spcPts val="1600"/>
              </a:spcAft>
            </a:pPr>
            <a:r>
              <a:rPr lang="en-US" dirty="0">
                <a:latin typeface="Times New Roman" panose="02020603050405020304" pitchFamily="18" charset="0"/>
                <a:cs typeface="Times New Roman" panose="02020603050405020304" pitchFamily="18" charset="0"/>
              </a:rPr>
              <a:t>Storage will be done into S3 buckets.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157655" y="136634"/>
            <a:ext cx="8674645" cy="9215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2.7 References</a:t>
            </a:r>
            <a:endParaRPr b="1">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147145" y="683172"/>
            <a:ext cx="8849710" cy="4246180"/>
          </a:xfrm>
          <a:prstGeom prst="rect">
            <a:avLst/>
          </a:prstGeom>
        </p:spPr>
        <p:txBody>
          <a:bodyPr spcFirstLastPara="1" wrap="square" lIns="91425" tIns="91425" rIns="91425" bIns="91425" anchor="t" anchorCtr="0">
            <a:noAutofit/>
          </a:bodyPr>
          <a:lstStyle/>
          <a:p>
            <a:pPr marL="0" indent="0" algn="just">
              <a:buNone/>
            </a:pPr>
            <a:r>
              <a:rPr lang="en-US" sz="1600" dirty="0">
                <a:latin typeface="Times New Roman" panose="02020603050405020304" pitchFamily="18" charset="0"/>
                <a:cs typeface="Times New Roman" panose="02020603050405020304" pitchFamily="18" charset="0"/>
              </a:rPr>
              <a:t>[1] </a:t>
            </a:r>
            <a:r>
              <a:rPr lang="en-US" sz="1600" dirty="0" err="1">
                <a:latin typeface="Times New Roman" panose="02020603050405020304" pitchFamily="18" charset="0"/>
                <a:cs typeface="Times New Roman" panose="02020603050405020304" pitchFamily="18" charset="0"/>
              </a:rPr>
              <a:t>Nakamoto</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Bitcoin</a:t>
            </a:r>
            <a:r>
              <a:rPr lang="en-US" sz="1600" dirty="0">
                <a:latin typeface="Times New Roman" panose="02020603050405020304" pitchFamily="18" charset="0"/>
                <a:cs typeface="Times New Roman" panose="02020603050405020304" pitchFamily="18" charset="0"/>
              </a:rPr>
              <a:t>: A peer-to-peer electronic cash system[J]. Consulted, 2008. </a:t>
            </a:r>
          </a:p>
          <a:p>
            <a:pPr marL="0" indent="0" algn="just">
              <a:buNone/>
            </a:pPr>
            <a:r>
              <a:rPr lang="en-US" sz="1600" dirty="0">
                <a:latin typeface="Times New Roman" panose="02020603050405020304" pitchFamily="18" charset="0"/>
                <a:cs typeface="Times New Roman" panose="02020603050405020304" pitchFamily="18" charset="0"/>
              </a:rPr>
              <a:t>[2] 2017 International Conference on Advances in Computing, Communications and Informatics (ICACCI) </a:t>
            </a:r>
            <a:r>
              <a:rPr lang="en-US" sz="1600" dirty="0" err="1">
                <a:latin typeface="Times New Roman" panose="02020603050405020304" pitchFamily="18" charset="0"/>
                <a:cs typeface="Times New Roman" panose="02020603050405020304" pitchFamily="18" charset="0"/>
              </a:rPr>
              <a:t>Amita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Kashyap</a:t>
            </a:r>
            <a:r>
              <a:rPr lang="en-US" sz="1600" dirty="0">
                <a:latin typeface="Times New Roman" panose="02020603050405020304" pitchFamily="18" charset="0"/>
                <a:cs typeface="Times New Roman" panose="02020603050405020304" pitchFamily="18" charset="0"/>
              </a:rPr>
              <a:t>, G. </a:t>
            </a:r>
            <a:r>
              <a:rPr lang="en-US" sz="1600" dirty="0" err="1">
                <a:latin typeface="Times New Roman" panose="02020603050405020304" pitchFamily="18" charset="0"/>
                <a:cs typeface="Times New Roman" panose="02020603050405020304" pitchFamily="18" charset="0"/>
              </a:rPr>
              <a:t>Sravan</a:t>
            </a:r>
            <a:r>
              <a:rPr lang="en-US" sz="1600" dirty="0">
                <a:latin typeface="Times New Roman" panose="02020603050405020304" pitchFamily="18" charset="0"/>
                <a:cs typeface="Times New Roman" panose="02020603050405020304" pitchFamily="18" charset="0"/>
              </a:rPr>
              <a:t> Kumar, </a:t>
            </a:r>
            <a:r>
              <a:rPr lang="en-US" sz="1600" dirty="0" err="1">
                <a:latin typeface="Times New Roman" panose="02020603050405020304" pitchFamily="18" charset="0"/>
                <a:cs typeface="Times New Roman" panose="02020603050405020304" pitchFamily="18" charset="0"/>
              </a:rPr>
              <a:t>Sunita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Jangir</a:t>
            </a:r>
            <a:r>
              <a:rPr lang="en-US" sz="1600" dirty="0">
                <a:latin typeface="Times New Roman" panose="02020603050405020304" pitchFamily="18" charset="0"/>
                <a:cs typeface="Times New Roman" panose="02020603050405020304" pitchFamily="18" charset="0"/>
              </a:rPr>
              <a:t>, Emmanuel S. Pilli, </a:t>
            </a:r>
            <a:r>
              <a:rPr lang="en-US" sz="1600" dirty="0" err="1">
                <a:latin typeface="Times New Roman" panose="02020603050405020304" pitchFamily="18" charset="0"/>
                <a:cs typeface="Times New Roman" panose="02020603050405020304" pitchFamily="18" charset="0"/>
              </a:rPr>
              <a:t>Preeti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Mishra</a:t>
            </a:r>
            <a:r>
              <a:rPr lang="en-US" sz="1600" dirty="0">
                <a:latin typeface="Times New Roman" panose="02020603050405020304" pitchFamily="18" charset="0"/>
                <a:cs typeface="Times New Roman" panose="02020603050405020304" pitchFamily="18" charset="0"/>
              </a:rPr>
              <a:t> “IHIDS: Introspection-Based Hybrid Intrusion Detection System in Cloud Environment”. </a:t>
            </a:r>
          </a:p>
          <a:p>
            <a:pPr marL="0" indent="0" algn="just">
              <a:buNone/>
            </a:pPr>
            <a:r>
              <a:rPr lang="en-US" sz="1600" dirty="0">
                <a:latin typeface="Times New Roman" panose="02020603050405020304" pitchFamily="18" charset="0"/>
                <a:cs typeface="Times New Roman" panose="02020603050405020304" pitchFamily="18" charset="0"/>
              </a:rPr>
              <a:t>[3] Watanabe, H., Fujimura, S., </a:t>
            </a:r>
            <a:r>
              <a:rPr lang="en-US" sz="1600" dirty="0" err="1">
                <a:latin typeface="Times New Roman" panose="02020603050405020304" pitchFamily="18" charset="0"/>
                <a:cs typeface="Times New Roman" panose="02020603050405020304" pitchFamily="18" charset="0"/>
              </a:rPr>
              <a:t>Nakadaira</a:t>
            </a:r>
            <a:r>
              <a:rPr lang="en-US" sz="1600" dirty="0">
                <a:latin typeface="Times New Roman" panose="02020603050405020304" pitchFamily="18" charset="0"/>
                <a:cs typeface="Times New Roman" panose="02020603050405020304" pitchFamily="18" charset="0"/>
              </a:rPr>
              <a:t>, A., Miyazaki, Y., </a:t>
            </a:r>
            <a:r>
              <a:rPr lang="en-US" sz="1600" dirty="0" err="1">
                <a:latin typeface="Times New Roman" panose="02020603050405020304" pitchFamily="18" charset="0"/>
                <a:cs typeface="Times New Roman" panose="02020603050405020304" pitchFamily="18" charset="0"/>
              </a:rPr>
              <a:t>Akutsu</a:t>
            </a:r>
            <a:r>
              <a:rPr lang="en-US" sz="1600" dirty="0">
                <a:latin typeface="Times New Roman" panose="02020603050405020304" pitchFamily="18" charset="0"/>
                <a:cs typeface="Times New Roman" panose="02020603050405020304" pitchFamily="18" charset="0"/>
              </a:rPr>
              <a:t>, A., &amp;</a:t>
            </a:r>
            <a:r>
              <a:rPr lang="en-US" sz="1600" dirty="0" err="1">
                <a:latin typeface="Times New Roman" panose="02020603050405020304" pitchFamily="18" charset="0"/>
                <a:cs typeface="Times New Roman" panose="02020603050405020304" pitchFamily="18" charset="0"/>
              </a:rPr>
              <a:t>Kishigami</a:t>
            </a:r>
            <a:r>
              <a:rPr lang="en-US" sz="1600" dirty="0">
                <a:latin typeface="Times New Roman" panose="02020603050405020304" pitchFamily="18" charset="0"/>
                <a:cs typeface="Times New Roman" panose="02020603050405020304" pitchFamily="18" charset="0"/>
              </a:rPr>
              <a:t>, J. J. (2015). </a:t>
            </a:r>
            <a:r>
              <a:rPr lang="en-US" sz="1600" dirty="0" err="1">
                <a:latin typeface="Times New Roman" panose="02020603050405020304" pitchFamily="18" charset="0"/>
                <a:cs typeface="Times New Roman" panose="02020603050405020304" pitchFamily="18" charset="0"/>
              </a:rPr>
              <a:t>Blockchain</a:t>
            </a:r>
            <a:r>
              <a:rPr lang="en-US" sz="1600" dirty="0">
                <a:latin typeface="Times New Roman" panose="02020603050405020304" pitchFamily="18" charset="0"/>
                <a:cs typeface="Times New Roman" panose="02020603050405020304" pitchFamily="18" charset="0"/>
              </a:rPr>
              <a:t> contract: A complete consensus using </a:t>
            </a:r>
            <a:r>
              <a:rPr lang="en-US" sz="1600" dirty="0" err="1">
                <a:latin typeface="Times New Roman" panose="02020603050405020304" pitchFamily="18" charset="0"/>
                <a:cs typeface="Times New Roman" panose="02020603050405020304" pitchFamily="18" charset="0"/>
              </a:rPr>
              <a:t>blockchain</a:t>
            </a:r>
            <a:r>
              <a:rPr lang="en-US" sz="1600" dirty="0">
                <a:latin typeface="Times New Roman" panose="02020603050405020304" pitchFamily="18" charset="0"/>
                <a:cs typeface="Times New Roman" panose="02020603050405020304" pitchFamily="18" charset="0"/>
              </a:rPr>
              <a:t>. 2015 IEEE 4th Global Conference on Consumer Electronics (GCCEP). </a:t>
            </a:r>
          </a:p>
          <a:p>
            <a:pPr marL="0" indent="0" algn="just">
              <a:buNone/>
            </a:pPr>
            <a:r>
              <a:rPr lang="en-US" sz="1600" dirty="0">
                <a:latin typeface="Times New Roman" panose="02020603050405020304" pitchFamily="18" charset="0"/>
                <a:cs typeface="Times New Roman" panose="02020603050405020304" pitchFamily="18" charset="0"/>
              </a:rPr>
              <a:t>[4] </a:t>
            </a:r>
            <a:r>
              <a:rPr lang="en-US" sz="1600" dirty="0" err="1">
                <a:latin typeface="Times New Roman" panose="02020603050405020304" pitchFamily="18" charset="0"/>
                <a:cs typeface="Times New Roman" panose="02020603050405020304" pitchFamily="18" charset="0"/>
              </a:rPr>
              <a:t>Zhe</a:t>
            </a:r>
            <a:r>
              <a:rPr lang="en-US" sz="1600" dirty="0">
                <a:latin typeface="Times New Roman" panose="02020603050405020304" pitchFamily="18" charset="0"/>
                <a:cs typeface="Times New Roman" panose="02020603050405020304" pitchFamily="18" charset="0"/>
              </a:rPr>
              <a:t>, D., </a:t>
            </a:r>
            <a:r>
              <a:rPr lang="en-US" sz="1600" dirty="0" err="1">
                <a:latin typeface="Times New Roman" panose="02020603050405020304" pitchFamily="18" charset="0"/>
                <a:cs typeface="Times New Roman" panose="02020603050405020304" pitchFamily="18" charset="0"/>
              </a:rPr>
              <a:t>Qinghong</a:t>
            </a:r>
            <a:r>
              <a:rPr lang="en-US" sz="1600" dirty="0">
                <a:latin typeface="Times New Roman" panose="02020603050405020304" pitchFamily="18" charset="0"/>
                <a:cs typeface="Times New Roman" panose="02020603050405020304" pitchFamily="18" charset="0"/>
              </a:rPr>
              <a:t>, W., </a:t>
            </a:r>
            <a:r>
              <a:rPr lang="en-US" sz="1600" dirty="0" err="1">
                <a:latin typeface="Times New Roman" panose="02020603050405020304" pitchFamily="18" charset="0"/>
                <a:cs typeface="Times New Roman" panose="02020603050405020304" pitchFamily="18" charset="0"/>
              </a:rPr>
              <a:t>Naizheng</a:t>
            </a:r>
            <a:r>
              <a:rPr lang="en-US" sz="1600" dirty="0">
                <a:latin typeface="Times New Roman" panose="02020603050405020304" pitchFamily="18" charset="0"/>
                <a:cs typeface="Times New Roman" panose="02020603050405020304" pitchFamily="18" charset="0"/>
              </a:rPr>
              <a:t>, S., &amp; </a:t>
            </a:r>
            <a:r>
              <a:rPr lang="en-US" sz="1600" dirty="0" err="1">
                <a:latin typeface="Times New Roman" panose="02020603050405020304" pitchFamily="18" charset="0"/>
                <a:cs typeface="Times New Roman" panose="02020603050405020304" pitchFamily="18" charset="0"/>
              </a:rPr>
              <a:t>Yuhan</a:t>
            </a:r>
            <a:r>
              <a:rPr lang="en-US" sz="1600" dirty="0">
                <a:latin typeface="Times New Roman" panose="02020603050405020304" pitchFamily="18" charset="0"/>
                <a:cs typeface="Times New Roman" panose="02020603050405020304" pitchFamily="18" charset="0"/>
              </a:rPr>
              <a:t>, Z. (2017). Study on Data Security Policy Based on Cloud Storage. 2017 IEEE 3rd International Conference on Big Data Security on Cloud (</a:t>
            </a:r>
            <a:r>
              <a:rPr lang="en-US" sz="1600" dirty="0" err="1">
                <a:latin typeface="Times New Roman" panose="02020603050405020304" pitchFamily="18" charset="0"/>
                <a:cs typeface="Times New Roman" panose="02020603050405020304" pitchFamily="18" charset="0"/>
              </a:rPr>
              <a:t>BigDataSecurity</a:t>
            </a:r>
            <a:r>
              <a:rPr lang="en-US" sz="1600" dirty="0">
                <a:latin typeface="Times New Roman" panose="02020603050405020304" pitchFamily="18" charset="0"/>
                <a:cs typeface="Times New Roman" panose="02020603050405020304" pitchFamily="18" charset="0"/>
              </a:rPr>
              <a:t>), IEEE International Conference on High Performance and Smart Computing, (HPSC) and IEEE International Conference on Intelligent Data and Security (IDS). </a:t>
            </a:r>
          </a:p>
          <a:p>
            <a:pPr marL="0" indent="0" algn="just">
              <a:buNone/>
            </a:pPr>
            <a:r>
              <a:rPr lang="en-US" sz="1600" dirty="0">
                <a:latin typeface="Times New Roman" panose="02020603050405020304" pitchFamily="18" charset="0"/>
                <a:cs typeface="Times New Roman" panose="02020603050405020304" pitchFamily="18" charset="0"/>
              </a:rPr>
              <a:t>[5] </a:t>
            </a:r>
            <a:r>
              <a:rPr lang="en-US" sz="1600" dirty="0" err="1">
                <a:latin typeface="Times New Roman" panose="02020603050405020304" pitchFamily="18" charset="0"/>
                <a:cs typeface="Times New Roman" panose="02020603050405020304" pitchFamily="18" charset="0"/>
              </a:rPr>
              <a:t>Bharadwaj</a:t>
            </a:r>
            <a:r>
              <a:rPr lang="en-US" sz="1600" dirty="0">
                <a:latin typeface="Times New Roman" panose="02020603050405020304" pitchFamily="18" charset="0"/>
                <a:cs typeface="Times New Roman" panose="02020603050405020304" pitchFamily="18" charset="0"/>
              </a:rPr>
              <a:t>, D. R., Bhattacharya, A., &amp; </a:t>
            </a:r>
            <a:r>
              <a:rPr lang="en-US" sz="1600" dirty="0" err="1">
                <a:latin typeface="Times New Roman" panose="02020603050405020304" pitchFamily="18" charset="0"/>
                <a:cs typeface="Times New Roman" panose="02020603050405020304" pitchFamily="18" charset="0"/>
              </a:rPr>
              <a:t>Chakkaravarthy</a:t>
            </a:r>
            <a:r>
              <a:rPr lang="en-US" sz="1600" dirty="0">
                <a:latin typeface="Times New Roman" panose="02020603050405020304" pitchFamily="18" charset="0"/>
                <a:cs typeface="Times New Roman" panose="02020603050405020304" pitchFamily="18" charset="0"/>
              </a:rPr>
              <a:t>, M. (2018). Cloud Threat Defense – A Threat Protection and Security Compliance Solution. 2018 IEEE International Conference on Cloud Computing in Emerging Markets (CCEM). </a:t>
            </a:r>
          </a:p>
          <a:p>
            <a:pPr marL="457200" lvl="0" indent="-342900" algn="l" rtl="0">
              <a:spcBef>
                <a:spcPts val="0"/>
              </a:spcBef>
              <a:spcAft>
                <a:spcPts val="0"/>
              </a:spcAft>
              <a:buSzPts val="1800"/>
              <a:buNone/>
            </a:pPr>
            <a:r>
              <a:rPr lang="en" sz="1600" dirty="0"/>
              <a:t>                    </a:t>
            </a:r>
            <a:endParaRPr sz="1600"/>
          </a:p>
          <a:p>
            <a:pPr marL="457200" lvl="0" indent="-342900" algn="l" rtl="0">
              <a:spcBef>
                <a:spcPts val="0"/>
              </a:spcBef>
              <a:spcAft>
                <a:spcPts val="0"/>
              </a:spcAft>
              <a:buSzPts val="1800"/>
              <a:buChar char="●"/>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3.Future Scope</a:t>
            </a:r>
            <a:endParaRPr b="1" dirty="0"/>
          </a:p>
        </p:txBody>
      </p:sp>
      <p:sp>
        <p:nvSpPr>
          <p:cNvPr id="179" name="Google Shape;179;p3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294290"/>
            <a:ext cx="8520600" cy="6411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Future Scope</a:t>
            </a:r>
            <a:endParaRPr b="1" dirty="0">
              <a:latin typeface="Times New Roman"/>
              <a:ea typeface="Times New Roman"/>
              <a:cs typeface="Times New Roman"/>
              <a:sym typeface="Times New Roman"/>
            </a:endParaRPr>
          </a:p>
        </p:txBody>
      </p:sp>
      <p:sp>
        <p:nvSpPr>
          <p:cNvPr id="185" name="Google Shape;185;p34"/>
          <p:cNvSpPr txBox="1">
            <a:spLocks noGrp="1"/>
          </p:cNvSpPr>
          <p:nvPr>
            <p:ph type="body" idx="1"/>
          </p:nvPr>
        </p:nvSpPr>
        <p:spPr>
          <a:xfrm>
            <a:off x="311700" y="1072055"/>
            <a:ext cx="8520600" cy="3496745"/>
          </a:xfrm>
          <a:prstGeom prst="rect">
            <a:avLst/>
          </a:prstGeom>
        </p:spPr>
        <p:txBody>
          <a:bodyPr spcFirstLastPara="1" wrap="square" lIns="91425" tIns="91425" rIns="91425" bIns="91425" anchor="t" anchorCtr="0">
            <a:noAutofit/>
          </a:bodyPr>
          <a:lstStyle/>
          <a:p>
            <a:r>
              <a:rPr lang="en-US" dirty="0">
                <a:latin typeface="Times New Roman" panose="02020603050405020304" pitchFamily="18" charset="0"/>
                <a:cs typeface="Times New Roman" panose="02020603050405020304" pitchFamily="18" charset="0"/>
              </a:rPr>
              <a:t>Can be implemented on any kind of data that is stored on the cloud.</a:t>
            </a:r>
          </a:p>
          <a:p>
            <a:pPr algn="just"/>
            <a:r>
              <a:rPr lang="en-US" dirty="0">
                <a:latin typeface="Times New Roman" panose="02020603050405020304" pitchFamily="18" charset="0"/>
                <a:cs typeface="Times New Roman" panose="02020603050405020304" pitchFamily="18" charset="0"/>
              </a:rPr>
              <a:t>Can be used to provide security to any confidential data.</a:t>
            </a:r>
          </a:p>
          <a:p>
            <a:pPr algn="just"/>
            <a:r>
              <a:rPr lang="en-US" dirty="0">
                <a:latin typeface="Times New Roman" panose="02020603050405020304" pitchFamily="18" charset="0"/>
                <a:cs typeface="Times New Roman" panose="02020603050405020304" pitchFamily="18" charset="0"/>
              </a:rPr>
              <a:t>Can be implemented in sectors like IT, Medical, Banking , etc.</a:t>
            </a:r>
          </a:p>
          <a:p>
            <a:pPr algn="just"/>
            <a:r>
              <a:rPr lang="en-US" dirty="0">
                <a:latin typeface="Times New Roman" panose="02020603050405020304" pitchFamily="18" charset="0"/>
                <a:cs typeface="Times New Roman" panose="02020603050405020304" pitchFamily="18" charset="0"/>
              </a:rPr>
              <a:t>Healthcare sector can improve by including many different kind of reports</a:t>
            </a:r>
          </a:p>
          <a:p>
            <a:pPr algn="just"/>
            <a:r>
              <a:rPr lang="en-US" dirty="0">
                <a:latin typeface="Times New Roman" panose="02020603050405020304" pitchFamily="18" charset="0"/>
                <a:cs typeface="Times New Roman" panose="02020603050405020304" pitchFamily="18" charset="0"/>
              </a:rPr>
              <a:t>Data collection can be maintained with better integrity if public blockchain is maintained to gather information from different countries during pandemics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Current situation of covid-19 is facing issues in collecting data to form pattern to overcome the pandemic.</a:t>
            </a:r>
          </a:p>
          <a:p>
            <a:pPr marL="0" indent="0" algn="just">
              <a:spcAft>
                <a:spcPts val="1600"/>
              </a:spcAft>
              <a:buNone/>
            </a:pPr>
            <a:endParaRPr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294290"/>
            <a:ext cx="8520600" cy="6411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Review from King Edward Memorial Hospital</a:t>
            </a:r>
            <a:endParaRPr b="1" dirty="0">
              <a:latin typeface="Times New Roman"/>
              <a:ea typeface="Times New Roman"/>
              <a:cs typeface="Times New Roman"/>
              <a:sym typeface="Times New Roman"/>
            </a:endParaRPr>
          </a:p>
        </p:txBody>
      </p:sp>
      <p:sp>
        <p:nvSpPr>
          <p:cNvPr id="185" name="Google Shape;185;p34"/>
          <p:cNvSpPr txBox="1">
            <a:spLocks noGrp="1"/>
          </p:cNvSpPr>
          <p:nvPr>
            <p:ph type="body" idx="1"/>
          </p:nvPr>
        </p:nvSpPr>
        <p:spPr>
          <a:xfrm>
            <a:off x="311700" y="1072055"/>
            <a:ext cx="8520600" cy="3496745"/>
          </a:xfrm>
          <a:prstGeom prst="rect">
            <a:avLst/>
          </a:prstGeom>
        </p:spPr>
        <p:txBody>
          <a:bodyPr spcFirstLastPara="1" wrap="square" lIns="91425" tIns="91425" rIns="91425" bIns="91425" anchor="t" anchorCtr="0">
            <a:noAutofit/>
          </a:bodyPr>
          <a:lstStyle/>
          <a:p>
            <a:r>
              <a:rPr lang="en-US" dirty="0">
                <a:latin typeface="Times New Roman" panose="02020603050405020304" pitchFamily="18" charset="0"/>
                <a:cs typeface="Times New Roman" panose="02020603050405020304" pitchFamily="18" charset="0"/>
              </a:rPr>
              <a:t>The project idea was discussed with one of the fellow doctor Dr. Vidhi Yadav (B.H.M.S , P.G.D.E.M.S) </a:t>
            </a:r>
          </a:p>
          <a:p>
            <a:r>
              <a:rPr lang="en-US" dirty="0">
                <a:latin typeface="Times New Roman" panose="02020603050405020304" pitchFamily="18" charset="0"/>
                <a:cs typeface="Times New Roman" panose="02020603050405020304" pitchFamily="18" charset="0"/>
              </a:rPr>
              <a:t>It was addressed as a good motive to secure patients report and make data available online.</a:t>
            </a:r>
          </a:p>
          <a:p>
            <a:r>
              <a:rPr lang="en-US" dirty="0">
                <a:latin typeface="Times New Roman" panose="02020603050405020304" pitchFamily="18" charset="0"/>
                <a:cs typeface="Times New Roman" panose="02020603050405020304" pitchFamily="18" charset="0"/>
              </a:rPr>
              <a:t>We were also addressed about how making two step authentication for accessing report makes it more reliable.</a:t>
            </a:r>
          </a:p>
        </p:txBody>
      </p:sp>
    </p:spTree>
    <p:extLst>
      <p:ext uri="{BB962C8B-B14F-4D97-AF65-F5344CB8AC3E}">
        <p14:creationId xmlns:p14="http://schemas.microsoft.com/office/powerpoint/2010/main" val="2677991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91" name="Google Shape;191;p3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dirty="0">
                <a:latin typeface="Times New Roman"/>
                <a:ea typeface="Times New Roman"/>
                <a:cs typeface="Times New Roman"/>
                <a:sym typeface="Times New Roman"/>
              </a:rPr>
              <a:t>1.Project Conception and Initiation</a:t>
            </a:r>
            <a:endParaRPr sz="4000" b="1" dirty="0">
              <a:latin typeface="Times New Roman"/>
              <a:ea typeface="Times New Roman"/>
              <a:cs typeface="Times New Roman"/>
              <a:sym typeface="Times New Roman"/>
            </a:endParaRPr>
          </a:p>
        </p:txBody>
      </p:sp>
      <p:sp>
        <p:nvSpPr>
          <p:cNvPr id="71" name="Google Shape;71;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116958" y="1"/>
            <a:ext cx="8715342" cy="57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1.1 Abstract</a:t>
            </a:r>
            <a:endParaRPr b="1" dirty="0">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191387" y="978195"/>
            <a:ext cx="8715342" cy="3806456"/>
          </a:xfrm>
          <a:prstGeom prst="rect">
            <a:avLst/>
          </a:prstGeom>
        </p:spPr>
        <p:txBody>
          <a:bodyPr spcFirstLastPara="1" wrap="square" lIns="91425" tIns="91425" rIns="91425" bIns="91425" anchor="t" anchorCtr="0">
            <a:noAutofit/>
          </a:bodyPr>
          <a:lstStyle/>
          <a:p>
            <a:pPr lvl="0" algn="just"/>
            <a:r>
              <a:rPr lang="en-IN" dirty="0">
                <a:latin typeface="Times New Roman" panose="02020603050405020304" pitchFamily="18" charset="0"/>
                <a:cs typeface="Times New Roman" panose="02020603050405020304" pitchFamily="18" charset="0"/>
              </a:rPr>
              <a:t>Blockchain is a mechanism invented to secure data in more advance method. </a:t>
            </a:r>
          </a:p>
          <a:p>
            <a:pPr lvl="0" algn="just"/>
            <a:r>
              <a:rPr lang="en-IN" dirty="0">
                <a:latin typeface="Times New Roman" panose="02020603050405020304" pitchFamily="18" charset="0"/>
                <a:cs typeface="Times New Roman" panose="02020603050405020304" pitchFamily="18" charset="0"/>
              </a:rPr>
              <a:t>Data exchanged between the patient and doctors need to be secured to gain patients trust. </a:t>
            </a:r>
          </a:p>
          <a:p>
            <a:pPr lvl="0" algn="just"/>
            <a:r>
              <a:rPr lang="en-IN" dirty="0">
                <a:latin typeface="Times New Roman" panose="02020603050405020304" pitchFamily="18" charset="0"/>
                <a:cs typeface="Times New Roman" panose="02020603050405020304" pitchFamily="18" charset="0"/>
              </a:rPr>
              <a:t>Blockchain store data into chunks that make it hard to decode, which will help provide extra layer of security.</a:t>
            </a:r>
          </a:p>
          <a:p>
            <a:pPr lvl="0" algn="just"/>
            <a:r>
              <a:rPr lang="en-IN" dirty="0">
                <a:latin typeface="Times New Roman" panose="02020603050405020304" pitchFamily="18" charset="0"/>
                <a:cs typeface="Times New Roman" panose="02020603050405020304" pitchFamily="18" charset="0"/>
              </a:rPr>
              <a:t>This data can be secured by using an blockchain mechanism at the backend of any hospital website to store the reports of the patients, and maintain an two-way authentication for doctors access to the reports. </a:t>
            </a:r>
            <a:endParaRPr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170121" y="116958"/>
            <a:ext cx="8662179" cy="9412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1.2 Objectives</a:t>
            </a:r>
            <a:endParaRPr b="1" dirty="0">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935421"/>
            <a:ext cx="8520600" cy="3633379"/>
          </a:xfrm>
          <a:prstGeom prst="rect">
            <a:avLst/>
          </a:prstGeom>
        </p:spPr>
        <p:txBody>
          <a:bodyPr spcFirstLastPara="1" wrap="square" lIns="91425" tIns="91425" rIns="91425" bIns="91425" anchor="t" anchorCtr="0">
            <a:noAutofit/>
          </a:bodyPr>
          <a:lstStyle/>
          <a:p>
            <a:pPr algn="just"/>
            <a:endParaRPr lang="en-IN" dirty="0"/>
          </a:p>
          <a:p>
            <a:pPr algn="just"/>
            <a:r>
              <a:rPr lang="en-US" dirty="0">
                <a:latin typeface="Times New Roman" panose="02020603050405020304" pitchFamily="18" charset="0"/>
                <a:cs typeface="Times New Roman" panose="02020603050405020304" pitchFamily="18" charset="0"/>
              </a:rPr>
              <a:t>To provide effective security to the data uploaded by patients.</a:t>
            </a:r>
          </a:p>
          <a:p>
            <a:pPr algn="just"/>
            <a:r>
              <a:rPr lang="en-US" dirty="0">
                <a:latin typeface="Times New Roman" panose="02020603050405020304" pitchFamily="18" charset="0"/>
                <a:cs typeface="Times New Roman" panose="02020603050405020304" pitchFamily="18" charset="0"/>
              </a:rPr>
              <a:t>To maintain better integrity of data on cloud.</a:t>
            </a:r>
          </a:p>
          <a:p>
            <a:pPr algn="just"/>
            <a:r>
              <a:rPr lang="en-US" dirty="0">
                <a:latin typeface="Times New Roman" panose="02020603050405020304" pitchFamily="18" charset="0"/>
                <a:cs typeface="Times New Roman" panose="02020603050405020304" pitchFamily="18" charset="0"/>
              </a:rPr>
              <a:t>To avoid fraudery of data by storing data into buckets in a distributed manner.</a:t>
            </a:r>
          </a:p>
          <a:p>
            <a:pPr algn="just"/>
            <a:r>
              <a:rPr lang="en-US" dirty="0">
                <a:latin typeface="Times New Roman" panose="02020603050405020304" pitchFamily="18" charset="0"/>
                <a:cs typeface="Times New Roman" panose="02020603050405020304" pitchFamily="18" charset="0"/>
              </a:rPr>
              <a:t>To </a:t>
            </a:r>
            <a:r>
              <a:rPr lang="en-US">
                <a:latin typeface="Times New Roman" panose="02020603050405020304" pitchFamily="18" charset="0"/>
                <a:cs typeface="Times New Roman" panose="02020603050405020304" pitchFamily="18" charset="0"/>
              </a:rPr>
              <a:t>maintain two-step </a:t>
            </a:r>
            <a:r>
              <a:rPr lang="en-US" dirty="0">
                <a:latin typeface="Times New Roman" panose="02020603050405020304" pitchFamily="18" charset="0"/>
                <a:cs typeface="Times New Roman" panose="02020603050405020304" pitchFamily="18" charset="0"/>
              </a:rPr>
              <a:t>authentication for access of reports by doctors.</a:t>
            </a:r>
          </a:p>
          <a:p>
            <a:pPr algn="just">
              <a:buNone/>
            </a:pPr>
            <a:r>
              <a:rPr lang="en-IN" dirty="0"/>
              <a:t> </a:t>
            </a:r>
            <a:r>
              <a:rPr lang="en" dirty="0"/>
              <a:t>                    </a:t>
            </a:r>
            <a:endParaRPr dirty="0"/>
          </a:p>
          <a:p>
            <a:pPr marL="457200" lvl="0" indent="-342900" algn="just" rtl="0">
              <a:spcBef>
                <a:spcPts val="0"/>
              </a:spcBef>
              <a:spcAft>
                <a:spcPts val="0"/>
              </a:spcAft>
              <a:buSzPts val="1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148856" y="170121"/>
            <a:ext cx="8683444" cy="76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latin typeface="Times New Roman"/>
                <a:ea typeface="Times New Roman"/>
                <a:cs typeface="Times New Roman"/>
                <a:sym typeface="Times New Roman"/>
              </a:rPr>
              <a:t>1.3 Literature Review</a:t>
            </a:r>
            <a:endParaRPr b="1" dirty="0">
              <a:solidFill>
                <a:schemeClr val="tx1"/>
              </a:solidFill>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148856" y="776177"/>
            <a:ext cx="8683444" cy="3792623"/>
          </a:xfrm>
          <a:prstGeom prst="rect">
            <a:avLst/>
          </a:prstGeom>
        </p:spPr>
        <p:txBody>
          <a:bodyPr spcFirstLastPara="1" wrap="square" lIns="91425" tIns="91425" rIns="91425" bIns="91425" anchor="t" anchorCtr="0">
            <a:noAutofit/>
          </a:bodyPr>
          <a:lstStyle/>
          <a:p>
            <a:pPr marL="0" indent="0" algn="just">
              <a:buNone/>
            </a:pPr>
            <a:r>
              <a:rPr lang="en-US" dirty="0">
                <a:latin typeface="Times New Roman" panose="02020603050405020304" pitchFamily="18" charset="0"/>
                <a:cs typeface="Times New Roman" panose="02020603050405020304" pitchFamily="18" charset="0"/>
              </a:rPr>
              <a:t>Paper title:-</a:t>
            </a:r>
            <a:r>
              <a:rPr lang="en-IN" dirty="0">
                <a:latin typeface="Times New Roman" panose="02020603050405020304" pitchFamily="18" charset="0"/>
                <a:cs typeface="Times New Roman" panose="02020603050405020304" pitchFamily="18" charset="0"/>
              </a:rPr>
              <a:t> Bitcoin: A peer-to-peer electronic cash system</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Author:-</a:t>
            </a:r>
            <a:r>
              <a:rPr lang="en-IN" dirty="0">
                <a:latin typeface="Times New Roman" panose="02020603050405020304" pitchFamily="18" charset="0"/>
                <a:cs typeface="Times New Roman" panose="02020603050405020304" pitchFamily="18" charset="0"/>
              </a:rPr>
              <a:t>Nakamoto S</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Publication details:- https://bitcoin.org/bitcoin.pdf </a:t>
            </a:r>
          </a:p>
          <a:p>
            <a:pPr marL="0" indent="0" algn="just">
              <a:buNone/>
            </a:pPr>
            <a:r>
              <a:rPr lang="en-US" dirty="0">
                <a:latin typeface="Times New Roman" panose="02020603050405020304" pitchFamily="18" charset="0"/>
                <a:cs typeface="Times New Roman" panose="02020603050405020304" pitchFamily="18" charset="0"/>
              </a:rPr>
              <a:t>Findings:- Revised the implementation of blockchain as a technology with a wide scope and found its use in the first cryptocurrency ever created i.e. Bitcoin with blockchain as a technology and SHA-256 as its hash function. First general use of blockchain to secure transactions.</a:t>
            </a:r>
          </a:p>
          <a:p>
            <a:pPr marL="0" indent="0" algn="just">
              <a:buNone/>
            </a:pPr>
            <a:r>
              <a:rPr lang="en-US" dirty="0">
                <a:latin typeface="Times New Roman" panose="02020603050405020304" pitchFamily="18" charset="0"/>
                <a:cs typeface="Times New Roman" panose="02020603050405020304" pitchFamily="18" charset="0"/>
              </a:rPr>
              <a:t>Advantages:- Provides a secure means of transaction with lowest possible chance of risks involved with tampering. Calculating hash would require a lot of effort.</a:t>
            </a:r>
          </a:p>
          <a:p>
            <a:pPr marL="0" indent="0" algn="just">
              <a:buNone/>
            </a:pPr>
            <a:r>
              <a:rPr lang="en-US" dirty="0">
                <a:latin typeface="Times New Roman" panose="02020603050405020304" pitchFamily="18" charset="0"/>
                <a:cs typeface="Times New Roman" panose="02020603050405020304" pitchFamily="18" charset="0"/>
              </a:rPr>
              <a:t>Disadvantages:- Requires a good network speed and is not as cost effective when it comes to transactions. Its also complex to be implemented.</a:t>
            </a:r>
          </a:p>
          <a:p>
            <a:pPr marL="457200" lvl="0" indent="-342900" algn="just" rtl="0">
              <a:spcBef>
                <a:spcPts val="0"/>
              </a:spcBef>
              <a:spcAft>
                <a:spcPts val="0"/>
              </a:spcAft>
              <a:buSzPts val="1800"/>
              <a:buNone/>
            </a:pPr>
            <a:endParaRPr dirty="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21" y="148856"/>
            <a:ext cx="8662179" cy="681461"/>
          </a:xfrm>
        </p:spPr>
        <p:txBody>
          <a:bodyPr/>
          <a:lstStyle/>
          <a:p>
            <a:r>
              <a:rPr lang="en" b="1" dirty="0">
                <a:solidFill>
                  <a:schemeClr val="tx1"/>
                </a:solidFill>
                <a:latin typeface="Times New Roman"/>
                <a:ea typeface="Times New Roman"/>
                <a:cs typeface="Times New Roman"/>
                <a:sym typeface="Times New Roman"/>
              </a:rPr>
              <a:t>Literature Review</a:t>
            </a:r>
            <a:endParaRPr lang="en-IN" dirty="0">
              <a:solidFill>
                <a:schemeClr val="tx1"/>
              </a:solidFill>
            </a:endParaRPr>
          </a:p>
        </p:txBody>
      </p:sp>
      <p:sp>
        <p:nvSpPr>
          <p:cNvPr id="3" name="Text Placeholder 2"/>
          <p:cNvSpPr>
            <a:spLocks noGrp="1"/>
          </p:cNvSpPr>
          <p:nvPr>
            <p:ph type="body" idx="1"/>
          </p:nvPr>
        </p:nvSpPr>
        <p:spPr>
          <a:xfrm>
            <a:off x="170121" y="754912"/>
            <a:ext cx="8662179" cy="3964233"/>
          </a:xfrm>
        </p:spPr>
        <p:txBody>
          <a:bodyPr/>
          <a:lstStyle/>
          <a:p>
            <a:pPr marL="0" indent="0" algn="just">
              <a:buNone/>
            </a:pPr>
            <a:r>
              <a:rPr lang="en-US" dirty="0">
                <a:latin typeface="Times New Roman" panose="02020603050405020304" pitchFamily="18" charset="0"/>
                <a:cs typeface="Times New Roman" panose="02020603050405020304" pitchFamily="18" charset="0"/>
              </a:rPr>
              <a:t>Paper title:-</a:t>
            </a:r>
            <a:r>
              <a:rPr lang="en-IN" dirty="0" err="1">
                <a:latin typeface="Times New Roman" panose="02020603050405020304" pitchFamily="18" charset="0"/>
                <a:cs typeface="Times New Roman" panose="02020603050405020304" pitchFamily="18" charset="0"/>
              </a:rPr>
              <a:t>Blockchain</a:t>
            </a:r>
            <a:r>
              <a:rPr lang="en-IN" dirty="0">
                <a:latin typeface="Times New Roman" panose="02020603050405020304" pitchFamily="18" charset="0"/>
                <a:cs typeface="Times New Roman" panose="02020603050405020304" pitchFamily="18" charset="0"/>
              </a:rPr>
              <a:t> contract: A complete consensus using </a:t>
            </a:r>
            <a:r>
              <a:rPr lang="en-IN" dirty="0" err="1">
                <a:latin typeface="Times New Roman" panose="02020603050405020304" pitchFamily="18" charset="0"/>
                <a:cs typeface="Times New Roman" panose="02020603050405020304" pitchFamily="18" charset="0"/>
              </a:rPr>
              <a:t>blockchain</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Author:-</a:t>
            </a:r>
            <a:r>
              <a:rPr lang="en-IN" dirty="0">
                <a:latin typeface="Times New Roman" panose="02020603050405020304" pitchFamily="18" charset="0"/>
                <a:cs typeface="Times New Roman" panose="02020603050405020304" pitchFamily="18" charset="0"/>
              </a:rPr>
              <a:t> Watanabe, H., Fujimura, S., </a:t>
            </a:r>
            <a:r>
              <a:rPr lang="en-IN" dirty="0" err="1">
                <a:latin typeface="Times New Roman" panose="02020603050405020304" pitchFamily="18" charset="0"/>
                <a:cs typeface="Times New Roman" panose="02020603050405020304" pitchFamily="18" charset="0"/>
              </a:rPr>
              <a:t>Nakadaira</a:t>
            </a:r>
            <a:r>
              <a:rPr lang="en-IN" dirty="0">
                <a:latin typeface="Times New Roman" panose="02020603050405020304" pitchFamily="18" charset="0"/>
                <a:cs typeface="Times New Roman" panose="02020603050405020304" pitchFamily="18" charset="0"/>
              </a:rPr>
              <a:t>, A., Miyazaki, Y., </a:t>
            </a:r>
            <a:r>
              <a:rPr lang="en-IN" dirty="0" err="1">
                <a:latin typeface="Times New Roman" panose="02020603050405020304" pitchFamily="18" charset="0"/>
                <a:cs typeface="Times New Roman" panose="02020603050405020304" pitchFamily="18" charset="0"/>
              </a:rPr>
              <a:t>Akutsu</a:t>
            </a:r>
            <a:r>
              <a:rPr lang="en-IN" dirty="0">
                <a:latin typeface="Times New Roman" panose="02020603050405020304" pitchFamily="18" charset="0"/>
                <a:cs typeface="Times New Roman" panose="02020603050405020304" pitchFamily="18" charset="0"/>
              </a:rPr>
              <a:t>, A., &amp; </a:t>
            </a:r>
            <a:r>
              <a:rPr lang="en-IN" dirty="0" err="1">
                <a:latin typeface="Times New Roman" panose="02020603050405020304" pitchFamily="18" charset="0"/>
                <a:cs typeface="Times New Roman" panose="02020603050405020304" pitchFamily="18" charset="0"/>
              </a:rPr>
              <a:t>Kishigami</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Publication details:- 2015 IEEE 4th Global Conference on Consumer Electronics. </a:t>
            </a:r>
          </a:p>
          <a:p>
            <a:pPr marL="0" indent="0" algn="just">
              <a:buNone/>
            </a:pPr>
            <a:r>
              <a:rPr lang="en-US" dirty="0">
                <a:latin typeface="Times New Roman" panose="02020603050405020304" pitchFamily="18" charset="0"/>
                <a:cs typeface="Times New Roman" panose="02020603050405020304" pitchFamily="18" charset="0"/>
              </a:rPr>
              <a:t>Findings:- Use of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consensus in online or data contracts and making it more secure. Consensus mechanism allows every party in the contract to share their consent regarding the contract which provides a secure and satisfactory result.</a:t>
            </a:r>
          </a:p>
          <a:p>
            <a:pPr marL="0" indent="0" algn="just">
              <a:buNone/>
            </a:pPr>
            <a:r>
              <a:rPr lang="en-US" dirty="0">
                <a:latin typeface="Times New Roman" panose="02020603050405020304" pitchFamily="18" charset="0"/>
                <a:cs typeface="Times New Roman" panose="02020603050405020304" pitchFamily="18" charset="0"/>
              </a:rPr>
              <a:t>Advantages:- The parties involved in the contract might be anonymous because of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This helps keep the information from being </a:t>
            </a:r>
            <a:r>
              <a:rPr lang="en-US" dirty="0" err="1">
                <a:latin typeface="Times New Roman" panose="02020603050405020304" pitchFamily="18" charset="0"/>
                <a:cs typeface="Times New Roman" panose="02020603050405020304" pitchFamily="18" charset="0"/>
              </a:rPr>
              <a:t>overuned</a:t>
            </a:r>
            <a:r>
              <a:rPr lang="en-US" dirty="0">
                <a:latin typeface="Times New Roman" panose="02020603050405020304" pitchFamily="18" charset="0"/>
                <a:cs typeface="Times New Roman" panose="02020603050405020304" pitchFamily="18" charset="0"/>
              </a:rPr>
              <a:t> in the cyberspace. </a:t>
            </a:r>
          </a:p>
          <a:p>
            <a:pPr marL="0" indent="0" algn="just">
              <a:buNone/>
            </a:pPr>
            <a:r>
              <a:rPr lang="en-US" dirty="0">
                <a:latin typeface="Times New Roman" panose="02020603050405020304" pitchFamily="18" charset="0"/>
                <a:cs typeface="Times New Roman" panose="02020603050405020304" pitchFamily="18" charset="0"/>
              </a:rPr>
              <a:t>Disadvantages:- The consensus mechanism consumes a lot of resources, hence its hefty to be used. The anonymity because of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is also a concern when dealing with the cyber </a:t>
            </a:r>
            <a:r>
              <a:rPr lang="en-US" dirty="0" err="1">
                <a:latin typeface="Times New Roman" panose="02020603050405020304" pitchFamily="18" charset="0"/>
                <a:cs typeface="Times New Roman" panose="02020603050405020304" pitchFamily="18" charset="0"/>
              </a:rPr>
              <a:t>fraudery</a:t>
            </a:r>
            <a:r>
              <a:rPr lang="en-US" dirty="0">
                <a:latin typeface="Times New Roman" panose="02020603050405020304" pitchFamily="18" charset="0"/>
                <a:cs typeface="Times New Roman" panose="02020603050405020304" pitchFamily="18" charset="0"/>
              </a:rPr>
              <a:t>. </a:t>
            </a:r>
            <a:endParaRPr lang="en-US" dirty="0"/>
          </a:p>
          <a:p>
            <a:pPr>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26" y="106327"/>
            <a:ext cx="8725974" cy="659218"/>
          </a:xfrm>
        </p:spPr>
        <p:txBody>
          <a:bodyPr/>
          <a:lstStyle/>
          <a:p>
            <a:r>
              <a:rPr lang="en" b="1" dirty="0">
                <a:solidFill>
                  <a:schemeClr val="tx1"/>
                </a:solidFill>
                <a:latin typeface="Times New Roman"/>
                <a:ea typeface="Times New Roman"/>
                <a:cs typeface="Times New Roman"/>
                <a:sym typeface="Times New Roman"/>
              </a:rPr>
              <a:t>Literature Review</a:t>
            </a:r>
            <a:endParaRPr lang="en-IN" dirty="0">
              <a:solidFill>
                <a:schemeClr val="tx1"/>
              </a:solidFill>
            </a:endParaRPr>
          </a:p>
        </p:txBody>
      </p:sp>
      <p:sp>
        <p:nvSpPr>
          <p:cNvPr id="3" name="Text Placeholder 2"/>
          <p:cNvSpPr>
            <a:spLocks noGrp="1"/>
          </p:cNvSpPr>
          <p:nvPr>
            <p:ph type="body" idx="1"/>
          </p:nvPr>
        </p:nvSpPr>
        <p:spPr>
          <a:xfrm>
            <a:off x="106326" y="691116"/>
            <a:ext cx="8725974" cy="3877684"/>
          </a:xfrm>
        </p:spPr>
        <p:txBody>
          <a:bodyPr/>
          <a:lstStyle/>
          <a:p>
            <a:pPr marL="0" indent="0" algn="just">
              <a:buNone/>
            </a:pPr>
            <a:r>
              <a:rPr lang="en-US" dirty="0">
                <a:latin typeface="Times New Roman" panose="02020603050405020304" pitchFamily="18" charset="0"/>
                <a:cs typeface="Times New Roman" panose="02020603050405020304" pitchFamily="18" charset="0"/>
              </a:rPr>
              <a:t>Paper title:- </a:t>
            </a:r>
            <a:r>
              <a:rPr lang="en-US" dirty="0" err="1">
                <a:latin typeface="Times New Roman" panose="02020603050405020304" pitchFamily="18" charset="0"/>
                <a:cs typeface="Times New Roman" panose="02020603050405020304" pitchFamily="18" charset="0"/>
              </a:rPr>
              <a:t>IHIDS:Introspection</a:t>
            </a:r>
            <a:r>
              <a:rPr lang="en-US" dirty="0">
                <a:latin typeface="Times New Roman" panose="02020603050405020304" pitchFamily="18" charset="0"/>
                <a:cs typeface="Times New Roman" panose="02020603050405020304" pitchFamily="18" charset="0"/>
              </a:rPr>
              <a:t>-Based Hybrid Intrusion Detection System in Cloud Environment”</a:t>
            </a:r>
          </a:p>
          <a:p>
            <a:pPr marL="0" indent="0" algn="just">
              <a:buNone/>
            </a:pPr>
            <a:r>
              <a:rPr lang="en-US" dirty="0">
                <a:latin typeface="Times New Roman" panose="02020603050405020304" pitchFamily="18" charset="0"/>
                <a:cs typeface="Times New Roman" panose="02020603050405020304" pitchFamily="18" charset="0"/>
              </a:rPr>
              <a:t>Author:- </a:t>
            </a:r>
            <a:r>
              <a:rPr lang="en-US" dirty="0" err="1">
                <a:latin typeface="Times New Roman" panose="02020603050405020304" pitchFamily="18" charset="0"/>
                <a:cs typeface="Times New Roman" panose="02020603050405020304" pitchFamily="18" charset="0"/>
              </a:rPr>
              <a:t>Amita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Kashyap</a:t>
            </a:r>
            <a:r>
              <a:rPr lang="en-US" dirty="0">
                <a:latin typeface="Times New Roman" panose="02020603050405020304" pitchFamily="18" charset="0"/>
                <a:cs typeface="Times New Roman" panose="02020603050405020304" pitchFamily="18" charset="0"/>
              </a:rPr>
              <a:t>, G. </a:t>
            </a:r>
            <a:r>
              <a:rPr lang="en-US" dirty="0" err="1">
                <a:latin typeface="Times New Roman" panose="02020603050405020304" pitchFamily="18" charset="0"/>
                <a:cs typeface="Times New Roman" panose="02020603050405020304" pitchFamily="18" charset="0"/>
              </a:rPr>
              <a:t>Sravan</a:t>
            </a:r>
            <a:r>
              <a:rPr lang="en-US" dirty="0">
                <a:latin typeface="Times New Roman" panose="02020603050405020304" pitchFamily="18" charset="0"/>
                <a:cs typeface="Times New Roman" panose="02020603050405020304" pitchFamily="18" charset="0"/>
              </a:rPr>
              <a:t> Kumar, </a:t>
            </a:r>
            <a:r>
              <a:rPr lang="en-US" dirty="0" err="1">
                <a:latin typeface="Times New Roman" panose="02020603050405020304" pitchFamily="18" charset="0"/>
                <a:cs typeface="Times New Roman" panose="02020603050405020304" pitchFamily="18" charset="0"/>
              </a:rPr>
              <a:t>Sunita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Jangir</a:t>
            </a:r>
            <a:r>
              <a:rPr lang="en-US" dirty="0">
                <a:latin typeface="Times New Roman" panose="02020603050405020304" pitchFamily="18" charset="0"/>
                <a:cs typeface="Times New Roman" panose="02020603050405020304" pitchFamily="18" charset="0"/>
              </a:rPr>
              <a:t>, Emmanuel S. Pilli, </a:t>
            </a:r>
            <a:r>
              <a:rPr lang="en-US" dirty="0" err="1">
                <a:latin typeface="Times New Roman" panose="02020603050405020304" pitchFamily="18" charset="0"/>
                <a:cs typeface="Times New Roman" panose="02020603050405020304" pitchFamily="18" charset="0"/>
              </a:rPr>
              <a:t>Preeti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Mishra</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Publication details:- 2017 IEEE </a:t>
            </a:r>
          </a:p>
          <a:p>
            <a:pPr marL="0" indent="0" algn="just">
              <a:buNone/>
            </a:pPr>
            <a:r>
              <a:rPr lang="en-US" dirty="0">
                <a:latin typeface="Times New Roman" panose="02020603050405020304" pitchFamily="18" charset="0"/>
                <a:cs typeface="Times New Roman" panose="02020603050405020304" pitchFamily="18" charset="0"/>
              </a:rPr>
              <a:t>Findings:- Use of Intrusion detection system in the hypervisor layer of the cloud which allows the cloud owner and admin to be notified when in the midst of intrusion by an  unauthorized party.</a:t>
            </a:r>
          </a:p>
          <a:p>
            <a:pPr marL="0" indent="0" algn="just">
              <a:buNone/>
            </a:pPr>
            <a:r>
              <a:rPr lang="en-US" dirty="0">
                <a:latin typeface="Times New Roman" panose="02020603050405020304" pitchFamily="18" charset="0"/>
                <a:cs typeface="Times New Roman" panose="02020603050405020304" pitchFamily="18" charset="0"/>
              </a:rPr>
              <a:t>Advantages:- Notifies all unnatural activities to the cloud admin and also notifies internal or external attacks since all data passes through the hypervisor layer.</a:t>
            </a:r>
          </a:p>
          <a:p>
            <a:pPr marL="0" indent="0" algn="just">
              <a:buNone/>
            </a:pPr>
            <a:r>
              <a:rPr lang="en-US" dirty="0">
                <a:latin typeface="Times New Roman" panose="02020603050405020304" pitchFamily="18" charset="0"/>
                <a:cs typeface="Times New Roman" panose="02020603050405020304" pitchFamily="18" charset="0"/>
              </a:rPr>
              <a:t>Disadvantages:- IDS only notifies the infiltration, it doesn’t lock it. Hence, at times it would be too late before the user or admin is notified.</a:t>
            </a:r>
          </a:p>
          <a:p>
            <a:pPr>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159488" y="180753"/>
            <a:ext cx="8672812" cy="8774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1.4 Problem Definition</a:t>
            </a:r>
            <a:endParaRPr b="1" dirty="0">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808074"/>
            <a:ext cx="8520600" cy="3760726"/>
          </a:xfrm>
          <a:prstGeom prst="rect">
            <a:avLst/>
          </a:prstGeom>
        </p:spPr>
        <p:txBody>
          <a:bodyPr spcFirstLastPara="1" wrap="square" lIns="91425" tIns="91425" rIns="91425" bIns="91425" anchor="t" anchorCtr="0">
            <a:noAutofit/>
          </a:bodyPr>
          <a:lstStyle/>
          <a:p>
            <a:pPr lvl="0" algn="just"/>
            <a:r>
              <a:rPr lang="en-IN" dirty="0">
                <a:latin typeface="Times New Roman" pitchFamily="18" charset="0"/>
                <a:cs typeface="Times New Roman" pitchFamily="18" charset="0"/>
              </a:rPr>
              <a:t>In current scenario lot of fraudery on data takes place in Healthcare sector due to lack of security of the data and more use of hard-copies of reports.</a:t>
            </a:r>
          </a:p>
          <a:p>
            <a:pPr lvl="0" algn="just"/>
            <a:r>
              <a:rPr lang="en-IN" dirty="0">
                <a:latin typeface="Times New Roman" pitchFamily="18" charset="0"/>
                <a:cs typeface="Times New Roman" pitchFamily="18" charset="0"/>
              </a:rPr>
              <a:t> Providing blockchain mechanism to data will not only reduce the use of hard-copies but also provide a base of security on the data stored on cloud servers thus providing secure means of data transmission. </a:t>
            </a:r>
            <a:r>
              <a:rPr lang="en" dirty="0">
                <a:latin typeface="Times New Roman" pitchFamily="18" charset="0"/>
                <a:cs typeface="Times New Roman" pitchFamily="18" charset="0"/>
              </a:rPr>
              <a:t>                              </a:t>
            </a:r>
            <a:endParaRPr dirty="0">
              <a:latin typeface="Times New Roman" pitchFamily="18" charset="0"/>
              <a:cs typeface="Times New Roman" pitchFamily="18" charset="0"/>
            </a:endParaRPr>
          </a:p>
          <a:p>
            <a:pPr marL="457200" lvl="0" indent="-342900" algn="just" rtl="0">
              <a:spcBef>
                <a:spcPts val="0"/>
              </a:spcBef>
              <a:spcAft>
                <a:spcPts val="0"/>
              </a:spcAft>
              <a:buSzPts val="1800"/>
              <a:buChar char="●"/>
            </a:pPr>
            <a:endParaRPr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2493</TotalTime>
  <Words>1789</Words>
  <Application>Microsoft Office PowerPoint</Application>
  <PresentationFormat>On-screen Show (16:9)</PresentationFormat>
  <Paragraphs>136</Paragraphs>
  <Slides>28</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Times New Roman</vt:lpstr>
      <vt:lpstr>Arial</vt:lpstr>
      <vt:lpstr>Old Standard TT</vt:lpstr>
      <vt:lpstr>Paperback</vt:lpstr>
      <vt:lpstr>Department of Information Technology A.P. Shah Institute of Technology G.B.Road,Kasarvadavli, Thane(W), Mumbai-400615 UNIVERSITY OF MUMBAI Academic Year 2019-2020</vt:lpstr>
      <vt:lpstr>                                                    A Project Report on   Enhancing Data Security in Cloud using Blockchain  Submitted in partial fulfillment of the degree of Bachelor of Engineering(Sem-8) in INFORMATION TECHNOLOGY By Dhananjay Yadav(17204015) Aditi Shinde(16104022) Akash Nair(16104051)  Under the Guidance of Prof. Yamini Patil Prof.Sneha Kanchan     </vt:lpstr>
      <vt:lpstr>1.Project Conception and Initiation</vt:lpstr>
      <vt:lpstr>1.1 Abstract</vt:lpstr>
      <vt:lpstr>1.2 Objectives</vt:lpstr>
      <vt:lpstr>1.3 Literature Review</vt:lpstr>
      <vt:lpstr>Literature Review</vt:lpstr>
      <vt:lpstr>Literature Review</vt:lpstr>
      <vt:lpstr>1.4 Problem Definition</vt:lpstr>
      <vt:lpstr>1.5 Scope</vt:lpstr>
      <vt:lpstr>1.6 Technology stack</vt:lpstr>
      <vt:lpstr>  Technology stack</vt:lpstr>
      <vt:lpstr>1.7 Benefits for environment &amp; Society</vt:lpstr>
      <vt:lpstr>2. Project Design</vt:lpstr>
      <vt:lpstr>2.1 Proposed System</vt:lpstr>
      <vt:lpstr>2.1.1 Proposed System</vt:lpstr>
      <vt:lpstr>2.2 Design(Flow Of Modules)</vt:lpstr>
      <vt:lpstr>2.3 Description Of Use Case</vt:lpstr>
      <vt:lpstr>2.4 Activity diagram</vt:lpstr>
      <vt:lpstr>2.5 Class Diagram</vt:lpstr>
      <vt:lpstr>2.6 Module-1</vt:lpstr>
      <vt:lpstr>Module-2</vt:lpstr>
      <vt:lpstr>Module-3</vt:lpstr>
      <vt:lpstr>2.7 References</vt:lpstr>
      <vt:lpstr>3.Future Scope</vt:lpstr>
      <vt:lpstr>Future Scope</vt:lpstr>
      <vt:lpstr>Review from King Edward Memorial Hospital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2019-2020</dc:title>
  <dc:creator>apsit</dc:creator>
  <cp:lastModifiedBy>DHANANJAY YADAV</cp:lastModifiedBy>
  <cp:revision>44</cp:revision>
  <dcterms:modified xsi:type="dcterms:W3CDTF">2020-05-01T20:55:49Z</dcterms:modified>
</cp:coreProperties>
</file>