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br>
              <a:rPr b="1" lang="en-US">
                <a:solidFill>
                  <a:schemeClr val="accent1"/>
                </a:solidFill>
                <a:latin typeface="Arial"/>
                <a:ea typeface="Arial"/>
                <a:cs typeface="Arial"/>
                <a:sym typeface="Arial"/>
              </a:rPr>
            </a:br>
            <a:br>
              <a:rPr b="1" lang="en-US">
                <a:solidFill>
                  <a:schemeClr val="accent1"/>
                </a:solidFill>
                <a:latin typeface="Arial"/>
                <a:ea typeface="Arial"/>
                <a:cs typeface="Arial"/>
                <a:sym typeface="Arial"/>
              </a:rPr>
            </a:br>
            <a:br>
              <a:rPr b="1" lang="en-US">
                <a:solidFill>
                  <a:schemeClr val="accent1"/>
                </a:solidFill>
                <a:latin typeface="Arial"/>
                <a:ea typeface="Arial"/>
                <a:cs typeface="Arial"/>
                <a:sym typeface="Arial"/>
              </a:rPr>
            </a:br>
            <a:br>
              <a:rPr b="1" lang="en-US">
                <a:solidFill>
                  <a:schemeClr val="accent1"/>
                </a:solidFill>
                <a:latin typeface="Arial"/>
                <a:ea typeface="Arial"/>
                <a:cs typeface="Arial"/>
                <a:sym typeface="Arial"/>
              </a:rPr>
            </a:br>
            <a:endParaRPr b="1">
              <a:solidFill>
                <a:schemeClr val="accent1"/>
              </a:solidFill>
              <a:latin typeface="Arial"/>
              <a:ea typeface="Arial"/>
              <a:cs typeface="Arial"/>
              <a:sym typeface="Arial"/>
            </a:endParaRPr>
          </a:p>
        </p:txBody>
      </p:sp>
      <p:sp>
        <p:nvSpPr>
          <p:cNvPr id="97" name="Google Shape;97;p13"/>
          <p:cNvSpPr txBox="1"/>
          <p:nvPr/>
        </p:nvSpPr>
        <p:spPr>
          <a:xfrm>
            <a:off x="563880" y="3139439"/>
            <a:ext cx="112014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Student Name </a:t>
            </a:r>
            <a:r>
              <a:rPr b="1" lang="en-US" sz="2000">
                <a:solidFill>
                  <a:srgbClr val="1482AB"/>
                </a:solidFill>
              </a:rPr>
              <a:t>A DHANAPAL</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-College Name SCAD COLLAGE OF ENGINEERING AND TECHNOLOGY</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-Department  ELECTRICAL AND ELECTRONIC ENGINEERING </a:t>
            </a:r>
            <a:endParaRPr b="1" sz="2000">
              <a:solidFill>
                <a:srgbClr val="1482AB"/>
              </a:solidFill>
              <a:latin typeface="Arial"/>
              <a:ea typeface="Arial"/>
              <a:cs typeface="Arial"/>
              <a:sym typeface="Arial"/>
            </a:endParaRPr>
          </a:p>
        </p:txBody>
      </p:sp>
      <p:sp>
        <p:nvSpPr>
          <p:cNvPr id="98" name="Google Shape;98;p13"/>
          <p:cNvSpPr txBox="1"/>
          <p:nvPr/>
        </p:nvSpPr>
        <p:spPr>
          <a:xfrm>
            <a:off x="1005850" y="1627024"/>
            <a:ext cx="9235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Arial"/>
                <a:ea typeface="Arial"/>
                <a:cs typeface="Arial"/>
                <a:sym typeface="Arial"/>
              </a:rPr>
              <a:t>  Airline passenger satisfaction project</a:t>
            </a:r>
            <a:r>
              <a:rPr b="1" lang="en-US" sz="3600">
                <a:solidFill>
                  <a:srgbClr val="1482AB"/>
                </a:solidFill>
                <a:latin typeface="Arial"/>
                <a:ea typeface="Arial"/>
                <a:cs typeface="Arial"/>
                <a:sym typeface="Arial"/>
              </a:rPr>
              <a:t> </a:t>
            </a:r>
            <a:br>
              <a:rPr b="1" lang="en-US" sz="3600">
                <a:solidFill>
                  <a:srgbClr val="1482AB"/>
                </a:solidFill>
                <a:latin typeface="Arial"/>
                <a:ea typeface="Arial"/>
                <a:cs typeface="Arial"/>
                <a:sym typeface="Arial"/>
              </a:rPr>
            </a:br>
            <a:endParaRPr b="1" sz="3600">
              <a:solidFill>
                <a:schemeClr val="dk1"/>
              </a:solidFill>
              <a:latin typeface="Libre Franklin"/>
              <a:ea typeface="Libre Franklin"/>
              <a:cs typeface="Libre Franklin"/>
              <a:sym typeface="Libre Franklin"/>
            </a:endParaRPr>
          </a:p>
        </p:txBody>
      </p:sp>
      <p:sp>
        <p:nvSpPr>
          <p:cNvPr id="99" name="Google Shape;99;p13"/>
          <p:cNvSpPr txBox="1"/>
          <p:nvPr/>
        </p:nvSpPr>
        <p:spPr>
          <a:xfrm>
            <a:off x="3507350" y="229900"/>
            <a:ext cx="3993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Libre Franklin"/>
                <a:ea typeface="Libre Franklin"/>
                <a:cs typeface="Libre Franklin"/>
                <a:sym typeface="Libre Franklin"/>
              </a:rPr>
              <a:t>    Capstoneproject</a:t>
            </a:r>
            <a:endParaRPr b="1" sz="3600">
              <a:solidFill>
                <a:schemeClr val="accent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4" name="Google Shape;154;p22"/>
          <p:cNvSpPr txBox="1"/>
          <p:nvPr>
            <p:ph idx="1" type="body"/>
          </p:nvPr>
        </p:nvSpPr>
        <p:spPr>
          <a:xfrm>
            <a:off x="550712" y="1317266"/>
            <a:ext cx="11029615" cy="4673324"/>
          </a:xfrm>
          <a:prstGeom prst="rect">
            <a:avLst/>
          </a:prstGeom>
          <a:noFill/>
          <a:ln>
            <a:noFill/>
          </a:ln>
        </p:spPr>
        <p:txBody>
          <a:bodyPr anchorCtr="0" anchor="ctr" bIns="45700" lIns="91425" spcFirstLastPara="1" rIns="91425" wrap="square" tIns="45700">
            <a:normAutofit fontScale="25000" lnSpcReduction="20000"/>
          </a:bodyPr>
          <a:lstStyle/>
          <a:p>
            <a:pPr indent="-305435" lvl="0" marL="305435" rtl="0" algn="l">
              <a:lnSpc>
                <a:spcPct val="110000"/>
              </a:lnSpc>
              <a:spcBef>
                <a:spcPts val="0"/>
              </a:spcBef>
              <a:spcAft>
                <a:spcPts val="0"/>
              </a:spcAft>
              <a:buSzPct val="92000"/>
              <a:buChar char="◼"/>
            </a:pPr>
            <a:r>
              <a:rPr lang="en-US" sz="7000"/>
              <a:t> </a:t>
            </a:r>
            <a:r>
              <a:rPr lang="en-US" sz="8000">
                <a:latin typeface="Libre Franklin"/>
                <a:ea typeface="Libre Franklin"/>
                <a:cs typeface="Libre Franklin"/>
                <a:sym typeface="Libre Franklin"/>
              </a:rPr>
              <a:t> Problem Definition   Define what aspects of passenger satisfaction you want to focus on. This could include on-time performance, customer service, seat comfort, in-flight services, baggage handling, </a:t>
            </a:r>
            <a:endParaRPr sz="8000">
              <a:latin typeface="Libre Franklin"/>
              <a:ea typeface="Libre Franklin"/>
              <a:cs typeface="Libre Franklin"/>
              <a:sym typeface="Libre Franklin"/>
            </a:endParaRPr>
          </a:p>
          <a:p>
            <a:pPr indent="-305435" lvl="0" marL="305435" rtl="0" algn="l">
              <a:lnSpc>
                <a:spcPct val="110000"/>
              </a:lnSpc>
              <a:spcBef>
                <a:spcPts val="1000"/>
              </a:spcBef>
              <a:spcAft>
                <a:spcPts val="0"/>
              </a:spcAft>
              <a:buSzPct val="91999"/>
              <a:buChar char="◼"/>
            </a:pPr>
            <a:r>
              <a:rPr lang="en-US" sz="8000">
                <a:latin typeface="Libre Franklin"/>
                <a:ea typeface="Libre Franklin"/>
                <a:cs typeface="Libre Franklin"/>
                <a:sym typeface="Libre Franklin"/>
              </a:rPr>
              <a:t> Data Collection  - Survey Data: Create or obtain survey data where passengers rate various aspects of their flight experience.   - Online Reviews and Social Media: Scrape data from airline review sites, forums, and social media for additional sentiment analysis.   - Operational Data: Collect data from airlines about flight times, delays, cancellations, etc.</a:t>
            </a:r>
            <a:endParaRPr sz="8000">
              <a:latin typeface="Libre Franklin"/>
              <a:ea typeface="Libre Franklin"/>
              <a:cs typeface="Libre Franklin"/>
              <a:sym typeface="Libre Franklin"/>
            </a:endParaRPr>
          </a:p>
          <a:p>
            <a:pPr indent="-305435" lvl="0" marL="305435" rtl="0" algn="l">
              <a:lnSpc>
                <a:spcPct val="110000"/>
              </a:lnSpc>
              <a:spcBef>
                <a:spcPts val="1000"/>
              </a:spcBef>
              <a:spcAft>
                <a:spcPts val="0"/>
              </a:spcAft>
              <a:buSzPct val="91999"/>
              <a:buChar char="◼"/>
            </a:pPr>
            <a:r>
              <a:rPr lang="en-US" sz="8000">
                <a:latin typeface="Libre Franklin"/>
                <a:ea typeface="Libre Franklin"/>
                <a:cs typeface="Libre Franklin"/>
                <a:sym typeface="Libre Franklin"/>
              </a:rPr>
              <a:t>Data Preparation  - Cleaning: Handle missing values, remove duplicates, and correct errors in the data.   - Integration: Combine data from different sources to create a comprehensive dataset.   - Transformation: Normalize or standardize ratings scales if they differ across datasets.</a:t>
            </a:r>
            <a:endParaRPr sz="8000">
              <a:latin typeface="Libre Franklin"/>
              <a:ea typeface="Libre Franklin"/>
              <a:cs typeface="Libre Franklin"/>
              <a:sym typeface="Libre Franklin"/>
            </a:endParaRPr>
          </a:p>
          <a:p>
            <a:pPr indent="-305435" lvl="0" marL="305435" rtl="0" algn="l">
              <a:lnSpc>
                <a:spcPct val="110000"/>
              </a:lnSpc>
              <a:spcBef>
                <a:spcPts val="1000"/>
              </a:spcBef>
              <a:spcAft>
                <a:spcPts val="0"/>
              </a:spcAft>
              <a:buSzPct val="91999"/>
              <a:buChar char="◼"/>
            </a:pPr>
            <a:r>
              <a:rPr lang="en-US" sz="8000">
                <a:latin typeface="Libre Franklin"/>
                <a:ea typeface="Libre Franklin"/>
                <a:cs typeface="Libre Franklin"/>
                <a:sym typeface="Libre Franklin"/>
              </a:rPr>
              <a:t>Exploratory Data Analysis (EDA)   - Statistical Summary: Use descriptive statistics to understand the data’s central tendencies and dispersion.   - Visualization: Create graphs like histograms, box plots, and bar charts to visualize distributions and trends.   - Correlation Analysis: Identify relationships between different variables, e.g., how on-time performance affects satisfaction ratings.</a:t>
            </a:r>
            <a:endParaRPr sz="8000">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b="1">
              <a:solidFill>
                <a:srgbClr val="002060"/>
              </a:solidFill>
              <a:latin typeface="Arial"/>
              <a:ea typeface="Arial"/>
              <a:cs typeface="Arial"/>
              <a:sym typeface="Arial"/>
            </a:endParaRPr>
          </a:p>
        </p:txBody>
      </p:sp>
      <p:sp>
        <p:nvSpPr>
          <p:cNvPr id="105" name="Google Shape;105;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1" name="Google Shape;111;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2208"/>
              <a:buChar char="◼"/>
            </a:pPr>
            <a:r>
              <a:rPr lang="en-US" sz="2400"/>
              <a:t>In the competitive airline industry, customer satisfaction is pivotal for business growth and reputation. Airline companies often face challenges in understanding the diverse factors that influence passenger satisfaction, which in turn affects customer loyalty and financial success. Despite the availability of substantial customer data, many airlines struggle to identify actionable insights that lead directly to enhanced customer experiences. There is a need to explore and analyze these data systematically to discern patterns and factors significantly impacting passenger satisfactio</a:t>
            </a:r>
            <a:r>
              <a:rPr lang="en-US" sz="2800"/>
              <a:t>n.</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Franklin Gothic"/>
              <a:buNone/>
            </a:pPr>
            <a:r>
              <a:rPr lang="en-US" sz="3200">
                <a:solidFill>
                  <a:srgbClr val="00B0F0"/>
                </a:solidFill>
              </a:rPr>
              <a:t>PROPOSED SOLUTION:</a:t>
            </a:r>
            <a:endParaRPr sz="3200">
              <a:solidFill>
                <a:srgbClr val="00B0F0"/>
              </a:solidFill>
            </a:endParaRPr>
          </a:p>
        </p:txBody>
      </p:sp>
      <p:sp>
        <p:nvSpPr>
          <p:cNvPr id="117" name="Google Shape;117;p1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2208"/>
              <a:buChar char="◼"/>
            </a:pPr>
            <a:r>
              <a:rPr lang="en-US" sz="2400">
                <a:solidFill>
                  <a:schemeClr val="dk1"/>
                </a:solidFill>
                <a:latin typeface="Libre Franklin"/>
                <a:ea typeface="Libre Franklin"/>
                <a:cs typeface="Libre Franklin"/>
                <a:sym typeface="Libre Franklin"/>
              </a:rPr>
              <a:t>       The objective of this project is to develop a predictive model that utilizes machine learning techniques to identify the key determinants of passenger satisfaction across various service touch points in an airline’s service delivery. This model will help in pinpointing areas needing improvement and enable personalized marketing strategies. Data Requirements The analysis will require access to a comprehensive dataset that includes, but is not limited to:- Passenger demographics (age, gender, nationality)- Travel details (class of service, flight length, destination, layovers)- Services availed (in-flight meals, entertainment options, Wi-Fi)- Feedback on staff service, seat comfort, cleanliness, check-in service, and baggage handling- Overall satisfaction rating (e.g., satisfied, neutral, dissatisfied</a:t>
            </a:r>
            <a:r>
              <a:rPr lang="en-US" sz="2400">
                <a:solidFill>
                  <a:schemeClr val="dk1"/>
                </a:solidFill>
                <a:latin typeface="Calibri"/>
                <a:ea typeface="Calibri"/>
                <a:cs typeface="Calibri"/>
                <a:sym typeface="Calibri"/>
              </a:rPr>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75894" y="729658"/>
            <a:ext cx="11029616" cy="592246"/>
          </a:xfrm>
          <a:prstGeom prst="rect">
            <a:avLst/>
          </a:prstGeom>
          <a:solidFill>
            <a:schemeClr val="accent1"/>
          </a:solid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SYSTEM APPROACH</a:t>
            </a:r>
            <a:endParaRPr/>
          </a:p>
        </p:txBody>
      </p:sp>
      <p:sp>
        <p:nvSpPr>
          <p:cNvPr id="123" name="Google Shape;123;p17"/>
          <p:cNvSpPr/>
          <p:nvPr/>
        </p:nvSpPr>
        <p:spPr>
          <a:xfrm>
            <a:off x="228600" y="1371600"/>
            <a:ext cx="1153668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 1. Problem Definition Identify the core objective:- Predict if a passenger will be satisfied or dissatisfied based on their flight experience.</a:t>
            </a:r>
            <a:endParaRPr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2. Data Collection Sources might include:- Airlines’ internal passenger surveys and feedback.- Online datasets such as Ka which might have relevant datasets available.</a:t>
            </a:r>
            <a:endParaRPr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3. Data Understanding and Exploration  Analyze the dataset to understand the features and data distribution:- Perform statistical summaries and visualizations.- Identify missing values and outliers.</a:t>
            </a:r>
            <a:endParaRPr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4. Data Preprocessing Prepare the data for modeling:- Handle missing data through imputation or removal.- Encode categorical variables using one-hot encoding or label encoding.- Normalize or standardize numerical values if required.- Feature selection or extraction to reduce dimensionality.</a:t>
            </a:r>
            <a:endParaRPr sz="24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94360" y="1158240"/>
            <a:ext cx="11016447" cy="481711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840"/>
              <a:buChar char="◼"/>
            </a:pPr>
            <a:r>
              <a:rPr lang="en-US" sz="2000">
                <a:solidFill>
                  <a:schemeClr val="dk1"/>
                </a:solidFill>
                <a:latin typeface="Libre Franklin"/>
                <a:ea typeface="Libre Franklin"/>
                <a:cs typeface="Libre Franklin"/>
                <a:sym typeface="Libre Franklin"/>
              </a:rPr>
              <a:t> 1 .  Define the Problem Clearly define what aspects of passenger satisfaction you want to predict. Is it overall satisfaction, satisfaction with specific services like check-in process, seating, onboard services, baggage handling</a:t>
            </a:r>
            <a:endParaRPr sz="2000">
              <a:solidFill>
                <a:schemeClr val="dk1"/>
              </a:solidFill>
              <a:latin typeface="Libre Franklin"/>
              <a:ea typeface="Libre Franklin"/>
              <a:cs typeface="Libre Franklin"/>
              <a:sym typeface="Libre Franklin"/>
            </a:endParaRPr>
          </a:p>
          <a:p>
            <a:pPr indent="-305435" lvl="0" marL="305435" rtl="0" algn="l">
              <a:lnSpc>
                <a:spcPct val="110000"/>
              </a:lnSpc>
              <a:spcBef>
                <a:spcPts val="1000"/>
              </a:spcBef>
              <a:spcAft>
                <a:spcPts val="0"/>
              </a:spcAft>
              <a:buSzPts val="1840"/>
              <a:buChar char="◼"/>
            </a:pPr>
            <a:r>
              <a:rPr lang="en-US" sz="2000">
                <a:solidFill>
                  <a:schemeClr val="dk1"/>
                </a:solidFill>
                <a:latin typeface="Libre Franklin"/>
                <a:ea typeface="Libre Franklin"/>
                <a:cs typeface="Libre Franklin"/>
                <a:sym typeface="Libre Franklin"/>
              </a:rPr>
              <a:t> 2. Collect and Prepare Data Gather data from passenger surveys, which should include various features related to their demographics, travel details, and satisfaction ratings. Key features might include:- Age, gender- Travel class (Economy, Business, First Class)- Travel type (Personal, Business)- Flight duration- Departure and arrival timing- Services used (meals, in-flight entertainment)- Ratings for each service- Overall satisfaction (target variable)</a:t>
            </a:r>
            <a:endParaRPr sz="2000">
              <a:solidFill>
                <a:schemeClr val="dk1"/>
              </a:solidFill>
              <a:latin typeface="Libre Franklin"/>
              <a:ea typeface="Libre Franklin"/>
              <a:cs typeface="Libre Franklin"/>
              <a:sym typeface="Libre Franklin"/>
            </a:endParaRPr>
          </a:p>
          <a:p>
            <a:pPr indent="-305435" lvl="0" marL="305435" rtl="0" algn="l">
              <a:lnSpc>
                <a:spcPct val="110000"/>
              </a:lnSpc>
              <a:spcBef>
                <a:spcPts val="1000"/>
              </a:spcBef>
              <a:spcAft>
                <a:spcPts val="0"/>
              </a:spcAft>
              <a:buSzPts val="1840"/>
              <a:buChar char="◼"/>
            </a:pPr>
            <a:r>
              <a:rPr lang="en-US" sz="2000">
                <a:solidFill>
                  <a:schemeClr val="dk1"/>
                </a:solidFill>
                <a:latin typeface="Libre Franklin"/>
                <a:ea typeface="Libre Franklin"/>
                <a:cs typeface="Libre Franklin"/>
                <a:sym typeface="Libre Franklin"/>
              </a:rPr>
              <a:t> 3. Data Preprocessing- Handling missing values: Impute or remove missing values depending on their nature and impact.- Feature engineering: Create new features that might be relevant, like travel hour bands (morning, afternoon, evening) or a feature combining class and service usage.- Encoding categorical data: Use techniques like one-hot encoding or label encoding for categorical variables.- Data normalization/scaling: Scale the data if you’re using algorithms sensitive to feature scaling like SVM or KNN.</a:t>
            </a:r>
            <a:endParaRPr sz="20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5" name="Google Shape;135;p19"/>
          <p:cNvSpPr txBox="1"/>
          <p:nvPr>
            <p:ph idx="1" type="body"/>
          </p:nvPr>
        </p:nvSpPr>
        <p:spPr>
          <a:xfrm>
            <a:off x="520232" y="12258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208"/>
              <a:buNone/>
            </a:pPr>
            <a:r>
              <a:rPr lang="en-US" sz="2400"/>
              <a:t>When you undertake a data science project on airline passenger satisfaction, your final results and findings would typically be presented in a comprehensive report that details everything from the data analysis to the model's performance. Here’s an example of how you might structure the results section of such a project:</a:t>
            </a:r>
            <a:endParaRPr sz="2400"/>
          </a:p>
          <a:p>
            <a:pPr indent="0" lvl="0" marL="0" rtl="0" algn="l">
              <a:lnSpc>
                <a:spcPct val="110000"/>
              </a:lnSpc>
              <a:spcBef>
                <a:spcPts val="1080"/>
              </a:spcBef>
              <a:spcAft>
                <a:spcPts val="0"/>
              </a:spcAft>
              <a:buSzPts val="2208"/>
              <a:buNone/>
            </a:pPr>
            <a:r>
              <a:rPr lang="en-US" sz="2400"/>
              <a:t> Data Summary:- Total Records: 10,000 passenger surveys- Features Used: 15 (including Age, Gender, Travel Class, Flight Duration, Services Used, etc.)- Target Variable: Passenger Satisfaction (binary: satisfied/unsatisfied)</a:t>
            </a:r>
            <a:endParaRPr sz="2400"/>
          </a:p>
          <a:p>
            <a:pPr indent="0" lvl="0" marL="0" rtl="0" algn="l">
              <a:lnSpc>
                <a:spcPct val="110000"/>
              </a:lnSpc>
              <a:spcBef>
                <a:spcPts val="1080"/>
              </a:spcBef>
              <a:spcAft>
                <a:spcPts val="0"/>
              </a:spcAft>
              <a:buSzPts val="2208"/>
              <a:buNone/>
            </a:pPr>
            <a:r>
              <a:rPr lang="en-US" sz="2400"/>
              <a:t> Missing Values: Filled missing age data using median values, dropped rows where satisfaction was not reported.- Feature Engineering: Introduced new features such as Travel Hour and Total Services Used.- Scaling and Encoding: Applied Min-Max scaling to numerical features and One-Hot encoding to categorical features.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1" name="Google Shape;141;p20"/>
          <p:cNvSpPr txBox="1"/>
          <p:nvPr>
            <p:ph idx="1" type="body"/>
          </p:nvPr>
        </p:nvSpPr>
        <p:spPr>
          <a:xfrm>
            <a:off x="274320" y="1021080"/>
            <a:ext cx="11336487" cy="55626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840"/>
              <a:buChar char="◼"/>
            </a:pPr>
            <a:r>
              <a:rPr lang="en-US" sz="2000"/>
              <a:t>This project aimed to predict and analyze the factors contributing to airline passenger satisfaction using machine learning models. From data collection and preprocessing to model evaluation, the project undertook a comprehensive approach to understanding what influences passenger experiences during flights.</a:t>
            </a:r>
            <a:endParaRPr sz="2000"/>
          </a:p>
          <a:p>
            <a:pPr indent="-305435" lvl="0" marL="305435" rtl="0" algn="l">
              <a:lnSpc>
                <a:spcPct val="110000"/>
              </a:lnSpc>
              <a:spcBef>
                <a:spcPts val="1000"/>
              </a:spcBef>
              <a:spcAft>
                <a:spcPts val="0"/>
              </a:spcAft>
              <a:buSzPts val="1840"/>
              <a:buFont typeface="Noto Sans Symbols"/>
              <a:buChar char="▪"/>
            </a:pPr>
            <a:r>
              <a:rPr lang="en-US" sz="2000"/>
              <a:t>Travel Class Impact: One of the most significant findings was the impact of travel class on passenger satisfaction. Passengers in higher travel classes (Business and First Class) reported significantly higher satisfaction levels compared to those in Economy.</a:t>
            </a:r>
            <a:endParaRPr sz="2000"/>
          </a:p>
          <a:p>
            <a:pPr indent="-305435" lvl="0" marL="305435" rtl="0" algn="l">
              <a:lnSpc>
                <a:spcPct val="110000"/>
              </a:lnSpc>
              <a:spcBef>
                <a:spcPts val="1000"/>
              </a:spcBef>
              <a:spcAft>
                <a:spcPts val="0"/>
              </a:spcAft>
              <a:buSzPts val="1840"/>
              <a:buChar char="◼"/>
            </a:pPr>
            <a:r>
              <a:rPr lang="en-US" sz="2000"/>
              <a:t>Service Quality: The quality and availability of services such as meals, in-flight entertainment, and comfort amenities were critical in determining satisfaction. Enhancing these services could markedly improve passenger experience, particularly on long-haul flights.</a:t>
            </a:r>
            <a:endParaRPr sz="2000"/>
          </a:p>
          <a:p>
            <a:pPr indent="-305435" lvl="0" marL="305435" rtl="0" algn="l">
              <a:lnSpc>
                <a:spcPct val="110000"/>
              </a:lnSpc>
              <a:spcBef>
                <a:spcPts val="1000"/>
              </a:spcBef>
              <a:spcAft>
                <a:spcPts val="0"/>
              </a:spcAft>
              <a:buSzPts val="1840"/>
              <a:buChar char="◼"/>
            </a:pPr>
            <a:r>
              <a:rPr lang="en-US" sz="2000"/>
              <a:t>Flight Duration: There was a negative correlation between the duration of the flight and passenger satisfaction, suggesting that the longer the flight, the more likely passengers were to report lower satisfaction, highlighting the need for targeted improvements in long-duration flights.</a:t>
            </a:r>
            <a:endParaRPr sz="2000"/>
          </a:p>
          <a:p>
            <a:pPr indent="-188595" lvl="0" marL="305435" rtl="0" algn="l">
              <a:lnSpc>
                <a:spcPct val="110000"/>
              </a:lnSpc>
              <a:spcBef>
                <a:spcPts val="1000"/>
              </a:spcBef>
              <a:spcAft>
                <a:spcPts val="0"/>
              </a:spcAft>
              <a:buSzPts val="184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 type="body"/>
          </p:nvPr>
        </p:nvSpPr>
        <p:spPr>
          <a:xfrm>
            <a:off x="0" y="685800"/>
            <a:ext cx="12192000" cy="61722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1</a:t>
            </a:r>
            <a:endParaRPr sz="2400">
              <a:latin typeface="Calibri"/>
              <a:ea typeface="Calibri"/>
              <a:cs typeface="Calibri"/>
              <a:sym typeface="Calibri"/>
            </a:endParaRPr>
          </a:p>
        </p:txBody>
      </p:sp>
      <p:sp>
        <p:nvSpPr>
          <p:cNvPr id="147" name="Google Shape;147;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b="1" sz="4400" cap="none">
              <a:solidFill>
                <a:schemeClr val="accent1"/>
              </a:solidFill>
              <a:latin typeface="Arial"/>
              <a:ea typeface="Arial"/>
              <a:cs typeface="Arial"/>
              <a:sym typeface="Arial"/>
            </a:endParaRPr>
          </a:p>
        </p:txBody>
      </p:sp>
      <p:sp>
        <p:nvSpPr>
          <p:cNvPr id="148" name="Google Shape;148;p21"/>
          <p:cNvSpPr/>
          <p:nvPr/>
        </p:nvSpPr>
        <p:spPr>
          <a:xfrm>
            <a:off x="198120" y="1737360"/>
            <a:ext cx="11993880"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For a data science project focusing on airline passenger satisfaction, there's significant potential to expand the scope of research and application, especially as the travel industry continues to evolve with technology and changing consumer expectations. Here </a:t>
            </a:r>
            <a:r>
              <a:rPr lang="en-US" sz="2800">
                <a:solidFill>
                  <a:schemeClr val="dk1"/>
                </a:solidFill>
                <a:latin typeface="Libre Franklin"/>
                <a:ea typeface="Libre Franklin"/>
                <a:cs typeface="Libre Franklin"/>
                <a:sym typeface="Libre Franklin"/>
              </a:rPr>
              <a:t>are</a:t>
            </a:r>
            <a:r>
              <a:rPr lang="en-US" sz="2400">
                <a:solidFill>
                  <a:schemeClr val="dk1"/>
                </a:solidFill>
                <a:latin typeface="Libre Franklin"/>
                <a:ea typeface="Libre Franklin"/>
                <a:cs typeface="Libre Franklin"/>
                <a:sym typeface="Libre Franklin"/>
              </a:rPr>
              <a:t> some future scope ideas for such a project.</a:t>
            </a:r>
            <a:endParaRPr sz="2400">
              <a:solidFill>
                <a:schemeClr val="dk1"/>
              </a:solidFill>
              <a:latin typeface="Libre Franklin"/>
              <a:ea typeface="Libre Franklin"/>
              <a:cs typeface="Libre Franklin"/>
              <a:sym typeface="Libre Franklin"/>
            </a:endParaRPr>
          </a:p>
          <a:p>
            <a:pPr indent="-305435" lvl="0" marL="305435" marR="0" rtl="0" algn="l">
              <a:spcBef>
                <a:spcPts val="0"/>
              </a:spcBef>
              <a:spcAft>
                <a:spcPts val="0"/>
              </a:spcAft>
              <a:buNone/>
            </a:pPr>
            <a:r>
              <a:rPr lang="en-US" sz="2400">
                <a:solidFill>
                  <a:schemeClr val="dk1"/>
                </a:solidFill>
                <a:latin typeface="Libre Franklin"/>
                <a:ea typeface="Libre Franklin"/>
                <a:cs typeface="Libre Franklin"/>
                <a:sym typeface="Libre Franklin"/>
              </a:rPr>
              <a:t>. Integration with Real-Time Data Systems:   - Develop models that can integrate and analyze real-time passenger feedback, social media sentiment, and onboard service data </a:t>
            </a:r>
            <a:endParaRPr sz="2400">
              <a:solidFill>
                <a:schemeClr val="dk1"/>
              </a:solidFill>
              <a:latin typeface="Libre Franklin"/>
              <a:ea typeface="Libre Franklin"/>
              <a:cs typeface="Libre Franklin"/>
              <a:sym typeface="Libre Franklin"/>
            </a:endParaRPr>
          </a:p>
          <a:p>
            <a:pPr indent="-305435" lvl="0" marL="305435" marR="0" rtl="0" algn="l">
              <a:spcBef>
                <a:spcPts val="0"/>
              </a:spcBef>
              <a:spcAft>
                <a:spcPts val="0"/>
              </a:spcAft>
              <a:buNone/>
            </a:pPr>
            <a:r>
              <a:rPr lang="en-US" sz="2400">
                <a:solidFill>
                  <a:schemeClr val="dk1"/>
                </a:solidFill>
                <a:latin typeface="Libre Franklin"/>
                <a:ea typeface="Libre Franklin"/>
                <a:cs typeface="Libre Franklin"/>
                <a:sym typeface="Libre Franklin"/>
              </a:rPr>
              <a:t>to provide immediate insights or alert management about potential issues before they</a:t>
            </a:r>
            <a:endParaRPr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