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56" r:id="rId10"/>
    <p:sldId id="266" r:id="rId11"/>
    <p:sldId id="2146847057" r:id="rId12"/>
    <p:sldId id="2146847061" r:id="rId13"/>
    <p:sldId id="2146847058" r:id="rId14"/>
    <p:sldId id="2146847059" r:id="rId15"/>
    <p:sldId id="2146847060" r:id="rId16"/>
    <p:sldId id="267"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4/17/2024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4/17/2024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4/17/2024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4176907"/>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smtClean="0">
                <a:solidFill>
                  <a:schemeClr val="accent1">
                    <a:lumMod val="75000"/>
                  </a:schemeClr>
                </a:solidFill>
                <a:latin typeface="Arial"/>
                <a:cs typeface="Arial"/>
              </a:rPr>
              <a:t>1.DHANARAJ.J </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M.A.M. College of Engineering and Technology – </a:t>
            </a:r>
            <a:r>
              <a:rPr lang="en-US" sz="2000" b="1" dirty="0" smtClean="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305435" indent="-305435"/>
            <a:r>
              <a:rPr lang="en-IN" sz="1200" dirty="0"/>
              <a:t>Development Plan:</a:t>
            </a:r>
          </a:p>
          <a:p>
            <a:pPr marL="305435" indent="-305435"/>
            <a:endParaRPr lang="en-IN" sz="1200" dirty="0"/>
          </a:p>
          <a:p>
            <a:pPr marL="305435" indent="-305435"/>
            <a:r>
              <a:rPr lang="en-IN" sz="1200" dirty="0"/>
              <a:t>1. Setup Development Environment:</a:t>
            </a:r>
          </a:p>
          <a:p>
            <a:pPr marL="305435" indent="-305435"/>
            <a:r>
              <a:rPr lang="en-IN" sz="1200" dirty="0"/>
              <a:t>   - Install Python and required libraries.</a:t>
            </a:r>
          </a:p>
          <a:p>
            <a:pPr marL="305435" indent="-305435"/>
            <a:r>
              <a:rPr lang="en-IN" sz="1200" dirty="0"/>
              <a:t>   - Configure development environment.</a:t>
            </a:r>
          </a:p>
          <a:p>
            <a:pPr marL="305435" indent="-305435"/>
            <a:r>
              <a:rPr lang="en-IN" sz="1200" dirty="0"/>
              <a:t>   - Set up project directory.</a:t>
            </a:r>
          </a:p>
          <a:p>
            <a:pPr marL="305435" indent="-305435"/>
            <a:endParaRPr lang="en-IN" sz="1200" dirty="0"/>
          </a:p>
          <a:p>
            <a:pPr marL="305435" indent="-305435"/>
            <a:r>
              <a:rPr lang="en-IN" sz="1200" dirty="0"/>
              <a:t>2. GUI Design:</a:t>
            </a:r>
          </a:p>
          <a:p>
            <a:pPr marL="305435" indent="-305435"/>
            <a:r>
              <a:rPr lang="en-IN" sz="1200" dirty="0"/>
              <a:t>   - Create basic GUI layout using </a:t>
            </a:r>
            <a:r>
              <a:rPr lang="en-IN" sz="1200" dirty="0" err="1"/>
              <a:t>tkinter</a:t>
            </a:r>
            <a:r>
              <a:rPr lang="en-IN" sz="1200" dirty="0"/>
              <a:t>.</a:t>
            </a:r>
          </a:p>
          <a:p>
            <a:pPr marL="305435" indent="-305435"/>
            <a:r>
              <a:rPr lang="en-IN" sz="1200" dirty="0"/>
              <a:t>   - Add start and stop buttons.</a:t>
            </a:r>
          </a:p>
          <a:p>
            <a:pPr marL="305435" indent="-305435"/>
            <a:r>
              <a:rPr lang="en-IN" sz="1200" dirty="0"/>
              <a:t>   - Include status labels.</a:t>
            </a:r>
          </a:p>
          <a:p>
            <a:pPr marL="305435" indent="-305435"/>
            <a:r>
              <a:rPr lang="en-IN" sz="1200" dirty="0"/>
              <a:t>   - Define button actions.</a:t>
            </a:r>
          </a:p>
          <a:p>
            <a:pPr marL="305435" indent="-305435"/>
            <a:r>
              <a:rPr lang="en-IN" sz="1200" dirty="0"/>
              <a:t>   - Ensure user-friendly interface design.</a:t>
            </a:r>
          </a:p>
        </p:txBody>
      </p:sp>
    </p:spTree>
    <p:extLst>
      <p:ext uri="{BB962C8B-B14F-4D97-AF65-F5344CB8AC3E}">
        <p14:creationId xmlns=""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Functionality:</a:t>
            </a:r>
          </a:p>
          <a:p>
            <a:pPr marL="305435" indent="-305435"/>
            <a:r>
              <a:rPr lang="en-IN" sz="1200" dirty="0"/>
              <a:t>   - Implement event listeners for key press and release.</a:t>
            </a:r>
          </a:p>
          <a:p>
            <a:pPr marL="305435" indent="-305435"/>
            <a:r>
              <a:rPr lang="en-IN" sz="1200" dirty="0"/>
              <a:t>   - Store keystroke data.</a:t>
            </a:r>
          </a:p>
          <a:p>
            <a:pPr marL="305435" indent="-305435"/>
            <a:r>
              <a:rPr lang="en-IN" sz="1200" dirty="0"/>
              <a:t>   - Test keylogging functionality.</a:t>
            </a:r>
          </a:p>
          <a:p>
            <a:pPr marL="305435" indent="-305435"/>
            <a:r>
              <a:rPr lang="en-IN" sz="1200" dirty="0"/>
              <a:t>   - Handle edge cases and unexpected </a:t>
            </a:r>
            <a:r>
              <a:rPr lang="en-IN" sz="1200" dirty="0" err="1"/>
              <a:t>behaviors</a:t>
            </a:r>
            <a:r>
              <a:rPr lang="en-IN" sz="1200" dirty="0"/>
              <a:t>.</a:t>
            </a:r>
          </a:p>
          <a:p>
            <a:pPr marL="305435" indent="-305435"/>
            <a:r>
              <a:rPr lang="en-IN" sz="1200" dirty="0"/>
              <a:t>   - Ensure compatibility with different keyboard layouts.</a:t>
            </a:r>
          </a:p>
          <a:p>
            <a:pPr marL="305435" indent="-305435"/>
            <a:endParaRPr lang="en-IN" sz="1200" dirty="0"/>
          </a:p>
          <a:p>
            <a:pPr marL="305435" indent="-305435"/>
            <a:r>
              <a:rPr lang="en-IN" sz="1200" dirty="0"/>
              <a:t>4. Data Logging:</a:t>
            </a:r>
          </a:p>
          <a:p>
            <a:pPr marL="305435" indent="-305435"/>
            <a:r>
              <a:rPr lang="en-IN" sz="1200" dirty="0"/>
              <a:t>   - Develop logging mechanisms.</a:t>
            </a:r>
          </a:p>
          <a:p>
            <a:pPr marL="305435" indent="-305435"/>
            <a:r>
              <a:rPr lang="en-IN" sz="1200" dirty="0"/>
              <a:t>   - Save data to file.</a:t>
            </a:r>
          </a:p>
          <a:p>
            <a:pPr marL="305435" indent="-305435"/>
            <a:r>
              <a:rPr lang="en-IN" sz="1200" dirty="0"/>
              <a:t>   - Verify data integrity.</a:t>
            </a:r>
          </a:p>
          <a:p>
            <a:pPr marL="305435" indent="-305435"/>
            <a:r>
              <a:rPr lang="en-IN" sz="1200" dirty="0"/>
              <a:t>   - Implement error handling for file operations.</a:t>
            </a:r>
          </a:p>
          <a:p>
            <a:pPr marL="305435" indent="-305435"/>
            <a:r>
              <a:rPr lang="en-IN" sz="1200" dirty="0"/>
              <a:t>   - Optimize logging for performance.</a:t>
            </a:r>
          </a:p>
        </p:txBody>
      </p:sp>
    </p:spTree>
    <p:extLst>
      <p:ext uri="{BB962C8B-B14F-4D97-AF65-F5344CB8AC3E}">
        <p14:creationId xmlns=""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Create functions to start and stop keylogging.</a:t>
            </a:r>
          </a:p>
          <a:p>
            <a:pPr marL="305435" indent="-305435"/>
            <a:r>
              <a:rPr lang="en-IN" sz="1200" dirty="0"/>
              <a:t>   - Integrate start and stop actions with GUI.</a:t>
            </a:r>
          </a:p>
          <a:p>
            <a:pPr marL="305435" indent="-305435"/>
            <a:r>
              <a:rPr lang="en-IN" sz="1200" dirty="0"/>
              <a:t>   - Ensure proper synchronization between GUI and keylogging operations.</a:t>
            </a:r>
          </a:p>
          <a:p>
            <a:pPr marL="305435" indent="-305435"/>
            <a:r>
              <a:rPr lang="en-IN" sz="1200" dirty="0"/>
              <a:t>   - Handle user interactions effectively.</a:t>
            </a:r>
          </a:p>
          <a:p>
            <a:pPr marL="305435" indent="-305435"/>
            <a:r>
              <a:rPr lang="en-IN" sz="1200" dirty="0"/>
              <a:t>   - Provide feedback on keylogger status.</a:t>
            </a:r>
          </a:p>
        </p:txBody>
      </p:sp>
    </p:spTree>
    <p:extLst>
      <p:ext uri="{BB962C8B-B14F-4D97-AF65-F5344CB8AC3E}">
        <p14:creationId xmlns="" xmlns:p14="http://schemas.microsoft.com/office/powerpoint/2010/main" val="214294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chemeClr val="tx1">
                    <a:lumMod val="85000"/>
                    <a:lumOff val="15000"/>
                  </a:schemeClr>
                </a:solidFill>
              </a:rPr>
              <a:t/>
            </a:r>
            <a:br>
              <a:rPr lang="en-IN" sz="2400" dirty="0">
                <a:solidFill>
                  <a:schemeClr val="tx1">
                    <a:lumMod val="85000"/>
                    <a:lumOff val="15000"/>
                  </a:schemeClr>
                </a:solidFill>
              </a:rPr>
            </a:br>
            <a:r>
              <a:rPr lang="en-IN" sz="2400" b="0" i="0" dirty="0">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Söhne"/>
              </a:rPr>
              <a:t>tkinter</a:t>
            </a:r>
            <a:r>
              <a:rPr lang="en-IN" sz="2400" b="0" i="0" dirty="0">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endParaRPr>
          </a:p>
        </p:txBody>
      </p:sp>
    </p:spTree>
    <p:extLst>
      <p:ext uri="{BB962C8B-B14F-4D97-AF65-F5344CB8AC3E}">
        <p14:creationId xmlns="" xmlns:p14="http://schemas.microsoft.com/office/powerpoint/2010/main"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b="0" i="0" dirty="0">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r>
              <a:rPr lang="en-IN" sz="2000" b="0" i="0" dirty="0">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rPr>
              <a:t>https://realpython.com/python-keylogger/</a:t>
            </a:r>
            <a:r>
              <a:rPr lang="en-IN" sz="2400" b="0" i="0" dirty="0">
                <a:solidFill>
                  <a:schemeClr val="tx1">
                    <a:lumMod val="85000"/>
                    <a:lumOff val="15000"/>
                  </a:schemeClr>
                </a:solidFill>
                <a:effectLst/>
                <a:latin typeface="Söhne"/>
              </a:rPr>
              <a:t> </a:t>
            </a: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4" y="1407315"/>
            <a:ext cx="11029615" cy="2806467"/>
          </a:xfrm>
        </p:spPr>
        <p:txBody>
          <a:bodyPr>
            <a:normAutofit/>
          </a:bodyPr>
          <a:lstStyle/>
          <a:p>
            <a:pPr marL="0" indent="0">
              <a:buNone/>
            </a:pPr>
            <a:r>
              <a:rPr lang="en-IN" sz="2400" b="0" i="0" dirty="0">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2400" dirty="0">
              <a:solidFill>
                <a:schemeClr val="tx1">
                  <a:lumMod val="85000"/>
                  <a:lumOff val="15000"/>
                </a:schemeClr>
              </a:solidFill>
            </a:endParaRPr>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32244" y="1337897"/>
            <a:ext cx="11613485" cy="4182206"/>
          </a:xfrm>
        </p:spPr>
        <p:txBody>
          <a:bodyPr vert="horz" lIns="91440" tIns="45720" rIns="91440" bIns="45720" rtlCol="0" anchor="ctr">
            <a:noAutofit/>
          </a:bodyPr>
          <a:lstStyle/>
          <a:p>
            <a:pPr algn="l"/>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p>
          <a:p>
            <a:pPr algn="l"/>
            <a:r>
              <a:rPr lang="en-IN" sz="1400" b="1" i="0" dirty="0">
                <a:solidFill>
                  <a:schemeClr val="tx1">
                    <a:lumMod val="85000"/>
                    <a:lumOff val="15000"/>
                  </a:schemeClr>
                </a:solidFill>
                <a:effectLst/>
                <a:latin typeface="Söhne"/>
              </a:rPr>
              <a:t>Features: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p>
          <a:p>
            <a:pPr algn="l">
              <a:buFont typeface="Arial" panose="020B0604020202020204" pitchFamily="34" charset="0"/>
              <a:buChar char="•"/>
            </a:pPr>
            <a:r>
              <a:rPr lang="en-IN" sz="1400" b="0" i="0" dirty="0">
                <a:solidFill>
                  <a:schemeClr val="tx1">
                    <a:lumMod val="85000"/>
                    <a:lumOff val="15000"/>
                  </a:schemeClr>
                </a:solidFill>
                <a:effectLst/>
                <a:latin typeface="Söhne"/>
              </a:rPr>
              <a:t>User-friendly interface with options to start and stop the keylogging process.</a:t>
            </a:r>
          </a:p>
          <a:p>
            <a:pPr algn="l"/>
            <a:r>
              <a:rPr lang="en-IN" sz="1400" b="1" i="0" dirty="0">
                <a:solidFill>
                  <a:schemeClr val="tx1">
                    <a:lumMod val="85000"/>
                    <a:lumOff val="15000"/>
                  </a:schemeClr>
                </a:solidFill>
                <a:effectLst/>
                <a:latin typeface="Söhne"/>
              </a:rPr>
              <a:t>Usage: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Click the "Start" button to initiate the keylogging process.</a:t>
            </a:r>
          </a:p>
          <a:p>
            <a:pPr algn="l">
              <a:buFont typeface="+mj-lt"/>
              <a:buAutoNum type="arabicPeriod"/>
            </a:pPr>
            <a:r>
              <a:rPr lang="en-IN" sz="1400" b="0" i="0" dirty="0">
                <a:solidFill>
                  <a:schemeClr val="tx1">
                    <a:lumMod val="85000"/>
                    <a:lumOff val="15000"/>
                  </a:schemeClr>
                </a:solidFill>
                <a:effectLst/>
                <a:latin typeface="Söhne"/>
              </a:rPr>
              <a:t>The application will begin capturing keyboard input in real-time.</a:t>
            </a:r>
          </a:p>
          <a:p>
            <a:pPr algn="l">
              <a:buFont typeface="+mj-lt"/>
              <a:buAutoNum type="arabicPeriod"/>
            </a:pPr>
            <a:r>
              <a:rPr lang="en-IN" sz="1400" b="0" i="0" dirty="0">
                <a:solidFill>
                  <a:schemeClr val="tx1">
                    <a:lumMod val="85000"/>
                    <a:lumOff val="15000"/>
                  </a:schemeClr>
                </a:solidFill>
                <a:effectLst/>
                <a:latin typeface="Söhne"/>
              </a:rPr>
              <a:t>Press the "Stop" button to halt the keylogging process.</a:t>
            </a:r>
          </a:p>
          <a:p>
            <a:pPr algn="l">
              <a:buFont typeface="+mj-lt"/>
              <a:buAutoNum type="arabicPeriod"/>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p>
          <a:p>
            <a:pPr algn="l"/>
            <a:r>
              <a:rPr lang="en-IN" sz="1400" b="1" i="0" dirty="0">
                <a:solidFill>
                  <a:schemeClr val="tx1">
                    <a:lumMod val="85000"/>
                    <a:lumOff val="15000"/>
                  </a:schemeClr>
                </a:solidFill>
                <a:effectLst/>
                <a:latin typeface="Söhne"/>
              </a:rPr>
              <a:t>Note:</a:t>
            </a: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r>
              <a:rPr lang="en-IN" sz="1200" b="1" i="0" dirty="0">
                <a:solidFill>
                  <a:schemeClr val="tx1">
                    <a:lumMod val="85000"/>
                    <a:lumOff val="15000"/>
                  </a:schemeClr>
                </a:solidFill>
                <a:effectLst/>
                <a:latin typeface="Söhne"/>
              </a:rPr>
              <a:t>1. Requirement Analysis: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2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key features and functionalities required.</a:t>
            </a:r>
          </a:p>
          <a:p>
            <a:pPr algn="l"/>
            <a:r>
              <a:rPr lang="en-IN" sz="1200" b="1" i="0" dirty="0">
                <a:solidFill>
                  <a:schemeClr val="tx1">
                    <a:lumMod val="85000"/>
                    <a:lumOff val="15000"/>
                  </a:schemeClr>
                </a:solidFill>
                <a:effectLst/>
                <a:latin typeface="Söhne"/>
              </a:rPr>
              <a:t>2. Design: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2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2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security and privacy measures.</a:t>
            </a:r>
          </a:p>
          <a:p>
            <a:pPr algn="l"/>
            <a:r>
              <a:rPr lang="en-IN" sz="1200" b="1" i="0" dirty="0">
                <a:solidFill>
                  <a:schemeClr val="tx1">
                    <a:lumMod val="85000"/>
                    <a:lumOff val="15000"/>
                  </a:schemeClr>
                </a:solidFill>
                <a:effectLst/>
                <a:latin typeface="Söhne"/>
              </a:rPr>
              <a:t>3. Development: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lang="en-IN" sz="1200" b="0" i="0" dirty="0">
                <a:solidFill>
                  <a:schemeClr val="tx1">
                    <a:lumMod val="85000"/>
                    <a:lumOff val="15000"/>
                  </a:schemeClr>
                </a:solidFill>
                <a:effectLst/>
                <a:latin typeface="Söhne"/>
              </a:rPr>
              <a:t>Test each component individually and then integrate them into the system.</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4. Testing:</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2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2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200" b="0" i="0" dirty="0">
                <a:solidFill>
                  <a:schemeClr val="tx1">
                    <a:lumMod val="85000"/>
                    <a:lumOff val="15000"/>
                  </a:schemeClr>
                </a:solidFill>
                <a:effectLst/>
                <a:latin typeface="Söhne"/>
              </a:rPr>
              <a:t>Solicit feedback from stakeholders for improvements.</a:t>
            </a:r>
          </a:p>
          <a:p>
            <a:pPr algn="l"/>
            <a:r>
              <a:rPr lang="en-IN" sz="1200" b="1" i="0" dirty="0">
                <a:solidFill>
                  <a:schemeClr val="tx1">
                    <a:lumMod val="85000"/>
                    <a:lumOff val="15000"/>
                  </a:schemeClr>
                </a:solidFill>
                <a:effectLst/>
                <a:latin typeface="Söhne"/>
              </a:rPr>
              <a:t>5. Deployment: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lang="en-IN" sz="1200" b="0" i="0" dirty="0">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lang="en-IN" sz="1200" b="0" i="0" dirty="0">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lang="en-IN" sz="1200" b="0" i="0" dirty="0">
                <a:solidFill>
                  <a:schemeClr val="tx1">
                    <a:lumMod val="85000"/>
                    <a:lumOff val="15000"/>
                  </a:schemeClr>
                </a:solidFill>
                <a:effectLst/>
                <a:latin typeface="Söhne"/>
              </a:rPr>
              <a:t>Deploy the application via appropriate channels (e.g., direct download, software repositories).</a:t>
            </a:r>
          </a:p>
          <a:p>
            <a:pPr algn="l"/>
            <a:r>
              <a:rPr lang="en-IN" sz="1200" b="1" i="0" dirty="0">
                <a:solidFill>
                  <a:schemeClr val="tx1">
                    <a:lumMod val="85000"/>
                    <a:lumOff val="15000"/>
                  </a:schemeClr>
                </a:solidFill>
                <a:effectLst/>
                <a:latin typeface="Söhne"/>
              </a:rPr>
              <a:t>6. Maintenance and Updates: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lang="en-IN" sz="1200" b="0" i="0" dirty="0">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lang="en-IN" sz="1200" b="0" i="0" dirty="0">
                <a:solidFill>
                  <a:schemeClr val="tx1">
                    <a:lumMod val="85000"/>
                    <a:lumOff val="15000"/>
                  </a:schemeClr>
                </a:solidFill>
                <a:effectLst/>
                <a:latin typeface="Söhne"/>
              </a:rPr>
              <a:t>Continuously evaluate and improve security measures to prevent misuse or unauthorized access.</a:t>
            </a:r>
          </a:p>
        </p:txBody>
      </p:sp>
    </p:spTree>
    <p:extLst>
      <p:ext uri="{BB962C8B-B14F-4D97-AF65-F5344CB8AC3E}">
        <p14:creationId xmlns=""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Algorithm:</a:t>
            </a:r>
          </a:p>
          <a:p>
            <a:pPr marL="305435" indent="-305435"/>
            <a:endParaRPr lang="en-IN" sz="1200" dirty="0"/>
          </a:p>
          <a:p>
            <a:pPr marL="305435" indent="-305435"/>
            <a:r>
              <a:rPr lang="en-IN" sz="1200" dirty="0"/>
              <a:t>1. Initialization:</a:t>
            </a:r>
          </a:p>
          <a:p>
            <a:pPr marL="305435" indent="-305435"/>
            <a:r>
              <a:rPr lang="en-IN" sz="1200" dirty="0"/>
              <a:t>   - Import required libraries.</a:t>
            </a:r>
          </a:p>
          <a:p>
            <a:pPr marL="305435" indent="-305435"/>
            <a:r>
              <a:rPr lang="en-IN" sz="1200" dirty="0"/>
              <a:t>   - Define global variables.</a:t>
            </a:r>
          </a:p>
          <a:p>
            <a:pPr marL="305435" indent="-305435"/>
            <a:r>
              <a:rPr lang="en-IN" sz="1200" dirty="0"/>
              <a:t>   - Set up initial configurations.</a:t>
            </a:r>
          </a:p>
          <a:p>
            <a:pPr marL="305435" indent="-305435"/>
            <a:endParaRPr lang="en-IN" sz="1200" dirty="0"/>
          </a:p>
          <a:p>
            <a:pPr marL="305435" indent="-305435"/>
            <a:r>
              <a:rPr lang="en-IN" sz="1200" dirty="0"/>
              <a:t>2. GUI Setup:</a:t>
            </a:r>
          </a:p>
          <a:p>
            <a:pPr marL="305435" indent="-305435"/>
            <a:r>
              <a:rPr lang="en-IN" sz="1200" dirty="0"/>
              <a:t>   - Create a </a:t>
            </a:r>
            <a:r>
              <a:rPr lang="en-IN" sz="1200" dirty="0" err="1"/>
              <a:t>tkinter</a:t>
            </a:r>
            <a:r>
              <a:rPr lang="en-IN" sz="1200" dirty="0"/>
              <a:t> window.</a:t>
            </a:r>
          </a:p>
          <a:p>
            <a:pPr marL="305435" indent="-305435"/>
            <a:r>
              <a:rPr lang="en-IN" sz="1200" dirty="0"/>
              <a:t>   - Add start and stop buttons.</a:t>
            </a:r>
          </a:p>
          <a:p>
            <a:pPr marL="305435" indent="-305435"/>
            <a:r>
              <a:rPr lang="en-IN" sz="1200" dirty="0"/>
              <a:t>   - Include labels for status updates.</a:t>
            </a:r>
          </a:p>
          <a:p>
            <a:pPr marL="305435" indent="-305435"/>
            <a:r>
              <a:rPr lang="en-IN" sz="1200" dirty="0"/>
              <a:t>   - Designate event handlers for UI elements.</a:t>
            </a:r>
          </a:p>
          <a:p>
            <a:pPr marL="305435" indent="-305435"/>
            <a:r>
              <a:rPr lang="en-IN" sz="1200" dirty="0"/>
              <a:t>   - Ensure clear and intuitive layout.</a:t>
            </a:r>
          </a:p>
          <a:p>
            <a:pPr marL="0" indent="0">
              <a:buNone/>
            </a:pPr>
            <a:endParaRPr lang="en-IN" sz="1200" dirty="0"/>
          </a:p>
        </p:txBody>
      </p:sp>
    </p:spTree>
    <p:extLst>
      <p:ext uri="{BB962C8B-B14F-4D97-AF65-F5344CB8AC3E}">
        <p14:creationId xmlns=""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Functions:</a:t>
            </a:r>
          </a:p>
          <a:p>
            <a:pPr marL="305435" indent="-305435"/>
            <a:r>
              <a:rPr lang="en-IN" sz="1200" dirty="0"/>
              <a:t>   - Implement functions for capturing key events.</a:t>
            </a:r>
          </a:p>
          <a:p>
            <a:pPr marL="305435" indent="-305435"/>
            <a:r>
              <a:rPr lang="en-IN" sz="1200" dirty="0"/>
              <a:t>   - Differentiate between key press and release.</a:t>
            </a:r>
          </a:p>
          <a:p>
            <a:pPr marL="305435" indent="-305435"/>
            <a:r>
              <a:rPr lang="en-IN" sz="1200" dirty="0"/>
              <a:t>   - Store captured keystrokes.</a:t>
            </a:r>
          </a:p>
          <a:p>
            <a:pPr marL="305435" indent="-305435"/>
            <a:r>
              <a:rPr lang="en-IN" sz="1200" dirty="0"/>
              <a:t>   - Ensure accuracy and reliability of keylogging.</a:t>
            </a:r>
          </a:p>
          <a:p>
            <a:pPr marL="305435" indent="-305435"/>
            <a:endParaRPr lang="en-IN" sz="1200" dirty="0"/>
          </a:p>
          <a:p>
            <a:pPr marL="305435" indent="-305435"/>
            <a:r>
              <a:rPr lang="en-IN" sz="1200" dirty="0"/>
              <a:t>4. Data Logging:</a:t>
            </a:r>
          </a:p>
          <a:p>
            <a:pPr marL="305435" indent="-305435"/>
            <a:r>
              <a:rPr lang="en-IN" sz="1200" dirty="0"/>
              <a:t>   - Save captured keystrokes to a file.</a:t>
            </a:r>
          </a:p>
          <a:p>
            <a:pPr marL="305435" indent="-305435"/>
            <a:r>
              <a:rPr lang="en-IN" sz="1200" dirty="0"/>
              <a:t>   - Choose appropriate file format (e.g., text, JSON).</a:t>
            </a:r>
          </a:p>
          <a:p>
            <a:pPr marL="305435" indent="-305435"/>
            <a:r>
              <a:rPr lang="en-IN" sz="1200" dirty="0"/>
              <a:t>   - Handle file writing operations efficiently.</a:t>
            </a:r>
          </a:p>
          <a:p>
            <a:pPr marL="305435" indent="-305435"/>
            <a:r>
              <a:rPr lang="en-IN" sz="1200" dirty="0"/>
              <a:t>   - Ensure proper formatting of logged data.</a:t>
            </a:r>
          </a:p>
          <a:p>
            <a:pPr marL="305435" indent="-305435"/>
            <a:r>
              <a:rPr lang="en-IN" sz="1200" dirty="0"/>
              <a:t>   - Implement periodic or batched logging.</a:t>
            </a:r>
          </a:p>
        </p:txBody>
      </p:sp>
    </p:spTree>
    <p:extLst>
      <p:ext uri="{BB962C8B-B14F-4D97-AF65-F5344CB8AC3E}">
        <p14:creationId xmlns="" xmlns:p14="http://schemas.microsoft.com/office/powerpoint/2010/main" val="1099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Implement functions to start and stop keylogging.</a:t>
            </a:r>
          </a:p>
          <a:p>
            <a:pPr marL="305435" indent="-305435"/>
            <a:r>
              <a:rPr lang="en-IN" sz="1200" dirty="0"/>
              <a:t>   - Toggle event listeners based on application state.</a:t>
            </a:r>
          </a:p>
          <a:p>
            <a:pPr marL="305435" indent="-305435"/>
            <a:r>
              <a:rPr lang="en-IN" sz="1200" dirty="0"/>
              <a:t>   - Provide visual feedback on keylogger status.</a:t>
            </a:r>
          </a:p>
          <a:p>
            <a:pPr marL="305435" indent="-305435"/>
            <a:r>
              <a:rPr lang="en-IN" sz="1200" dirty="0"/>
              <a:t>   - Ensure synchronization between GUI and keylogging functionality.</a:t>
            </a:r>
          </a:p>
          <a:p>
            <a:pPr marL="305435" indent="-305435"/>
            <a:r>
              <a:rPr lang="en-IN" sz="1200" dirty="0"/>
              <a:t>   - Handle edge cases such as unexpected shutdowns.</a:t>
            </a:r>
          </a:p>
        </p:txBody>
      </p:sp>
    </p:spTree>
    <p:extLst>
      <p:ext uri="{BB962C8B-B14F-4D97-AF65-F5344CB8AC3E}">
        <p14:creationId xmlns="" xmlns:p14="http://schemas.microsoft.com/office/powerpoint/2010/main" val="10739820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1228</Words>
  <Application>Microsoft Office PowerPoint</Application>
  <PresentationFormat>Custom</PresentationFormat>
  <Paragraphs>150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Slide 15</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MAMCET</cp:lastModifiedBy>
  <cp:revision>27</cp:revision>
  <dcterms:created xsi:type="dcterms:W3CDTF">2021-05-26T16:50:10Z</dcterms:created>
  <dcterms:modified xsi:type="dcterms:W3CDTF">2024-04-17T09:39:20Z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