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5" r:id="rId4"/>
    <p:sldId id="259" r:id="rId5"/>
    <p:sldId id="268" r:id="rId6"/>
    <p:sldId id="273" r:id="rId7"/>
    <p:sldId id="272" r:id="rId8"/>
    <p:sldId id="271" r:id="rId9"/>
    <p:sldId id="270" r:id="rId10"/>
    <p:sldId id="279" r:id="rId11"/>
    <p:sldId id="278" r:id="rId12"/>
    <p:sldId id="277" r:id="rId13"/>
    <p:sldId id="274" r:id="rId14"/>
    <p:sldId id="281" r:id="rId15"/>
    <p:sldId id="267" r:id="rId16"/>
    <p:sldId id="276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60"/>
  </p:normalViewPr>
  <p:slideViewPr>
    <p:cSldViewPr>
      <p:cViewPr>
        <p:scale>
          <a:sx n="62" d="100"/>
          <a:sy n="62" d="100"/>
        </p:scale>
        <p:origin x="144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42AD9-36DE-4DD0-AF0A-E211DB78D0B5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16266-2922-41AE-BB9A-0E75A4DF55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32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1EB-898D-45EB-AF02-BDBAAC1BCF6B}" type="datetime1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- INTERNET OF THINGS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EB80-DBCE-406A-80BF-FEBEE692E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6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4F03-ECCF-40AC-9049-09ECFD328156}" type="datetime1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- INTERNET OF THINGS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EB80-DBCE-406A-80BF-FEBEE692E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A059-A3AC-4C78-B822-ABB2B55C89C2}" type="datetime1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- INTERNET OF THINGS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EB80-DBCE-406A-80BF-FEBEE692E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1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AF6E-30C6-4892-8ECC-28B98795E53E}" type="datetime1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- INTERNET OF THINGS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EB80-DBCE-406A-80BF-FEBEE692E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7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014B-F72F-459C-9AEA-83526BA1950E}" type="datetime1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- INTERNET OF THINGS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EB80-DBCE-406A-80BF-FEBEE692E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7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470D-456E-4B74-9504-3BED3E1E331F}" type="datetime1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- INTERNET OF THINGS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EB80-DBCE-406A-80BF-FEBEE692E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5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7A5D-D22F-444E-B503-748AF7911620}" type="datetime1">
              <a:rPr lang="en-US" smtClean="0"/>
              <a:pPr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- INTERNET OF THINGS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EB80-DBCE-406A-80BF-FEBEE692E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9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DC5B-AE6E-413C-999F-2C6DCDB27E54}" type="datetime1">
              <a:rPr lang="en-US" smtClean="0"/>
              <a:pPr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- INTERNET OF THINGS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EB80-DBCE-406A-80BF-FEBEE692E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5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F5AD-FB09-4176-8819-3235C853B628}" type="datetime1">
              <a:rPr lang="en-US" smtClean="0"/>
              <a:pPr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- INTERNET OF 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EB80-DBCE-406A-80BF-FEBEE692E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0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FC23-F62A-4DCF-8A7C-23F35CFA6295}" type="datetime1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- INTERNET OF THINGS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EB80-DBCE-406A-80BF-FEBEE692E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0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4C3F-A6B3-439C-BF6D-6DFD3A565AFB}" type="datetime1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- INTERNET OF THINGS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EB80-DBCE-406A-80BF-FEBEE692E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53B32-2D0D-46EA-AEFE-E5001DBB2FF4}" type="datetime1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AND ENGINEERING - INTERNET OF THINGS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DEB80-DBCE-406A-80BF-FEBEE692E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2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"/>
            <a:ext cx="7467600" cy="1524000"/>
          </a:xfrm>
        </p:spPr>
        <p:txBody>
          <a:bodyPr>
            <a:noAutofit/>
          </a:bodyPr>
          <a:lstStyle/>
          <a:p>
            <a:br>
              <a:rPr lang="en-US" sz="18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800" b="1" dirty="0">
                <a:latin typeface="Times New Roman" panose="02020603050405020304" charset="0"/>
                <a:cs typeface="Times New Roman" panose="02020603050405020304" charset="0"/>
              </a:rPr>
              <a:t>SRM INSTITUTE OF SCIENCE AND TECHNOLOGY, Ramapuram</a:t>
            </a:r>
            <a:br>
              <a:rPr lang="en-US" sz="18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SCHOOL OF COMPUTER SCIENCE AND ENGINEERING</a:t>
            </a:r>
            <a:br>
              <a:rPr lang="en-US" sz="1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br>
              <a:rPr lang="en-US" sz="16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21CSP302L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- PROJECT </a:t>
            </a:r>
            <a:br>
              <a:rPr lang="en-IN" sz="1800" b="1" dirty="0">
                <a:latin typeface="Times New Roman" pitchFamily="18" charset="0"/>
                <a:cs typeface="Times New Roman" pitchFamily="18" charset="0"/>
              </a:rPr>
            </a:b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8305800" cy="1981200"/>
          </a:xfrm>
        </p:spPr>
        <p:txBody>
          <a:bodyPr>
            <a:no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III year /VI Sem	                              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Final Review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Class/Sec :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CSE/F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pPr marL="270510">
              <a:spcBef>
                <a:spcPts val="200"/>
              </a:spcBef>
              <a:spcAft>
                <a:spcPts val="200"/>
              </a:spcAft>
            </a:pPr>
            <a:r>
              <a:rPr lang="en-GB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Vision-Based Real-Time Drowsiness Detection with </a:t>
            </a:r>
            <a:r>
              <a:rPr lang="en-GB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GB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1000" y="35814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Batch No.:15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007213"/>
              </p:ext>
            </p:extLst>
          </p:nvPr>
        </p:nvGraphicFramePr>
        <p:xfrm>
          <a:off x="304800" y="4114800"/>
          <a:ext cx="8305800" cy="2133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15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74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Team Members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Supervisor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9859">
                <a:tc>
                  <a:txBody>
                    <a:bodyPr/>
                    <a:lstStyle/>
                    <a:p>
                      <a:r>
                        <a:rPr lang="en-US" dirty="0"/>
                        <a:t>VIDHYA V (RA2211003020335)</a:t>
                      </a:r>
                    </a:p>
                    <a:p>
                      <a:r>
                        <a:rPr lang="en-US" dirty="0"/>
                        <a:t>DHANARAJAN K (RA2211003020347)</a:t>
                      </a:r>
                    </a:p>
                    <a:p>
                      <a:r>
                        <a:rPr lang="en-US" dirty="0"/>
                        <a:t>GAJASRI SARAVANAN (RA2211003020370)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NAME: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Dr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J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Faritha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Banu</a:t>
                      </a:r>
                      <a:endParaRPr lang="en-US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Associate Professor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Department of CSE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33400" y="6356351"/>
            <a:ext cx="8077200" cy="273049"/>
          </a:xfrm>
        </p:spPr>
        <p:txBody>
          <a:bodyPr/>
          <a:lstStyle/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8" name="image2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04800" y="304800"/>
            <a:ext cx="890905" cy="56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26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0E345-9532-223F-3540-B7AADEEA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CA771-3DFD-386F-6680-BA33CACE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8900" y="6324600"/>
            <a:ext cx="3886200" cy="365125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A1EE14-4E74-F3AA-FB83-9042E9512483}"/>
              </a:ext>
            </a:extLst>
          </p:cNvPr>
          <p:cNvSpPr txBox="1"/>
          <p:nvPr/>
        </p:nvSpPr>
        <p:spPr>
          <a:xfrm>
            <a:off x="609600" y="1219200"/>
            <a:ext cx="80010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500" dirty="0">
                <a:solidFill>
                  <a:prstClr val="black"/>
                </a:solidFill>
              </a:rPr>
              <a:t>The increasing number of road accidents caused by driver drowsiness highlights the urgent need for an automated detection system.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500" dirty="0">
                <a:solidFill>
                  <a:prstClr val="black"/>
                </a:solidFill>
              </a:rPr>
              <a:t> This project focuses on developing a Real-Time Drowsiness Detection System using computer vision techniques that analyze eye aspect ratios and facial landmarks from live video feeds.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500" dirty="0">
                <a:solidFill>
                  <a:prstClr val="black"/>
                </a:solidFill>
              </a:rPr>
              <a:t> When prolonged eye closure is detected, the system triggers an immediate audio-visual alert to warn the driver.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500" dirty="0">
                <a:solidFill>
                  <a:prstClr val="black"/>
                </a:solidFill>
              </a:rPr>
              <a:t> The goal is to provide a non-intrusive, cost-effective, and reliable solution to enhance driver safety and reduce fatigue-related accidents.</a:t>
            </a:r>
            <a:endParaRPr lang="en-IN" sz="25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310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ARCHITECTURE DIAGRAM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88" y="1646237"/>
            <a:ext cx="7714024" cy="4525963"/>
          </a:xfr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52600" y="6400800"/>
            <a:ext cx="5638800" cy="396875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009580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Bef>
                <a:spcPts val="1000"/>
              </a:spcBef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FLOW DIAGRAM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52600" y="6400800"/>
            <a:ext cx="5638800" cy="365125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1066800"/>
            <a:ext cx="7277100" cy="5257800"/>
          </a:xfrm>
        </p:spPr>
      </p:pic>
    </p:spTree>
    <p:extLst>
      <p:ext uri="{BB962C8B-B14F-4D97-AF65-F5344CB8AC3E}">
        <p14:creationId xmlns:p14="http://schemas.microsoft.com/office/powerpoint/2010/main" val="1699183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LIST OF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GB" sz="2800" b="1" dirty="0"/>
              <a:t>Face Detection Module</a:t>
            </a:r>
            <a:r>
              <a:rPr lang="en-GB" sz="2800" dirty="0"/>
              <a:t>: Detects the driver’s face in real-time.</a:t>
            </a:r>
          </a:p>
          <a:p>
            <a:pPr algn="just"/>
            <a:r>
              <a:rPr lang="en-GB" sz="2800" b="1" dirty="0"/>
              <a:t>Eye Tracking Module</a:t>
            </a:r>
            <a:r>
              <a:rPr lang="en-GB" sz="2800" dirty="0"/>
              <a:t>: Uses EAR calculation to monitor eye closure.</a:t>
            </a:r>
          </a:p>
          <a:p>
            <a:pPr algn="just"/>
            <a:r>
              <a:rPr lang="en-GB" sz="2800" b="1" dirty="0"/>
              <a:t>Yawning Detection Module</a:t>
            </a:r>
            <a:r>
              <a:rPr lang="en-GB" sz="2800" dirty="0"/>
              <a:t>: Measures lip distance to detect yawning.</a:t>
            </a:r>
          </a:p>
          <a:p>
            <a:pPr algn="just"/>
            <a:r>
              <a:rPr lang="en-GB" sz="2800" b="1" dirty="0"/>
              <a:t>Alert System Module</a:t>
            </a:r>
            <a:r>
              <a:rPr lang="en-GB" sz="2800" dirty="0"/>
              <a:t>: Triggers audio alerts when drowsiness is detected.</a:t>
            </a:r>
          </a:p>
          <a:p>
            <a:pPr algn="just"/>
            <a:r>
              <a:rPr lang="en-GB" sz="2800" b="1" dirty="0"/>
              <a:t>System Integration Module</a:t>
            </a:r>
            <a:r>
              <a:rPr lang="en-GB" sz="2800" dirty="0"/>
              <a:t>: Ensures smooth processing and real-time efficiency.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52600" y="6400800"/>
            <a:ext cx="5638800" cy="365125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5BB0C-1196-B7C5-F672-E403795F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E4555-368C-D0B5-6582-309242CA3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2DB33-C9A8-8AAB-9B51-96705F6C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886200" cy="365125"/>
          </a:xfrm>
        </p:spPr>
        <p:txBody>
          <a:bodyPr/>
          <a:lstStyle/>
          <a:p>
            <a:r>
              <a:rPr lang="en-US" dirty="0"/>
              <a:t>DEPARTMENT OF COMPUTER SCIENCE AND ENGINEERING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CE73B4-AC26-BBA0-E8F1-B3A17E54C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11512"/>
            <a:ext cx="3514278" cy="42922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5173B1-0F42-AE7D-C946-6B3DD2271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678" y="1606550"/>
            <a:ext cx="3713602" cy="429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63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8473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REFERENCES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6351"/>
            <a:ext cx="7620000" cy="273049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511224"/>
          </a:xfrm>
        </p:spPr>
        <p:txBody>
          <a:bodyPr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en-GB" sz="1650" dirty="0" err="1"/>
              <a:t>Ranjitha</a:t>
            </a:r>
            <a:r>
              <a:rPr lang="en-GB" sz="1650" dirty="0"/>
              <a:t>, M. M., </a:t>
            </a:r>
            <a:r>
              <a:rPr lang="en-GB" sz="1650" dirty="0" err="1"/>
              <a:t>Ushasree</a:t>
            </a:r>
            <a:r>
              <a:rPr lang="en-GB" sz="1650" dirty="0"/>
              <a:t>, R., &amp; </a:t>
            </a:r>
            <a:r>
              <a:rPr lang="en-GB" sz="1650" dirty="0" err="1"/>
              <a:t>Chitra</a:t>
            </a:r>
            <a:r>
              <a:rPr lang="en-GB" sz="1650" dirty="0"/>
              <a:t>, B. (2024). Driver Drowsiness Detection System. </a:t>
            </a:r>
            <a:r>
              <a:rPr lang="en-GB" sz="1650" i="1" dirty="0"/>
              <a:t>INTI JOURNAL</a:t>
            </a:r>
            <a:r>
              <a:rPr lang="en-GB" sz="1650" dirty="0"/>
              <a:t>, </a:t>
            </a:r>
            <a:r>
              <a:rPr lang="en-GB" sz="1650" i="1" dirty="0"/>
              <a:t>2024</a:t>
            </a:r>
            <a:r>
              <a:rPr lang="en-GB" sz="1650" dirty="0"/>
              <a:t>(11), 1-8.</a:t>
            </a:r>
            <a:r>
              <a:rPr lang="en-IN" sz="1650" dirty="0"/>
              <a:t> </a:t>
            </a:r>
            <a:r>
              <a:rPr lang="en-IN" sz="1650" b="1" dirty="0"/>
              <a:t>[Base paper]</a:t>
            </a:r>
          </a:p>
          <a:p>
            <a:pPr algn="just">
              <a:buFont typeface="+mj-lt"/>
              <a:buAutoNum type="arabicPeriod"/>
            </a:pPr>
            <a:r>
              <a:rPr lang="en-GB" sz="1650" dirty="0" err="1"/>
              <a:t>Titare</a:t>
            </a:r>
            <a:r>
              <a:rPr lang="en-GB" sz="1650" dirty="0"/>
              <a:t>, S., </a:t>
            </a:r>
            <a:r>
              <a:rPr lang="en-GB" sz="1650" dirty="0" err="1"/>
              <a:t>Chinchghare</a:t>
            </a:r>
            <a:r>
              <a:rPr lang="en-GB" sz="1650" dirty="0"/>
              <a:t>, S., &amp; </a:t>
            </a:r>
            <a:r>
              <a:rPr lang="en-GB" sz="1650" dirty="0" err="1"/>
              <a:t>Hande</a:t>
            </a:r>
            <a:r>
              <a:rPr lang="en-GB" sz="1650" dirty="0"/>
              <a:t>, K. N. (2021). Driver drowsiness detection and alert system. </a:t>
            </a:r>
            <a:r>
              <a:rPr lang="en-GB" sz="1650" i="1" dirty="0"/>
              <a:t>International Journal of Scientific Research in Computer Science, Engineering and Information Technology</a:t>
            </a:r>
            <a:r>
              <a:rPr lang="en-GB" sz="1650" dirty="0"/>
              <a:t>, </a:t>
            </a:r>
            <a:r>
              <a:rPr lang="en-GB" sz="1650" i="1" dirty="0"/>
              <a:t>7</a:t>
            </a:r>
            <a:r>
              <a:rPr lang="en-GB" sz="1650" dirty="0"/>
              <a:t>(3), 583-588.</a:t>
            </a:r>
          </a:p>
          <a:p>
            <a:pPr algn="just">
              <a:buFont typeface="+mj-lt"/>
              <a:buAutoNum type="arabicPeriod"/>
            </a:pPr>
            <a:r>
              <a:rPr lang="en-GB" sz="1650" dirty="0" err="1"/>
              <a:t>Thulasimani</a:t>
            </a:r>
            <a:r>
              <a:rPr lang="en-GB" sz="1650" dirty="0"/>
              <a:t>, L., &amp; SP, P. (2021). Real time driver drowsiness detection using </a:t>
            </a:r>
            <a:r>
              <a:rPr lang="en-GB" sz="1650" dirty="0" err="1"/>
              <a:t>opencv</a:t>
            </a:r>
            <a:r>
              <a:rPr lang="en-GB" sz="1650" dirty="0"/>
              <a:t> and facial landmarks. </a:t>
            </a:r>
            <a:r>
              <a:rPr lang="en-GB" sz="1650" i="1" dirty="0"/>
              <a:t>Int. J. of Aquatic Science</a:t>
            </a:r>
            <a:r>
              <a:rPr lang="en-GB" sz="1650" dirty="0"/>
              <a:t>, </a:t>
            </a:r>
            <a:r>
              <a:rPr lang="en-GB" sz="1650" i="1" dirty="0"/>
              <a:t>12</a:t>
            </a:r>
            <a:r>
              <a:rPr lang="en-GB" sz="1650" dirty="0"/>
              <a:t>(2), 4297-4314.</a:t>
            </a:r>
          </a:p>
          <a:p>
            <a:pPr algn="just">
              <a:buFont typeface="+mj-lt"/>
              <a:buAutoNum type="arabicPeriod"/>
            </a:pPr>
            <a:r>
              <a:rPr lang="en-GB" sz="1650" dirty="0"/>
              <a:t>Hasan, M. M., Watling, C. N., &amp; Larue, G. S. (2024). Validation and interpretation of a multimodal drowsiness detection system using explainable machine learning. </a:t>
            </a:r>
            <a:r>
              <a:rPr lang="en-GB" sz="1650" i="1" dirty="0"/>
              <a:t>Computer Methods and Programs in Biomedicine</a:t>
            </a:r>
            <a:r>
              <a:rPr lang="en-GB" sz="1650" dirty="0"/>
              <a:t>, </a:t>
            </a:r>
            <a:r>
              <a:rPr lang="en-GB" sz="1650" i="1" dirty="0"/>
              <a:t>243</a:t>
            </a:r>
            <a:r>
              <a:rPr lang="en-GB" sz="1650" dirty="0"/>
              <a:t>, 107925.</a:t>
            </a:r>
            <a:endParaRPr lang="en-IN" sz="1650" b="1" dirty="0"/>
          </a:p>
          <a:p>
            <a:pPr algn="just">
              <a:buFont typeface="+mj-lt"/>
              <a:buAutoNum type="arabicPeriod"/>
            </a:pPr>
            <a:r>
              <a:rPr lang="en-US" sz="1650" dirty="0">
                <a:cs typeface="Times New Roman" pitchFamily="18" charset="0"/>
              </a:rPr>
              <a:t>M. </a:t>
            </a:r>
            <a:r>
              <a:rPr lang="en-US" sz="1650" dirty="0" err="1">
                <a:cs typeface="Times New Roman" pitchFamily="18" charset="0"/>
              </a:rPr>
              <a:t>Siwach</a:t>
            </a:r>
            <a:r>
              <a:rPr lang="en-US" sz="1650" dirty="0">
                <a:cs typeface="Times New Roman" pitchFamily="18" charset="0"/>
              </a:rPr>
              <a:t>, S. Mann and D. Gupta, "A Practical Implementation of Driver Drowsiness Detection Using Facial Landmarks," 2022 10th International Conference on Reliability, </a:t>
            </a:r>
            <a:r>
              <a:rPr lang="en-US" sz="1650" dirty="0" err="1">
                <a:cs typeface="Times New Roman" pitchFamily="18" charset="0"/>
              </a:rPr>
              <a:t>Infocom</a:t>
            </a:r>
            <a:r>
              <a:rPr lang="en-US" sz="1650" dirty="0">
                <a:cs typeface="Times New Roman" pitchFamily="18" charset="0"/>
              </a:rPr>
              <a:t> Technologies and Optimization (Trends and Future Directions) (ICRITO), Noida, India, 2022, pp. 1-4, </a:t>
            </a:r>
            <a:r>
              <a:rPr lang="en-US" sz="1650" dirty="0" err="1">
                <a:cs typeface="Times New Roman" pitchFamily="18" charset="0"/>
              </a:rPr>
              <a:t>doi</a:t>
            </a:r>
            <a:r>
              <a:rPr lang="en-US" sz="1650" dirty="0">
                <a:cs typeface="Times New Roman" pitchFamily="18" charset="0"/>
              </a:rPr>
              <a:t>: 10.1109/ICRITO56286.2022.9964990. </a:t>
            </a:r>
          </a:p>
          <a:p>
            <a:pPr algn="just">
              <a:buFont typeface="+mj-lt"/>
              <a:buAutoNum type="arabicPeriod"/>
            </a:pPr>
            <a:r>
              <a:rPr lang="en-IN" sz="1650" dirty="0" err="1"/>
              <a:t>Shiney</a:t>
            </a:r>
            <a:r>
              <a:rPr lang="en-IN" sz="1650" dirty="0"/>
              <a:t>, S. A., </a:t>
            </a:r>
            <a:r>
              <a:rPr lang="en-IN" sz="1650" dirty="0" err="1"/>
              <a:t>Seetharaman</a:t>
            </a:r>
            <a:r>
              <a:rPr lang="en-IN" sz="1650" dirty="0"/>
              <a:t>, R., </a:t>
            </a:r>
            <a:r>
              <a:rPr lang="en-IN" sz="1650" dirty="0" err="1"/>
              <a:t>Mageshwari</a:t>
            </a:r>
            <a:r>
              <a:rPr lang="en-IN" sz="1650" dirty="0"/>
              <a:t>, N., </a:t>
            </a:r>
            <a:r>
              <a:rPr lang="en-IN" sz="1650" dirty="0" err="1"/>
              <a:t>Saikiran</a:t>
            </a:r>
            <a:r>
              <a:rPr lang="en-IN" sz="1650" dirty="0"/>
              <a:t>, S., </a:t>
            </a:r>
            <a:r>
              <a:rPr lang="en-IN" sz="1650" dirty="0" err="1"/>
              <a:t>Sulaksha</a:t>
            </a:r>
            <a:r>
              <a:rPr lang="en-IN" sz="1650" dirty="0"/>
              <a:t>, B. K., </a:t>
            </a:r>
            <a:r>
              <a:rPr lang="en-IN" sz="1650" dirty="0" err="1"/>
              <a:t>Pravin</a:t>
            </a:r>
            <a:r>
              <a:rPr lang="en-IN" sz="1650" dirty="0"/>
              <a:t>, S. S., &amp; </a:t>
            </a:r>
            <a:r>
              <a:rPr lang="en-IN" sz="1650" dirty="0" err="1"/>
              <a:t>Dheepak</a:t>
            </a:r>
            <a:r>
              <a:rPr lang="en-IN" sz="1650" dirty="0"/>
              <a:t>, P. L. M. (2024, September). A Methodology for Driver Drowsiness Detection based on </a:t>
            </a:r>
            <a:r>
              <a:rPr lang="en-IN" sz="1650" dirty="0" err="1"/>
              <a:t>OpenCV</a:t>
            </a:r>
            <a:r>
              <a:rPr lang="en-IN" sz="1650" dirty="0"/>
              <a:t> and </a:t>
            </a:r>
            <a:r>
              <a:rPr lang="en-IN" sz="1650" dirty="0" err="1"/>
              <a:t>Dlib</a:t>
            </a:r>
            <a:r>
              <a:rPr lang="en-IN" sz="1650" dirty="0"/>
              <a:t> Libraries. In </a:t>
            </a:r>
            <a:r>
              <a:rPr lang="en-IN" sz="1650" i="1" dirty="0"/>
              <a:t>2024 5th International Conference on Smart Electronics and Communication (ICOSEC)</a:t>
            </a:r>
            <a:r>
              <a:rPr lang="en-IN" sz="1650" dirty="0"/>
              <a:t> (pp. 2047-2051). </a:t>
            </a:r>
          </a:p>
        </p:txBody>
      </p:sp>
    </p:spTree>
    <p:extLst>
      <p:ext uri="{BB962C8B-B14F-4D97-AF65-F5344CB8AC3E}">
        <p14:creationId xmlns:p14="http://schemas.microsoft.com/office/powerpoint/2010/main" val="156040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0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4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43345" y="990600"/>
            <a:ext cx="8229600" cy="5532438"/>
          </a:xfrm>
        </p:spPr>
        <p:txBody>
          <a:bodyPr>
            <a:noAutofit/>
          </a:bodyPr>
          <a:lstStyle/>
          <a:p>
            <a:pPr algn="just">
              <a:buFont typeface="+mj-lt"/>
              <a:buAutoNum type="arabicPeriod" startAt="7"/>
            </a:pPr>
            <a:r>
              <a:rPr lang="en-GB" sz="1650" dirty="0" err="1"/>
              <a:t>Mokashi</a:t>
            </a:r>
            <a:r>
              <a:rPr lang="en-GB" sz="1650" dirty="0"/>
              <a:t>, B., </a:t>
            </a:r>
            <a:r>
              <a:rPr lang="en-GB" sz="1650" dirty="0" err="1"/>
              <a:t>Tigadi</a:t>
            </a:r>
            <a:r>
              <a:rPr lang="en-GB" sz="1650" dirty="0"/>
              <a:t>, A. S., </a:t>
            </a:r>
            <a:r>
              <a:rPr lang="en-GB" sz="1650" dirty="0" err="1"/>
              <a:t>Chilad</a:t>
            </a:r>
            <a:r>
              <a:rPr lang="en-GB" sz="1650" dirty="0"/>
              <a:t>, B., </a:t>
            </a:r>
            <a:r>
              <a:rPr lang="en-GB" sz="1650" dirty="0" err="1"/>
              <a:t>Rudrappa</a:t>
            </a:r>
            <a:r>
              <a:rPr lang="en-GB" sz="1650" dirty="0"/>
              <a:t>, G., &amp; </a:t>
            </a:r>
            <a:r>
              <a:rPr lang="en-GB" sz="1650" dirty="0" err="1"/>
              <a:t>Jadhav</a:t>
            </a:r>
            <a:r>
              <a:rPr lang="en-GB" sz="1650" dirty="0"/>
              <a:t>, S. (2024, May). Deep Learning Approach for Drowsiness Detection Using Facial Features. In </a:t>
            </a:r>
            <a:r>
              <a:rPr lang="en-GB" sz="1650" i="1" dirty="0"/>
              <a:t>2024 5th International Conference for Emerging Technology (INCET)</a:t>
            </a:r>
            <a:r>
              <a:rPr lang="en-GB" sz="1650" dirty="0"/>
              <a:t> (pp. 1-7). IEEE.</a:t>
            </a:r>
          </a:p>
          <a:p>
            <a:pPr algn="just">
              <a:buFont typeface="+mj-lt"/>
              <a:buAutoNum type="arabicPeriod" startAt="7"/>
            </a:pPr>
            <a:r>
              <a:rPr lang="en-GB" sz="1650" dirty="0" err="1"/>
              <a:t>Essel</a:t>
            </a:r>
            <a:r>
              <a:rPr lang="en-GB" sz="1650" dirty="0"/>
              <a:t>, E., Lacy, F., </a:t>
            </a:r>
            <a:r>
              <a:rPr lang="en-GB" sz="1650" dirty="0" err="1"/>
              <a:t>Albalooshi</a:t>
            </a:r>
            <a:r>
              <a:rPr lang="en-GB" sz="1650" dirty="0"/>
              <a:t>, F., </a:t>
            </a:r>
            <a:r>
              <a:rPr lang="en-GB" sz="1650" dirty="0" err="1"/>
              <a:t>Elmedany</a:t>
            </a:r>
            <a:r>
              <a:rPr lang="en-GB" sz="1650" dirty="0"/>
              <a:t>, W., &amp; Ismail, Y. (2024). Drowsiness Detection in Drivers Using Facial Feature Analysis. </a:t>
            </a:r>
            <a:r>
              <a:rPr lang="en-GB" sz="1650" i="1" dirty="0"/>
              <a:t>Applied Sciences</a:t>
            </a:r>
            <a:r>
              <a:rPr lang="en-GB" sz="1650" dirty="0"/>
              <a:t>, </a:t>
            </a:r>
            <a:r>
              <a:rPr lang="en-GB" sz="1650" i="1" dirty="0"/>
              <a:t>15</a:t>
            </a:r>
            <a:r>
              <a:rPr lang="en-GB" sz="1650" dirty="0"/>
              <a:t>(1), 20.</a:t>
            </a:r>
          </a:p>
          <a:p>
            <a:pPr algn="just">
              <a:buFont typeface="+mj-lt"/>
              <a:buAutoNum type="arabicPeriod" startAt="7"/>
            </a:pPr>
            <a:r>
              <a:rPr lang="en-GB" sz="1650" dirty="0"/>
              <a:t>Liu, K., &amp; </a:t>
            </a:r>
            <a:r>
              <a:rPr lang="en-GB" sz="1650" dirty="0" err="1"/>
              <a:t>Guo</a:t>
            </a:r>
            <a:r>
              <a:rPr lang="en-GB" sz="1650" dirty="0"/>
              <a:t>, P. (2024, September). Design and Implementation of Fatigue Driving Detection System Based on </a:t>
            </a:r>
            <a:r>
              <a:rPr lang="en-GB" sz="1650" dirty="0" err="1"/>
              <a:t>OpenCV</a:t>
            </a:r>
            <a:r>
              <a:rPr lang="en-GB" sz="1650" dirty="0"/>
              <a:t>. In </a:t>
            </a:r>
            <a:r>
              <a:rPr lang="en-GB" sz="1650" i="1" dirty="0"/>
              <a:t>Proceedings of the 2024 7th International Conference on Computer Information Science and Artificial Intelligence</a:t>
            </a:r>
            <a:r>
              <a:rPr lang="en-GB" sz="1650" dirty="0"/>
              <a:t> (pp. 166-172).</a:t>
            </a:r>
          </a:p>
          <a:p>
            <a:pPr algn="just">
              <a:buFont typeface="+mj-lt"/>
              <a:buAutoNum type="arabicPeriod" startAt="7"/>
            </a:pPr>
            <a:r>
              <a:rPr lang="en-IN" sz="1650" dirty="0"/>
              <a:t>Kumar, A. S., </a:t>
            </a:r>
            <a:r>
              <a:rPr lang="en-IN" sz="1650" dirty="0" err="1"/>
              <a:t>Gopirajan</a:t>
            </a:r>
            <a:r>
              <a:rPr lang="en-IN" sz="1650" dirty="0"/>
              <a:t>, P., </a:t>
            </a:r>
            <a:r>
              <a:rPr lang="en-IN" sz="1650" dirty="0" err="1"/>
              <a:t>Ramasamy</a:t>
            </a:r>
            <a:r>
              <a:rPr lang="en-IN" sz="1650" dirty="0"/>
              <a:t>, J., &amp; Jackson, B. (2024, April). Machine Learning and </a:t>
            </a:r>
            <a:r>
              <a:rPr lang="en-IN" sz="1650" dirty="0" err="1"/>
              <a:t>OpenCV</a:t>
            </a:r>
            <a:r>
              <a:rPr lang="en-IN" sz="1650" dirty="0"/>
              <a:t>: A Powerful Combination for Driver Drowsiness Detection. In </a:t>
            </a:r>
            <a:r>
              <a:rPr lang="en-IN" sz="1650" i="1" dirty="0"/>
              <a:t>2024 International Conference on Communication, Computing and Internet of Things (IC3IoT)</a:t>
            </a:r>
            <a:r>
              <a:rPr lang="en-IN" sz="1650" dirty="0"/>
              <a:t> (pp. 1-5). IEEE.</a:t>
            </a:r>
          </a:p>
          <a:p>
            <a:pPr algn="just">
              <a:buFont typeface="+mj-lt"/>
              <a:buAutoNum type="arabicPeriod" startAt="7"/>
            </a:pPr>
            <a:r>
              <a:rPr lang="en-IN" sz="1650" dirty="0" err="1"/>
              <a:t>Pandi</a:t>
            </a:r>
            <a:r>
              <a:rPr lang="en-IN" sz="1650" dirty="0"/>
              <a:t>, C., Anish, T. P., </a:t>
            </a:r>
            <a:r>
              <a:rPr lang="en-IN" sz="1650" dirty="0" err="1"/>
              <a:t>Selvanayaki</a:t>
            </a:r>
            <a:r>
              <a:rPr lang="en-IN" sz="1650" dirty="0"/>
              <a:t>, S., </a:t>
            </a:r>
            <a:r>
              <a:rPr lang="en-IN" sz="1650" dirty="0" err="1"/>
              <a:t>Jagadeesan</a:t>
            </a:r>
            <a:r>
              <a:rPr lang="en-IN" sz="1650" dirty="0"/>
              <a:t>, P., </a:t>
            </a:r>
            <a:r>
              <a:rPr lang="en-IN" sz="1650" dirty="0" err="1"/>
              <a:t>Vedaraj</a:t>
            </a:r>
            <a:r>
              <a:rPr lang="en-IN" sz="1650" dirty="0"/>
              <a:t>, M., &amp; Sanjay, R. (2024, April). Detecting Driver Fatigue with Python and </a:t>
            </a:r>
            <a:r>
              <a:rPr lang="en-IN" sz="1650" dirty="0" err="1"/>
              <a:t>OpenCV</a:t>
            </a:r>
            <a:r>
              <a:rPr lang="en-IN" sz="1650" dirty="0"/>
              <a:t>. In </a:t>
            </a:r>
            <a:r>
              <a:rPr lang="en-IN" sz="1650" i="1" dirty="0"/>
              <a:t>2024 10th International Conference on Communication and Signal Processing (ICCSP)</a:t>
            </a:r>
            <a:r>
              <a:rPr lang="en-IN" sz="1650" dirty="0"/>
              <a:t> (pp. 355-358). IEEE.</a:t>
            </a:r>
          </a:p>
          <a:p>
            <a:pPr algn="just">
              <a:buFont typeface="+mj-lt"/>
              <a:buAutoNum type="arabicPeriod" startAt="12"/>
            </a:pPr>
            <a:r>
              <a:rPr lang="en-GB" sz="1650" dirty="0"/>
              <a:t>Yang, L., Yang, H., Wei, H., Hu, Z., &amp; </a:t>
            </a:r>
            <a:r>
              <a:rPr lang="en-GB" sz="1650" dirty="0" err="1"/>
              <a:t>Lv</a:t>
            </a:r>
            <a:r>
              <a:rPr lang="en-GB" sz="1650" dirty="0"/>
              <a:t>, C. (2024). Video-based driver drowsiness detection with optimised utilization of key facial features. </a:t>
            </a:r>
            <a:r>
              <a:rPr lang="en-GB" sz="1650" i="1" dirty="0"/>
              <a:t>IEEE Transactions on Intelligent Transportation Systems</a:t>
            </a:r>
            <a:r>
              <a:rPr lang="en-GB" sz="1650" dirty="0"/>
              <a:t>.</a:t>
            </a:r>
          </a:p>
          <a:p>
            <a:pPr algn="just">
              <a:buFont typeface="+mj-lt"/>
              <a:buAutoNum type="arabicPeriod" startAt="12"/>
            </a:pPr>
            <a:r>
              <a:rPr lang="en-GB" sz="1650" dirty="0" err="1"/>
              <a:t>Rupani</a:t>
            </a:r>
            <a:r>
              <a:rPr lang="en-GB" sz="1650" dirty="0"/>
              <a:t>, V. S. K., </a:t>
            </a:r>
            <a:r>
              <a:rPr lang="en-GB" sz="1650" dirty="0" err="1"/>
              <a:t>Thushar</a:t>
            </a:r>
            <a:r>
              <a:rPr lang="en-GB" sz="1650" dirty="0"/>
              <a:t>, V. V. S., &amp; </a:t>
            </a:r>
            <a:r>
              <a:rPr lang="en-GB" sz="1650" dirty="0" err="1"/>
              <a:t>Tejith</a:t>
            </a:r>
            <a:r>
              <a:rPr lang="en-GB" sz="1650" dirty="0"/>
              <a:t>, K. (2024). Real-Time Drowsiness Detection Using Eye Aspect Ratio and Facial Landmark Detection. </a:t>
            </a:r>
            <a:r>
              <a:rPr lang="en-GB" sz="1650" dirty="0" err="1"/>
              <a:t>arXiv</a:t>
            </a:r>
            <a:r>
              <a:rPr lang="en-GB" sz="1650" dirty="0"/>
              <a:t> preprint arXiv:2408.05836.</a:t>
            </a:r>
            <a:endParaRPr lang="en-IN" sz="1650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748145" y="6523038"/>
            <a:ext cx="76200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2926603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31838"/>
          </a:xfrm>
        </p:spPr>
        <p:txBody>
          <a:bodyPr/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4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60438"/>
            <a:ext cx="8229600" cy="5502276"/>
          </a:xfrm>
        </p:spPr>
        <p:txBody>
          <a:bodyPr>
            <a:noAutofit/>
          </a:bodyPr>
          <a:lstStyle/>
          <a:p>
            <a:pPr algn="just">
              <a:buFont typeface="+mj-lt"/>
              <a:buAutoNum type="arabicPeriod" startAt="14"/>
            </a:pPr>
            <a:r>
              <a:rPr lang="en-IN" sz="1650" dirty="0"/>
              <a:t>S. </a:t>
            </a:r>
            <a:r>
              <a:rPr lang="en-IN" sz="1650" dirty="0" err="1"/>
              <a:t>Mohanty</a:t>
            </a:r>
            <a:r>
              <a:rPr lang="en-IN" sz="1650" dirty="0"/>
              <a:t>, S. V. </a:t>
            </a:r>
            <a:r>
              <a:rPr lang="en-IN" sz="1650" dirty="0" err="1"/>
              <a:t>Hegde</a:t>
            </a:r>
            <a:r>
              <a:rPr lang="en-IN" sz="1650" dirty="0"/>
              <a:t>, S. Prasad and J. </a:t>
            </a:r>
            <a:r>
              <a:rPr lang="en-IN" sz="1650" dirty="0" err="1"/>
              <a:t>Manikandan</a:t>
            </a:r>
            <a:r>
              <a:rPr lang="en-IN" sz="1650" dirty="0"/>
              <a:t>, "Design of Real-time Drowsiness Detection System using </a:t>
            </a:r>
            <a:r>
              <a:rPr lang="en-IN" sz="1650" dirty="0" err="1"/>
              <a:t>Dlib</a:t>
            </a:r>
            <a:r>
              <a:rPr lang="en-IN" sz="1650" dirty="0"/>
              <a:t>," 2019 IEEE International WIE Conference on Electrical and Computer Engineering (WIECON-ECE), Bangalore, India, 2019, pp. 1-4, </a:t>
            </a:r>
            <a:r>
              <a:rPr lang="en-IN" sz="1650" dirty="0" err="1"/>
              <a:t>doi</a:t>
            </a:r>
            <a:r>
              <a:rPr lang="en-IN" sz="1650" dirty="0"/>
              <a:t>: 10.1109/WIECON-ECE48653.2019.9019910.</a:t>
            </a:r>
          </a:p>
          <a:p>
            <a:pPr algn="just">
              <a:buFont typeface="+mj-lt"/>
              <a:buAutoNum type="arabicPeriod" startAt="14"/>
            </a:pPr>
            <a:r>
              <a:rPr lang="en-IN" sz="1650" dirty="0"/>
              <a:t>P. Singh, S. P. S. Chauhan and E. Rajesh, "Real-Time Driver Drowsiness Detection Using </a:t>
            </a:r>
            <a:r>
              <a:rPr lang="en-IN" sz="1650" dirty="0" err="1"/>
              <a:t>Dlib</a:t>
            </a:r>
            <a:r>
              <a:rPr lang="en-IN" sz="1650" dirty="0"/>
              <a:t> And </a:t>
            </a:r>
            <a:r>
              <a:rPr lang="en-IN" sz="1650" dirty="0" err="1"/>
              <a:t>openCV</a:t>
            </a:r>
            <a:r>
              <a:rPr lang="en-IN" sz="1650" dirty="0"/>
              <a:t>," 2022 4th International Conference on Advances in Computing, Communication Control and Networking (ICAC3N), Greater Noida, India, 2022, pp. 956-960, </a:t>
            </a:r>
            <a:r>
              <a:rPr lang="en-IN" sz="1650" dirty="0" err="1"/>
              <a:t>doi</a:t>
            </a:r>
            <a:r>
              <a:rPr lang="en-IN" sz="1650" dirty="0"/>
              <a:t>: 10.1109/ICAC3N56670.2022.10074245.</a:t>
            </a:r>
          </a:p>
          <a:p>
            <a:pPr algn="just">
              <a:buFont typeface="+mj-lt"/>
              <a:buAutoNum type="arabicPeriod" startAt="14"/>
            </a:pPr>
            <a:r>
              <a:rPr lang="en-IN" sz="1650" dirty="0"/>
              <a:t>S. </a:t>
            </a:r>
            <a:r>
              <a:rPr lang="en-IN" sz="1650" dirty="0" err="1"/>
              <a:t>Rathod</a:t>
            </a:r>
            <a:r>
              <a:rPr lang="en-IN" sz="1650" dirty="0"/>
              <a:t>, T. Mali, Y. </a:t>
            </a:r>
            <a:r>
              <a:rPr lang="en-IN" sz="1650" dirty="0" err="1"/>
              <a:t>Jogani</a:t>
            </a:r>
            <a:r>
              <a:rPr lang="en-IN" sz="1650" dirty="0"/>
              <a:t>, N. </a:t>
            </a:r>
            <a:r>
              <a:rPr lang="en-IN" sz="1650" dirty="0" err="1"/>
              <a:t>Faldu</a:t>
            </a:r>
            <a:r>
              <a:rPr lang="en-IN" sz="1650" dirty="0"/>
              <a:t>, V. </a:t>
            </a:r>
            <a:r>
              <a:rPr lang="en-IN" sz="1650" dirty="0" err="1"/>
              <a:t>Odedra</a:t>
            </a:r>
            <a:r>
              <a:rPr lang="en-IN" sz="1650" dirty="0"/>
              <a:t> and P. K. </a:t>
            </a:r>
            <a:r>
              <a:rPr lang="en-IN" sz="1650" dirty="0" err="1"/>
              <a:t>Barik</a:t>
            </a:r>
            <a:r>
              <a:rPr lang="en-IN" sz="1650" dirty="0"/>
              <a:t>, "RealD3: A Real-time Driver Drowsiness Detection Scheme Using Machine Learning," 2023 IEEE Wireless Antenna and Microwave Symposium (WAMS), Ahmedabad, India, 2023, pp. 1-5, </a:t>
            </a:r>
            <a:r>
              <a:rPr lang="en-IN" sz="1650" dirty="0" err="1"/>
              <a:t>doi</a:t>
            </a:r>
            <a:r>
              <a:rPr lang="en-IN" sz="1650" dirty="0"/>
              <a:t>: 10.1109/WAMS57261.2023.10242860.</a:t>
            </a:r>
          </a:p>
          <a:p>
            <a:pPr algn="just">
              <a:buFont typeface="+mj-lt"/>
              <a:buAutoNum type="arabicPeriod" startAt="14"/>
            </a:pPr>
            <a:r>
              <a:rPr lang="en-IN" sz="1650" dirty="0"/>
              <a:t>V. </a:t>
            </a:r>
            <a:r>
              <a:rPr lang="en-IN" sz="1650" dirty="0" err="1"/>
              <a:t>Singhal</a:t>
            </a:r>
            <a:r>
              <a:rPr lang="en-IN" sz="1650" dirty="0"/>
              <a:t>, N. </a:t>
            </a:r>
            <a:r>
              <a:rPr lang="en-IN" sz="1650" dirty="0" err="1"/>
              <a:t>Soni</a:t>
            </a:r>
            <a:r>
              <a:rPr lang="en-IN" sz="1650" dirty="0"/>
              <a:t>, K. Khatri, B. K. </a:t>
            </a:r>
            <a:r>
              <a:rPr lang="en-IN" sz="1650" dirty="0" err="1"/>
              <a:t>Chokkar</a:t>
            </a:r>
            <a:r>
              <a:rPr lang="en-IN" sz="1650" dirty="0"/>
              <a:t> and K. Kumar, "Drowsiness Detection and Alert System using </a:t>
            </a:r>
            <a:r>
              <a:rPr lang="en-IN" sz="1650" dirty="0" err="1"/>
              <a:t>DLib</a:t>
            </a:r>
            <a:r>
              <a:rPr lang="en-IN" sz="1650" dirty="0"/>
              <a:t>," 2023 International Conference on Advances in Computation, Communication and Information Technology (ICAICCIT), Faridabad, India, 2023, pp. 242-246, </a:t>
            </a:r>
            <a:r>
              <a:rPr lang="en-IN" sz="1650" dirty="0" err="1"/>
              <a:t>doi</a:t>
            </a:r>
            <a:r>
              <a:rPr lang="en-IN" sz="1650" dirty="0"/>
              <a:t>: 10.1109/ICAICCIT60255.2023.10465683. </a:t>
            </a:r>
          </a:p>
          <a:p>
            <a:pPr algn="just">
              <a:buFont typeface="+mj-lt"/>
              <a:buAutoNum type="arabicPeriod" startAt="14"/>
            </a:pPr>
            <a:r>
              <a:rPr lang="en-IN" sz="1650" dirty="0"/>
              <a:t>J. </a:t>
            </a:r>
            <a:r>
              <a:rPr lang="en-IN" sz="1650" dirty="0" err="1"/>
              <a:t>Chandiwala</a:t>
            </a:r>
            <a:r>
              <a:rPr lang="en-IN" sz="1650" dirty="0"/>
              <a:t> and S. Agarwal, "Driver’s real-time Drowsiness Detection using Adaptable Eye Aspect Ratio and Smart Alarm System," 2021 7th International Conference on Advanced Computing and Communication Systems (ICACCS), Coimbatore, India, 2021, pp. 1350-1355, </a:t>
            </a:r>
            <a:r>
              <a:rPr lang="en-IN" sz="1650" dirty="0" err="1"/>
              <a:t>doi</a:t>
            </a:r>
            <a:r>
              <a:rPr lang="en-IN" sz="1650" dirty="0"/>
              <a:t>: 10.1109/ICACCS51430.2021.9441756.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762000" y="6462714"/>
            <a:ext cx="76200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63894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700" dirty="0"/>
              <a:t>Driver fatigue is a major cause of road accidents, and this project uses computer vision to monitor eye closure and yawning patterns with advanced detection algorithms.</a:t>
            </a:r>
          </a:p>
          <a:p>
            <a:pPr algn="just"/>
            <a:r>
              <a:rPr lang="en-GB" sz="2700" dirty="0"/>
              <a:t>The system is non-intrusive, cost-effective, and provides real-time alerts, making it adaptable to different environments and ensuring driver safety.</a:t>
            </a:r>
          </a:p>
          <a:p>
            <a:pPr algn="just"/>
            <a:r>
              <a:rPr lang="en-GB" sz="2700" dirty="0"/>
              <a:t>Machine learning techniques enhance accuracy over time, enabling improved performance and reliability in diverse driving conditions.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317961"/>
            <a:ext cx="6553200" cy="349249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46881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GB" sz="3300" dirty="0"/>
              <a:t>Drowsiness detection is a safety technology aimed at preventing accidents caused by driver exhaustion.</a:t>
            </a:r>
          </a:p>
          <a:p>
            <a:pPr algn="just"/>
            <a:r>
              <a:rPr lang="en-GB" sz="3300" dirty="0"/>
              <a:t>The project leverages artificial intelligence (AI), specifically computer vision and machine learning, to track eye movement and yawning patterns in real-time.</a:t>
            </a:r>
          </a:p>
          <a:p>
            <a:pPr algn="just"/>
            <a:r>
              <a:rPr lang="en-GB" sz="3300" dirty="0"/>
              <a:t>The system employs image processing and predictive </a:t>
            </a:r>
            <a:r>
              <a:rPr lang="en-GB" sz="3300" dirty="0" err="1"/>
              <a:t>modeling</a:t>
            </a:r>
            <a:r>
              <a:rPr lang="en-GB" sz="3300" dirty="0"/>
              <a:t> techniques to improve detection accuracy and ensure a non-intrusive, user-friendly experience for various driving conditions.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52500" y="6324889"/>
            <a:ext cx="7239000" cy="349249"/>
          </a:xfrm>
        </p:spPr>
        <p:txBody>
          <a:bodyPr/>
          <a:lstStyle/>
          <a:p>
            <a:r>
              <a:rPr lang="en-US" dirty="0"/>
              <a:t>DEPARTMENT OF COMPUTER SCIENCE AND ENGINEERING </a:t>
            </a:r>
          </a:p>
        </p:txBody>
      </p:sp>
    </p:spTree>
    <p:extLst>
      <p:ext uri="{BB962C8B-B14F-4D97-AF65-F5344CB8AC3E}">
        <p14:creationId xmlns:p14="http://schemas.microsoft.com/office/powerpoint/2010/main" val="95719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292515"/>
            <a:ext cx="8229600" cy="5029200"/>
          </a:xfrm>
        </p:spPr>
        <p:txBody>
          <a:bodyPr>
            <a:noAutofit/>
          </a:bodyPr>
          <a:lstStyle/>
          <a:p>
            <a:pPr algn="just"/>
            <a:r>
              <a:rPr lang="en-GB" sz="2800" dirty="0"/>
              <a:t>To continuously track eye closure and yawning patterns for accurate drowsiness detection.</a:t>
            </a:r>
          </a:p>
          <a:p>
            <a:pPr algn="just"/>
            <a:endParaRPr lang="en-GB" sz="2800" dirty="0"/>
          </a:p>
          <a:p>
            <a:pPr algn="just"/>
            <a:r>
              <a:rPr lang="en-GB" sz="2800" dirty="0"/>
              <a:t>To provide real-time audio alerts to prevent accidents and ensure driver safety.</a:t>
            </a:r>
          </a:p>
          <a:p>
            <a:pPr algn="just"/>
            <a:endParaRPr lang="en-GB" sz="2800" dirty="0"/>
          </a:p>
          <a:p>
            <a:pPr algn="just"/>
            <a:r>
              <a:rPr lang="en-GB" sz="2800" dirty="0"/>
              <a:t>To develop a cost-effective, adaptable system that maintains accuracy under various conditions.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67641" y="6300933"/>
            <a:ext cx="7408718" cy="322697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263875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1474"/>
            <a:ext cx="8229600" cy="4846926"/>
          </a:xfrm>
        </p:spPr>
        <p:txBody>
          <a:bodyPr>
            <a:noAutofit/>
          </a:bodyPr>
          <a:lstStyle/>
          <a:p>
            <a:pPr algn="just"/>
            <a:r>
              <a:rPr lang="en-GB" sz="2800" dirty="0"/>
              <a:t>Uses computer vision techniques to monitor eye closure and yawning patterns, providing instant alerts to prevent accidents.</a:t>
            </a:r>
          </a:p>
          <a:p>
            <a:pPr algn="just"/>
            <a:r>
              <a:rPr lang="en-GB" sz="2800" dirty="0"/>
              <a:t>Designed for seamless integration into vehicles without discomfort to the driver, ensuring affordability and ease of use.</a:t>
            </a:r>
          </a:p>
          <a:p>
            <a:pPr algn="just"/>
            <a:r>
              <a:rPr lang="en-GB" sz="2800" dirty="0"/>
              <a:t>Optimized to function effectively in different lighting and road conditions, ensuring reliability across various driving environments.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66900" y="6308725"/>
            <a:ext cx="5410200" cy="365125"/>
          </a:xfrm>
        </p:spPr>
        <p:txBody>
          <a:bodyPr/>
          <a:lstStyle/>
          <a:p>
            <a:r>
              <a:rPr lang="en-US" dirty="0"/>
              <a:t>DEPARTMENT OF COMPUTER SCIENCE AND ENGINEERING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LITERATURE SURVEY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00" y="6400800"/>
            <a:ext cx="5334000" cy="365125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796" y="1600200"/>
            <a:ext cx="8028407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LITERATURE SURVEY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38300" y="6400800"/>
            <a:ext cx="5867400" cy="365125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796" y="1600200"/>
            <a:ext cx="8028407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LITERATURE SURVEY 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00" y="6400800"/>
            <a:ext cx="5334000" cy="365125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796" y="1600200"/>
            <a:ext cx="8028407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LITERATURE SURVEY 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52600" y="6400800"/>
            <a:ext cx="5638800" cy="396875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010" y="1600200"/>
            <a:ext cx="7803979" cy="45259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9547</TotalTime>
  <Words>1529</Words>
  <Application>Microsoft Office PowerPoint</Application>
  <PresentationFormat>On-screen Show (4:3)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 SRM INSTITUTE OF SCIENCE AND TECHNOLOGY, Ramapuram SCHOOL OF COMPUTER SCIENCE AND ENGINEERING DEPARTMENT OF COMPUTER SCIENCE AND ENGINEERING 21CSP302L - PROJECT  </vt:lpstr>
      <vt:lpstr>ABSTRACT</vt:lpstr>
      <vt:lpstr>INTRODUCTION</vt:lpstr>
      <vt:lpstr>OBJECTIVES</vt:lpstr>
      <vt:lpstr>SCOPE</vt:lpstr>
      <vt:lpstr>LITERATURE SURVEY 1</vt:lpstr>
      <vt:lpstr>LITERATURE SURVEY 2</vt:lpstr>
      <vt:lpstr>LITERATURE SURVEY 3</vt:lpstr>
      <vt:lpstr>LITERATURE SURVEY 4</vt:lpstr>
      <vt:lpstr>PROBLEM STATEMENT </vt:lpstr>
      <vt:lpstr>ARCHITECTURE DIAGRAM</vt:lpstr>
      <vt:lpstr>FLOW DIAGRAM</vt:lpstr>
      <vt:lpstr>LIST OF MODULES</vt:lpstr>
      <vt:lpstr>RESULT</vt:lpstr>
      <vt:lpstr>REFERENCES 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SRM INSTITUTE OF SCIENCE AND TECHNOLOGY Ramapuram Campus , Chennai – 600 089 DEPARTMENT OF COMPUTER SCIENCE AND ENGINEERING</dc:title>
  <dc:creator>DELL</dc:creator>
  <cp:lastModifiedBy>Saravanan Meenakshisundaram</cp:lastModifiedBy>
  <cp:revision>46</cp:revision>
  <dcterms:created xsi:type="dcterms:W3CDTF">2023-07-26T03:49:14Z</dcterms:created>
  <dcterms:modified xsi:type="dcterms:W3CDTF">2025-04-29T06:02:57Z</dcterms:modified>
</cp:coreProperties>
</file>