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65" r:id="rId4"/>
    <p:sldId id="266" r:id="rId5"/>
    <p:sldId id="271" r:id="rId6"/>
    <p:sldId id="267" r:id="rId7"/>
    <p:sldId id="272" r:id="rId8"/>
    <p:sldId id="268" r:id="rId9"/>
    <p:sldId id="273" r:id="rId10"/>
    <p:sldId id="270" r:id="rId11"/>
    <p:sldId id="274" r:id="rId12"/>
    <p:sldId id="269" r:id="rId13"/>
    <p:sldId id="27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ED6"/>
    <a:srgbClr val="9EC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p:cViewPr varScale="1">
        <p:scale>
          <a:sx n="75" d="100"/>
          <a:sy n="75" d="100"/>
        </p:scale>
        <p:origin x="278"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B7821-6EEB-4424-ABCE-CD2EEDCEBA80}" type="datetimeFigureOut">
              <a:rPr lang="en-IN" smtClean="0"/>
              <a:t>20-05-2025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3FC9C-D623-4FDF-9B56-B0A4D5537905}" type="slidenum">
              <a:rPr lang="en-IN" smtClean="0"/>
              <a:t>‹#›</a:t>
            </a:fld>
            <a:endParaRPr lang="en-IN"/>
          </a:p>
        </p:txBody>
      </p:sp>
    </p:spTree>
    <p:extLst>
      <p:ext uri="{BB962C8B-B14F-4D97-AF65-F5344CB8AC3E}">
        <p14:creationId xmlns:p14="http://schemas.microsoft.com/office/powerpoint/2010/main" val="375220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FC9C-D623-4FDF-9B56-B0A4D5537905}" type="slidenum">
              <a:rPr lang="en-IN" smtClean="0"/>
              <a:t>10</a:t>
            </a:fld>
            <a:endParaRPr lang="en-IN"/>
          </a:p>
        </p:txBody>
      </p:sp>
    </p:spTree>
    <p:extLst>
      <p:ext uri="{BB962C8B-B14F-4D97-AF65-F5344CB8AC3E}">
        <p14:creationId xmlns:p14="http://schemas.microsoft.com/office/powerpoint/2010/main" val="337186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97C7-A657-76BB-273A-B85B6D6EF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7747F2-3761-D337-BF75-FE5763C38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0F3A3C-4423-D72D-B7B8-310D9B0A3FF4}"/>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5" name="Footer Placeholder 4">
            <a:extLst>
              <a:ext uri="{FF2B5EF4-FFF2-40B4-BE49-F238E27FC236}">
                <a16:creationId xmlns:a16="http://schemas.microsoft.com/office/drawing/2014/main" id="{8B65A50A-FAAA-A49C-11A4-8A58E85EB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593D6-7A28-C9FF-711C-61E187892F17}"/>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382146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CB99-5128-D2DA-96ED-882EE18112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F4018-AAB1-BE35-344C-80D7D0C25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84805-44E8-A6F0-D58A-ABACF4A927BD}"/>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5" name="Footer Placeholder 4">
            <a:extLst>
              <a:ext uri="{FF2B5EF4-FFF2-40B4-BE49-F238E27FC236}">
                <a16:creationId xmlns:a16="http://schemas.microsoft.com/office/drawing/2014/main" id="{6C7B6E1B-06B5-597D-62E1-866B2C0E2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FC4D0-8774-2616-0AE5-F950AFD01854}"/>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206539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151AE-A93E-CB95-43B2-9FFF775F97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584869-7EEE-98EF-B2C9-E0F877F371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B5E1A-9613-0226-0DB1-D51D7B32D209}"/>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5" name="Footer Placeholder 4">
            <a:extLst>
              <a:ext uri="{FF2B5EF4-FFF2-40B4-BE49-F238E27FC236}">
                <a16:creationId xmlns:a16="http://schemas.microsoft.com/office/drawing/2014/main" id="{4661C4B3-3A8F-46E5-213C-1E38A9660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06937D-1853-1B67-EA7B-BA1A06521B23}"/>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7776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C261-2C06-08DC-D282-BC08FAC34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5AEAE7-F850-C0C1-70A4-2AD96C9A3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62D15-9CFC-E418-19BD-4450A5B41142}"/>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5" name="Footer Placeholder 4">
            <a:extLst>
              <a:ext uri="{FF2B5EF4-FFF2-40B4-BE49-F238E27FC236}">
                <a16:creationId xmlns:a16="http://schemas.microsoft.com/office/drawing/2014/main" id="{BC7877C2-7429-5849-FDAE-63760B677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38568-B1F8-05FA-3D93-13860060FB58}"/>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348313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84A2-DDF7-C7D7-0985-DE9254234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9E8D32-07F0-7554-B4B3-2F6EE31B4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DE3F7-06DD-B052-EE27-73146DFC9B6B}"/>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5" name="Footer Placeholder 4">
            <a:extLst>
              <a:ext uri="{FF2B5EF4-FFF2-40B4-BE49-F238E27FC236}">
                <a16:creationId xmlns:a16="http://schemas.microsoft.com/office/drawing/2014/main" id="{04F25997-6C8E-FF31-0FBC-F618F1E24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0DE0F-2703-B246-BB90-E17C11FA1D1A}"/>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52363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A05C-B1EF-693C-5174-6ADD3BEEC6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E93FED-1BD4-A087-F286-FD3A35FCB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1BA689-AF4C-8E42-F567-ADF7C8FE0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DE313C-D861-335B-09C0-DF0110ED88D6}"/>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6" name="Footer Placeholder 5">
            <a:extLst>
              <a:ext uri="{FF2B5EF4-FFF2-40B4-BE49-F238E27FC236}">
                <a16:creationId xmlns:a16="http://schemas.microsoft.com/office/drawing/2014/main" id="{FE7E7900-84E4-0057-612F-590CAAF5AF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91E95-C49D-01DB-15E2-A87DC9414F8A}"/>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33182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E557-3B03-7361-FFA8-444CAA6056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7E3F7-FACB-22CC-55A4-0F3A537E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D05A7-8A96-5C73-F68E-FA267A6B67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917543-715B-0C5E-0D73-7584D3C2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29686-C045-66CE-9BC2-8A781E13A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399D32-42FB-BC5F-3069-69FB7AFE4E79}"/>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8" name="Footer Placeholder 7">
            <a:extLst>
              <a:ext uri="{FF2B5EF4-FFF2-40B4-BE49-F238E27FC236}">
                <a16:creationId xmlns:a16="http://schemas.microsoft.com/office/drawing/2014/main" id="{E0D13995-B102-4066-2BEA-DF9806B1A4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68832C-BE35-2142-08B2-A0FC9B516770}"/>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27816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157-D7C9-73D8-23A3-6640DC7A4F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54A859-C9BF-133E-BE70-EB80420557EF}"/>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4" name="Footer Placeholder 3">
            <a:extLst>
              <a:ext uri="{FF2B5EF4-FFF2-40B4-BE49-F238E27FC236}">
                <a16:creationId xmlns:a16="http://schemas.microsoft.com/office/drawing/2014/main" id="{F790E8CC-FE52-207C-8229-1EF026FA1A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48B8F8-8AEF-1D80-4D63-0E92A09DCE75}"/>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0789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A494B-3906-5490-F5D6-5260009C27AE}"/>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3" name="Footer Placeholder 2">
            <a:extLst>
              <a:ext uri="{FF2B5EF4-FFF2-40B4-BE49-F238E27FC236}">
                <a16:creationId xmlns:a16="http://schemas.microsoft.com/office/drawing/2014/main" id="{DBBA807B-7BD2-1C3A-6A7D-C9F25AFB95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177034-17AF-90CA-E879-F9904E2FE809}"/>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279580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CF81-78AC-B998-5B64-D250439CC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E65372-93BB-14AA-5DCF-94CE33477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2AD774-BCA1-9576-7BD2-E1EFE92BF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517D0-F3BF-CF2F-1F0D-42BA60994312}"/>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6" name="Footer Placeholder 5">
            <a:extLst>
              <a:ext uri="{FF2B5EF4-FFF2-40B4-BE49-F238E27FC236}">
                <a16:creationId xmlns:a16="http://schemas.microsoft.com/office/drawing/2014/main" id="{335A16F1-8B08-C757-7097-6DD6740565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B70EE-203E-83E6-175F-142AF1CFC4A5}"/>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4919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6DAD-AD57-7FE0-AFA8-183847900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30F973-480B-9670-32D9-FC55BF9F6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EFE769-E39C-6745-8FA7-54EC6B3E2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7C473-C94E-8183-4F0B-B1B7ECAB9607}"/>
              </a:ext>
            </a:extLst>
          </p:cNvPr>
          <p:cNvSpPr>
            <a:spLocks noGrp="1"/>
          </p:cNvSpPr>
          <p:nvPr>
            <p:ph type="dt" sz="half" idx="10"/>
          </p:nvPr>
        </p:nvSpPr>
        <p:spPr/>
        <p:txBody>
          <a:bodyPr/>
          <a:lstStyle/>
          <a:p>
            <a:fld id="{6BF512BF-2CE0-4A16-8BEB-234BB9EDCFB2}" type="datetimeFigureOut">
              <a:rPr lang="en-IN" smtClean="0"/>
              <a:t>20-05-2025</a:t>
            </a:fld>
            <a:endParaRPr lang="en-IN"/>
          </a:p>
        </p:txBody>
      </p:sp>
      <p:sp>
        <p:nvSpPr>
          <p:cNvPr id="6" name="Footer Placeholder 5">
            <a:extLst>
              <a:ext uri="{FF2B5EF4-FFF2-40B4-BE49-F238E27FC236}">
                <a16:creationId xmlns:a16="http://schemas.microsoft.com/office/drawing/2014/main" id="{60DA5CA7-7820-6BA2-20B7-2F28963202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90B86-A8BD-C02B-3939-DA78A3D41332}"/>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70041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B0ADB-4543-4B1E-5755-9E79C95C0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13BE55-E9C4-DBE9-9939-126D18F6B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C407D-5A4B-D649-39B3-EC764D62C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512BF-2CE0-4A16-8BEB-234BB9EDCFB2}" type="datetimeFigureOut">
              <a:rPr lang="en-IN" smtClean="0"/>
              <a:t>20-05-2025</a:t>
            </a:fld>
            <a:endParaRPr lang="en-IN"/>
          </a:p>
        </p:txBody>
      </p:sp>
      <p:sp>
        <p:nvSpPr>
          <p:cNvPr id="5" name="Footer Placeholder 4">
            <a:extLst>
              <a:ext uri="{FF2B5EF4-FFF2-40B4-BE49-F238E27FC236}">
                <a16:creationId xmlns:a16="http://schemas.microsoft.com/office/drawing/2014/main" id="{B4BACB1B-399B-F6A9-9DB4-8F799C1DC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12BDD5-0275-61B0-F2C0-B4F2BA4CF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3D478-B17A-4170-B32C-8AAB08375CE5}" type="slidenum">
              <a:rPr lang="en-IN" smtClean="0"/>
              <a:t>‹#›</a:t>
            </a:fld>
            <a:endParaRPr lang="en-IN"/>
          </a:p>
        </p:txBody>
      </p:sp>
    </p:spTree>
    <p:extLst>
      <p:ext uri="{BB962C8B-B14F-4D97-AF65-F5344CB8AC3E}">
        <p14:creationId xmlns:p14="http://schemas.microsoft.com/office/powerpoint/2010/main" val="1310264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7.png"/><Relationship Id="rId7" Type="http://schemas.openxmlformats.org/officeDocument/2006/relationships/slide" Target="slide6.xml"/><Relationship Id="rId12"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2.xml"/><Relationship Id="rId5" Type="http://schemas.openxmlformats.org/officeDocument/2006/relationships/slide" Target="slide11.xml"/><Relationship Id="rId10" Type="http://schemas.openxmlformats.org/officeDocument/2006/relationships/slide" Target="slide3.xml"/><Relationship Id="rId4" Type="http://schemas.openxmlformats.org/officeDocument/2006/relationships/slide" Target="slide10.xml"/><Relationship Id="rId9" Type="http://schemas.openxmlformats.org/officeDocument/2006/relationships/slide" Target="slide8.xml"/></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0.xml"/><Relationship Id="rId7" Type="http://schemas.openxmlformats.org/officeDocument/2006/relationships/slide" Target="slide8.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12.xml"/><Relationship Id="rId4" Type="http://schemas.openxmlformats.org/officeDocument/2006/relationships/slide" Target="slide11.xml"/><Relationship Id="rId9" Type="http://schemas.openxmlformats.org/officeDocument/2006/relationships/slide" Target="slide2.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2.png"/><Relationship Id="rId7" Type="http://schemas.openxmlformats.org/officeDocument/2006/relationships/slide" Target="slide12.xml"/><Relationship Id="rId2" Type="http://schemas.microsoft.com/office/2011/relationships/webextension" Target="../webextensions/webextension1.xml"/><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2.xml"/><Relationship Id="rId4" Type="http://schemas.openxmlformats.org/officeDocument/2006/relationships/slide" Target="slide4.xml"/><Relationship Id="rId9"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2.xml"/><Relationship Id="rId4" Type="http://schemas.openxmlformats.org/officeDocument/2006/relationships/slide" Target="slide5.xml"/><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2.xml"/><Relationship Id="rId4" Type="http://schemas.openxmlformats.org/officeDocument/2006/relationships/slide" Target="slide5.xml"/><Relationship Id="rId9"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6.xml"/><Relationship Id="rId7" Type="http://schemas.openxmlformats.org/officeDocument/2006/relationships/slide" Target="slide1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7.xml"/><Relationship Id="rId9"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6.xml"/><Relationship Id="rId7" Type="http://schemas.openxmlformats.org/officeDocument/2006/relationships/slide" Target="slide1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7.xml"/><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8.xml"/><Relationship Id="rId7"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9.xml"/><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8.xml"/><Relationship Id="rId7"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9.xml"/><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EA4818-622D-98D5-A78C-36894289CECB}"/>
              </a:ext>
            </a:extLst>
          </p:cNvPr>
          <p:cNvSpPr/>
          <p:nvPr/>
        </p:nvSpPr>
        <p:spPr>
          <a:xfrm>
            <a:off x="3982720" y="965815"/>
            <a:ext cx="3850640" cy="261610"/>
          </a:xfrm>
          <a:prstGeom prst="rect">
            <a:avLst/>
          </a:prstGeom>
          <a:noFill/>
        </p:spPr>
        <p:txBody>
          <a:bodyPr wrap="square" lIns="91440" tIns="45720" rIns="91440" bIns="45720">
            <a:spAutoFit/>
          </a:bodyPr>
          <a:lstStyle/>
          <a:p>
            <a:pPr algn="ctr"/>
            <a:r>
              <a:rPr lang="en-US" sz="1100" b="0" cap="none" spc="0" dirty="0">
                <a:ln w="0"/>
                <a:solidFill>
                  <a:schemeClr val="accent5">
                    <a:lumMod val="50000"/>
                  </a:schemeClr>
                </a:solidFill>
                <a:effectLst>
                  <a:outerShdw blurRad="38100" dist="19050" dir="2700000" algn="tl" rotWithShape="0">
                    <a:schemeClr val="dk1">
                      <a:alpha val="40000"/>
                    </a:schemeClr>
                  </a:outerShdw>
                </a:effectLst>
                <a:latin typeface="Auralyess Free Trial" panose="02000504000000020004" pitchFamily="50" charset="0"/>
              </a:rPr>
              <a:t>Online Retail Analysis</a:t>
            </a:r>
          </a:p>
        </p:txBody>
      </p:sp>
      <p:sp>
        <p:nvSpPr>
          <p:cNvPr id="11" name="Rectangle 10">
            <a:extLst>
              <a:ext uri="{FF2B5EF4-FFF2-40B4-BE49-F238E27FC236}">
                <a16:creationId xmlns:a16="http://schemas.microsoft.com/office/drawing/2014/main" id="{367E4B36-4A24-DF58-167A-BEC825A5160F}"/>
              </a:ext>
            </a:extLst>
          </p:cNvPr>
          <p:cNvSpPr/>
          <p:nvPr/>
        </p:nvSpPr>
        <p:spPr>
          <a:xfrm>
            <a:off x="0" y="0"/>
            <a:ext cx="12192000" cy="843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0" cap="none" spc="0" dirty="0">
                <a:ln w="0"/>
                <a:solidFill>
                  <a:schemeClr val="accent5">
                    <a:lumMod val="50000"/>
                  </a:schemeClr>
                </a:solidFill>
                <a:effectLst>
                  <a:outerShdw blurRad="38100" dist="19050" dir="2700000" algn="tl" rotWithShape="0">
                    <a:schemeClr val="dk1">
                      <a:alpha val="40000"/>
                    </a:schemeClr>
                  </a:outerShdw>
                </a:effectLst>
                <a:latin typeface="Auralyess Free Trial" panose="02000504000000020004" pitchFamily="50" charset="0"/>
              </a:rPr>
              <a:t>Online Retail Analysis</a:t>
            </a:r>
          </a:p>
        </p:txBody>
      </p:sp>
    </p:spTree>
    <p:extLst>
      <p:ext uri="{BB962C8B-B14F-4D97-AF65-F5344CB8AC3E}">
        <p14:creationId xmlns:p14="http://schemas.microsoft.com/office/powerpoint/2010/main" val="3799459814"/>
      </p:ext>
    </p:extLst>
  </p:cSld>
  <p:clrMapOvr>
    <a:masterClrMapping/>
  </p:clrMapOvr>
  <mc:AlternateContent xmlns:mc="http://schemas.openxmlformats.org/markup-compatibility/2006">
    <mc:Choice xmlns:p14="http://schemas.microsoft.com/office/powerpoint/2010/main" Requires="p14">
      <p:transition spd="slow" p14:dur="2000" advTm="16535"/>
    </mc:Choice>
    <mc:Fallback>
      <p:transition spd="slow" advTm="165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2E50A-2BD2-9063-B074-06FE7893CFA0}"/>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C0387E50-416A-E8F9-9DD4-10AA64F014B0}"/>
              </a:ext>
            </a:extLst>
          </p:cNvPr>
          <p:cNvPicPr>
            <a:picLocks noChangeAspect="1"/>
          </p:cNvPicPr>
          <p:nvPr/>
        </p:nvPicPr>
        <p:blipFill>
          <a:blip r:embed="rId3"/>
          <a:srcRect t="1227" b="60748"/>
          <a:stretch/>
        </p:blipFill>
        <p:spPr>
          <a:xfrm>
            <a:off x="1856558" y="0"/>
            <a:ext cx="5978340" cy="2550160"/>
          </a:xfrm>
          <a:prstGeom prst="rect">
            <a:avLst/>
          </a:prstGeom>
        </p:spPr>
      </p:pic>
      <p:sp>
        <p:nvSpPr>
          <p:cNvPr id="19" name="TextBox 18">
            <a:extLst>
              <a:ext uri="{FF2B5EF4-FFF2-40B4-BE49-F238E27FC236}">
                <a16:creationId xmlns:a16="http://schemas.microsoft.com/office/drawing/2014/main" id="{900F2414-97AB-C9E2-9ED3-F1F68FD01308}"/>
              </a:ext>
            </a:extLst>
          </p:cNvPr>
          <p:cNvSpPr txBox="1"/>
          <p:nvPr/>
        </p:nvSpPr>
        <p:spPr>
          <a:xfrm>
            <a:off x="7894320" y="1767840"/>
            <a:ext cx="4084320" cy="2862322"/>
          </a:xfrm>
          <a:prstGeom prst="rect">
            <a:avLst/>
          </a:prstGeom>
          <a:noFill/>
        </p:spPr>
        <p:txBody>
          <a:bodyPr wrap="square" rtlCol="0">
            <a:spAutoFit/>
          </a:bodyPr>
          <a:lstStyle/>
          <a:p>
            <a:r>
              <a:rPr lang="en-US" b="1" dirty="0"/>
              <a:t>Which customer has made purchases across the most countries?</a:t>
            </a:r>
          </a:p>
          <a:p>
            <a:pPr algn="just"/>
            <a:r>
              <a:rPr lang="en-US" b="1" dirty="0"/>
              <a:t>Customer ID 14646</a:t>
            </a:r>
            <a:r>
              <a:rPr lang="en-US" dirty="0"/>
              <a:t> has made purchases across the most countries, contributing the highest quantity of products sold and a significant share of the overall revenue. Following this customer, other top buyers vary depending on the quantity purchased and the unit price of the products.</a:t>
            </a:r>
          </a:p>
        </p:txBody>
      </p:sp>
      <p:grpSp>
        <p:nvGrpSpPr>
          <p:cNvPr id="22" name="Group 21">
            <a:extLst>
              <a:ext uri="{FF2B5EF4-FFF2-40B4-BE49-F238E27FC236}">
                <a16:creationId xmlns:a16="http://schemas.microsoft.com/office/drawing/2014/main" id="{9309E700-C9E8-0547-7DE7-1896055CE322}"/>
              </a:ext>
            </a:extLst>
          </p:cNvPr>
          <p:cNvGrpSpPr/>
          <p:nvPr/>
        </p:nvGrpSpPr>
        <p:grpSpPr>
          <a:xfrm>
            <a:off x="1856558" y="2509520"/>
            <a:ext cx="5480500" cy="2854960"/>
            <a:chOff x="1856558" y="2509520"/>
            <a:chExt cx="5480500" cy="2854960"/>
          </a:xfrm>
        </p:grpSpPr>
        <p:pic>
          <p:nvPicPr>
            <p:cNvPr id="20" name="Picture 19">
              <a:extLst>
                <a:ext uri="{FF2B5EF4-FFF2-40B4-BE49-F238E27FC236}">
                  <a16:creationId xmlns:a16="http://schemas.microsoft.com/office/drawing/2014/main" id="{6BED1C5D-41A5-6041-A152-E2CAEAE16F85}"/>
                </a:ext>
              </a:extLst>
            </p:cNvPr>
            <p:cNvPicPr>
              <a:picLocks noChangeAspect="1"/>
            </p:cNvPicPr>
            <p:nvPr/>
          </p:nvPicPr>
          <p:blipFill>
            <a:blip r:embed="rId3"/>
            <a:srcRect t="54100" r="86019" b="8785"/>
            <a:stretch/>
          </p:blipFill>
          <p:spPr>
            <a:xfrm>
              <a:off x="1856558" y="2509520"/>
              <a:ext cx="835842" cy="2489200"/>
            </a:xfrm>
            <a:prstGeom prst="rect">
              <a:avLst/>
            </a:prstGeom>
          </p:spPr>
        </p:pic>
        <p:pic>
          <p:nvPicPr>
            <p:cNvPr id="21" name="Picture 20">
              <a:extLst>
                <a:ext uri="{FF2B5EF4-FFF2-40B4-BE49-F238E27FC236}">
                  <a16:creationId xmlns:a16="http://schemas.microsoft.com/office/drawing/2014/main" id="{31505BD6-9E43-FA58-45E8-2685F93042C2}"/>
                </a:ext>
              </a:extLst>
            </p:cNvPr>
            <p:cNvPicPr>
              <a:picLocks noChangeAspect="1"/>
            </p:cNvPicPr>
            <p:nvPr/>
          </p:nvPicPr>
          <p:blipFill>
            <a:blip r:embed="rId3"/>
            <a:srcRect l="21289" t="54100" b="8785"/>
            <a:stretch/>
          </p:blipFill>
          <p:spPr>
            <a:xfrm>
              <a:off x="2631440" y="2875280"/>
              <a:ext cx="4705618" cy="2489200"/>
            </a:xfrm>
            <a:prstGeom prst="rect">
              <a:avLst/>
            </a:prstGeom>
          </p:spPr>
        </p:pic>
      </p:grpSp>
      <p:sp>
        <p:nvSpPr>
          <p:cNvPr id="23" name="Flowchart: Connector 22">
            <a:hlinkClick r:id="rId4" action="ppaction://hlinksldjump"/>
            <a:extLst>
              <a:ext uri="{FF2B5EF4-FFF2-40B4-BE49-F238E27FC236}">
                <a16:creationId xmlns:a16="http://schemas.microsoft.com/office/drawing/2014/main" id="{26FA5608-9C83-0EE0-4B80-A624E499510A}"/>
              </a:ext>
            </a:extLst>
          </p:cNvPr>
          <p:cNvSpPr>
            <a:spLocks noChangeAspect="1"/>
          </p:cNvSpPr>
          <p:nvPr/>
        </p:nvSpPr>
        <p:spPr>
          <a:xfrm>
            <a:off x="6512560" y="608584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24" name="Flowchart: Connector 23">
            <a:hlinkClick r:id="rId5" action="ppaction://hlinksldjump"/>
            <a:extLst>
              <a:ext uri="{FF2B5EF4-FFF2-40B4-BE49-F238E27FC236}">
                <a16:creationId xmlns:a16="http://schemas.microsoft.com/office/drawing/2014/main" id="{D034407D-3383-EDEF-52F1-A04C0BACF1BE}"/>
              </a:ext>
            </a:extLst>
          </p:cNvPr>
          <p:cNvSpPr>
            <a:spLocks noChangeAspect="1"/>
          </p:cNvSpPr>
          <p:nvPr/>
        </p:nvSpPr>
        <p:spPr>
          <a:xfrm>
            <a:off x="7051040" y="607568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5" name="Rectangle: Top Corners Rounded 24">
            <a:extLst>
              <a:ext uri="{FF2B5EF4-FFF2-40B4-BE49-F238E27FC236}">
                <a16:creationId xmlns:a16="http://schemas.microsoft.com/office/drawing/2014/main" id="{B128B925-C7D4-C86A-3832-A8C2523AB8BA}"/>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hlinkClick r:id="rId6" action="ppaction://hlinksldjump"/>
            <a:extLst>
              <a:ext uri="{FF2B5EF4-FFF2-40B4-BE49-F238E27FC236}">
                <a16:creationId xmlns:a16="http://schemas.microsoft.com/office/drawing/2014/main" id="{60E855EB-4EC4-9708-90BF-23D1A384798C}"/>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7" name="Rectangle 26">
            <a:hlinkClick r:id="rId7" action="ppaction://hlinksldjump"/>
            <a:extLst>
              <a:ext uri="{FF2B5EF4-FFF2-40B4-BE49-F238E27FC236}">
                <a16:creationId xmlns:a16="http://schemas.microsoft.com/office/drawing/2014/main" id="{CE93E8EA-B318-92AF-553B-17C7392CB77C}"/>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8" name="Rectangle 27">
            <a:hlinkClick r:id="rId4" action="ppaction://hlinksldjump"/>
            <a:extLst>
              <a:ext uri="{FF2B5EF4-FFF2-40B4-BE49-F238E27FC236}">
                <a16:creationId xmlns:a16="http://schemas.microsoft.com/office/drawing/2014/main" id="{630CACA6-BD87-82F6-ACED-B951F934EFFF}"/>
              </a:ext>
            </a:extLst>
          </p:cNvPr>
          <p:cNvSpPr/>
          <p:nvPr/>
        </p:nvSpPr>
        <p:spPr>
          <a:xfrm>
            <a:off x="0" y="3870960"/>
            <a:ext cx="1818640" cy="436880"/>
          </a:xfrm>
          <a:prstGeom prst="rect">
            <a:avLst/>
          </a:prstGeom>
          <a:solidFill>
            <a:schemeClr val="bg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9" name="Rectangle 28">
            <a:hlinkClick r:id="rId8" action="ppaction://hlinksldjump"/>
            <a:extLst>
              <a:ext uri="{FF2B5EF4-FFF2-40B4-BE49-F238E27FC236}">
                <a16:creationId xmlns:a16="http://schemas.microsoft.com/office/drawing/2014/main" id="{A7590520-BD85-9BC1-A3A5-109A30DC11BF}"/>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30" name="Rectangle 29">
            <a:hlinkClick r:id="rId9" action="ppaction://hlinksldjump"/>
            <a:extLst>
              <a:ext uri="{FF2B5EF4-FFF2-40B4-BE49-F238E27FC236}">
                <a16:creationId xmlns:a16="http://schemas.microsoft.com/office/drawing/2014/main" id="{4425D254-D3DE-90AE-528A-B9B044F43F49}"/>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31" name="Rectangle 30">
            <a:hlinkClick r:id="rId10" action="ppaction://hlinksldjump"/>
            <a:extLst>
              <a:ext uri="{FF2B5EF4-FFF2-40B4-BE49-F238E27FC236}">
                <a16:creationId xmlns:a16="http://schemas.microsoft.com/office/drawing/2014/main" id="{68BFCD13-8079-1F65-10A1-18E32A73BD6D}"/>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32" name="Rectangle 31">
            <a:hlinkClick r:id="rId11" action="ppaction://hlinksldjump"/>
            <a:extLst>
              <a:ext uri="{FF2B5EF4-FFF2-40B4-BE49-F238E27FC236}">
                <a16:creationId xmlns:a16="http://schemas.microsoft.com/office/drawing/2014/main" id="{CE5D8992-AF10-5029-AE38-B889C31EE0A4}"/>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33" name="Rectangle 32">
            <a:extLst>
              <a:ext uri="{FF2B5EF4-FFF2-40B4-BE49-F238E27FC236}">
                <a16:creationId xmlns:a16="http://schemas.microsoft.com/office/drawing/2014/main" id="{AFA3B468-E4B6-8B7B-67E9-434FCB4BE906}"/>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34" name="Rectangle 33">
            <a:hlinkClick r:id="rId12" action="ppaction://hlinksldjump"/>
            <a:extLst>
              <a:ext uri="{FF2B5EF4-FFF2-40B4-BE49-F238E27FC236}">
                <a16:creationId xmlns:a16="http://schemas.microsoft.com/office/drawing/2014/main" id="{70DDB60B-57FB-0380-A514-319A2366F3D2}"/>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856046023"/>
      </p:ext>
    </p:extLst>
  </p:cSld>
  <p:clrMapOvr>
    <a:masterClrMapping/>
  </p:clrMapOvr>
  <mc:AlternateContent xmlns:mc="http://schemas.openxmlformats.org/markup-compatibility/2006">
    <mc:Choice xmlns:p14="http://schemas.microsoft.com/office/powerpoint/2010/main" Requires="p14">
      <p:transition p14:dur="0" advTm="21114"/>
    </mc:Choice>
    <mc:Fallback>
      <p:transition advTm="2111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C2666-BA0C-2643-11D1-2FB0F70C4C01}"/>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D7C1472B-B272-6ECE-9D45-0239647EBC76}"/>
              </a:ext>
            </a:extLst>
          </p:cNvPr>
          <p:cNvSpPr txBox="1"/>
          <p:nvPr/>
        </p:nvSpPr>
        <p:spPr>
          <a:xfrm>
            <a:off x="2387600" y="4744720"/>
            <a:ext cx="9631680" cy="1200329"/>
          </a:xfrm>
          <a:prstGeom prst="rect">
            <a:avLst/>
          </a:prstGeom>
          <a:noFill/>
        </p:spPr>
        <p:txBody>
          <a:bodyPr wrap="square" rtlCol="0">
            <a:spAutoFit/>
          </a:bodyPr>
          <a:lstStyle/>
          <a:p>
            <a:r>
              <a:rPr lang="en-US" dirty="0"/>
              <a:t>Rabbit Night Light and Space Lunchbox are the most purchased products by customer ID 14646. It appears that this customer buys these products for resale to local buyers. Offering discounts on bulk purchases or providing special coupons can help retain such high-volume customers and encourage them to continue buying from our company.</a:t>
            </a:r>
          </a:p>
        </p:txBody>
      </p:sp>
      <p:pic>
        <p:nvPicPr>
          <p:cNvPr id="12" name="Picture 11">
            <a:extLst>
              <a:ext uri="{FF2B5EF4-FFF2-40B4-BE49-F238E27FC236}">
                <a16:creationId xmlns:a16="http://schemas.microsoft.com/office/drawing/2014/main" id="{FF21402A-94BA-E9A5-BEAE-1C88427369A4}"/>
              </a:ext>
            </a:extLst>
          </p:cNvPr>
          <p:cNvPicPr>
            <a:picLocks noChangeAspect="1"/>
          </p:cNvPicPr>
          <p:nvPr/>
        </p:nvPicPr>
        <p:blipFill>
          <a:blip r:embed="rId2"/>
          <a:srcRect l="1089" t="11332" r="441" b="-7031"/>
          <a:stretch/>
        </p:blipFill>
        <p:spPr>
          <a:xfrm>
            <a:off x="2448560" y="619759"/>
            <a:ext cx="8554720" cy="4299882"/>
          </a:xfrm>
          <a:prstGeom prst="rect">
            <a:avLst/>
          </a:prstGeom>
        </p:spPr>
      </p:pic>
      <p:sp>
        <p:nvSpPr>
          <p:cNvPr id="13" name="TextBox 12">
            <a:extLst>
              <a:ext uri="{FF2B5EF4-FFF2-40B4-BE49-F238E27FC236}">
                <a16:creationId xmlns:a16="http://schemas.microsoft.com/office/drawing/2014/main" id="{3B2A6168-0CA4-2AFF-06A9-030DA0A429D0}"/>
              </a:ext>
            </a:extLst>
          </p:cNvPr>
          <p:cNvSpPr txBox="1"/>
          <p:nvPr/>
        </p:nvSpPr>
        <p:spPr>
          <a:xfrm>
            <a:off x="2438400" y="0"/>
            <a:ext cx="9631680" cy="369332"/>
          </a:xfrm>
          <a:prstGeom prst="rect">
            <a:avLst/>
          </a:prstGeom>
          <a:noFill/>
        </p:spPr>
        <p:txBody>
          <a:bodyPr wrap="square" rtlCol="0">
            <a:spAutoFit/>
          </a:bodyPr>
          <a:lstStyle/>
          <a:p>
            <a:r>
              <a:rPr lang="en-US" b="1" dirty="0"/>
              <a:t>Which product is most frequently purchased by the top customer?</a:t>
            </a:r>
          </a:p>
        </p:txBody>
      </p:sp>
      <p:sp>
        <p:nvSpPr>
          <p:cNvPr id="15" name="Flowchart: Connector 14">
            <a:extLst>
              <a:ext uri="{FF2B5EF4-FFF2-40B4-BE49-F238E27FC236}">
                <a16:creationId xmlns:a16="http://schemas.microsoft.com/office/drawing/2014/main" id="{93EB2F20-9388-6935-41E9-D7A571758184}"/>
              </a:ext>
            </a:extLst>
          </p:cNvPr>
          <p:cNvSpPr>
            <a:spLocks noChangeAspect="1"/>
          </p:cNvSpPr>
          <p:nvPr/>
        </p:nvSpPr>
        <p:spPr>
          <a:xfrm>
            <a:off x="7051040" y="607568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6" name="Flowchart: Connector 15">
            <a:hlinkClick r:id="rId3" action="ppaction://hlinksldjump"/>
            <a:extLst>
              <a:ext uri="{FF2B5EF4-FFF2-40B4-BE49-F238E27FC236}">
                <a16:creationId xmlns:a16="http://schemas.microsoft.com/office/drawing/2014/main" id="{82CAC1F3-E60D-6227-810D-6181E2ABEF29}"/>
              </a:ext>
            </a:extLst>
          </p:cNvPr>
          <p:cNvSpPr>
            <a:spLocks noChangeAspect="1"/>
          </p:cNvSpPr>
          <p:nvPr/>
        </p:nvSpPr>
        <p:spPr>
          <a:xfrm>
            <a:off x="6492240" y="607568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7" name="Flowchart: Connector 16">
            <a:hlinkClick r:id="rId4" action="ppaction://hlinksldjump"/>
            <a:extLst>
              <a:ext uri="{FF2B5EF4-FFF2-40B4-BE49-F238E27FC236}">
                <a16:creationId xmlns:a16="http://schemas.microsoft.com/office/drawing/2014/main" id="{F677AE01-EA5F-B425-2B20-A59CD49D324D}"/>
              </a:ext>
            </a:extLst>
          </p:cNvPr>
          <p:cNvSpPr>
            <a:spLocks noChangeAspect="1"/>
          </p:cNvSpPr>
          <p:nvPr/>
        </p:nvSpPr>
        <p:spPr>
          <a:xfrm>
            <a:off x="7030720" y="60655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3" name="Rectangle: Top Corners Rounded 22">
            <a:extLst>
              <a:ext uri="{FF2B5EF4-FFF2-40B4-BE49-F238E27FC236}">
                <a16:creationId xmlns:a16="http://schemas.microsoft.com/office/drawing/2014/main" id="{2788B748-ECCE-F36B-D604-980A28E4EE5A}"/>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hlinkClick r:id="rId5" action="ppaction://hlinksldjump"/>
            <a:extLst>
              <a:ext uri="{FF2B5EF4-FFF2-40B4-BE49-F238E27FC236}">
                <a16:creationId xmlns:a16="http://schemas.microsoft.com/office/drawing/2014/main" id="{61BB1AD0-CFA3-92BE-D1A2-B34E73B9C4D9}"/>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5" name="Rectangle 24">
            <a:hlinkClick r:id="rId6" action="ppaction://hlinksldjump"/>
            <a:extLst>
              <a:ext uri="{FF2B5EF4-FFF2-40B4-BE49-F238E27FC236}">
                <a16:creationId xmlns:a16="http://schemas.microsoft.com/office/drawing/2014/main" id="{8D8752BB-C144-ADB9-365F-1DE984800AD3}"/>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6" name="Rectangle 25">
            <a:hlinkClick r:id="rId3" action="ppaction://hlinksldjump"/>
            <a:extLst>
              <a:ext uri="{FF2B5EF4-FFF2-40B4-BE49-F238E27FC236}">
                <a16:creationId xmlns:a16="http://schemas.microsoft.com/office/drawing/2014/main" id="{F05F7CA9-E7B6-10DE-045A-542AF24AAAE5}"/>
              </a:ext>
            </a:extLst>
          </p:cNvPr>
          <p:cNvSpPr/>
          <p:nvPr/>
        </p:nvSpPr>
        <p:spPr>
          <a:xfrm>
            <a:off x="0" y="3870960"/>
            <a:ext cx="1818640" cy="436880"/>
          </a:xfrm>
          <a:prstGeom prst="rect">
            <a:avLst/>
          </a:prstGeom>
          <a:solidFill>
            <a:schemeClr val="bg1">
              <a:alpha val="4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8" name="Rectangle 27">
            <a:hlinkClick r:id="rId7" action="ppaction://hlinksldjump"/>
            <a:extLst>
              <a:ext uri="{FF2B5EF4-FFF2-40B4-BE49-F238E27FC236}">
                <a16:creationId xmlns:a16="http://schemas.microsoft.com/office/drawing/2014/main" id="{E41EAF81-3276-2416-A239-AE32AD536B5B}"/>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9" name="Rectangle 28">
            <a:hlinkClick r:id="rId8" action="ppaction://hlinksldjump"/>
            <a:extLst>
              <a:ext uri="{FF2B5EF4-FFF2-40B4-BE49-F238E27FC236}">
                <a16:creationId xmlns:a16="http://schemas.microsoft.com/office/drawing/2014/main" id="{8A35D0AE-52C1-A82F-B9CE-04A7FEDF5CCB}"/>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30" name="Rectangle 29">
            <a:hlinkClick r:id="rId9" action="ppaction://hlinksldjump"/>
            <a:extLst>
              <a:ext uri="{FF2B5EF4-FFF2-40B4-BE49-F238E27FC236}">
                <a16:creationId xmlns:a16="http://schemas.microsoft.com/office/drawing/2014/main" id="{0E82DD11-BF0C-7E26-F44F-2DFCC9A7B627}"/>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31" name="Rectangle 30">
            <a:extLst>
              <a:ext uri="{FF2B5EF4-FFF2-40B4-BE49-F238E27FC236}">
                <a16:creationId xmlns:a16="http://schemas.microsoft.com/office/drawing/2014/main" id="{5C36B7B6-5F7B-F12F-3399-48D4DF09B4C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32" name="Rectangle 31">
            <a:hlinkClick r:id="rId10" action="ppaction://hlinksldjump"/>
            <a:extLst>
              <a:ext uri="{FF2B5EF4-FFF2-40B4-BE49-F238E27FC236}">
                <a16:creationId xmlns:a16="http://schemas.microsoft.com/office/drawing/2014/main" id="{55D7F2B8-7D1C-A74C-A833-DE79FD511F56}"/>
              </a:ext>
            </a:extLst>
          </p:cNvPr>
          <p:cNvSpPr/>
          <p:nvPr/>
        </p:nvSpPr>
        <p:spPr>
          <a:xfrm>
            <a:off x="10160" y="43484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33" name="Rectangle 32">
            <a:hlinkClick r:id="rId11" action="ppaction://hlinksldjump"/>
            <a:extLst>
              <a:ext uri="{FF2B5EF4-FFF2-40B4-BE49-F238E27FC236}">
                <a16:creationId xmlns:a16="http://schemas.microsoft.com/office/drawing/2014/main" id="{9BB2FAA7-A468-AAC7-D598-57EA9692B99C}"/>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693315942"/>
      </p:ext>
    </p:extLst>
  </p:cSld>
  <p:clrMapOvr>
    <a:masterClrMapping/>
  </p:clrMapOvr>
  <mc:AlternateContent xmlns:mc="http://schemas.openxmlformats.org/markup-compatibility/2006">
    <mc:Choice xmlns:p14="http://schemas.microsoft.com/office/powerpoint/2010/main" Requires="p14">
      <p:transition spd="slow" p14:dur="2000" advTm="30431"/>
    </mc:Choice>
    <mc:Fallback>
      <p:transition spd="slow" advTm="3043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AFB93-94E4-F439-E2D2-5F69C7A52D9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63A1359-489E-59AC-96F8-D51FCCC18464}"/>
              </a:ext>
            </a:extLst>
          </p:cNvPr>
          <p:cNvSpPr txBox="1"/>
          <p:nvPr/>
        </p:nvSpPr>
        <p:spPr>
          <a:xfrm>
            <a:off x="2011680" y="264160"/>
            <a:ext cx="10038080" cy="67403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a:t>
            </a:r>
          </a:p>
          <a:p>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Customers who purchase large quantities are likely local shop owners, while those buying smaller quantities tend to be general consumers.</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Sales declined towards the end of the previous year. However, sales in the UK have remained stable, and forecasts indicate improvement in the next quarter. </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contrast, countries such as EIRE, the Netherlands, and Germany have experienced a decline in customer purchases.</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party-related products are among the best sellers, analyzing regional festival trends can help boost product sales by aligning inventory and marketing efforts with these events.</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retain high-value customers, offering targeted discounts or coupons can be effective.</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Ensuring high-quality delivery is crucial, as damaged or missing products can negatively impact customer trust and the reputation of the retail site.</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providing offers during special occasions—while keeping an eye on profit margins—can help increase the site’s market presence through positive word of mouth.</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Rectangle: Top Corners Rounded 12">
            <a:extLst>
              <a:ext uri="{FF2B5EF4-FFF2-40B4-BE49-F238E27FC236}">
                <a16:creationId xmlns:a16="http://schemas.microsoft.com/office/drawing/2014/main" id="{A5C751B4-D731-49BA-35A7-EE99F16D2A18}"/>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hlinkClick r:id="rId2" action="ppaction://hlinksldjump"/>
            <a:extLst>
              <a:ext uri="{FF2B5EF4-FFF2-40B4-BE49-F238E27FC236}">
                <a16:creationId xmlns:a16="http://schemas.microsoft.com/office/drawing/2014/main" id="{2FEF3956-9A2A-8911-A107-DDE4D6368E66}"/>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5" name="Rectangle 14">
            <a:hlinkClick r:id="rId3" action="ppaction://hlinksldjump"/>
            <a:extLst>
              <a:ext uri="{FF2B5EF4-FFF2-40B4-BE49-F238E27FC236}">
                <a16:creationId xmlns:a16="http://schemas.microsoft.com/office/drawing/2014/main" id="{9FC49D91-8C7D-2138-85EA-6F3434C1DB9D}"/>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6" name="Rectangle 15">
            <a:hlinkClick r:id="rId4" action="ppaction://hlinksldjump"/>
            <a:extLst>
              <a:ext uri="{FF2B5EF4-FFF2-40B4-BE49-F238E27FC236}">
                <a16:creationId xmlns:a16="http://schemas.microsoft.com/office/drawing/2014/main" id="{474AE007-CE5F-399A-BBF5-D41921D0569F}"/>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17" name="Rectangle 16">
            <a:hlinkClick r:id="rId5" action="ppaction://hlinksldjump"/>
            <a:extLst>
              <a:ext uri="{FF2B5EF4-FFF2-40B4-BE49-F238E27FC236}">
                <a16:creationId xmlns:a16="http://schemas.microsoft.com/office/drawing/2014/main" id="{FA353FB4-AA43-7FEC-5633-94D5FF6AF1AE}"/>
              </a:ext>
            </a:extLst>
          </p:cNvPr>
          <p:cNvSpPr/>
          <p:nvPr/>
        </p:nvSpPr>
        <p:spPr>
          <a:xfrm>
            <a:off x="0" y="4328160"/>
            <a:ext cx="1818640" cy="436880"/>
          </a:xfrm>
          <a:prstGeom prst="rect">
            <a:avLst/>
          </a:prstGeom>
          <a:solidFill>
            <a:schemeClr val="bg1">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18" name="Rectangle 17">
            <a:hlinkClick r:id="rId6" action="ppaction://hlinksldjump"/>
            <a:extLst>
              <a:ext uri="{FF2B5EF4-FFF2-40B4-BE49-F238E27FC236}">
                <a16:creationId xmlns:a16="http://schemas.microsoft.com/office/drawing/2014/main" id="{D3C1F163-3447-63DF-AEFF-58CD87F78E49}"/>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19" name="Rectangle 18">
            <a:hlinkClick r:id="rId7" action="ppaction://hlinksldjump"/>
            <a:extLst>
              <a:ext uri="{FF2B5EF4-FFF2-40B4-BE49-F238E27FC236}">
                <a16:creationId xmlns:a16="http://schemas.microsoft.com/office/drawing/2014/main" id="{C1CCD25A-F8C6-DA0E-7855-8AFCF1C64BB4}"/>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0" name="Rectangle 19">
            <a:hlinkClick r:id="rId8" action="ppaction://hlinksldjump"/>
            <a:extLst>
              <a:ext uri="{FF2B5EF4-FFF2-40B4-BE49-F238E27FC236}">
                <a16:creationId xmlns:a16="http://schemas.microsoft.com/office/drawing/2014/main" id="{F82376B1-BADA-6741-9037-1F122DBD4161}"/>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1" name="Rectangle 20">
            <a:extLst>
              <a:ext uri="{FF2B5EF4-FFF2-40B4-BE49-F238E27FC236}">
                <a16:creationId xmlns:a16="http://schemas.microsoft.com/office/drawing/2014/main" id="{44B90ECF-C192-BFB2-1535-AC87010CE872}"/>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2" name="Rectangle 21">
            <a:hlinkClick r:id="rId9" action="ppaction://hlinksldjump"/>
            <a:extLst>
              <a:ext uri="{FF2B5EF4-FFF2-40B4-BE49-F238E27FC236}">
                <a16:creationId xmlns:a16="http://schemas.microsoft.com/office/drawing/2014/main" id="{92467601-76A5-1F17-BA2F-9FEBA036A0DF}"/>
              </a:ext>
            </a:extLst>
          </p:cNvPr>
          <p:cNvSpPr/>
          <p:nvPr/>
        </p:nvSpPr>
        <p:spPr>
          <a:xfrm>
            <a:off x="0" y="477520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992224064"/>
      </p:ext>
    </p:extLst>
  </p:cSld>
  <p:clrMapOvr>
    <a:masterClrMapping/>
  </p:clrMapOvr>
  <mc:AlternateContent xmlns:mc="http://schemas.openxmlformats.org/markup-compatibility/2006">
    <mc:Choice xmlns:p14="http://schemas.microsoft.com/office/powerpoint/2010/main" Requires="p14">
      <p:transition p14:dur="0" advTm="50111"/>
    </mc:Choice>
    <mc:Fallback>
      <p:transition advTm="5011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91C04-2FD1-0A84-B041-63D1DFAC5E2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A6A389B4-7763-ED84-D5B2-8D3A78B6CB62}"/>
              </a:ext>
            </a:extLst>
          </p:cNvPr>
          <p:cNvSpPr txBox="1"/>
          <p:nvPr/>
        </p:nvSpPr>
        <p:spPr>
          <a:xfrm>
            <a:off x="2153920" y="1432560"/>
            <a:ext cx="1003808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p>
          <a:p>
            <a:pPr>
              <a:buNone/>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t>Online retail is a vast business that must prioritize customer satisfaction while also considering profitability. Even with lower profit margins, entering new markets can be beneficial until saturation is reached. Advertising methods such as banners, ads, and marketing campaigns play a key role in influencing customers and generating word-of-mouth promotion.</a:t>
            </a:r>
          </a:p>
          <a:p>
            <a:pPr marL="742950" lvl="1" indent="-285750">
              <a:buFont typeface="Arial" panose="020B0604020202020204" pitchFamily="34" charset="0"/>
              <a:buChar char="•"/>
            </a:pPr>
            <a:r>
              <a:rPr lang="en-US" dirty="0"/>
              <a:t>Maintaining a low profit margin can help expand the market, and any monthly revenue loss can be offset by higher sales volumes during festivals. This strategy also helps increase brand recognition among consumers.</a:t>
            </a:r>
          </a:p>
          <a:p>
            <a:pPr marL="742950" lvl="1" indent="-285750">
              <a:buFont typeface="Arial" panose="020B0604020202020204" pitchFamily="34" charset="0"/>
              <a:buChar char="•"/>
            </a:pPr>
            <a:r>
              <a:rPr lang="en-US" dirty="0"/>
              <a:t>Additionally, low-scale production tends to be more expensive due to higher per-unit costs, whereas bulk production at a larger scale reduces costs significantly.</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Rectangle: Top Corners Rounded 12">
            <a:extLst>
              <a:ext uri="{FF2B5EF4-FFF2-40B4-BE49-F238E27FC236}">
                <a16:creationId xmlns:a16="http://schemas.microsoft.com/office/drawing/2014/main" id="{56353DA5-949B-C7A4-6665-46B8A0154ED3}"/>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hlinkClick r:id="rId2" action="ppaction://hlinksldjump"/>
            <a:extLst>
              <a:ext uri="{FF2B5EF4-FFF2-40B4-BE49-F238E27FC236}">
                <a16:creationId xmlns:a16="http://schemas.microsoft.com/office/drawing/2014/main" id="{2C0C078C-4A7D-A88A-039F-9DE11810030C}"/>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5" name="Rectangle 14">
            <a:hlinkClick r:id="rId3" action="ppaction://hlinksldjump"/>
            <a:extLst>
              <a:ext uri="{FF2B5EF4-FFF2-40B4-BE49-F238E27FC236}">
                <a16:creationId xmlns:a16="http://schemas.microsoft.com/office/drawing/2014/main" id="{0B82A3D6-EED2-9744-6A2B-4A1907B7E94B}"/>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6" name="Rectangle 15">
            <a:hlinkClick r:id="rId4" action="ppaction://hlinksldjump"/>
            <a:extLst>
              <a:ext uri="{FF2B5EF4-FFF2-40B4-BE49-F238E27FC236}">
                <a16:creationId xmlns:a16="http://schemas.microsoft.com/office/drawing/2014/main" id="{4FD3421B-F050-B4EF-1BD8-62F6ABD6D3E3}"/>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17" name="Rectangle 16">
            <a:hlinkClick r:id="rId5" action="ppaction://hlinksldjump"/>
            <a:extLst>
              <a:ext uri="{FF2B5EF4-FFF2-40B4-BE49-F238E27FC236}">
                <a16:creationId xmlns:a16="http://schemas.microsoft.com/office/drawing/2014/main" id="{4F26E3EF-A436-6F9D-BA9C-EFC3A06691F5}"/>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18" name="Rectangle 17">
            <a:hlinkClick r:id="rId6" action="ppaction://hlinksldjump"/>
            <a:extLst>
              <a:ext uri="{FF2B5EF4-FFF2-40B4-BE49-F238E27FC236}">
                <a16:creationId xmlns:a16="http://schemas.microsoft.com/office/drawing/2014/main" id="{B68E3110-8621-5A2C-3645-9536C50C29F3}"/>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19" name="Rectangle 18">
            <a:hlinkClick r:id="rId7" action="ppaction://hlinksldjump"/>
            <a:extLst>
              <a:ext uri="{FF2B5EF4-FFF2-40B4-BE49-F238E27FC236}">
                <a16:creationId xmlns:a16="http://schemas.microsoft.com/office/drawing/2014/main" id="{CF4662CD-7AB7-D261-B282-7D81379A2E10}"/>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0" name="Rectangle 19">
            <a:hlinkClick r:id="rId8" action="ppaction://hlinksldjump"/>
            <a:extLst>
              <a:ext uri="{FF2B5EF4-FFF2-40B4-BE49-F238E27FC236}">
                <a16:creationId xmlns:a16="http://schemas.microsoft.com/office/drawing/2014/main" id="{5E3CA9A7-7353-3758-416A-035E455A803C}"/>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1" name="Rectangle 20">
            <a:extLst>
              <a:ext uri="{FF2B5EF4-FFF2-40B4-BE49-F238E27FC236}">
                <a16:creationId xmlns:a16="http://schemas.microsoft.com/office/drawing/2014/main" id="{E07C57B2-AA69-790C-F20F-7E1D0A6269C9}"/>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 name="Rectangle 1">
            <a:hlinkClick r:id="rId9" action="ppaction://hlinksldjump"/>
            <a:extLst>
              <a:ext uri="{FF2B5EF4-FFF2-40B4-BE49-F238E27FC236}">
                <a16:creationId xmlns:a16="http://schemas.microsoft.com/office/drawing/2014/main" id="{29CB6470-D9BA-7385-2992-425CD4E051B6}"/>
              </a:ext>
            </a:extLst>
          </p:cNvPr>
          <p:cNvSpPr/>
          <p:nvPr/>
        </p:nvSpPr>
        <p:spPr>
          <a:xfrm>
            <a:off x="0" y="4744720"/>
            <a:ext cx="1818640" cy="4368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662455131"/>
      </p:ext>
    </p:extLst>
  </p:cSld>
  <p:clrMapOvr>
    <a:masterClrMapping/>
  </p:clrMapOvr>
  <mc:AlternateContent xmlns:mc="http://schemas.openxmlformats.org/markup-compatibility/2006">
    <mc:Choice xmlns:p14="http://schemas.microsoft.com/office/powerpoint/2010/main" Requires="p14">
      <p:transition spd="slow" p14:dur="2000" advTm="41822"/>
    </mc:Choice>
    <mc:Fallback>
      <p:transition spd="slow" advTm="4182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5E0CF-7605-DA87-968B-B5950323144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0082BE7-0A12-60D5-BC0E-20F88E7DE8A7}"/>
              </a:ext>
            </a:extLst>
          </p:cNvPr>
          <p:cNvSpPr/>
          <p:nvPr/>
        </p:nvSpPr>
        <p:spPr>
          <a:xfrm>
            <a:off x="3505200" y="2591414"/>
            <a:ext cx="5139484" cy="1446550"/>
          </a:xfrm>
          <a:prstGeom prst="rect">
            <a:avLst/>
          </a:prstGeom>
          <a:noFill/>
        </p:spPr>
        <p:txBody>
          <a:bodyPr wrap="square" lIns="91440" tIns="45720" rIns="91440" bIns="45720">
            <a:spAutoFit/>
          </a:bodyPr>
          <a:lstStyle/>
          <a:p>
            <a:pPr algn="ctr"/>
            <a:r>
              <a:rPr lang="en-US" sz="88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Thank You</a:t>
            </a:r>
          </a:p>
        </p:txBody>
      </p:sp>
    </p:spTree>
    <p:extLst>
      <p:ext uri="{BB962C8B-B14F-4D97-AF65-F5344CB8AC3E}">
        <p14:creationId xmlns:p14="http://schemas.microsoft.com/office/powerpoint/2010/main" val="3055332895"/>
      </p:ext>
    </p:extLst>
  </p:cSld>
  <p:clrMapOvr>
    <a:masterClrMapping/>
  </p:clrMapOvr>
  <mc:AlternateContent xmlns:mc="http://schemas.openxmlformats.org/markup-compatibility/2006">
    <mc:Choice xmlns:p14="http://schemas.microsoft.com/office/powerpoint/2010/main" Requires="p14">
      <p:transition spd="slow" p14:dur="2000" advTm="4668"/>
    </mc:Choice>
    <mc:Fallback>
      <p:transition spd="slow" advTm="46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E1FD1-C533-11B1-C7C7-EA71E6428545}"/>
            </a:ext>
          </a:extLst>
        </p:cNvPr>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A5236D06-0F0E-62F1-32A0-0F5A355324B4}"/>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hlinkClick r:id="rId2" action="ppaction://hlinksldjump"/>
            <a:extLst>
              <a:ext uri="{FF2B5EF4-FFF2-40B4-BE49-F238E27FC236}">
                <a16:creationId xmlns:a16="http://schemas.microsoft.com/office/drawing/2014/main" id="{F3E3DF42-2132-FD3C-0BBC-E989B5EFC713}"/>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4" name="Rectangle 3">
            <a:hlinkClick r:id="rId3" action="ppaction://hlinksldjump"/>
            <a:extLst>
              <a:ext uri="{FF2B5EF4-FFF2-40B4-BE49-F238E27FC236}">
                <a16:creationId xmlns:a16="http://schemas.microsoft.com/office/drawing/2014/main" id="{573E9F28-94FE-85E6-F1EA-F604F39C84E5}"/>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5" name="Rectangle 4">
            <a:hlinkClick r:id="rId4" action="ppaction://hlinksldjump"/>
            <a:extLst>
              <a:ext uri="{FF2B5EF4-FFF2-40B4-BE49-F238E27FC236}">
                <a16:creationId xmlns:a16="http://schemas.microsoft.com/office/drawing/2014/main" id="{279EB361-EC0D-4109-CD75-A1882F5D2750}"/>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6" name="Rectangle 5">
            <a:hlinkClick r:id="rId5" action="ppaction://hlinksldjump"/>
            <a:extLst>
              <a:ext uri="{FF2B5EF4-FFF2-40B4-BE49-F238E27FC236}">
                <a16:creationId xmlns:a16="http://schemas.microsoft.com/office/drawing/2014/main" id="{9A36CED5-2609-E153-8D71-A5067F9F3CFD}"/>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7" name="Rectangle 6">
            <a:hlinkClick r:id="rId6" action="ppaction://hlinksldjump"/>
            <a:extLst>
              <a:ext uri="{FF2B5EF4-FFF2-40B4-BE49-F238E27FC236}">
                <a16:creationId xmlns:a16="http://schemas.microsoft.com/office/drawing/2014/main" id="{012184B7-ABE5-BB03-6F16-2033265B96E6}"/>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8" name="Rectangle 7">
            <a:hlinkClick r:id="rId7" action="ppaction://hlinksldjump"/>
            <a:extLst>
              <a:ext uri="{FF2B5EF4-FFF2-40B4-BE49-F238E27FC236}">
                <a16:creationId xmlns:a16="http://schemas.microsoft.com/office/drawing/2014/main" id="{F76D2B3B-5B69-FB69-54CD-7F44B5069949}"/>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9" name="Rectangle 8">
            <a:hlinkClick r:id="rId8" action="ppaction://hlinksldjump"/>
            <a:extLst>
              <a:ext uri="{FF2B5EF4-FFF2-40B4-BE49-F238E27FC236}">
                <a16:creationId xmlns:a16="http://schemas.microsoft.com/office/drawing/2014/main" id="{8155E447-0861-2E15-5E3A-04C189D441C2}"/>
              </a:ext>
            </a:extLst>
          </p:cNvPr>
          <p:cNvSpPr/>
          <p:nvPr/>
        </p:nvSpPr>
        <p:spPr>
          <a:xfrm>
            <a:off x="10160" y="1625600"/>
            <a:ext cx="1818640" cy="436880"/>
          </a:xfrm>
          <a:prstGeom prst="rect">
            <a:avLst/>
          </a:prstGeom>
          <a:solidFill>
            <a:schemeClr val="bg1">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10" name="Rectangle 9">
            <a:extLst>
              <a:ext uri="{FF2B5EF4-FFF2-40B4-BE49-F238E27FC236}">
                <a16:creationId xmlns:a16="http://schemas.microsoft.com/office/drawing/2014/main" id="{49A71D29-D51C-64F6-2470-81476DA3B2EA}"/>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11" name="TextBox 10">
            <a:extLst>
              <a:ext uri="{FF2B5EF4-FFF2-40B4-BE49-F238E27FC236}">
                <a16:creationId xmlns:a16="http://schemas.microsoft.com/office/drawing/2014/main" id="{51EEFC5E-4577-2CA3-1879-D5EED027CFF3}"/>
              </a:ext>
            </a:extLst>
          </p:cNvPr>
          <p:cNvSpPr txBox="1"/>
          <p:nvPr/>
        </p:nvSpPr>
        <p:spPr>
          <a:xfrm>
            <a:off x="2052320" y="243840"/>
            <a:ext cx="1003808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Introduction:	</a:t>
            </a:r>
          </a:p>
          <a:p>
            <a:r>
              <a:rPr lang="en-US" dirty="0">
                <a:latin typeface="Times New Roman" panose="02020603050405020304" pitchFamily="18" charset="0"/>
                <a:cs typeface="Times New Roman" panose="02020603050405020304" pitchFamily="18" charset="0"/>
              </a:rPr>
              <a:t>	An online retail store is a digital platform where customers can browse and purchase products over the internet. It enables businesses to track sales, customer behavior, and product performance. This data helps drive decisions on marketing, inventory, and expansion strategies.</a:t>
            </a:r>
          </a:p>
        </p:txBody>
      </p:sp>
      <p:sp>
        <p:nvSpPr>
          <p:cNvPr id="14" name="TextBox 13">
            <a:extLst>
              <a:ext uri="{FF2B5EF4-FFF2-40B4-BE49-F238E27FC236}">
                <a16:creationId xmlns:a16="http://schemas.microsoft.com/office/drawing/2014/main" id="{DE2B0C60-DD81-0F84-9CA7-18881BE50907}"/>
              </a:ext>
            </a:extLst>
          </p:cNvPr>
          <p:cNvSpPr txBox="1"/>
          <p:nvPr/>
        </p:nvSpPr>
        <p:spPr>
          <a:xfrm>
            <a:off x="2052320" y="1747520"/>
            <a:ext cx="10038080"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About:</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retail has become one of the leading trends in the current generation. It serves as a valuable aid for elderly and sick individuals who may find it difficult to visit physical stores to find quality products at affordable prices. Beyond this, it also benefits the general population, as many choose online shopping for the convenience and competitive pricing.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several ways to increase revenue in online retail, including improving profit margins, launching innovative marketing strategies to boost customer purchase behavior, and expanding into international markets. However, profit margins have their limitations, and marketing efforts can eventually reach a point of saturation.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Expanding into new regions or improving sales in underperforming areas presents a promising opportunity for revenue growth. However, it's crucial to account for the varying rules, regulations, and tax structures across different countries, as these factors can significantly influence profit margins and overall revenue.</a:t>
            </a:r>
          </a:p>
        </p:txBody>
      </p:sp>
      <p:sp>
        <p:nvSpPr>
          <p:cNvPr id="15" name="Rectangle 14">
            <a:hlinkClick r:id="rId9" action="ppaction://hlinksldjump"/>
            <a:extLst>
              <a:ext uri="{FF2B5EF4-FFF2-40B4-BE49-F238E27FC236}">
                <a16:creationId xmlns:a16="http://schemas.microsoft.com/office/drawing/2014/main" id="{B94500C4-D2EB-C9B0-43B7-AD94CD4DC6AC}"/>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2837167762"/>
      </p:ext>
    </p:extLst>
  </p:cSld>
  <p:clrMapOvr>
    <a:masterClrMapping/>
  </p:clrMapOvr>
  <mc:AlternateContent xmlns:mc="http://schemas.openxmlformats.org/markup-compatibility/2006">
    <mc:Choice xmlns:p14="http://schemas.microsoft.com/office/powerpoint/2010/main" Requires="p14">
      <p:transition p14:dur="0" advTm="45583"/>
    </mc:Choice>
    <mc:Fallback>
      <p:transition advTm="455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C6247-6969-B2A1-D7BD-77491418511D}"/>
            </a:ext>
          </a:extLst>
        </p:cNvPr>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14" name="Add-in 13">
                <a:extLst>
                  <a:ext uri="{FF2B5EF4-FFF2-40B4-BE49-F238E27FC236}">
                    <a16:creationId xmlns:a16="http://schemas.microsoft.com/office/drawing/2014/main" id="{0EBCC8DA-0FCA-1A74-756D-5F2844F3C4D2}"/>
                  </a:ext>
                </a:extLst>
              </p:cNvPr>
              <p:cNvGraphicFramePr>
                <a:graphicFrameLocks noGrp="1"/>
              </p:cNvGraphicFramePr>
              <p:nvPr>
                <p:extLst>
                  <p:ext uri="{D42A27DB-BD31-4B8C-83A1-F6EECF244321}">
                    <p14:modId xmlns:p14="http://schemas.microsoft.com/office/powerpoint/2010/main" val="1424000182"/>
                  </p:ext>
                </p:extLst>
              </p:nvPr>
            </p:nvGraphicFramePr>
            <p:xfrm>
              <a:off x="1901190" y="0"/>
              <a:ext cx="1029081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4" name="Add-in 13">
                <a:extLst>
                  <a:ext uri="{FF2B5EF4-FFF2-40B4-BE49-F238E27FC236}">
                    <a16:creationId xmlns:a16="http://schemas.microsoft.com/office/drawing/2014/main" id="{0EBCC8DA-0FCA-1A74-756D-5F2844F3C4D2}"/>
                  </a:ext>
                </a:extLst>
              </p:cNvPr>
              <p:cNvPicPr>
                <a:picLocks noGrp="1" noRot="1" noChangeAspect="1" noMove="1" noResize="1" noEditPoints="1" noAdjustHandles="1" noChangeArrowheads="1" noChangeShapeType="1"/>
              </p:cNvPicPr>
              <p:nvPr/>
            </p:nvPicPr>
            <p:blipFill>
              <a:blip r:embed="rId3"/>
              <a:stretch>
                <a:fillRect/>
              </a:stretch>
            </p:blipFill>
            <p:spPr>
              <a:xfrm>
                <a:off x="1901190" y="0"/>
                <a:ext cx="10290810" cy="6858000"/>
              </a:xfrm>
              <a:prstGeom prst="rect">
                <a:avLst/>
              </a:prstGeom>
            </p:spPr>
          </p:pic>
        </mc:Fallback>
      </mc:AlternateContent>
      <p:sp>
        <p:nvSpPr>
          <p:cNvPr id="16" name="Rectangle: Top Corners Rounded 15">
            <a:extLst>
              <a:ext uri="{FF2B5EF4-FFF2-40B4-BE49-F238E27FC236}">
                <a16:creationId xmlns:a16="http://schemas.microsoft.com/office/drawing/2014/main" id="{C39FA6D9-E1C1-948C-927A-EB703137C821}"/>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hlinkClick r:id="rId4" action="ppaction://hlinksldjump"/>
            <a:extLst>
              <a:ext uri="{FF2B5EF4-FFF2-40B4-BE49-F238E27FC236}">
                <a16:creationId xmlns:a16="http://schemas.microsoft.com/office/drawing/2014/main" id="{B25FAC78-F3D0-D15B-76F1-ABA3C460E542}"/>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8" name="Rectangle 17">
            <a:hlinkClick r:id="rId5" action="ppaction://hlinksldjump"/>
            <a:extLst>
              <a:ext uri="{FF2B5EF4-FFF2-40B4-BE49-F238E27FC236}">
                <a16:creationId xmlns:a16="http://schemas.microsoft.com/office/drawing/2014/main" id="{811B9151-F79E-DC5B-931E-578B2B6184A1}"/>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9" name="Rectangle 18">
            <a:hlinkClick r:id="rId6" action="ppaction://hlinksldjump"/>
            <a:extLst>
              <a:ext uri="{FF2B5EF4-FFF2-40B4-BE49-F238E27FC236}">
                <a16:creationId xmlns:a16="http://schemas.microsoft.com/office/drawing/2014/main" id="{5AD2185A-98C3-D35C-EA91-3FC7C8ADA417}"/>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0" name="Rectangle 19">
            <a:hlinkClick r:id="rId7" action="ppaction://hlinksldjump"/>
            <a:extLst>
              <a:ext uri="{FF2B5EF4-FFF2-40B4-BE49-F238E27FC236}">
                <a16:creationId xmlns:a16="http://schemas.microsoft.com/office/drawing/2014/main" id="{E6919FB3-5A79-995E-E7F1-B48D2A8F8B96}"/>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1" name="Rectangle 20">
            <a:hlinkClick r:id="rId8" action="ppaction://hlinksldjump"/>
            <a:extLst>
              <a:ext uri="{FF2B5EF4-FFF2-40B4-BE49-F238E27FC236}">
                <a16:creationId xmlns:a16="http://schemas.microsoft.com/office/drawing/2014/main" id="{045A73CE-845B-A1B3-84DB-768DEE230317}"/>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9" action="ppaction://hlinksldjump"/>
            <a:extLst>
              <a:ext uri="{FF2B5EF4-FFF2-40B4-BE49-F238E27FC236}">
                <a16:creationId xmlns:a16="http://schemas.microsoft.com/office/drawing/2014/main" id="{42E3DF70-CEAF-B3A4-4AFB-A3F5E4819701}"/>
              </a:ext>
            </a:extLst>
          </p:cNvPr>
          <p:cNvSpPr/>
          <p:nvPr/>
        </p:nvSpPr>
        <p:spPr>
          <a:xfrm>
            <a:off x="10160" y="2072640"/>
            <a:ext cx="1818640" cy="4368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10" action="ppaction://hlinksldjump"/>
            <a:extLst>
              <a:ext uri="{FF2B5EF4-FFF2-40B4-BE49-F238E27FC236}">
                <a16:creationId xmlns:a16="http://schemas.microsoft.com/office/drawing/2014/main" id="{6A4795B5-24FA-1E97-964E-F7491748A3D5}"/>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253B11C5-0F86-2EA4-3F21-251FE4A31385}"/>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11" action="ppaction://hlinksldjump"/>
            <a:extLst>
              <a:ext uri="{FF2B5EF4-FFF2-40B4-BE49-F238E27FC236}">
                <a16:creationId xmlns:a16="http://schemas.microsoft.com/office/drawing/2014/main" id="{0945CDD0-1AC0-7F0B-043A-68780B868A6D}"/>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208828695"/>
      </p:ext>
    </p:extLst>
  </p:cSld>
  <p:clrMapOvr>
    <a:masterClrMapping/>
  </p:clrMapOvr>
  <mc:AlternateContent xmlns:mc="http://schemas.openxmlformats.org/markup-compatibility/2006">
    <mc:Choice xmlns:p14="http://schemas.microsoft.com/office/powerpoint/2010/main" Requires="p14">
      <p:transition p14:dur="10" advTm="3870"/>
    </mc:Choice>
    <mc:Fallback>
      <p:transition advTm="38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DF5D3-84E3-EA41-DE5E-91C064EB162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C264B79-C456-6CCA-C3F2-7C49AF2D963C}"/>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country generates the highest revenue?</a:t>
            </a:r>
          </a:p>
        </p:txBody>
      </p:sp>
      <p:pic>
        <p:nvPicPr>
          <p:cNvPr id="20" name="Picture 19">
            <a:extLst>
              <a:ext uri="{FF2B5EF4-FFF2-40B4-BE49-F238E27FC236}">
                <a16:creationId xmlns:a16="http://schemas.microsoft.com/office/drawing/2014/main" id="{0388A27E-F5B9-E1CD-A218-EFD6543667CA}"/>
              </a:ext>
            </a:extLst>
          </p:cNvPr>
          <p:cNvPicPr>
            <a:picLocks noChangeAspect="1"/>
          </p:cNvPicPr>
          <p:nvPr/>
        </p:nvPicPr>
        <p:blipFill>
          <a:blip r:embed="rId2"/>
          <a:srcRect b="49999"/>
          <a:stretch/>
        </p:blipFill>
        <p:spPr>
          <a:xfrm>
            <a:off x="1991360" y="772099"/>
            <a:ext cx="9956800" cy="3322381"/>
          </a:xfrm>
          <a:prstGeom prst="rect">
            <a:avLst/>
          </a:prstGeom>
        </p:spPr>
      </p:pic>
      <p:sp>
        <p:nvSpPr>
          <p:cNvPr id="21" name="TextBox 20">
            <a:extLst>
              <a:ext uri="{FF2B5EF4-FFF2-40B4-BE49-F238E27FC236}">
                <a16:creationId xmlns:a16="http://schemas.microsoft.com/office/drawing/2014/main" id="{B1B12489-D11F-7643-F2F5-D1221FC44B4C}"/>
              </a:ext>
            </a:extLst>
          </p:cNvPr>
          <p:cNvSpPr txBox="1"/>
          <p:nvPr/>
        </p:nvSpPr>
        <p:spPr>
          <a:xfrm>
            <a:off x="2235200" y="4663440"/>
            <a:ext cx="9469120" cy="923330"/>
          </a:xfrm>
          <a:prstGeom prst="rect">
            <a:avLst/>
          </a:prstGeom>
          <a:noFill/>
        </p:spPr>
        <p:txBody>
          <a:bodyPr wrap="square" rtlCol="0">
            <a:spAutoFit/>
          </a:bodyPr>
          <a:lstStyle/>
          <a:p>
            <a:r>
              <a:rPr lang="en-US" dirty="0"/>
              <a:t>The United Kingdom generates the highest revenue among all countries, with its sales trend showing consistent growth over time. Following the UK, the Netherlands, Ireland (ERIE), Germany, and France also contribute significantly to overall revenue.</a:t>
            </a:r>
            <a:endParaRPr lang="en-IN" dirty="0"/>
          </a:p>
        </p:txBody>
      </p:sp>
      <p:sp>
        <p:nvSpPr>
          <p:cNvPr id="22" name="Flowchart: Connector 21">
            <a:hlinkClick r:id="rId3" action="ppaction://hlinksldjump"/>
            <a:extLst>
              <a:ext uri="{FF2B5EF4-FFF2-40B4-BE49-F238E27FC236}">
                <a16:creationId xmlns:a16="http://schemas.microsoft.com/office/drawing/2014/main" id="{A96E1DD6-2BB0-8E38-8FA8-C945AB0FA676}"/>
              </a:ext>
            </a:extLst>
          </p:cNvPr>
          <p:cNvSpPr>
            <a:spLocks noChangeAspect="1"/>
          </p:cNvSpPr>
          <p:nvPr/>
        </p:nvSpPr>
        <p:spPr>
          <a:xfrm>
            <a:off x="6187440" y="58623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23" name="Flowchart: Connector 22">
            <a:hlinkClick r:id="rId4" action="ppaction://hlinksldjump"/>
            <a:extLst>
              <a:ext uri="{FF2B5EF4-FFF2-40B4-BE49-F238E27FC236}">
                <a16:creationId xmlns:a16="http://schemas.microsoft.com/office/drawing/2014/main" id="{30520DEB-1F5D-1514-81E3-9E045282D585}"/>
              </a:ext>
            </a:extLst>
          </p:cNvPr>
          <p:cNvSpPr>
            <a:spLocks noChangeAspect="1"/>
          </p:cNvSpPr>
          <p:nvPr/>
        </p:nvSpPr>
        <p:spPr>
          <a:xfrm>
            <a:off x="6725920" y="585216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4" name="Rectangle: Top Corners Rounded 23">
            <a:extLst>
              <a:ext uri="{FF2B5EF4-FFF2-40B4-BE49-F238E27FC236}">
                <a16:creationId xmlns:a16="http://schemas.microsoft.com/office/drawing/2014/main" id="{232A986D-552E-C60B-3D58-095708AEFC49}"/>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hlinkClick r:id="rId3" action="ppaction://hlinksldjump"/>
            <a:extLst>
              <a:ext uri="{FF2B5EF4-FFF2-40B4-BE49-F238E27FC236}">
                <a16:creationId xmlns:a16="http://schemas.microsoft.com/office/drawing/2014/main" id="{9F7EAC3B-BE48-7E82-98B4-2F27D3E6BD38}"/>
              </a:ext>
            </a:extLst>
          </p:cNvPr>
          <p:cNvSpPr/>
          <p:nvPr/>
        </p:nvSpPr>
        <p:spPr>
          <a:xfrm>
            <a:off x="0" y="2519680"/>
            <a:ext cx="1818640" cy="436880"/>
          </a:xfrm>
          <a:prstGeom prst="rect">
            <a:avLst/>
          </a:prstGeom>
          <a:solidFill>
            <a:schemeClr val="bg1">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6" name="Rectangle 25">
            <a:hlinkClick r:id="rId5" action="ppaction://hlinksldjump"/>
            <a:extLst>
              <a:ext uri="{FF2B5EF4-FFF2-40B4-BE49-F238E27FC236}">
                <a16:creationId xmlns:a16="http://schemas.microsoft.com/office/drawing/2014/main" id="{1DF89BE7-8853-C629-A9C1-01E42436F341}"/>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7" name="Rectangle 26">
            <a:hlinkClick r:id="rId6" action="ppaction://hlinksldjump"/>
            <a:extLst>
              <a:ext uri="{FF2B5EF4-FFF2-40B4-BE49-F238E27FC236}">
                <a16:creationId xmlns:a16="http://schemas.microsoft.com/office/drawing/2014/main" id="{3566F8F0-D9F0-56B1-5796-E1E910149EE1}"/>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8" name="Rectangle 27">
            <a:hlinkClick r:id="rId7" action="ppaction://hlinksldjump"/>
            <a:extLst>
              <a:ext uri="{FF2B5EF4-FFF2-40B4-BE49-F238E27FC236}">
                <a16:creationId xmlns:a16="http://schemas.microsoft.com/office/drawing/2014/main" id="{57CF7406-8C02-7D09-B327-3707954ED5A8}"/>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9" name="Rectangle 28">
            <a:hlinkClick r:id="rId8" action="ppaction://hlinksldjump"/>
            <a:extLst>
              <a:ext uri="{FF2B5EF4-FFF2-40B4-BE49-F238E27FC236}">
                <a16:creationId xmlns:a16="http://schemas.microsoft.com/office/drawing/2014/main" id="{6C95947F-98FB-34FC-55EB-87DA58842D23}"/>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30" name="Rectangle 29">
            <a:hlinkClick r:id="rId9" action="ppaction://hlinksldjump"/>
            <a:extLst>
              <a:ext uri="{FF2B5EF4-FFF2-40B4-BE49-F238E27FC236}">
                <a16:creationId xmlns:a16="http://schemas.microsoft.com/office/drawing/2014/main" id="{D3657A46-0488-7ACA-7521-6AFE4B82EEF7}"/>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31" name="Rectangle 30">
            <a:hlinkClick r:id="rId10" action="ppaction://hlinksldjump"/>
            <a:extLst>
              <a:ext uri="{FF2B5EF4-FFF2-40B4-BE49-F238E27FC236}">
                <a16:creationId xmlns:a16="http://schemas.microsoft.com/office/drawing/2014/main" id="{FF7DC918-FF8C-D4C2-7B5B-9B35001CD688}"/>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32" name="Rectangle 31">
            <a:extLst>
              <a:ext uri="{FF2B5EF4-FFF2-40B4-BE49-F238E27FC236}">
                <a16:creationId xmlns:a16="http://schemas.microsoft.com/office/drawing/2014/main" id="{D0C6BA2A-D83B-4D06-DD25-C8A027ABF2D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33" name="Rectangle 32">
            <a:hlinkClick r:id="rId11" action="ppaction://hlinksldjump"/>
            <a:extLst>
              <a:ext uri="{FF2B5EF4-FFF2-40B4-BE49-F238E27FC236}">
                <a16:creationId xmlns:a16="http://schemas.microsoft.com/office/drawing/2014/main" id="{45549587-B8B3-C2AA-88C2-79A7B679F44C}"/>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1889096388"/>
      </p:ext>
    </p:extLst>
  </p:cSld>
  <p:clrMapOvr>
    <a:masterClrMapping/>
  </p:clrMapOvr>
  <mc:AlternateContent xmlns:mc="http://schemas.openxmlformats.org/markup-compatibility/2006">
    <mc:Choice xmlns:p14="http://schemas.microsoft.com/office/powerpoint/2010/main" Requires="p14">
      <p:transition p14:dur="0" advTm="27689"/>
    </mc:Choice>
    <mc:Fallback>
      <p:transition advTm="276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BCCB-AF4D-E3DF-5D84-05C35103B95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93A2AB4-E6AA-6940-881A-AB103D5FF651}"/>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country generates the low revenue?</a:t>
            </a:r>
          </a:p>
        </p:txBody>
      </p:sp>
      <p:pic>
        <p:nvPicPr>
          <p:cNvPr id="20" name="Picture 19">
            <a:extLst>
              <a:ext uri="{FF2B5EF4-FFF2-40B4-BE49-F238E27FC236}">
                <a16:creationId xmlns:a16="http://schemas.microsoft.com/office/drawing/2014/main" id="{525B330E-B306-7006-DB0E-5B7344E295FC}"/>
              </a:ext>
            </a:extLst>
          </p:cNvPr>
          <p:cNvPicPr>
            <a:picLocks noChangeAspect="1"/>
          </p:cNvPicPr>
          <p:nvPr/>
        </p:nvPicPr>
        <p:blipFill>
          <a:blip r:embed="rId2"/>
          <a:srcRect t="50154" b="4586"/>
          <a:stretch/>
        </p:blipFill>
        <p:spPr>
          <a:xfrm>
            <a:off x="2032000" y="680720"/>
            <a:ext cx="9956800" cy="3007360"/>
          </a:xfrm>
          <a:prstGeom prst="rect">
            <a:avLst/>
          </a:prstGeom>
        </p:spPr>
      </p:pic>
      <p:sp>
        <p:nvSpPr>
          <p:cNvPr id="21" name="TextBox 20">
            <a:extLst>
              <a:ext uri="{FF2B5EF4-FFF2-40B4-BE49-F238E27FC236}">
                <a16:creationId xmlns:a16="http://schemas.microsoft.com/office/drawing/2014/main" id="{D963FB34-713E-8D38-DFAE-77C4CE6B3A16}"/>
              </a:ext>
            </a:extLst>
          </p:cNvPr>
          <p:cNvSpPr txBox="1"/>
          <p:nvPr/>
        </p:nvSpPr>
        <p:spPr>
          <a:xfrm>
            <a:off x="2235200" y="4663440"/>
            <a:ext cx="9469120" cy="369332"/>
          </a:xfrm>
          <a:prstGeom prst="rect">
            <a:avLst/>
          </a:prstGeom>
          <a:noFill/>
        </p:spPr>
        <p:txBody>
          <a:bodyPr wrap="square" rtlCol="0">
            <a:spAutoFit/>
          </a:bodyPr>
          <a:lstStyle/>
          <a:p>
            <a:r>
              <a:rPr lang="en-US" dirty="0"/>
              <a:t>Saudi Arabia and Bahrain are among the countries that generate the lowest revenue.</a:t>
            </a:r>
            <a:endParaRPr lang="en-IN" dirty="0"/>
          </a:p>
        </p:txBody>
      </p:sp>
      <p:sp>
        <p:nvSpPr>
          <p:cNvPr id="12" name="Flowchart: Connector 11">
            <a:hlinkClick r:id="rId3" action="ppaction://hlinksldjump"/>
            <a:extLst>
              <a:ext uri="{FF2B5EF4-FFF2-40B4-BE49-F238E27FC236}">
                <a16:creationId xmlns:a16="http://schemas.microsoft.com/office/drawing/2014/main" id="{D9246323-A75D-81DC-4290-07179D30A675}"/>
              </a:ext>
            </a:extLst>
          </p:cNvPr>
          <p:cNvSpPr>
            <a:spLocks noChangeAspect="1"/>
          </p:cNvSpPr>
          <p:nvPr/>
        </p:nvSpPr>
        <p:spPr>
          <a:xfrm>
            <a:off x="6187440" y="586232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3" name="Flowchart: Connector 12">
            <a:hlinkClick r:id="rId4" action="ppaction://hlinksldjump"/>
            <a:extLst>
              <a:ext uri="{FF2B5EF4-FFF2-40B4-BE49-F238E27FC236}">
                <a16:creationId xmlns:a16="http://schemas.microsoft.com/office/drawing/2014/main" id="{C1497ADD-71EB-4ABD-8F45-1E8784FCB5D6}"/>
              </a:ext>
            </a:extLst>
          </p:cNvPr>
          <p:cNvSpPr>
            <a:spLocks noChangeAspect="1"/>
          </p:cNvSpPr>
          <p:nvPr/>
        </p:nvSpPr>
        <p:spPr>
          <a:xfrm>
            <a:off x="6725920" y="585216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4" name="Rectangle: Top Corners Rounded 13">
            <a:extLst>
              <a:ext uri="{FF2B5EF4-FFF2-40B4-BE49-F238E27FC236}">
                <a16:creationId xmlns:a16="http://schemas.microsoft.com/office/drawing/2014/main" id="{A94E056E-6EFE-BF44-6228-7C5097923524}"/>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hlinkClick r:id="rId3" action="ppaction://hlinksldjump"/>
            <a:extLst>
              <a:ext uri="{FF2B5EF4-FFF2-40B4-BE49-F238E27FC236}">
                <a16:creationId xmlns:a16="http://schemas.microsoft.com/office/drawing/2014/main" id="{4EE45F9F-72C6-9E8D-DAD8-4D8CEF7CB714}"/>
              </a:ext>
            </a:extLst>
          </p:cNvPr>
          <p:cNvSpPr/>
          <p:nvPr/>
        </p:nvSpPr>
        <p:spPr>
          <a:xfrm>
            <a:off x="0" y="2519680"/>
            <a:ext cx="1818640" cy="436880"/>
          </a:xfrm>
          <a:prstGeom prst="rect">
            <a:avLst/>
          </a:prstGeom>
          <a:solidFill>
            <a:schemeClr val="bg1">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6" name="Rectangle 15">
            <a:hlinkClick r:id="rId5" action="ppaction://hlinksldjump"/>
            <a:extLst>
              <a:ext uri="{FF2B5EF4-FFF2-40B4-BE49-F238E27FC236}">
                <a16:creationId xmlns:a16="http://schemas.microsoft.com/office/drawing/2014/main" id="{1FCB478C-DC48-F1BB-4BBD-070048A1CE6D}"/>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7" name="Rectangle 16">
            <a:hlinkClick r:id="rId6" action="ppaction://hlinksldjump"/>
            <a:extLst>
              <a:ext uri="{FF2B5EF4-FFF2-40B4-BE49-F238E27FC236}">
                <a16:creationId xmlns:a16="http://schemas.microsoft.com/office/drawing/2014/main" id="{4D5E7096-C8D3-BBE2-096D-15A96F42C869}"/>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18" name="Rectangle 17">
            <a:hlinkClick r:id="rId7" action="ppaction://hlinksldjump"/>
            <a:extLst>
              <a:ext uri="{FF2B5EF4-FFF2-40B4-BE49-F238E27FC236}">
                <a16:creationId xmlns:a16="http://schemas.microsoft.com/office/drawing/2014/main" id="{EC4423C5-CC42-A250-7682-01EEBAE7A264}"/>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19" name="Rectangle 18">
            <a:hlinkClick r:id="rId8" action="ppaction://hlinksldjump"/>
            <a:extLst>
              <a:ext uri="{FF2B5EF4-FFF2-40B4-BE49-F238E27FC236}">
                <a16:creationId xmlns:a16="http://schemas.microsoft.com/office/drawing/2014/main" id="{6728FE84-3059-BBA8-CEE8-A6F9AF326A57}"/>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9" action="ppaction://hlinksldjump"/>
            <a:extLst>
              <a:ext uri="{FF2B5EF4-FFF2-40B4-BE49-F238E27FC236}">
                <a16:creationId xmlns:a16="http://schemas.microsoft.com/office/drawing/2014/main" id="{8A715885-8F1D-FE18-3EE3-552A175BC336}"/>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10" action="ppaction://hlinksldjump"/>
            <a:extLst>
              <a:ext uri="{FF2B5EF4-FFF2-40B4-BE49-F238E27FC236}">
                <a16:creationId xmlns:a16="http://schemas.microsoft.com/office/drawing/2014/main" id="{DFB19202-945E-93A1-96C6-09B81D179845}"/>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0E199E2E-1160-8684-47CE-5B572BFE1155}"/>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11" action="ppaction://hlinksldjump"/>
            <a:extLst>
              <a:ext uri="{FF2B5EF4-FFF2-40B4-BE49-F238E27FC236}">
                <a16:creationId xmlns:a16="http://schemas.microsoft.com/office/drawing/2014/main" id="{B4D6C05D-FAF2-CA2C-5280-3F900BA753F3}"/>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2103647863"/>
      </p:ext>
    </p:extLst>
  </p:cSld>
  <p:clrMapOvr>
    <a:masterClrMapping/>
  </p:clrMapOvr>
  <mc:AlternateContent xmlns:mc="http://schemas.openxmlformats.org/markup-compatibility/2006">
    <mc:Choice xmlns:p14="http://schemas.microsoft.com/office/powerpoint/2010/main" Requires="p14">
      <p:transition spd="slow" p14:dur="2000" advTm="26787"/>
    </mc:Choice>
    <mc:Fallback>
      <p:transition spd="slow" advTm="2678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DF365-D0CB-8C59-3BB9-8E1CADDBE28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B5CB5A39-3783-6288-C501-7909FF0E1DBE}"/>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Have sales trends in the top countries increased over time?</a:t>
            </a:r>
          </a:p>
        </p:txBody>
      </p:sp>
      <p:pic>
        <p:nvPicPr>
          <p:cNvPr id="15" name="Picture 14">
            <a:extLst>
              <a:ext uri="{FF2B5EF4-FFF2-40B4-BE49-F238E27FC236}">
                <a16:creationId xmlns:a16="http://schemas.microsoft.com/office/drawing/2014/main" id="{CC681ACD-DDEA-D51A-A477-4E2B26B32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920" y="1055777"/>
            <a:ext cx="9652000" cy="2242713"/>
          </a:xfrm>
          <a:prstGeom prst="rect">
            <a:avLst/>
          </a:prstGeom>
        </p:spPr>
      </p:pic>
      <p:sp>
        <p:nvSpPr>
          <p:cNvPr id="16" name="TextBox 15">
            <a:extLst>
              <a:ext uri="{FF2B5EF4-FFF2-40B4-BE49-F238E27FC236}">
                <a16:creationId xmlns:a16="http://schemas.microsoft.com/office/drawing/2014/main" id="{D19A628D-31BA-403E-2C9A-C6E637F029AC}"/>
              </a:ext>
            </a:extLst>
          </p:cNvPr>
          <p:cNvSpPr txBox="1"/>
          <p:nvPr/>
        </p:nvSpPr>
        <p:spPr>
          <a:xfrm>
            <a:off x="2235200" y="4663440"/>
            <a:ext cx="9469120" cy="923330"/>
          </a:xfrm>
          <a:prstGeom prst="rect">
            <a:avLst/>
          </a:prstGeom>
          <a:noFill/>
        </p:spPr>
        <p:txBody>
          <a:bodyPr wrap="square" rtlCol="0">
            <a:spAutoFit/>
          </a:bodyPr>
          <a:lstStyle/>
          <a:p>
            <a:r>
              <a:rPr lang="en-US" dirty="0"/>
              <a:t>Excluding the United Kingdom, countries like EIRE, Finland, and Germany experienced fluctuating sales trends throughout 2011, with a gradual decline toward the end of the year. The peaks in sales may have been driven by specific needs during certain periods.</a:t>
            </a:r>
            <a:endParaRPr lang="en-IN" dirty="0"/>
          </a:p>
        </p:txBody>
      </p:sp>
      <p:sp>
        <p:nvSpPr>
          <p:cNvPr id="17" name="Flowchart: Connector 16">
            <a:hlinkClick r:id="rId3" action="ppaction://hlinksldjump"/>
            <a:extLst>
              <a:ext uri="{FF2B5EF4-FFF2-40B4-BE49-F238E27FC236}">
                <a16:creationId xmlns:a16="http://schemas.microsoft.com/office/drawing/2014/main" id="{9F84FECA-FA54-D4F9-6308-7C84BF602ACC}"/>
              </a:ext>
            </a:extLst>
          </p:cNvPr>
          <p:cNvSpPr>
            <a:spLocks noChangeAspect="1"/>
          </p:cNvSpPr>
          <p:nvPr/>
        </p:nvSpPr>
        <p:spPr>
          <a:xfrm>
            <a:off x="6187440" y="58623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8" name="Flowchart: Connector 17">
            <a:hlinkClick r:id="rId4" action="ppaction://hlinksldjump"/>
            <a:extLst>
              <a:ext uri="{FF2B5EF4-FFF2-40B4-BE49-F238E27FC236}">
                <a16:creationId xmlns:a16="http://schemas.microsoft.com/office/drawing/2014/main" id="{9FAEA7CB-26A0-EFD9-1E73-7EA8628661BB}"/>
              </a:ext>
            </a:extLst>
          </p:cNvPr>
          <p:cNvSpPr>
            <a:spLocks noChangeAspect="1"/>
          </p:cNvSpPr>
          <p:nvPr/>
        </p:nvSpPr>
        <p:spPr>
          <a:xfrm>
            <a:off x="6725920" y="585216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9" name="Rectangle: Top Corners Rounded 18">
            <a:extLst>
              <a:ext uri="{FF2B5EF4-FFF2-40B4-BE49-F238E27FC236}">
                <a16:creationId xmlns:a16="http://schemas.microsoft.com/office/drawing/2014/main" id="{71AE581D-138B-91BE-5C47-19E1173BC81D}"/>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hlinkClick r:id="rId5" action="ppaction://hlinksldjump"/>
            <a:extLst>
              <a:ext uri="{FF2B5EF4-FFF2-40B4-BE49-F238E27FC236}">
                <a16:creationId xmlns:a16="http://schemas.microsoft.com/office/drawing/2014/main" id="{6587B44B-8155-7D53-560B-8EA0AFB03FE9}"/>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1" name="Rectangle 20">
            <a:hlinkClick r:id="rId3" action="ppaction://hlinksldjump"/>
            <a:extLst>
              <a:ext uri="{FF2B5EF4-FFF2-40B4-BE49-F238E27FC236}">
                <a16:creationId xmlns:a16="http://schemas.microsoft.com/office/drawing/2014/main" id="{1E7456B1-A646-EE83-79E7-BA3938F4B830}"/>
              </a:ext>
            </a:extLst>
          </p:cNvPr>
          <p:cNvSpPr/>
          <p:nvPr/>
        </p:nvSpPr>
        <p:spPr>
          <a:xfrm>
            <a:off x="0" y="2966720"/>
            <a:ext cx="1818640" cy="436880"/>
          </a:xfrm>
          <a:prstGeom prst="rect">
            <a:avLst/>
          </a:prstGeom>
          <a:solidFill>
            <a:schemeClr val="bg1">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2" name="Rectangle 21">
            <a:hlinkClick r:id="rId6" action="ppaction://hlinksldjump"/>
            <a:extLst>
              <a:ext uri="{FF2B5EF4-FFF2-40B4-BE49-F238E27FC236}">
                <a16:creationId xmlns:a16="http://schemas.microsoft.com/office/drawing/2014/main" id="{D2836BCD-D63B-A1BC-4712-D6B3468EE487}"/>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3" name="Rectangle 22">
            <a:hlinkClick r:id="rId7" action="ppaction://hlinksldjump"/>
            <a:extLst>
              <a:ext uri="{FF2B5EF4-FFF2-40B4-BE49-F238E27FC236}">
                <a16:creationId xmlns:a16="http://schemas.microsoft.com/office/drawing/2014/main" id="{A3BB910F-5559-1BDC-C22A-5CC753485CB6}"/>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24" name="Rectangle 23">
            <a:hlinkClick r:id="rId8" action="ppaction://hlinksldjump"/>
            <a:extLst>
              <a:ext uri="{FF2B5EF4-FFF2-40B4-BE49-F238E27FC236}">
                <a16:creationId xmlns:a16="http://schemas.microsoft.com/office/drawing/2014/main" id="{B6AE960D-DDA1-0E41-B828-8B5C635DF11D}"/>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5" name="Rectangle 24">
            <a:hlinkClick r:id="rId9" action="ppaction://hlinksldjump"/>
            <a:extLst>
              <a:ext uri="{FF2B5EF4-FFF2-40B4-BE49-F238E27FC236}">
                <a16:creationId xmlns:a16="http://schemas.microsoft.com/office/drawing/2014/main" id="{5129F6A7-2597-9D9F-D514-91358DD94478}"/>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6" name="Rectangle 25">
            <a:hlinkClick r:id="rId10" action="ppaction://hlinksldjump"/>
            <a:extLst>
              <a:ext uri="{FF2B5EF4-FFF2-40B4-BE49-F238E27FC236}">
                <a16:creationId xmlns:a16="http://schemas.microsoft.com/office/drawing/2014/main" id="{5C4950E8-1FA9-2564-3FCC-C25519CE6FEC}"/>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7" name="Rectangle 26">
            <a:extLst>
              <a:ext uri="{FF2B5EF4-FFF2-40B4-BE49-F238E27FC236}">
                <a16:creationId xmlns:a16="http://schemas.microsoft.com/office/drawing/2014/main" id="{57086226-5547-A278-68FB-D341A835C202}"/>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8" name="Rectangle 27">
            <a:hlinkClick r:id="rId11" action="ppaction://hlinksldjump"/>
            <a:extLst>
              <a:ext uri="{FF2B5EF4-FFF2-40B4-BE49-F238E27FC236}">
                <a16:creationId xmlns:a16="http://schemas.microsoft.com/office/drawing/2014/main" id="{447AB27E-48C0-1072-5408-C1D29D393997}"/>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024998763"/>
      </p:ext>
    </p:extLst>
  </p:cSld>
  <p:clrMapOvr>
    <a:masterClrMapping/>
  </p:clrMapOvr>
  <mc:AlternateContent xmlns:mc="http://schemas.openxmlformats.org/markup-compatibility/2006">
    <mc:Choice xmlns:p14="http://schemas.microsoft.com/office/powerpoint/2010/main" Requires="p14">
      <p:transition p14:dur="0" advTm="32850"/>
    </mc:Choice>
    <mc:Fallback>
      <p:transition advTm="3285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07790-0A54-4B98-7657-3DAB04E7A15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302D460B-359B-2319-CCDF-40F6C8F5BA8B}"/>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Have sales trends in the top countries increased over time?</a:t>
            </a:r>
          </a:p>
        </p:txBody>
      </p:sp>
      <p:pic>
        <p:nvPicPr>
          <p:cNvPr id="15" name="Picture 14">
            <a:extLst>
              <a:ext uri="{FF2B5EF4-FFF2-40B4-BE49-F238E27FC236}">
                <a16:creationId xmlns:a16="http://schemas.microsoft.com/office/drawing/2014/main" id="{77BD58F2-FB6C-E515-101F-243180A0EE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82800" y="1055777"/>
            <a:ext cx="9763760" cy="2242713"/>
          </a:xfrm>
          <a:prstGeom prst="rect">
            <a:avLst/>
          </a:prstGeom>
        </p:spPr>
      </p:pic>
      <p:sp>
        <p:nvSpPr>
          <p:cNvPr id="16" name="TextBox 15">
            <a:extLst>
              <a:ext uri="{FF2B5EF4-FFF2-40B4-BE49-F238E27FC236}">
                <a16:creationId xmlns:a16="http://schemas.microsoft.com/office/drawing/2014/main" id="{CB769DC2-D922-0B26-7B81-0E01C7A6FFA1}"/>
              </a:ext>
            </a:extLst>
          </p:cNvPr>
          <p:cNvSpPr txBox="1"/>
          <p:nvPr/>
        </p:nvSpPr>
        <p:spPr>
          <a:xfrm>
            <a:off x="2235200" y="4663440"/>
            <a:ext cx="9469120" cy="923330"/>
          </a:xfrm>
          <a:prstGeom prst="rect">
            <a:avLst/>
          </a:prstGeom>
          <a:noFill/>
        </p:spPr>
        <p:txBody>
          <a:bodyPr wrap="square" rtlCol="0">
            <a:spAutoFit/>
          </a:bodyPr>
          <a:lstStyle/>
          <a:p>
            <a:r>
              <a:rPr lang="en-US" dirty="0"/>
              <a:t>Bahrain and Saudi Arabia display a distinct pattern on the graph, showing only isolated data points instead of a continuous sales line. This indicates that these countries placed orders only once during the past year, with an average customer count of just one.</a:t>
            </a:r>
            <a:endParaRPr lang="en-IN" dirty="0"/>
          </a:p>
        </p:txBody>
      </p:sp>
      <p:sp>
        <p:nvSpPr>
          <p:cNvPr id="17" name="Flowchart: Connector 16">
            <a:hlinkClick r:id="rId3" action="ppaction://hlinksldjump"/>
            <a:extLst>
              <a:ext uri="{FF2B5EF4-FFF2-40B4-BE49-F238E27FC236}">
                <a16:creationId xmlns:a16="http://schemas.microsoft.com/office/drawing/2014/main" id="{DD4352BD-FECA-6585-5767-F4CB87A6B37C}"/>
              </a:ext>
            </a:extLst>
          </p:cNvPr>
          <p:cNvSpPr>
            <a:spLocks noChangeAspect="1"/>
          </p:cNvSpPr>
          <p:nvPr/>
        </p:nvSpPr>
        <p:spPr>
          <a:xfrm>
            <a:off x="6187440" y="586232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8" name="Flowchart: Connector 17">
            <a:hlinkClick r:id="rId4" action="ppaction://hlinksldjump"/>
            <a:extLst>
              <a:ext uri="{FF2B5EF4-FFF2-40B4-BE49-F238E27FC236}">
                <a16:creationId xmlns:a16="http://schemas.microsoft.com/office/drawing/2014/main" id="{8F004646-3C89-91D4-4FB9-7F01477BFD6B}"/>
              </a:ext>
            </a:extLst>
          </p:cNvPr>
          <p:cNvSpPr>
            <a:spLocks noChangeAspect="1"/>
          </p:cNvSpPr>
          <p:nvPr/>
        </p:nvSpPr>
        <p:spPr>
          <a:xfrm>
            <a:off x="6725920" y="585216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1" name="Rectangle: Top Corners Rounded 10">
            <a:extLst>
              <a:ext uri="{FF2B5EF4-FFF2-40B4-BE49-F238E27FC236}">
                <a16:creationId xmlns:a16="http://schemas.microsoft.com/office/drawing/2014/main" id="{B5BE438F-1E71-0095-0605-E6FE888945A2}"/>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hlinkClick r:id="rId5" action="ppaction://hlinksldjump"/>
            <a:extLst>
              <a:ext uri="{FF2B5EF4-FFF2-40B4-BE49-F238E27FC236}">
                <a16:creationId xmlns:a16="http://schemas.microsoft.com/office/drawing/2014/main" id="{50D5BBBD-17A1-B44D-9959-FD96102B54A5}"/>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4" name="Rectangle 13">
            <a:hlinkClick r:id="rId3" action="ppaction://hlinksldjump"/>
            <a:extLst>
              <a:ext uri="{FF2B5EF4-FFF2-40B4-BE49-F238E27FC236}">
                <a16:creationId xmlns:a16="http://schemas.microsoft.com/office/drawing/2014/main" id="{BC81A524-AEE4-DF96-D10B-C99F84F59296}"/>
              </a:ext>
            </a:extLst>
          </p:cNvPr>
          <p:cNvSpPr/>
          <p:nvPr/>
        </p:nvSpPr>
        <p:spPr>
          <a:xfrm>
            <a:off x="0" y="2966720"/>
            <a:ext cx="1818640" cy="436880"/>
          </a:xfrm>
          <a:prstGeom prst="rect">
            <a:avLst/>
          </a:prstGeom>
          <a:solidFill>
            <a:schemeClr val="bg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9" name="Rectangle 18">
            <a:hlinkClick r:id="rId6" action="ppaction://hlinksldjump"/>
            <a:extLst>
              <a:ext uri="{FF2B5EF4-FFF2-40B4-BE49-F238E27FC236}">
                <a16:creationId xmlns:a16="http://schemas.microsoft.com/office/drawing/2014/main" id="{F9CB41B2-53DF-5032-FCF8-633E39022480}"/>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0" name="Rectangle 19">
            <a:hlinkClick r:id="rId7" action="ppaction://hlinksldjump"/>
            <a:extLst>
              <a:ext uri="{FF2B5EF4-FFF2-40B4-BE49-F238E27FC236}">
                <a16:creationId xmlns:a16="http://schemas.microsoft.com/office/drawing/2014/main" id="{8ED8780B-664C-4B82-CE74-6334127D9F68}"/>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1" name="Rectangle 20">
            <a:hlinkClick r:id="rId8" action="ppaction://hlinksldjump"/>
            <a:extLst>
              <a:ext uri="{FF2B5EF4-FFF2-40B4-BE49-F238E27FC236}">
                <a16:creationId xmlns:a16="http://schemas.microsoft.com/office/drawing/2014/main" id="{BC43972D-E5BD-E258-71DB-36D1D87C015E}"/>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9" action="ppaction://hlinksldjump"/>
            <a:extLst>
              <a:ext uri="{FF2B5EF4-FFF2-40B4-BE49-F238E27FC236}">
                <a16:creationId xmlns:a16="http://schemas.microsoft.com/office/drawing/2014/main" id="{245B5552-E8E4-0B70-81B0-F0825C849E4B}"/>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10" action="ppaction://hlinksldjump"/>
            <a:extLst>
              <a:ext uri="{FF2B5EF4-FFF2-40B4-BE49-F238E27FC236}">
                <a16:creationId xmlns:a16="http://schemas.microsoft.com/office/drawing/2014/main" id="{CCD00730-FAFF-D45C-8C94-FDBF28E5154B}"/>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A8CDEF00-442E-461B-A102-562683709E6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11" action="ppaction://hlinksldjump"/>
            <a:extLst>
              <a:ext uri="{FF2B5EF4-FFF2-40B4-BE49-F238E27FC236}">
                <a16:creationId xmlns:a16="http://schemas.microsoft.com/office/drawing/2014/main" id="{9F9FE088-D7E6-4E4F-0DE2-E341457151B3}"/>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596346281"/>
      </p:ext>
    </p:extLst>
  </p:cSld>
  <p:clrMapOvr>
    <a:masterClrMapping/>
  </p:clrMapOvr>
  <mc:AlternateContent xmlns:mc="http://schemas.openxmlformats.org/markup-compatibility/2006">
    <mc:Choice xmlns:p14="http://schemas.microsoft.com/office/powerpoint/2010/main" Requires="p14">
      <p:transition spd="slow" p14:dur="2000" advTm="17337"/>
    </mc:Choice>
    <mc:Fallback>
      <p:transition spd="slow" advTm="173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587B8-378D-32C6-9D76-C75716118022}"/>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C71737EC-2E26-65AF-BAEF-BF20D4A545DF}"/>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product is most frequently purchased by the top customer?</a:t>
            </a:r>
          </a:p>
        </p:txBody>
      </p:sp>
      <p:pic>
        <p:nvPicPr>
          <p:cNvPr id="15" name="Picture 14">
            <a:extLst>
              <a:ext uri="{FF2B5EF4-FFF2-40B4-BE49-F238E27FC236}">
                <a16:creationId xmlns:a16="http://schemas.microsoft.com/office/drawing/2014/main" id="{F5D8FF00-F95B-7A5B-C29D-D2A305059F15}"/>
              </a:ext>
            </a:extLst>
          </p:cNvPr>
          <p:cNvPicPr>
            <a:picLocks noChangeAspect="1"/>
          </p:cNvPicPr>
          <p:nvPr/>
        </p:nvPicPr>
        <p:blipFill>
          <a:blip r:embed="rId2">
            <a:extLst>
              <a:ext uri="{28A0092B-C50C-407E-A947-70E740481C1C}">
                <a14:useLocalDpi xmlns:a14="http://schemas.microsoft.com/office/drawing/2010/main" val="0"/>
              </a:ext>
            </a:extLst>
          </a:blip>
          <a:srcRect l="3740" t="3125" r="2432" b="1645"/>
          <a:stretch/>
        </p:blipFill>
        <p:spPr>
          <a:xfrm>
            <a:off x="2164080" y="843279"/>
            <a:ext cx="5181600" cy="5049521"/>
          </a:xfrm>
          <a:prstGeom prst="rect">
            <a:avLst/>
          </a:prstGeom>
        </p:spPr>
      </p:pic>
      <p:sp>
        <p:nvSpPr>
          <p:cNvPr id="16" name="TextBox 15">
            <a:extLst>
              <a:ext uri="{FF2B5EF4-FFF2-40B4-BE49-F238E27FC236}">
                <a16:creationId xmlns:a16="http://schemas.microsoft.com/office/drawing/2014/main" id="{F8C582E6-5202-E3CB-0AA7-756A25362CD2}"/>
              </a:ext>
            </a:extLst>
          </p:cNvPr>
          <p:cNvSpPr txBox="1"/>
          <p:nvPr/>
        </p:nvSpPr>
        <p:spPr>
          <a:xfrm>
            <a:off x="7813040" y="1107440"/>
            <a:ext cx="408432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Paper Craft – Little Birdie</a:t>
            </a:r>
            <a:r>
              <a:rPr lang="en-US" dirty="0"/>
              <a:t> stands out as the top-selling product among all others. Based on the graph, if we group products under an informal category, many of the best-sellers appear to be party-related items—such as rabbit night lights, cake stands, and paper crafts.</a:t>
            </a:r>
          </a:p>
          <a:p>
            <a:pPr marL="285750" indent="-285750" algn="just">
              <a:buFont typeface="Arial" panose="020B0604020202020204" pitchFamily="34" charset="0"/>
              <a:buChar char="•"/>
            </a:pPr>
            <a:r>
              <a:rPr lang="en-US" dirty="0"/>
              <a:t>By analyzing peaks in sales trends and correlating them with regional festivals or party seasons, we can identify key periods of high demand. This insight can be used to boost sales by focusing on trending products, strategically placing advertisement banners for top-selling items, and aligning marketing efforts with seasonal or regional events.</a:t>
            </a:r>
          </a:p>
          <a:p>
            <a:pPr marL="342900" indent="-342900">
              <a:buAutoNum type="arabicParenR"/>
            </a:pPr>
            <a:endParaRPr lang="en-IN" dirty="0"/>
          </a:p>
        </p:txBody>
      </p:sp>
      <p:sp>
        <p:nvSpPr>
          <p:cNvPr id="17" name="Flowchart: Connector 16">
            <a:hlinkClick r:id="rId3" action="ppaction://hlinksldjump"/>
            <a:extLst>
              <a:ext uri="{FF2B5EF4-FFF2-40B4-BE49-F238E27FC236}">
                <a16:creationId xmlns:a16="http://schemas.microsoft.com/office/drawing/2014/main" id="{3A3C76F6-719B-3A69-46AD-0FCC52C783C0}"/>
              </a:ext>
            </a:extLst>
          </p:cNvPr>
          <p:cNvSpPr>
            <a:spLocks noChangeAspect="1"/>
          </p:cNvSpPr>
          <p:nvPr/>
        </p:nvSpPr>
        <p:spPr>
          <a:xfrm>
            <a:off x="6512560" y="636016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8" name="Flowchart: Connector 17">
            <a:hlinkClick r:id="rId4" action="ppaction://hlinksldjump"/>
            <a:extLst>
              <a:ext uri="{FF2B5EF4-FFF2-40B4-BE49-F238E27FC236}">
                <a16:creationId xmlns:a16="http://schemas.microsoft.com/office/drawing/2014/main" id="{2CCCA802-973F-8874-8AFA-E3EDDAC390ED}"/>
              </a:ext>
            </a:extLst>
          </p:cNvPr>
          <p:cNvSpPr>
            <a:spLocks noChangeAspect="1"/>
          </p:cNvSpPr>
          <p:nvPr/>
        </p:nvSpPr>
        <p:spPr>
          <a:xfrm>
            <a:off x="7051040" y="635000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9" name="Rectangle: Top Corners Rounded 18">
            <a:extLst>
              <a:ext uri="{FF2B5EF4-FFF2-40B4-BE49-F238E27FC236}">
                <a16:creationId xmlns:a16="http://schemas.microsoft.com/office/drawing/2014/main" id="{6B50EA40-16BE-6371-FB78-2B22FB33251E}"/>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hlinkClick r:id="rId5" action="ppaction://hlinksldjump"/>
            <a:extLst>
              <a:ext uri="{FF2B5EF4-FFF2-40B4-BE49-F238E27FC236}">
                <a16:creationId xmlns:a16="http://schemas.microsoft.com/office/drawing/2014/main" id="{2B2B59A7-C2E8-C374-D249-BB76A618A850}"/>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1" name="Rectangle 20">
            <a:hlinkClick r:id="rId6" action="ppaction://hlinksldjump"/>
            <a:extLst>
              <a:ext uri="{FF2B5EF4-FFF2-40B4-BE49-F238E27FC236}">
                <a16:creationId xmlns:a16="http://schemas.microsoft.com/office/drawing/2014/main" id="{A9F4FD6D-13F5-7B19-D01C-0FEA47A96E74}"/>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2" name="Rectangle 21">
            <a:hlinkClick r:id="rId7" action="ppaction://hlinksldjump"/>
            <a:extLst>
              <a:ext uri="{FF2B5EF4-FFF2-40B4-BE49-F238E27FC236}">
                <a16:creationId xmlns:a16="http://schemas.microsoft.com/office/drawing/2014/main" id="{3D31BBC4-FFDB-1531-4341-4DDB7DEA0172}"/>
              </a:ext>
            </a:extLst>
          </p:cNvPr>
          <p:cNvSpPr/>
          <p:nvPr/>
        </p:nvSpPr>
        <p:spPr>
          <a:xfrm>
            <a:off x="0" y="387096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3" name="Rectangle 22">
            <a:hlinkClick r:id="rId8" action="ppaction://hlinksldjump"/>
            <a:extLst>
              <a:ext uri="{FF2B5EF4-FFF2-40B4-BE49-F238E27FC236}">
                <a16:creationId xmlns:a16="http://schemas.microsoft.com/office/drawing/2014/main" id="{AB8F0684-EE57-6A11-2EDC-33C39B6B1264}"/>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4" name="Rectangle 23">
            <a:hlinkClick r:id="rId3" action="ppaction://hlinksldjump"/>
            <a:extLst>
              <a:ext uri="{FF2B5EF4-FFF2-40B4-BE49-F238E27FC236}">
                <a16:creationId xmlns:a16="http://schemas.microsoft.com/office/drawing/2014/main" id="{CA2E7C71-305A-A806-B4AA-25B9F97252D4}"/>
              </a:ext>
            </a:extLst>
          </p:cNvPr>
          <p:cNvSpPr/>
          <p:nvPr/>
        </p:nvSpPr>
        <p:spPr>
          <a:xfrm>
            <a:off x="0" y="3413760"/>
            <a:ext cx="1818640" cy="4368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5" name="Rectangle 24">
            <a:hlinkClick r:id="rId9" action="ppaction://hlinksldjump"/>
            <a:extLst>
              <a:ext uri="{FF2B5EF4-FFF2-40B4-BE49-F238E27FC236}">
                <a16:creationId xmlns:a16="http://schemas.microsoft.com/office/drawing/2014/main" id="{58FB6DE1-1E63-F0F2-0153-02E835499F40}"/>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6" name="Rectangle 25">
            <a:hlinkClick r:id="rId10" action="ppaction://hlinksldjump"/>
            <a:extLst>
              <a:ext uri="{FF2B5EF4-FFF2-40B4-BE49-F238E27FC236}">
                <a16:creationId xmlns:a16="http://schemas.microsoft.com/office/drawing/2014/main" id="{EAD1C219-FFF1-7F30-FEE8-CFDFFD9C481C}"/>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7" name="Rectangle 26">
            <a:extLst>
              <a:ext uri="{FF2B5EF4-FFF2-40B4-BE49-F238E27FC236}">
                <a16:creationId xmlns:a16="http://schemas.microsoft.com/office/drawing/2014/main" id="{37FB9E3F-4F52-3E98-326C-9A304DC9406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8" name="Rectangle 27">
            <a:hlinkClick r:id="rId11" action="ppaction://hlinksldjump"/>
            <a:extLst>
              <a:ext uri="{FF2B5EF4-FFF2-40B4-BE49-F238E27FC236}">
                <a16:creationId xmlns:a16="http://schemas.microsoft.com/office/drawing/2014/main" id="{82F99DFC-0170-00DE-1C36-BE2004A01F97}"/>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970633631"/>
      </p:ext>
    </p:extLst>
  </p:cSld>
  <p:clrMapOvr>
    <a:masterClrMapping/>
  </p:clrMapOvr>
  <mc:AlternateContent xmlns:mc="http://schemas.openxmlformats.org/markup-compatibility/2006">
    <mc:Choice xmlns:p14="http://schemas.microsoft.com/office/powerpoint/2010/main" Requires="p14">
      <p:transition p14:dur="0" advTm="16873"/>
    </mc:Choice>
    <mc:Fallback>
      <p:transition advTm="168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86BC0-7267-AE66-669D-CA507858FFD4}"/>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E741C61E-0C9D-31D7-0CE1-EEE21A9E5990}"/>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product is most frequently purchased by the top customer?</a:t>
            </a:r>
          </a:p>
        </p:txBody>
      </p:sp>
      <p:pic>
        <p:nvPicPr>
          <p:cNvPr id="15" name="Picture 14">
            <a:extLst>
              <a:ext uri="{FF2B5EF4-FFF2-40B4-BE49-F238E27FC236}">
                <a16:creationId xmlns:a16="http://schemas.microsoft.com/office/drawing/2014/main" id="{F6C979D9-C4FF-5973-175F-DC7225FEACC5}"/>
              </a:ext>
            </a:extLst>
          </p:cNvPr>
          <p:cNvPicPr>
            <a:picLocks noChangeAspect="1"/>
          </p:cNvPicPr>
          <p:nvPr/>
        </p:nvPicPr>
        <p:blipFill>
          <a:blip r:embed="rId2">
            <a:extLst>
              <a:ext uri="{28A0092B-C50C-407E-A947-70E740481C1C}">
                <a14:useLocalDpi xmlns:a14="http://schemas.microsoft.com/office/drawing/2010/main" val="0"/>
              </a:ext>
            </a:extLst>
          </a:blip>
          <a:srcRect l="3740" t="3125" r="2432" b="1645"/>
          <a:stretch/>
        </p:blipFill>
        <p:spPr>
          <a:xfrm>
            <a:off x="2164080" y="843279"/>
            <a:ext cx="5181600" cy="5222241"/>
          </a:xfrm>
          <a:prstGeom prst="rect">
            <a:avLst/>
          </a:prstGeom>
        </p:spPr>
      </p:pic>
      <p:sp>
        <p:nvSpPr>
          <p:cNvPr id="16" name="TextBox 15">
            <a:extLst>
              <a:ext uri="{FF2B5EF4-FFF2-40B4-BE49-F238E27FC236}">
                <a16:creationId xmlns:a16="http://schemas.microsoft.com/office/drawing/2014/main" id="{48D6D518-3EC6-57FA-BE67-218CD991EDF5}"/>
              </a:ext>
            </a:extLst>
          </p:cNvPr>
          <p:cNvSpPr txBox="1"/>
          <p:nvPr/>
        </p:nvSpPr>
        <p:spPr>
          <a:xfrm>
            <a:off x="7924800" y="2773680"/>
            <a:ext cx="40843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Restock frequently at region-specific peak demand periods.</a:t>
            </a:r>
            <a:endParaRPr lang="en-IN" dirty="0"/>
          </a:p>
        </p:txBody>
      </p:sp>
      <p:sp>
        <p:nvSpPr>
          <p:cNvPr id="11" name="Flowchart: Connector 10">
            <a:hlinkClick r:id="rId3" action="ppaction://hlinksldjump"/>
            <a:extLst>
              <a:ext uri="{FF2B5EF4-FFF2-40B4-BE49-F238E27FC236}">
                <a16:creationId xmlns:a16="http://schemas.microsoft.com/office/drawing/2014/main" id="{8916839A-3655-4E8D-CFC6-949C07498145}"/>
              </a:ext>
            </a:extLst>
          </p:cNvPr>
          <p:cNvSpPr>
            <a:spLocks noChangeAspect="1"/>
          </p:cNvSpPr>
          <p:nvPr/>
        </p:nvSpPr>
        <p:spPr>
          <a:xfrm>
            <a:off x="6187440" y="627888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2" name="Flowchart: Connector 11">
            <a:hlinkClick r:id="rId4" action="ppaction://hlinksldjump"/>
            <a:extLst>
              <a:ext uri="{FF2B5EF4-FFF2-40B4-BE49-F238E27FC236}">
                <a16:creationId xmlns:a16="http://schemas.microsoft.com/office/drawing/2014/main" id="{7A44DEA1-F6CA-3AD9-6766-FF47D98A19E9}"/>
              </a:ext>
            </a:extLst>
          </p:cNvPr>
          <p:cNvSpPr>
            <a:spLocks noChangeAspect="1"/>
          </p:cNvSpPr>
          <p:nvPr/>
        </p:nvSpPr>
        <p:spPr>
          <a:xfrm>
            <a:off x="6725920" y="62687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4" name="Rectangle: Top Corners Rounded 13">
            <a:extLst>
              <a:ext uri="{FF2B5EF4-FFF2-40B4-BE49-F238E27FC236}">
                <a16:creationId xmlns:a16="http://schemas.microsoft.com/office/drawing/2014/main" id="{F461F113-9644-8BBF-32FC-4834D58A7169}"/>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hlinkClick r:id="rId5" action="ppaction://hlinksldjump"/>
            <a:extLst>
              <a:ext uri="{FF2B5EF4-FFF2-40B4-BE49-F238E27FC236}">
                <a16:creationId xmlns:a16="http://schemas.microsoft.com/office/drawing/2014/main" id="{1F4468B6-5C13-B7F1-92D4-31C8C105AC93}"/>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8" name="Rectangle 17">
            <a:hlinkClick r:id="rId6" action="ppaction://hlinksldjump"/>
            <a:extLst>
              <a:ext uri="{FF2B5EF4-FFF2-40B4-BE49-F238E27FC236}">
                <a16:creationId xmlns:a16="http://schemas.microsoft.com/office/drawing/2014/main" id="{6481D99E-0D55-EBBA-C0C7-F87457683E8C}"/>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9" name="Rectangle 18">
            <a:hlinkClick r:id="rId7" action="ppaction://hlinksldjump"/>
            <a:extLst>
              <a:ext uri="{FF2B5EF4-FFF2-40B4-BE49-F238E27FC236}">
                <a16:creationId xmlns:a16="http://schemas.microsoft.com/office/drawing/2014/main" id="{F75DC1D1-7DDF-2571-7A7E-6C469218B39A}"/>
              </a:ext>
            </a:extLst>
          </p:cNvPr>
          <p:cNvSpPr/>
          <p:nvPr/>
        </p:nvSpPr>
        <p:spPr>
          <a:xfrm>
            <a:off x="0" y="387096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0" name="Rectangle 19">
            <a:hlinkClick r:id="rId8" action="ppaction://hlinksldjump"/>
            <a:extLst>
              <a:ext uri="{FF2B5EF4-FFF2-40B4-BE49-F238E27FC236}">
                <a16:creationId xmlns:a16="http://schemas.microsoft.com/office/drawing/2014/main" id="{A27DA33A-87D7-6C19-F78D-0F054080229D}"/>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21" name="Rectangle 20">
            <a:hlinkClick r:id="rId3" action="ppaction://hlinksldjump"/>
            <a:extLst>
              <a:ext uri="{FF2B5EF4-FFF2-40B4-BE49-F238E27FC236}">
                <a16:creationId xmlns:a16="http://schemas.microsoft.com/office/drawing/2014/main" id="{457BC1E4-BFB7-1757-2240-15052C5A0927}"/>
              </a:ext>
            </a:extLst>
          </p:cNvPr>
          <p:cNvSpPr/>
          <p:nvPr/>
        </p:nvSpPr>
        <p:spPr>
          <a:xfrm>
            <a:off x="0" y="3413760"/>
            <a:ext cx="1818640" cy="436880"/>
          </a:xfrm>
          <a:prstGeom prst="rect">
            <a:avLst/>
          </a:prstGeom>
          <a:solidFill>
            <a:schemeClr val="bg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9" action="ppaction://hlinksldjump"/>
            <a:extLst>
              <a:ext uri="{FF2B5EF4-FFF2-40B4-BE49-F238E27FC236}">
                <a16:creationId xmlns:a16="http://schemas.microsoft.com/office/drawing/2014/main" id="{36DD72F0-5AD9-EAA7-7D10-D8CC592F9F36}"/>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10" action="ppaction://hlinksldjump"/>
            <a:extLst>
              <a:ext uri="{FF2B5EF4-FFF2-40B4-BE49-F238E27FC236}">
                <a16:creationId xmlns:a16="http://schemas.microsoft.com/office/drawing/2014/main" id="{ECC9467D-A9B5-BF2C-778E-E5773BAA6C46}"/>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6AC309D7-353F-30A3-0E69-24D0B874B545}"/>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11" action="ppaction://hlinksldjump"/>
            <a:extLst>
              <a:ext uri="{FF2B5EF4-FFF2-40B4-BE49-F238E27FC236}">
                <a16:creationId xmlns:a16="http://schemas.microsoft.com/office/drawing/2014/main" id="{20F3231B-BE8A-941F-80E2-081223BDDB9D}"/>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564984801"/>
      </p:ext>
    </p:extLst>
  </p:cSld>
  <p:clrMapOvr>
    <a:masterClrMapping/>
  </p:clrMapOvr>
  <mc:AlternateContent xmlns:mc="http://schemas.openxmlformats.org/markup-compatibility/2006">
    <mc:Choice xmlns:p14="http://schemas.microsoft.com/office/powerpoint/2010/main" Requires="p14">
      <p:transition spd="slow" p14:dur="2000" advTm="22562"/>
    </mc:Choice>
    <mc:Fallback>
      <p:transition spd="slow" advTm="2256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A7BB9210-4338-455A-BB1E-7564DF11BCBD}">
  <we:reference id="wa200004798" version="1.0.1.0" store="en-US" storeType="OMEX"/>
  <we:alternateReferences>
    <we:reference id="WA200004798" version="1.0.1.0" store="WA200004798" storeType="OMEX"/>
  </we:alternateReferences>
  <we:properties>
    <we:property name="embedUrl" value="&quot;\&quot;https://public.tableau.com/views/OnlineRetailDashboard_1/ONLINERETAIL\&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ONLINERETAIL\&quot;,\&quot;dashboard\&quot;:\&quot;OnlineRetailDashboard_1\&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360</TotalTime>
  <Words>1127</Words>
  <Application>Microsoft Office PowerPoint</Application>
  <PresentationFormat>Widescreen</PresentationFormat>
  <Paragraphs>188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Auralyess Free Trial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Dhanasekar U</dc:creator>
  <cp:lastModifiedBy>Dhanasekar U</cp:lastModifiedBy>
  <cp:revision>2</cp:revision>
  <dcterms:created xsi:type="dcterms:W3CDTF">2025-05-20T05:08:06Z</dcterms:created>
  <dcterms:modified xsi:type="dcterms:W3CDTF">2025-05-20T11:08:21Z</dcterms:modified>
</cp:coreProperties>
</file>