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7" r:id="rId7"/>
    <p:sldId id="4782"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7"/>
            <p14:sldId id="4782"/>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94" autoAdjust="0"/>
    <p:restoredTop sz="91283" autoAdjust="0"/>
  </p:normalViewPr>
  <p:slideViewPr>
    <p:cSldViewPr snapToGrid="0" showGuides="1">
      <p:cViewPr varScale="1">
        <p:scale>
          <a:sx n="72" d="100"/>
          <a:sy n="72" d="100"/>
        </p:scale>
        <p:origin x="1320" y="5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18/05/2025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4566AC9-2A0D-473B-9623-D34100E64E4F}" type="slidenum">
              <a:rPr lang="en-AU" smtClean="0"/>
              <a:t>3</a:t>
            </a:fld>
            <a:endParaRPr lang="en-AU" dirty="0"/>
          </a:p>
        </p:txBody>
      </p:sp>
    </p:spTree>
    <p:extLst>
      <p:ext uri="{BB962C8B-B14F-4D97-AF65-F5344CB8AC3E}">
        <p14:creationId xmlns:p14="http://schemas.microsoft.com/office/powerpoint/2010/main" val="2154908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907596"/>
          </a:xfrm>
        </p:spPr>
        <p:txBody>
          <a:bodyPr/>
          <a:lstStyle/>
          <a:p>
            <a:r>
              <a:rPr lang="en-US" sz="2000" dirty="0"/>
              <a:t> New store layout may be positively impacting performance. Indicators such as total sales, number of products sold, repeat customer rate, and average transactions per customer all show that the trial stores are outperforming the control stores.</a:t>
            </a:r>
            <a:endParaRPr lang="en-AU" sz="2000" dirty="0"/>
          </a:p>
        </p:txBody>
      </p:sp>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pic>
        <p:nvPicPr>
          <p:cNvPr id="7" name="Picture 6">
            <a:extLst>
              <a:ext uri="{FF2B5EF4-FFF2-40B4-BE49-F238E27FC236}">
                <a16:creationId xmlns:a16="http://schemas.microsoft.com/office/drawing/2014/main" id="{FED4B68C-8E2A-ED42-70BC-BB1B0C36544B}"/>
              </a:ext>
            </a:extLst>
          </p:cNvPr>
          <p:cNvPicPr>
            <a:picLocks noChangeAspect="1"/>
          </p:cNvPicPr>
          <p:nvPr/>
        </p:nvPicPr>
        <p:blipFill>
          <a:blip r:embed="rId3"/>
          <a:stretch>
            <a:fillRect/>
          </a:stretch>
        </p:blipFill>
        <p:spPr>
          <a:xfrm>
            <a:off x="1687382" y="1552354"/>
            <a:ext cx="9391743" cy="4642829"/>
          </a:xfrm>
          <a:prstGeom prst="rect">
            <a:avLst/>
          </a:prstGeom>
        </p:spPr>
      </p:pic>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dirty="0"/>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352111"/>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dirty="0">
                <a:solidFill>
                  <a:srgbClr val="000000"/>
                </a:solidFill>
                <a:latin typeface="Roboto Light" panose="02000000000000000000" pitchFamily="2" charset="0"/>
                <a:ea typeface="Roboto Light" panose="02000000000000000000" pitchFamily="2"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a:solidFill>
                  <a:srgbClr val="000000"/>
                </a:solidFill>
                <a:latin typeface="Roboto Light" panose="02000000000000000000" pitchFamily="2" charset="0"/>
                <a:ea typeface="Roboto Light" panose="02000000000000000000" pitchFamily="2" charset="0"/>
              </a:rPr>
              <a:t>02</a:t>
            </a:r>
            <a:endParaRPr lang="en-AU" dirty="0" err="1">
              <a:solidFill>
                <a:srgbClr val="000000"/>
              </a:solidFill>
              <a:latin typeface="Roboto Light" panose="02000000000000000000" pitchFamily="2" charset="0"/>
              <a:ea typeface="Roboto Light" panose="02000000000000000000" pitchFamily="2"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414997"/>
            <a:ext cx="1896185" cy="1718741"/>
          </a:xfrm>
          <a:prstGeom prst="rect">
            <a:avLst/>
          </a:prstGeom>
          <a:noFill/>
        </p:spPr>
        <p:txBody>
          <a:bodyPr wrap="square" lIns="0" tIns="0" rIns="0" bIns="0" rtlCol="0" anchor="t">
            <a:noAutofit/>
          </a:bodyPr>
          <a:lstStyle/>
          <a:p>
            <a:pPr algn="l"/>
            <a:r>
              <a:rPr lang="en-AU" sz="1400" dirty="0">
                <a:latin typeface="Roboto" panose="02000000000000000000" pitchFamily="2" charset="0"/>
                <a:ea typeface="Roboto" panose="02000000000000000000" pitchFamily="2" charset="0"/>
                <a:cs typeface="Roboto" panose="02000000000000000000" pitchFamily="2" charset="0"/>
              </a:rPr>
              <a:t>Task 1</a:t>
            </a: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1718741"/>
          </a:xfrm>
          <a:prstGeom prst="rect">
            <a:avLst/>
          </a:prstGeom>
          <a:noFill/>
        </p:spPr>
        <p:txBody>
          <a:bodyPr wrap="square" lIns="0" tIns="0" rIns="0" bIns="0" rtlCol="0" anchor="t">
            <a:noAutofit/>
          </a:bodyPr>
          <a:lstStyle/>
          <a:p>
            <a:pPr algn="l"/>
            <a:r>
              <a:rPr lang="en-AU" sz="1400">
                <a:latin typeface="Roboto" panose="02000000000000000000" pitchFamily="2" charset="0"/>
                <a:ea typeface="Roboto" panose="02000000000000000000" pitchFamily="2" charset="0"/>
                <a:cs typeface="Roboto" panose="02000000000000000000" pitchFamily="2" charset="0"/>
              </a:rPr>
              <a:t>Task 2</a:t>
            </a:r>
            <a:endParaRPr lang="en-AU" sz="1400" dirty="0">
              <a:latin typeface="Roboto" panose="02000000000000000000" pitchFamily="2" charset="0"/>
              <a:ea typeface="Roboto" panose="02000000000000000000" pitchFamily="2" charset="0"/>
              <a:cs typeface="Roboto" panose="02000000000000000000" pitchFamily="2" charset="0"/>
            </a:endParaRPr>
          </a:p>
        </p:txBody>
      </p:sp>
      <p:sp>
        <p:nvSpPr>
          <p:cNvPr id="7" name="TextBox 6">
            <a:extLst>
              <a:ext uri="{FF2B5EF4-FFF2-40B4-BE49-F238E27FC236}">
                <a16:creationId xmlns:a16="http://schemas.microsoft.com/office/drawing/2014/main" id="{7C949C27-3E05-4AA4-A1A8-5696F6F3C356}"/>
              </a:ext>
            </a:extLst>
          </p:cNvPr>
          <p:cNvSpPr txBox="1"/>
          <p:nvPr/>
        </p:nvSpPr>
        <p:spPr>
          <a:xfrm>
            <a:off x="4063687" y="1425614"/>
            <a:ext cx="7580989" cy="1360116"/>
          </a:xfrm>
          <a:prstGeom prst="rect">
            <a:avLst/>
          </a:prstGeom>
          <a:noFill/>
        </p:spPr>
        <p:txBody>
          <a:bodyPr wrap="square" lIns="0" tIns="0" rIns="0" bIns="0" rtlCol="0" anchor="t">
            <a:noAutofit/>
          </a:bodyPr>
          <a:lstStyle/>
          <a:p>
            <a:pPr>
              <a:buNone/>
            </a:pPr>
            <a:r>
              <a:rPr lang="en-US" sz="1400" b="1" dirty="0"/>
              <a:t>Category :</a:t>
            </a:r>
          </a:p>
          <a:p>
            <a:pPr>
              <a:buNone/>
            </a:pPr>
            <a:r>
              <a:rPr lang="en-US" sz="1200" b="1" dirty="0"/>
              <a:t>Chips Sales Analysis Summary</a:t>
            </a:r>
            <a:endParaRPr lang="en-US" sz="1200" dirty="0"/>
          </a:p>
          <a:p>
            <a:pPr lvl="1"/>
            <a:r>
              <a:rPr lang="en-US" sz="1200" dirty="0"/>
              <a:t>Kettle, Doritos, and Smith’s 175g packs are the top-selling chip products by volume and sales. Young singles/couples dominate the Mainstream segment and represent a key growth opportunity, as they may evolve into higher-consuming family segments over time.</a:t>
            </a:r>
          </a:p>
        </p:txBody>
      </p:sp>
      <p:sp>
        <p:nvSpPr>
          <p:cNvPr id="9" name="TextBox 8">
            <a:extLst>
              <a:ext uri="{FF2B5EF4-FFF2-40B4-BE49-F238E27FC236}">
                <a16:creationId xmlns:a16="http://schemas.microsoft.com/office/drawing/2014/main" id="{FF9D96EA-4B80-4F92-A071-B09915E427CE}"/>
              </a:ext>
            </a:extLst>
          </p:cNvPr>
          <p:cNvSpPr txBox="1"/>
          <p:nvPr/>
        </p:nvSpPr>
        <p:spPr>
          <a:xfrm>
            <a:off x="4095585" y="4158466"/>
            <a:ext cx="7580989" cy="2284864"/>
          </a:xfrm>
          <a:prstGeom prst="rect">
            <a:avLst/>
          </a:prstGeom>
          <a:noFill/>
        </p:spPr>
        <p:txBody>
          <a:bodyPr wrap="square" lIns="0" tIns="0" rIns="0" bIns="0" rtlCol="0" anchor="t">
            <a:noAutofit/>
          </a:bodyPr>
          <a:lstStyle/>
          <a:p>
            <a:r>
              <a:rPr lang="en-AU" sz="1400" b="1" dirty="0"/>
              <a:t>Trial store performance :</a:t>
            </a:r>
            <a:endParaRPr lang="en-AU" sz="1200" b="1" dirty="0">
              <a:latin typeface="Roboto Light" panose="02000000000000000000" pitchFamily="2" charset="0"/>
              <a:ea typeface="Roboto Light" panose="02000000000000000000" pitchFamily="2" charset="0"/>
            </a:endParaRPr>
          </a:p>
          <a:p>
            <a:r>
              <a:rPr lang="en-AU" sz="1200" b="1" dirty="0">
                <a:latin typeface="Roboto Light" panose="02000000000000000000" pitchFamily="2" charset="0"/>
                <a:ea typeface="Roboto Light" panose="02000000000000000000" pitchFamily="2" charset="0"/>
              </a:rPr>
              <a:t>Store Sales Analysis Summary:</a:t>
            </a:r>
          </a:p>
          <a:p>
            <a:endParaRPr lang="en-AU" sz="1200" dirty="0">
              <a:latin typeface="Roboto Light" panose="02000000000000000000" pitchFamily="2" charset="0"/>
              <a:ea typeface="Roboto Light" panose="02000000000000000000" pitchFamily="2" charset="0"/>
            </a:endParaRPr>
          </a:p>
          <a:p>
            <a:pPr lvl="1"/>
            <a:r>
              <a:rPr lang="en-US" sz="1200" dirty="0"/>
              <a:t>Trial stores (STORE_NBR 77, 86, 88) showed a clear increase in purchasing trends compared to their matched control stores (STORE_NBR 41, 109, 201), selected using Pearson correlation. The positive outcome suggests the intervention was effective and could boost chip sales further if expanded to other stores</a:t>
            </a:r>
            <a:r>
              <a:rPr lang="en-US" sz="1200" b="1" dirty="0"/>
              <a:t>.</a:t>
            </a:r>
            <a:endParaRPr lang="en-US" sz="1200" dirty="0"/>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Category</a:t>
            </a:r>
          </a:p>
        </p:txBody>
      </p:sp>
      <p:sp>
        <p:nvSpPr>
          <p:cNvPr id="2" name="TextBox 1">
            <a:extLst>
              <a:ext uri="{FF2B5EF4-FFF2-40B4-BE49-F238E27FC236}">
                <a16:creationId xmlns:a16="http://schemas.microsoft.com/office/drawing/2014/main" id="{7D0FCDB8-3742-9C9E-B34D-5468AD3F1010}"/>
              </a:ext>
            </a:extLst>
          </p:cNvPr>
          <p:cNvSpPr txBox="1"/>
          <p:nvPr/>
        </p:nvSpPr>
        <p:spPr>
          <a:xfrm>
            <a:off x="2256152" y="3552138"/>
            <a:ext cx="7580989" cy="1859834"/>
          </a:xfrm>
          <a:prstGeom prst="rect">
            <a:avLst/>
          </a:prstGeom>
          <a:noFill/>
        </p:spPr>
        <p:txBody>
          <a:bodyPr wrap="square" lIns="0" tIns="0" rIns="0" bIns="0" rtlCol="0" anchor="t">
            <a:noAutofit/>
          </a:bodyPr>
          <a:lstStyle/>
          <a:p>
            <a:pPr>
              <a:buNone/>
            </a:pPr>
            <a:endParaRPr lang="en-US" sz="1200" dirty="0"/>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p:txBody>
          <a:bodyPr/>
          <a:lstStyle/>
          <a:p>
            <a:r>
              <a:rPr lang="en-AU" sz="2000" dirty="0"/>
              <a:t>Overview: </a:t>
            </a:r>
            <a:r>
              <a:rPr lang="en-US" sz="2000" dirty="0"/>
              <a:t>Customer purchasing trends vary across different periods. A noticeable decline in purchasing power is observed at the beginning of Year.</a:t>
            </a:r>
            <a:endParaRPr lang="en-AU" sz="2000" dirty="0"/>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pic>
        <p:nvPicPr>
          <p:cNvPr id="15" name="Picture 14">
            <a:extLst>
              <a:ext uri="{FF2B5EF4-FFF2-40B4-BE49-F238E27FC236}">
                <a16:creationId xmlns:a16="http://schemas.microsoft.com/office/drawing/2014/main" id="{F8C07CD1-A8A1-E6E3-645B-1D4C6D6BE2E3}"/>
              </a:ext>
            </a:extLst>
          </p:cNvPr>
          <p:cNvPicPr>
            <a:picLocks noChangeAspect="1"/>
          </p:cNvPicPr>
          <p:nvPr/>
        </p:nvPicPr>
        <p:blipFill>
          <a:blip r:embed="rId3"/>
          <a:stretch>
            <a:fillRect/>
          </a:stretch>
        </p:blipFill>
        <p:spPr>
          <a:xfrm>
            <a:off x="1201480" y="1307805"/>
            <a:ext cx="10579394" cy="4453117"/>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6813F-E377-FCCC-6A4B-E1C3522FE98E}"/>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8ABB6A12-1A35-BFB1-960B-CE14D125467A}"/>
              </a:ext>
            </a:extLst>
          </p:cNvPr>
          <p:cNvSpPr>
            <a:spLocks noGrp="1"/>
          </p:cNvSpPr>
          <p:nvPr>
            <p:ph type="body" sz="quarter" idx="10"/>
          </p:nvPr>
        </p:nvSpPr>
        <p:spPr/>
        <p:txBody>
          <a:bodyPr/>
          <a:lstStyle/>
          <a:p>
            <a:r>
              <a:rPr lang="en-AU" dirty="0"/>
              <a:t>As we visualise the Premium Category, Mainstream dominates the most in over all sales (38.51%).</a:t>
            </a:r>
          </a:p>
        </p:txBody>
      </p:sp>
      <p:pic>
        <p:nvPicPr>
          <p:cNvPr id="10" name="Picture 9">
            <a:extLst>
              <a:ext uri="{FF2B5EF4-FFF2-40B4-BE49-F238E27FC236}">
                <a16:creationId xmlns:a16="http://schemas.microsoft.com/office/drawing/2014/main" id="{0291DE6A-58EC-6D92-D1A3-F0758FCC4356}"/>
              </a:ext>
            </a:extLst>
          </p:cNvPr>
          <p:cNvPicPr>
            <a:picLocks noChangeAspect="1"/>
          </p:cNvPicPr>
          <p:nvPr/>
        </p:nvPicPr>
        <p:blipFill>
          <a:blip r:embed="rId2"/>
          <a:stretch>
            <a:fillRect/>
          </a:stretch>
        </p:blipFill>
        <p:spPr>
          <a:xfrm>
            <a:off x="12316275" y="0"/>
            <a:ext cx="1993565" cy="1639966"/>
          </a:xfrm>
          <a:prstGeom prst="rect">
            <a:avLst/>
          </a:prstGeom>
        </p:spPr>
      </p:pic>
      <p:pic>
        <p:nvPicPr>
          <p:cNvPr id="8" name="Picture 7">
            <a:extLst>
              <a:ext uri="{FF2B5EF4-FFF2-40B4-BE49-F238E27FC236}">
                <a16:creationId xmlns:a16="http://schemas.microsoft.com/office/drawing/2014/main" id="{F6BB6124-7841-5E00-F68B-F33D291A81EC}"/>
              </a:ext>
            </a:extLst>
          </p:cNvPr>
          <p:cNvPicPr>
            <a:picLocks noChangeAspect="1"/>
          </p:cNvPicPr>
          <p:nvPr/>
        </p:nvPicPr>
        <p:blipFill>
          <a:blip r:embed="rId3"/>
          <a:stretch>
            <a:fillRect/>
          </a:stretch>
        </p:blipFill>
        <p:spPr>
          <a:xfrm>
            <a:off x="2708096" y="1374716"/>
            <a:ext cx="7871290" cy="5153675"/>
          </a:xfrm>
          <a:prstGeom prst="rect">
            <a:avLst/>
          </a:prstGeom>
        </p:spPr>
      </p:pic>
    </p:spTree>
    <p:extLst>
      <p:ext uri="{BB962C8B-B14F-4D97-AF65-F5344CB8AC3E}">
        <p14:creationId xmlns:p14="http://schemas.microsoft.com/office/powerpoint/2010/main" val="13975340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315142"/>
            <a:ext cx="10479600" cy="824400"/>
          </a:xfrm>
        </p:spPr>
        <p:txBody>
          <a:bodyPr/>
          <a:lstStyle/>
          <a:p>
            <a:r>
              <a:rPr lang="en-US" sz="1600" b="1" dirty="0"/>
              <a:t>Young Singles/Couples</a:t>
            </a:r>
            <a:r>
              <a:rPr lang="en-US" sz="1600" dirty="0"/>
              <a:t> contribute the highest sales within the </a:t>
            </a:r>
            <a:r>
              <a:rPr lang="en-US" sz="1600" b="1" dirty="0"/>
              <a:t>Mainstream segment</a:t>
            </a:r>
            <a:r>
              <a:rPr lang="en-US" sz="1600" dirty="0"/>
              <a:t>. By strategically targeting this group, we can potentially boost overall purchasing trends, as they are likely to transition into </a:t>
            </a:r>
            <a:r>
              <a:rPr lang="en-US" sz="1600" b="1" dirty="0"/>
              <a:t>Older Singles/Couples</a:t>
            </a:r>
            <a:r>
              <a:rPr lang="en-US" sz="1600" dirty="0"/>
              <a:t> or </a:t>
            </a:r>
            <a:r>
              <a:rPr lang="en-US" sz="1600" b="1" dirty="0"/>
              <a:t>Young Families</a:t>
            </a:r>
            <a:r>
              <a:rPr lang="en-US" sz="1600" dirty="0"/>
              <a:t> in the future—segments that may continue or even increase their chip consumption over time.</a:t>
            </a:r>
            <a:endParaRPr lang="en-AU" sz="2000" dirty="0"/>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pic>
        <p:nvPicPr>
          <p:cNvPr id="5" name="Picture 4">
            <a:extLst>
              <a:ext uri="{FF2B5EF4-FFF2-40B4-BE49-F238E27FC236}">
                <a16:creationId xmlns:a16="http://schemas.microsoft.com/office/drawing/2014/main" id="{15E353FC-E127-E117-A5E3-3B03163C2163}"/>
              </a:ext>
            </a:extLst>
          </p:cNvPr>
          <p:cNvPicPr>
            <a:picLocks noChangeAspect="1"/>
          </p:cNvPicPr>
          <p:nvPr/>
        </p:nvPicPr>
        <p:blipFill>
          <a:blip r:embed="rId3"/>
          <a:stretch>
            <a:fillRect/>
          </a:stretch>
        </p:blipFill>
        <p:spPr>
          <a:xfrm>
            <a:off x="1041991" y="1191638"/>
            <a:ext cx="10451803" cy="475824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dirty="0"/>
              <a:t>Trial store performance</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96975" y="453371"/>
            <a:ext cx="10479600" cy="5479596"/>
          </a:xfrm>
        </p:spPr>
        <p:txBody>
          <a:bodyPr/>
          <a:lstStyle/>
          <a:p>
            <a:endParaRPr lang="en-AU" dirty="0"/>
          </a:p>
          <a:p>
            <a:pPr>
              <a:buNone/>
            </a:pPr>
            <a:r>
              <a:rPr lang="en-US" sz="1800" b="1" dirty="0"/>
              <a:t>Explanation of Control Stores vs Trial Stores</a:t>
            </a:r>
          </a:p>
          <a:p>
            <a:pPr lvl="1"/>
            <a:r>
              <a:rPr lang="en-US" sz="1800" dirty="0"/>
              <a:t>To evaluate the effectiveness of the intervention (such as a layout change, promotion, or marketing campaign), a </a:t>
            </a:r>
            <a:r>
              <a:rPr lang="en-US" sz="1800" b="1" dirty="0"/>
              <a:t>control group</a:t>
            </a:r>
            <a:r>
              <a:rPr lang="en-US" sz="1800" dirty="0"/>
              <a:t> of stores was selected to serve as a baseline for comparison. These control stores were carefully matched to the </a:t>
            </a:r>
            <a:r>
              <a:rPr lang="en-US" sz="1800" b="1" dirty="0"/>
              <a:t>trial stores</a:t>
            </a:r>
            <a:r>
              <a:rPr lang="en-US" sz="1800" dirty="0"/>
              <a:t> using </a:t>
            </a:r>
            <a:r>
              <a:rPr lang="en-US" sz="1800" b="1" dirty="0"/>
              <a:t>Pearson correlation</a:t>
            </a:r>
            <a:r>
              <a:rPr lang="en-US" sz="1800" dirty="0"/>
              <a:t>, ensuring that their historical purchasing patterns were similar prior to the intervention.</a:t>
            </a:r>
          </a:p>
          <a:p>
            <a:pPr lvl="2">
              <a:buFont typeface="Arial" panose="020B0604020202020204" pitchFamily="34" charset="0"/>
              <a:buChar char="•"/>
            </a:pPr>
            <a:r>
              <a:rPr lang="en-US" sz="1800" b="1" dirty="0"/>
              <a:t>Trial Stores</a:t>
            </a:r>
            <a:r>
              <a:rPr lang="en-US" sz="1800" dirty="0"/>
              <a:t>: STORE_NBR 77, 86, and 88 were selected to implement the new strategy or layout being tested.</a:t>
            </a:r>
          </a:p>
          <a:p>
            <a:pPr lvl="2">
              <a:buFont typeface="Arial" panose="020B0604020202020204" pitchFamily="34" charset="0"/>
              <a:buChar char="•"/>
            </a:pPr>
            <a:r>
              <a:rPr lang="en-US" sz="1800" b="1" dirty="0"/>
              <a:t>Control Stores</a:t>
            </a:r>
            <a:r>
              <a:rPr lang="en-US" sz="1800" dirty="0"/>
              <a:t>: STORE_NBR 41, 109, and 201 were chosen as comparable stores that did not receive the intervention.</a:t>
            </a:r>
          </a:p>
          <a:p>
            <a:pPr lvl="1"/>
            <a:r>
              <a:rPr lang="en-US" sz="1800" dirty="0"/>
              <a:t>By comparing sales trends in the </a:t>
            </a:r>
            <a:r>
              <a:rPr lang="en-US" sz="1800" b="1" dirty="0"/>
              <a:t>trial stores</a:t>
            </a:r>
            <a:r>
              <a:rPr lang="en-US" sz="1800" dirty="0"/>
              <a:t> against those in the </a:t>
            </a:r>
            <a:r>
              <a:rPr lang="en-US" sz="1800" b="1" dirty="0"/>
              <a:t>control stores</a:t>
            </a:r>
            <a:r>
              <a:rPr lang="en-US" sz="1800" dirty="0"/>
              <a:t> over the same time period, we were able to isolate the effect of the intervention from other external influences (e.g., seasonal trends, overall market growth).</a:t>
            </a:r>
          </a:p>
          <a:p>
            <a:pPr lvl="1"/>
            <a:r>
              <a:rPr lang="en-US" sz="1800" dirty="0"/>
              <a:t>The results showed that trial stores consistently outperformed their control counterparts, suggesting that the observed increase in sales was indeed a result of the implemented changes — and not due to random variation or broader market effects.</a:t>
            </a:r>
          </a:p>
          <a:p>
            <a:endParaRPr lang="en-AU" dirty="0"/>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6475</TotalTime>
  <Words>734</Words>
  <Application>Microsoft Office PowerPoint</Application>
  <PresentationFormat>Widescreen</PresentationFormat>
  <Paragraphs>47</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Light</vt:lpstr>
      <vt:lpstr>Roboto Medium</vt:lpstr>
      <vt:lpstr>Arial</vt:lpstr>
      <vt:lpstr>Roboto</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Dhanasekar U</cp:lastModifiedBy>
  <cp:revision>467</cp:revision>
  <dcterms:created xsi:type="dcterms:W3CDTF">2018-02-07T23:23:24Z</dcterms:created>
  <dcterms:modified xsi:type="dcterms:W3CDTF">2025-05-18T10:12:13Z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