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375" r:id="rId2"/>
    <p:sldId id="273" r:id="rId3"/>
    <p:sldId id="384" r:id="rId4"/>
    <p:sldId id="305" r:id="rId5"/>
    <p:sldId id="406" r:id="rId6"/>
    <p:sldId id="407" r:id="rId7"/>
    <p:sldId id="40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993" autoAdjust="0"/>
  </p:normalViewPr>
  <p:slideViewPr>
    <p:cSldViewPr snapToGrid="0" snapToObjects="1">
      <p:cViewPr varScale="1">
        <p:scale>
          <a:sx n="93" d="100"/>
          <a:sy n="93" d="100"/>
        </p:scale>
        <p:origin x="211" y="53"/>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11/10/2024</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FA4EF-A0AA-4B0D-AFB7-5071B01FCA6F}"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CA6E5-45B6-4468-A1A5-B2606449FE58}" type="slidenum">
              <a:rPr lang="en-US" smtClean="0"/>
              <a:t>‹#›</a:t>
            </a:fld>
            <a:endParaRPr lang="en-US"/>
          </a:p>
        </p:txBody>
      </p:sp>
    </p:spTree>
    <p:extLst>
      <p:ext uri="{BB962C8B-B14F-4D97-AF65-F5344CB8AC3E}">
        <p14:creationId xmlns:p14="http://schemas.microsoft.com/office/powerpoint/2010/main" val="2553438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A6E5-45B6-4468-A1A5-B2606449FE58}" type="slidenum">
              <a:rPr lang="en-US" smtClean="0"/>
              <a:t>2</a:t>
            </a:fld>
            <a:endParaRPr lang="en-US"/>
          </a:p>
        </p:txBody>
      </p:sp>
    </p:spTree>
    <p:extLst>
      <p:ext uri="{BB962C8B-B14F-4D97-AF65-F5344CB8AC3E}">
        <p14:creationId xmlns:p14="http://schemas.microsoft.com/office/powerpoint/2010/main" val="1516926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11/10/2024</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977800"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117492" y="5286196"/>
            <a:ext cx="4909751" cy="900420"/>
          </a:xfrm>
        </p:spPr>
        <p:txBody>
          <a:bodyPr>
            <a:normAutofit/>
          </a:bodyPr>
          <a:lstStyle/>
          <a:p>
            <a:r>
              <a:rPr lang="en-US" dirty="0"/>
              <a:t>-</a:t>
            </a:r>
            <a:r>
              <a:rPr lang="en-US" dirty="0" err="1"/>
              <a:t>Techxcelerate</a:t>
            </a:r>
            <a:r>
              <a:rPr lang="en-US" dirty="0"/>
              <a:t> Hackathon 2024</a:t>
            </a:r>
          </a:p>
          <a:p>
            <a:r>
              <a:rPr lang="en-US" dirty="0"/>
              <a:t>Bits </a:t>
            </a:r>
            <a:r>
              <a:rPr lang="en-US" dirty="0" err="1"/>
              <a:t>pillani</a:t>
            </a:r>
            <a:r>
              <a:rPr lang="en-US" dirty="0"/>
              <a:t> </a:t>
            </a:r>
            <a:r>
              <a:rPr lang="en-US" dirty="0" err="1"/>
              <a:t>hyderabad</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2715790"/>
            <a:ext cx="7381103" cy="2387600"/>
          </a:xfrm>
        </p:spPr>
        <p:txBody>
          <a:bodyPr>
            <a:normAutofit/>
          </a:bodyPr>
          <a:lstStyle/>
          <a:p>
            <a:pPr algn="ctr"/>
            <a:r>
              <a:rPr lang="en-US" dirty="0"/>
              <a:t>Proactive Burnout Prediction System Using AI</a:t>
            </a:r>
          </a:p>
        </p:txBody>
      </p:sp>
    </p:spTree>
    <p:extLst>
      <p:ext uri="{BB962C8B-B14F-4D97-AF65-F5344CB8AC3E}">
        <p14:creationId xmlns:p14="http://schemas.microsoft.com/office/powerpoint/2010/main" val="428584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7" descr="A group of people putting thier hands in a pile ">
            <a:extLst>
              <a:ext uri="{FF2B5EF4-FFF2-40B4-BE49-F238E27FC236}">
                <a16:creationId xmlns:a16="http://schemas.microsoft.com/office/drawing/2014/main" id="{F052F1AC-BE37-2941-839E-B43E10537AD8}"/>
              </a:ext>
            </a:extLst>
          </p:cNvPr>
          <p:cNvPicPr>
            <a:picLocks noGrp="1" noChangeAspect="1"/>
          </p:cNvPicPr>
          <p:nvPr>
            <p:ph type="pic" sz="quarter" idx="10"/>
          </p:nvPr>
        </p:nvPicPr>
        <p:blipFill>
          <a:blip r:embed="rId3" cstate="screen">
            <a:duotone>
              <a:prstClr val="black"/>
              <a:schemeClr val="accent3">
                <a:tint val="45000"/>
                <a:satMod val="400000"/>
              </a:schemeClr>
            </a:duotone>
            <a:alphaModFix amt="70000"/>
            <a:extLst>
              <a:ext uri="{28A0092B-C50C-407E-A947-70E740481C1C}">
                <a14:useLocalDpi xmlns:a14="http://schemas.microsoft.com/office/drawing/2010/main"/>
              </a:ext>
            </a:extLst>
          </a:blip>
          <a:srcRect/>
          <a:stretch>
            <a:fillRect/>
          </a:stretch>
        </p:blipFill>
        <p:spPr>
          <a:xfrm>
            <a:off x="1252151" y="2304765"/>
            <a:ext cx="10766854" cy="2434283"/>
          </a:xfrm>
        </p:spPr>
      </p:pic>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5123936" y="0"/>
            <a:ext cx="6411096" cy="2806511"/>
          </a:xfrm>
        </p:spPr>
        <p:txBody>
          <a:bodyPr/>
          <a:lstStyle/>
          <a:p>
            <a:pPr marL="0" indent="0">
              <a:buNone/>
            </a:pPr>
            <a:r>
              <a:rPr lang="en-US" dirty="0"/>
              <a:t>"Preventing burnout before it strikes: Workplace burnout often goes unnoticed until it’s too late, impacting employee well-being and productivity. There’s a need for proactive solutions that detect early signs of burnout by analyzing behavioral and productivity patterns, enabling timely support and intervention."</a:t>
            </a:r>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252151" y="313038"/>
            <a:ext cx="5082746" cy="1210962"/>
          </a:xfrm>
        </p:spPr>
        <p:txBody>
          <a:bodyPr>
            <a:normAutofit fontScale="90000"/>
          </a:bodyPr>
          <a:lstStyle/>
          <a:p>
            <a:r>
              <a:rPr lang="en-US" dirty="0"/>
              <a:t>PROBLEM STATEMENT</a:t>
            </a:r>
          </a:p>
        </p:txBody>
      </p:sp>
      <p:sp>
        <p:nvSpPr>
          <p:cNvPr id="6" name="Rectangle 5">
            <a:extLst>
              <a:ext uri="{FF2B5EF4-FFF2-40B4-BE49-F238E27FC236}">
                <a16:creationId xmlns:a16="http://schemas.microsoft.com/office/drawing/2014/main" id="{7319812D-19C1-D432-0B1F-0E18E46A2C27}"/>
              </a:ext>
            </a:extLst>
          </p:cNvPr>
          <p:cNvSpPr/>
          <p:nvPr/>
        </p:nvSpPr>
        <p:spPr>
          <a:xfrm>
            <a:off x="1252151" y="4956126"/>
            <a:ext cx="10766854" cy="1798902"/>
          </a:xfrm>
          <a:prstGeom prst="rect">
            <a:avLst/>
          </a:prstGeom>
          <a:solidFill>
            <a:schemeClr val="accent3">
              <a:lumMod val="20000"/>
              <a:lumOff val="8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dirty="0">
                <a:solidFill>
                  <a:schemeClr val="accent4">
                    <a:lumMod val="75000"/>
                  </a:schemeClr>
                </a:solidFill>
                <a:latin typeface="+mj-lt"/>
              </a:rPr>
              <a:t>According to a recent survey, </a:t>
            </a:r>
          </a:p>
          <a:p>
            <a:pPr algn="l"/>
            <a:r>
              <a:rPr lang="en-US" b="1" dirty="0">
                <a:solidFill>
                  <a:schemeClr val="accent4">
                    <a:lumMod val="75000"/>
                  </a:schemeClr>
                </a:solidFill>
                <a:latin typeface="+mj-lt"/>
              </a:rPr>
              <a:t>- </a:t>
            </a:r>
            <a:r>
              <a:rPr lang="en-US" b="1" i="0" dirty="0">
                <a:solidFill>
                  <a:schemeClr val="accent4">
                    <a:lumMod val="75000"/>
                  </a:schemeClr>
                </a:solidFill>
                <a:effectLst/>
                <a:latin typeface="+mj-lt"/>
              </a:rPr>
              <a:t>51% of respondents reported having suffered burnout in the past year.</a:t>
            </a:r>
          </a:p>
          <a:p>
            <a:pPr algn="l"/>
            <a:r>
              <a:rPr lang="en-US" b="1" dirty="0">
                <a:solidFill>
                  <a:schemeClr val="accent4">
                    <a:lumMod val="75000"/>
                  </a:schemeClr>
                </a:solidFill>
                <a:latin typeface="+mj-lt"/>
              </a:rPr>
              <a:t>- </a:t>
            </a:r>
            <a:r>
              <a:rPr lang="en-US" b="1" i="0" dirty="0">
                <a:solidFill>
                  <a:schemeClr val="accent4">
                    <a:lumMod val="75000"/>
                  </a:schemeClr>
                </a:solidFill>
                <a:effectLst/>
                <a:latin typeface="+mj-lt"/>
              </a:rPr>
              <a:t>63% named mental and emotional stress as the top cause of burnout.</a:t>
            </a:r>
          </a:p>
          <a:p>
            <a:pPr algn="ctr"/>
            <a:endParaRPr lang="en-US" dirty="0"/>
          </a:p>
        </p:txBody>
      </p:sp>
    </p:spTree>
    <p:extLst>
      <p:ext uri="{BB962C8B-B14F-4D97-AF65-F5344CB8AC3E}">
        <p14:creationId xmlns:p14="http://schemas.microsoft.com/office/powerpoint/2010/main" val="216782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883611" y="5275462"/>
            <a:ext cx="4179375" cy="356462"/>
          </a:xfrm>
        </p:spPr>
        <p:txBody>
          <a:bodyPr/>
          <a:lstStyle/>
          <a:p>
            <a:r>
              <a:rPr lang="en-US" dirty="0">
                <a:solidFill>
                  <a:schemeClr val="bg1"/>
                </a:solidFill>
              </a:rPr>
              <a:t>UNSUPERVISED LEARNING</a:t>
            </a:r>
            <a:endParaRPr lang="id-ID"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2715790"/>
            <a:ext cx="10808043" cy="2387600"/>
          </a:xfrm>
        </p:spPr>
        <p:txBody>
          <a:bodyPr>
            <a:normAutofit/>
          </a:bodyPr>
          <a:lstStyle/>
          <a:p>
            <a:r>
              <a:rPr lang="en-US" b="1" dirty="0"/>
              <a:t>Our Solution:  </a:t>
            </a:r>
            <a:r>
              <a:rPr lang="en-US" i="1" dirty="0"/>
              <a:t>AI-Driven Burnout Prediction</a:t>
            </a:r>
            <a:endParaRPr lang="en-US" i="1" dirty="0">
              <a:solidFill>
                <a:schemeClr val="bg1"/>
              </a:solidFill>
            </a:endParaRPr>
          </a:p>
        </p:txBody>
      </p:sp>
    </p:spTree>
    <p:extLst>
      <p:ext uri="{BB962C8B-B14F-4D97-AF65-F5344CB8AC3E}">
        <p14:creationId xmlns:p14="http://schemas.microsoft.com/office/powerpoint/2010/main" val="40678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285103" y="178944"/>
            <a:ext cx="10733902" cy="6500112"/>
          </a:xfrm>
        </p:spPr>
        <p:txBody>
          <a:bodyPr>
            <a:normAutofit/>
          </a:bodyPr>
          <a:lstStyle/>
          <a:p>
            <a:r>
              <a:rPr lang="en-US" sz="1800" b="1" dirty="0">
                <a:solidFill>
                  <a:schemeClr val="accent4">
                    <a:lumMod val="50000"/>
                  </a:schemeClr>
                </a:solidFill>
              </a:rPr>
              <a:t>Overview:</a:t>
            </a:r>
            <a:r>
              <a:rPr lang="en-US" sz="1800" dirty="0">
                <a:solidFill>
                  <a:schemeClr val="accent4">
                    <a:lumMod val="50000"/>
                  </a:schemeClr>
                </a:solidFill>
              </a:rPr>
              <a:t> </a:t>
            </a:r>
          </a:p>
          <a:p>
            <a:r>
              <a:rPr lang="en-US" sz="1800" dirty="0"/>
              <a:t>	Our solution leverages an </a:t>
            </a:r>
            <a:r>
              <a:rPr lang="en-US" sz="1800" b="1" dirty="0"/>
              <a:t>AI-driven, unsupervised learning model</a:t>
            </a:r>
            <a:r>
              <a:rPr lang="en-US" sz="1800" dirty="0"/>
              <a:t> to monitor employee well-being through proactive data analysis. By assessing behavior and productivity patterns, we can detect early signs of burnout and provide timely interventions.</a:t>
            </a:r>
          </a:p>
          <a:p>
            <a:endParaRPr lang="en-US" sz="1800" dirty="0"/>
          </a:p>
          <a:p>
            <a:r>
              <a:rPr lang="en-US" sz="1800" b="1" dirty="0">
                <a:solidFill>
                  <a:schemeClr val="accent4">
                    <a:lumMod val="50000"/>
                  </a:schemeClr>
                </a:solidFill>
              </a:rPr>
              <a:t>Approach Steps:</a:t>
            </a:r>
            <a:endParaRPr lang="en-US" sz="1800" dirty="0">
              <a:solidFill>
                <a:schemeClr val="accent4">
                  <a:lumMod val="50000"/>
                </a:schemeClr>
              </a:solidFill>
            </a:endParaRPr>
          </a:p>
          <a:p>
            <a:pPr>
              <a:buFont typeface="+mj-lt"/>
              <a:buAutoNum type="arabicPeriod"/>
            </a:pPr>
            <a:r>
              <a:rPr lang="en-US" sz="1800" u="sng" dirty="0"/>
              <a:t> Data Generation:</a:t>
            </a:r>
            <a:r>
              <a:rPr lang="en-US" sz="1800" dirty="0"/>
              <a:t>  We created synthetic employee data with key features like age, work hours, sentiment score, and workload.</a:t>
            </a:r>
          </a:p>
          <a:p>
            <a:pPr>
              <a:buFont typeface="+mj-lt"/>
              <a:buAutoNum type="arabicPeriod"/>
            </a:pPr>
            <a:r>
              <a:rPr lang="en-US" sz="1800" u="sng" dirty="0"/>
              <a:t>Data Preprocessing</a:t>
            </a:r>
            <a:r>
              <a:rPr lang="en-US" sz="1800" dirty="0"/>
              <a:t>: Cleaned and prepared data for model training, ensuring accuracy and consistency.</a:t>
            </a:r>
          </a:p>
          <a:p>
            <a:pPr>
              <a:buFont typeface="+mj-lt"/>
              <a:buAutoNum type="arabicPeriod"/>
            </a:pPr>
            <a:r>
              <a:rPr lang="en-US" sz="1800" u="sng" dirty="0"/>
              <a:t>Feature Engineering</a:t>
            </a:r>
            <a:r>
              <a:rPr lang="en-US" sz="1800" dirty="0"/>
              <a:t>: Enhanced features by deriving new, meaningful metrics based on existing data, focusing on burnout indicators.</a:t>
            </a:r>
          </a:p>
          <a:p>
            <a:pPr>
              <a:buFont typeface="+mj-lt"/>
              <a:buAutoNum type="arabicPeriod"/>
            </a:pPr>
            <a:r>
              <a:rPr lang="en-US" sz="1800" u="sng" dirty="0"/>
              <a:t>One-Class SVM Modeling</a:t>
            </a:r>
            <a:r>
              <a:rPr lang="en-US" sz="1800" dirty="0"/>
              <a:t>: Our unsupervised One-Class SVM model identifies outliers (burnout risks) as "-1" and normal cases as "+1," allowing early intervention.</a:t>
            </a:r>
          </a:p>
          <a:p>
            <a:endParaRPr lang="en-US" sz="1800" dirty="0"/>
          </a:p>
          <a:p>
            <a:r>
              <a:rPr lang="en-US" sz="1800" b="1" dirty="0">
                <a:solidFill>
                  <a:schemeClr val="accent4">
                    <a:lumMod val="50000"/>
                  </a:schemeClr>
                </a:solidFill>
              </a:rPr>
              <a:t>Innovation and Scalability:</a:t>
            </a:r>
          </a:p>
          <a:p>
            <a:pPr>
              <a:buFont typeface="Arial" panose="020B0604020202020204" pitchFamily="34" charset="0"/>
              <a:buChar char="•"/>
            </a:pPr>
            <a:r>
              <a:rPr lang="en-US" sz="1800" dirty="0"/>
              <a:t>Real-time insights on burnout risk for timely HR or managerial action.</a:t>
            </a:r>
          </a:p>
          <a:p>
            <a:pPr>
              <a:buFont typeface="Arial" panose="020B0604020202020204" pitchFamily="34" charset="0"/>
              <a:buChar char="•"/>
            </a:pPr>
            <a:r>
              <a:rPr lang="en-US" sz="1800" dirty="0"/>
              <a:t>Scalable across industries due to synthetic data flexibility, enabling easy adaptation in various organizational setups.</a:t>
            </a:r>
          </a:p>
          <a:p>
            <a:endParaRPr lang="en-US" dirty="0"/>
          </a:p>
        </p:txBody>
      </p:sp>
    </p:spTree>
    <p:extLst>
      <p:ext uri="{BB962C8B-B14F-4D97-AF65-F5344CB8AC3E}">
        <p14:creationId xmlns:p14="http://schemas.microsoft.com/office/powerpoint/2010/main" val="262529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96351" y="-2"/>
            <a:ext cx="11057681" cy="6858002"/>
          </a:xfrm>
        </p:spPr>
      </p:pic>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773105" y="2081884"/>
            <a:ext cx="10645789" cy="2694230"/>
          </a:xfrm>
        </p:spPr>
        <p:txBody>
          <a:bodyPr>
            <a:noAutofit/>
          </a:bodyPr>
          <a:lstStyle/>
          <a:p>
            <a:r>
              <a:rPr lang="en-US" sz="4400" dirty="0">
                <a:latin typeface="Baskerville Old Face" panose="02020602080505020303" pitchFamily="18" charset="0"/>
              </a:rPr>
              <a:t>Why One- Class SVM ?! </a:t>
            </a:r>
          </a:p>
          <a:p>
            <a:r>
              <a:rPr lang="en-US" sz="4400" dirty="0">
                <a:latin typeface="Baskerville Old Face" panose="02020602080505020303" pitchFamily="18" charset="0"/>
              </a:rPr>
              <a:t>                          &amp;</a:t>
            </a:r>
          </a:p>
          <a:p>
            <a:r>
              <a:rPr lang="en-US" sz="4400" dirty="0">
                <a:latin typeface="Baskerville Old Face" panose="02020602080505020303" pitchFamily="18" charset="0"/>
              </a:rPr>
              <a:t>                            How we stand different ?</a:t>
            </a:r>
          </a:p>
        </p:txBody>
      </p:sp>
    </p:spTree>
    <p:extLst>
      <p:ext uri="{BB962C8B-B14F-4D97-AF65-F5344CB8AC3E}">
        <p14:creationId xmlns:p14="http://schemas.microsoft.com/office/powerpoint/2010/main" val="307287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645256-340C-0EAB-DDFC-0269373C7077}"/>
              </a:ext>
            </a:extLst>
          </p:cNvPr>
          <p:cNvSpPr>
            <a:spLocks noGrp="1"/>
          </p:cNvSpPr>
          <p:nvPr>
            <p:ph type="body" sz="quarter" idx="14"/>
          </p:nvPr>
        </p:nvSpPr>
        <p:spPr>
          <a:xfrm>
            <a:off x="200683" y="254001"/>
            <a:ext cx="10458850" cy="6790266"/>
          </a:xfrm>
        </p:spPr>
        <p:txBody>
          <a:bodyPr/>
          <a:lstStyle/>
          <a:p>
            <a:r>
              <a:rPr lang="en-US" sz="4400" i="1" dirty="0">
                <a:solidFill>
                  <a:schemeClr val="accent4">
                    <a:lumMod val="50000"/>
                  </a:schemeClr>
                </a:solidFill>
              </a:rPr>
              <a:t>One-Class SVM </a:t>
            </a:r>
          </a:p>
          <a:p>
            <a:r>
              <a:rPr lang="en-US" i="1" dirty="0"/>
              <a:t>It </a:t>
            </a:r>
            <a:r>
              <a:rPr lang="en-US" dirty="0"/>
              <a:t>is an unsupervised learning algorithm designed to detect anomalies or outliers in a dataset. </a:t>
            </a:r>
          </a:p>
          <a:p>
            <a:r>
              <a:rPr lang="en-US" dirty="0"/>
              <a:t>It’s particularly useful for identifying abnormal patterns, such as employees at risk of burnout, by classifying them as either normal or anomalous without requiring labeled data.</a:t>
            </a:r>
          </a:p>
          <a:p>
            <a:r>
              <a:rPr lang="en-US" dirty="0"/>
              <a:t>It works by learning the boundary of a "normal" class in the dataset, and then classifying any data point that falls outside this boundary as an anomaly or outlier, making it effective for detecting rare events like burnout risks in employees without needing labeled data.</a:t>
            </a:r>
          </a:p>
          <a:p>
            <a:endParaRPr lang="en-US" dirty="0"/>
          </a:p>
          <a:p>
            <a:endParaRPr lang="en-US" dirty="0"/>
          </a:p>
        </p:txBody>
      </p:sp>
      <p:pic>
        <p:nvPicPr>
          <p:cNvPr id="11" name="Picture Placeholder 10">
            <a:extLst>
              <a:ext uri="{FF2B5EF4-FFF2-40B4-BE49-F238E27FC236}">
                <a16:creationId xmlns:a16="http://schemas.microsoft.com/office/drawing/2014/main" id="{05D69223-C45B-68E9-24BD-9D14E3061BA1}"/>
              </a:ext>
            </a:extLst>
          </p:cNvPr>
          <p:cNvPicPr>
            <a:picLocks noGrp="1" noChangeAspect="1"/>
          </p:cNvPicPr>
          <p:nvPr>
            <p:ph type="pic" sz="quarter" idx="13"/>
          </p:nvPr>
        </p:nvPicPr>
        <p:blipFill>
          <a:blip r:embed="rId2"/>
          <a:srcRect t="6798" b="6798"/>
          <a:stretch>
            <a:fillRect/>
          </a:stretch>
        </p:blipFill>
        <p:spPr>
          <a:xfrm>
            <a:off x="2591828" y="3084383"/>
            <a:ext cx="6156488" cy="3429000"/>
          </a:xfrm>
        </p:spPr>
      </p:pic>
    </p:spTree>
    <p:extLst>
      <p:ext uri="{BB962C8B-B14F-4D97-AF65-F5344CB8AC3E}">
        <p14:creationId xmlns:p14="http://schemas.microsoft.com/office/powerpoint/2010/main" val="272117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5B0F8-A3BC-6252-863E-61F5F71CAC85}"/>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B89702AB-5ACF-CB57-8964-38AF0CD8FA7B}"/>
              </a:ext>
            </a:extLst>
          </p:cNvPr>
          <p:cNvSpPr>
            <a:spLocks noGrp="1"/>
          </p:cNvSpPr>
          <p:nvPr>
            <p:ph type="body" sz="quarter" idx="14"/>
          </p:nvPr>
        </p:nvSpPr>
        <p:spPr>
          <a:xfrm>
            <a:off x="200683" y="254001"/>
            <a:ext cx="10458850" cy="6790266"/>
          </a:xfrm>
        </p:spPr>
        <p:txBody>
          <a:bodyPr>
            <a:normAutofit/>
          </a:bodyPr>
          <a:lstStyle/>
          <a:p>
            <a:r>
              <a:rPr lang="en-US" sz="4400" i="1" dirty="0">
                <a:solidFill>
                  <a:schemeClr val="accent4">
                    <a:lumMod val="50000"/>
                  </a:schemeClr>
                </a:solidFill>
              </a:rPr>
              <a:t>How we stand apart ?</a:t>
            </a:r>
            <a:endParaRPr lang="en-US" dirty="0">
              <a:solidFill>
                <a:schemeClr val="accent4">
                  <a:lumMod val="50000"/>
                </a:schemeClr>
              </a:solidFill>
            </a:endParaRPr>
          </a:p>
          <a:p>
            <a:r>
              <a:rPr lang="en-US" dirty="0"/>
              <a:t>While most existing models are </a:t>
            </a:r>
            <a:r>
              <a:rPr lang="en-US" b="1" dirty="0"/>
              <a:t>supervised</a:t>
            </a:r>
            <a:r>
              <a:rPr lang="en-US" dirty="0"/>
              <a:t>, relying on labeled data that is often hard to obtain, and others use </a:t>
            </a:r>
            <a:r>
              <a:rPr lang="en-US" b="1" dirty="0"/>
              <a:t>K-Means clustering</a:t>
            </a:r>
            <a:r>
              <a:rPr lang="en-US" dirty="0"/>
              <a:t>, which struggles with identifying outliers in imbalanced datasets, our solution uses </a:t>
            </a:r>
            <a:r>
              <a:rPr lang="en-US" b="1" dirty="0"/>
              <a:t>One-Class SVM</a:t>
            </a:r>
            <a:r>
              <a:rPr lang="en-US" dirty="0"/>
              <a:t>. This method not only works without labeled data but also excels at detecting anomalies (like burnout) in complex, high-dimensional employee data, offering </a:t>
            </a:r>
            <a:r>
              <a:rPr lang="en-US" b="1" dirty="0"/>
              <a:t>clear decision boundaries</a:t>
            </a:r>
            <a:r>
              <a:rPr lang="en-US" dirty="0"/>
              <a:t> and </a:t>
            </a:r>
            <a:r>
              <a:rPr lang="en-US" b="1" dirty="0"/>
              <a:t>flexibility</a:t>
            </a:r>
            <a:r>
              <a:rPr lang="en-US" dirty="0"/>
              <a:t> for real-time, scalable predictions. This makes our approach uniquely suited for proactive burnout detection.</a:t>
            </a:r>
          </a:p>
          <a:p>
            <a:endParaRPr lang="en-US" dirty="0"/>
          </a:p>
          <a:p>
            <a:r>
              <a:rPr lang="en-US" sz="4400" i="1" dirty="0">
                <a:solidFill>
                  <a:schemeClr val="accent4">
                    <a:lumMod val="50000"/>
                  </a:schemeClr>
                </a:solidFill>
              </a:rPr>
              <a:t>Conclusion:</a:t>
            </a:r>
          </a:p>
          <a:p>
            <a:r>
              <a:rPr lang="en-US" sz="2100" i="1" dirty="0"/>
              <a:t>Developing a model to predict corporate employee burnout is crucial for creating effective strategies to reduce the issue. Key recommendations </a:t>
            </a:r>
            <a:r>
              <a:rPr lang="en-US" sz="2100" b="1" i="1" dirty="0"/>
              <a:t>include improving cognitive empathy, perceived empowerment, job clarity, </a:t>
            </a:r>
            <a:r>
              <a:rPr lang="en-US" sz="2100" i="1" dirty="0"/>
              <a:t>and</a:t>
            </a:r>
            <a:r>
              <a:rPr lang="en-US" sz="2100" b="1" i="1" dirty="0"/>
              <a:t> considering work preferences</a:t>
            </a:r>
            <a:r>
              <a:rPr lang="en-US" sz="2100" i="1" dirty="0"/>
              <a:t>. However, the study's reliance on synthetic data limits the model's real-world applicability. Future research should use diverse, real-world data to enhance the model's generalizability and predictive accuracy across various corporate environments.</a:t>
            </a:r>
          </a:p>
        </p:txBody>
      </p:sp>
    </p:spTree>
    <p:extLst>
      <p:ext uri="{BB962C8B-B14F-4D97-AF65-F5344CB8AC3E}">
        <p14:creationId xmlns:p14="http://schemas.microsoft.com/office/powerpoint/2010/main" val="3150519915"/>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140</TotalTime>
  <Words>550</Words>
  <Application>Microsoft Office PowerPoint</Application>
  <PresentationFormat>Widescreen</PresentationFormat>
  <Paragraphs>35</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Baskerville Old Face</vt:lpstr>
      <vt:lpstr>Calibri</vt:lpstr>
      <vt:lpstr>Calibri Light</vt:lpstr>
      <vt:lpstr>Sagona ExtraLight</vt:lpstr>
      <vt:lpstr>Speak Pro</vt:lpstr>
      <vt:lpstr>Office Theme</vt:lpstr>
      <vt:lpstr>Proactive Burnout Prediction System Using AI</vt:lpstr>
      <vt:lpstr>PROBLEM STATEMENT</vt:lpstr>
      <vt:lpstr>Our Solution:  AI-Driven Burnout Prediction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KAAVEYA RAVICHANDRAN</dc:creator>
  <cp:lastModifiedBy>KAAVEYA RAVICHANDRAN</cp:lastModifiedBy>
  <cp:revision>2</cp:revision>
  <dcterms:created xsi:type="dcterms:W3CDTF">2024-11-10T06:00:11Z</dcterms:created>
  <dcterms:modified xsi:type="dcterms:W3CDTF">2024-11-10T08:20:34Z</dcterms:modified>
</cp:coreProperties>
</file>