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1" r:id="rId5"/>
    <p:sldId id="259" r:id="rId6"/>
    <p:sldId id="262" r:id="rId7"/>
    <p:sldId id="263" r:id="rId8"/>
    <p:sldId id="265"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0E2CA-0E2D-40CE-B96F-8D94F52EECE3}" v="1049" dt="2024-02-03T06:39:52.535"/>
    <p1510:client id="{9F9AD959-1887-4B96-89F9-6B949FC2120C}" v="436" dt="2024-02-03T05:40:23.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2250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688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000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990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45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857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448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699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025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973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826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642552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source.com/article/20/6/python-tool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arge factory with smoke stacks and a body of water&#10;&#10;Description automatically generated">
            <a:extLst>
              <a:ext uri="{FF2B5EF4-FFF2-40B4-BE49-F238E27FC236}">
                <a16:creationId xmlns:a16="http://schemas.microsoft.com/office/drawing/2014/main" id="{1E1D3E7C-B13F-6671-8177-AC7E547A9338}"/>
              </a:ext>
            </a:extLst>
          </p:cNvPr>
          <p:cNvPicPr>
            <a:picLocks noChangeAspect="1"/>
          </p:cNvPicPr>
          <p:nvPr/>
        </p:nvPicPr>
        <p:blipFill rotWithShape="1">
          <a:blip r:embed="rId2"/>
          <a:srcRect b="15730"/>
          <a:stretch/>
        </p:blipFill>
        <p:spPr>
          <a:xfrm>
            <a:off x="20" y="10"/>
            <a:ext cx="12191981" cy="6857990"/>
          </a:xfrm>
          <a:prstGeom prst="rect">
            <a:avLst/>
          </a:prstGeom>
        </p:spPr>
      </p:pic>
      <p:sp>
        <p:nvSpPr>
          <p:cNvPr id="13" name="Rectangle 1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r>
              <a:rPr lang="en-GB" sz="6600" b="1">
                <a:solidFill>
                  <a:schemeClr val="bg1"/>
                </a:solidFill>
                <a:latin typeface="Arial"/>
                <a:cs typeface="Arial"/>
              </a:rPr>
              <a:t>Energy Consumption Analysis</a:t>
            </a:r>
            <a:endParaRPr lang="en-US" sz="6600">
              <a:solidFill>
                <a:schemeClr val="bg1"/>
              </a:solidFill>
            </a:endParaRPr>
          </a:p>
        </p:txBody>
      </p:sp>
      <p:sp>
        <p:nvSpPr>
          <p:cNvPr id="15"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vert="horz" lIns="91440" tIns="45720" rIns="91440" bIns="45720" rtlCol="0" anchor="ctr">
            <a:normAutofit/>
          </a:bodyPr>
          <a:lstStyle/>
          <a:p>
            <a:r>
              <a:rPr lang="en-GB" b="1">
                <a:solidFill>
                  <a:schemeClr val="bg1"/>
                </a:solidFill>
                <a:latin typeface="Arial"/>
                <a:cs typeface="Arial"/>
              </a:rPr>
              <a:t>Domain: Energy and Sustainability</a:t>
            </a:r>
            <a:endParaRPr lang="en-US">
              <a:solidFill>
                <a:schemeClr val="bg1"/>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cartoon of a child and a sunflower&#10;&#10;Description automatically generated">
            <a:extLst>
              <a:ext uri="{FF2B5EF4-FFF2-40B4-BE49-F238E27FC236}">
                <a16:creationId xmlns:a16="http://schemas.microsoft.com/office/drawing/2014/main" id="{878793EC-C9E6-D528-3B6A-942F3271FE4C}"/>
              </a:ext>
            </a:extLst>
          </p:cNvPr>
          <p:cNvPicPr>
            <a:picLocks noChangeAspect="1"/>
          </p:cNvPicPr>
          <p:nvPr/>
        </p:nvPicPr>
        <p:blipFill rotWithShape="1">
          <a:blip r:embed="rId2">
            <a:alphaModFix amt="40000"/>
          </a:blip>
          <a:srcRect l="1827" r="9285"/>
          <a:stretch/>
        </p:blipFill>
        <p:spPr>
          <a:xfrm>
            <a:off x="20" y="10"/>
            <a:ext cx="12191979" cy="6857990"/>
          </a:xfrm>
          <a:prstGeom prst="rect">
            <a:avLst/>
          </a:prstGeom>
        </p:spPr>
      </p:pic>
      <p:sp>
        <p:nvSpPr>
          <p:cNvPr id="2" name="Title 1">
            <a:extLst>
              <a:ext uri="{FF2B5EF4-FFF2-40B4-BE49-F238E27FC236}">
                <a16:creationId xmlns:a16="http://schemas.microsoft.com/office/drawing/2014/main" id="{4743D222-A293-E29D-47BE-1029A7F318C2}"/>
              </a:ext>
            </a:extLst>
          </p:cNvPr>
          <p:cNvSpPr>
            <a:spLocks noGrp="1"/>
          </p:cNvSpPr>
          <p:nvPr>
            <p:ph type="title"/>
          </p:nvPr>
        </p:nvSpPr>
        <p:spPr>
          <a:xfrm>
            <a:off x="870002" y="1433135"/>
            <a:ext cx="10477702" cy="912726"/>
          </a:xfrm>
        </p:spPr>
        <p:txBody>
          <a:bodyPr anchor="b">
            <a:normAutofit fontScale="90000"/>
          </a:bodyPr>
          <a:lstStyle/>
          <a:p>
            <a:r>
              <a:rPr lang="en-GB" sz="6000" dirty="0">
                <a:solidFill>
                  <a:schemeClr val="accent1"/>
                </a:solidFill>
                <a:highlight>
                  <a:srgbClr val="000000"/>
                </a:highlight>
              </a:rPr>
              <a:t>Problem Statement :</a:t>
            </a:r>
          </a:p>
        </p:txBody>
      </p:sp>
      <p:sp>
        <p:nvSpPr>
          <p:cNvPr id="58" name="Rectangle 5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46451B4-3EEC-98A0-6894-443BC9E2E5D0}"/>
              </a:ext>
            </a:extLst>
          </p:cNvPr>
          <p:cNvSpPr>
            <a:spLocks noGrp="1"/>
          </p:cNvSpPr>
          <p:nvPr>
            <p:ph idx="1"/>
          </p:nvPr>
        </p:nvSpPr>
        <p:spPr>
          <a:xfrm>
            <a:off x="841248" y="3337269"/>
            <a:ext cx="10509504" cy="2905686"/>
          </a:xfrm>
        </p:spPr>
        <p:txBody>
          <a:bodyPr vert="horz" lIns="91440" tIns="45720" rIns="91440" bIns="45720" rtlCol="0" anchor="t">
            <a:normAutofit/>
          </a:bodyPr>
          <a:lstStyle/>
          <a:p>
            <a:pPr marL="0" indent="0">
              <a:buNone/>
            </a:pPr>
            <a:r>
              <a:rPr lang="en-GB" sz="2000" dirty="0">
                <a:solidFill>
                  <a:schemeClr val="bg1"/>
                </a:solidFill>
                <a:highlight>
                  <a:srgbClr val="000000"/>
                </a:highlight>
                <a:latin typeface="Arial"/>
                <a:cs typeface="Arial"/>
              </a:rPr>
              <a:t>Project will analyse energy usage and greenhouse gas (GHG) emissions of Ontario's Broader Public Sector (BPS) organizations, leveraging a comprehensive database of reported data. We aim to identify trends, assess conservation effectiveness, and pinpoint areas for improvement, informing data-driven strategies to achieve climate change mitigation goals within the BPS.</a:t>
            </a:r>
            <a:endParaRPr lang="en-GB" sz="2000" dirty="0">
              <a:solidFill>
                <a:schemeClr val="bg1"/>
              </a:solidFill>
              <a:highlight>
                <a:srgbClr val="000000"/>
              </a:highlight>
            </a:endParaRPr>
          </a:p>
        </p:txBody>
      </p:sp>
    </p:spTree>
    <p:extLst>
      <p:ext uri="{BB962C8B-B14F-4D97-AF65-F5344CB8AC3E}">
        <p14:creationId xmlns:p14="http://schemas.microsoft.com/office/powerpoint/2010/main" val="3822635939"/>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and yellow snake logo&#10;&#10;Description automatically generated">
            <a:extLst>
              <a:ext uri="{FF2B5EF4-FFF2-40B4-BE49-F238E27FC236}">
                <a16:creationId xmlns:a16="http://schemas.microsoft.com/office/drawing/2014/main" id="{ABB337E3-077E-8850-05CF-85D701C28AD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7480" r="11420"/>
          <a:stretch/>
        </p:blipFill>
        <p:spPr>
          <a:xfrm>
            <a:off x="20" y="10"/>
            <a:ext cx="8668492" cy="6857990"/>
          </a:xfrm>
          <a:prstGeom prst="rect">
            <a:avLst/>
          </a:prstGeom>
        </p:spPr>
      </p:pic>
      <p:sp>
        <p:nvSpPr>
          <p:cNvPr id="25" name="Rectangle 24">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9586F7-A006-382B-CBF9-91D25091BED9}"/>
              </a:ext>
            </a:extLst>
          </p:cNvPr>
          <p:cNvSpPr>
            <a:spLocks noGrp="1"/>
          </p:cNvSpPr>
          <p:nvPr>
            <p:ph type="title"/>
          </p:nvPr>
        </p:nvSpPr>
        <p:spPr>
          <a:xfrm>
            <a:off x="8395868" y="1161288"/>
            <a:ext cx="3438144" cy="1124712"/>
          </a:xfrm>
        </p:spPr>
        <p:txBody>
          <a:bodyPr anchor="b">
            <a:normAutofit/>
          </a:bodyPr>
          <a:lstStyle/>
          <a:p>
            <a:r>
              <a:rPr lang="en-GB" sz="2800">
                <a:solidFill>
                  <a:schemeClr val="bg1"/>
                </a:solidFill>
                <a:latin typeface="Arial"/>
                <a:cs typeface="Arial"/>
              </a:rPr>
              <a:t>Tools Used </a:t>
            </a:r>
            <a:endParaRPr lang="en-US" sz="2800">
              <a:solidFill>
                <a:schemeClr val="bg1"/>
              </a:solidFill>
            </a:endParaRP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CD7DFDE5-A26D-413B-AFB1-49704509AC35}"/>
              </a:ext>
            </a:extLst>
          </p:cNvPr>
          <p:cNvSpPr>
            <a:spLocks noGrp="1"/>
          </p:cNvSpPr>
          <p:nvPr>
            <p:ph idx="1"/>
          </p:nvPr>
        </p:nvSpPr>
        <p:spPr>
          <a:xfrm>
            <a:off x="8395868" y="2718054"/>
            <a:ext cx="3438906" cy="3207258"/>
          </a:xfrm>
        </p:spPr>
        <p:txBody>
          <a:bodyPr anchor="t">
            <a:normAutofit/>
          </a:bodyPr>
          <a:lstStyle/>
          <a:p>
            <a:r>
              <a:rPr lang="en-US" sz="1700" dirty="0">
                <a:solidFill>
                  <a:schemeClr val="bg1"/>
                </a:solidFill>
              </a:rPr>
              <a:t>Jupyter Note Book</a:t>
            </a:r>
          </a:p>
          <a:p>
            <a:r>
              <a:rPr lang="en-US" sz="1700" dirty="0">
                <a:solidFill>
                  <a:schemeClr val="bg1"/>
                </a:solidFill>
              </a:rPr>
              <a:t>Pandas – Python</a:t>
            </a:r>
          </a:p>
          <a:p>
            <a:r>
              <a:rPr lang="en-US" sz="1700" dirty="0">
                <a:solidFill>
                  <a:schemeClr val="bg1"/>
                </a:solidFill>
              </a:rPr>
              <a:t>Excel</a:t>
            </a:r>
          </a:p>
          <a:p>
            <a:r>
              <a:rPr lang="en-US" sz="1700" dirty="0">
                <a:solidFill>
                  <a:schemeClr val="bg1"/>
                </a:solidFill>
              </a:rPr>
              <a:t>Power BI</a:t>
            </a:r>
          </a:p>
        </p:txBody>
      </p:sp>
    </p:spTree>
    <p:extLst>
      <p:ext uri="{BB962C8B-B14F-4D97-AF65-F5344CB8AC3E}">
        <p14:creationId xmlns:p14="http://schemas.microsoft.com/office/powerpoint/2010/main" val="3990485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8698-5356-6DCF-54E1-3241FCE80CDF}"/>
              </a:ext>
            </a:extLst>
          </p:cNvPr>
          <p:cNvSpPr>
            <a:spLocks noGrp="1"/>
          </p:cNvSpPr>
          <p:nvPr>
            <p:ph type="title"/>
          </p:nvPr>
        </p:nvSpPr>
        <p:spPr>
          <a:xfrm>
            <a:off x="1115568" y="548640"/>
            <a:ext cx="10168128" cy="978293"/>
          </a:xfrm>
        </p:spPr>
        <p:txBody>
          <a:bodyPr>
            <a:normAutofit/>
          </a:bodyPr>
          <a:lstStyle/>
          <a:p>
            <a:r>
              <a:rPr lang="en-GB" sz="3200" dirty="0">
                <a:latin typeface="Arial"/>
                <a:cs typeface="Arial"/>
              </a:rPr>
              <a:t> Approaches :</a:t>
            </a:r>
            <a:endParaRPr lang="en-US" sz="3200" dirty="0"/>
          </a:p>
        </p:txBody>
      </p:sp>
      <p:sp>
        <p:nvSpPr>
          <p:cNvPr id="3" name="Content Placeholder 2">
            <a:extLst>
              <a:ext uri="{FF2B5EF4-FFF2-40B4-BE49-F238E27FC236}">
                <a16:creationId xmlns:a16="http://schemas.microsoft.com/office/drawing/2014/main" id="{E2BD2F71-C354-1FAB-14E0-EEFFCD30FAD7}"/>
              </a:ext>
            </a:extLst>
          </p:cNvPr>
          <p:cNvSpPr>
            <a:spLocks noGrp="1"/>
          </p:cNvSpPr>
          <p:nvPr>
            <p:ph idx="1"/>
          </p:nvPr>
        </p:nvSpPr>
        <p:spPr/>
        <p:txBody>
          <a:bodyPr vert="horz" lIns="91440" tIns="45720" rIns="91440" bIns="45720" rtlCol="0" anchor="t">
            <a:normAutofit lnSpcReduction="10000"/>
          </a:bodyPr>
          <a:lstStyle/>
          <a:p>
            <a:r>
              <a:rPr lang="en-GB" sz="1800" dirty="0">
                <a:latin typeface="Arial"/>
                <a:cs typeface="Arial"/>
              </a:rPr>
              <a:t>The Dataset spans from 2012 to 2021 and contains information about BPS organizations, including public hospitals and school boards. Key attributes include organization details, operational information, energy consumption data, and GHG emissions.</a:t>
            </a:r>
          </a:p>
          <a:p>
            <a:r>
              <a:rPr lang="en-GB" sz="1800" dirty="0">
                <a:latin typeface="Arial"/>
                <a:cs typeface="Arial"/>
              </a:rPr>
              <a:t>Dataset link :</a:t>
            </a:r>
            <a:r>
              <a:rPr lang="en-GB" sz="1800" dirty="0">
                <a:ea typeface="+mn-lt"/>
                <a:cs typeface="+mn-lt"/>
              </a:rPr>
              <a:t>https://data.ontario.ca/dataset/energy-use-and-greenhouse-gas-emissions-for-the-broader-public-sector</a:t>
            </a:r>
          </a:p>
          <a:p>
            <a:r>
              <a:rPr lang="en-GB" sz="1800" dirty="0">
                <a:ea typeface="+mn-lt"/>
                <a:cs typeface="+mn-lt"/>
              </a:rPr>
              <a:t>This is a year wise dataset, First we need to collect all the data (Download)</a:t>
            </a:r>
          </a:p>
          <a:p>
            <a:r>
              <a:rPr lang="en-GB" sz="1800" dirty="0">
                <a:ea typeface="+mn-lt"/>
                <a:cs typeface="+mn-lt"/>
              </a:rPr>
              <a:t>Properly renaming the columns which are required to get insights in all the datasets</a:t>
            </a:r>
          </a:p>
          <a:p>
            <a:r>
              <a:rPr lang="en-GB" sz="1800" dirty="0">
                <a:ea typeface="+mn-lt"/>
                <a:cs typeface="+mn-lt"/>
              </a:rPr>
              <a:t>Check for null values and units of measure</a:t>
            </a:r>
          </a:p>
          <a:p>
            <a:r>
              <a:rPr lang="en-GB" sz="1800" dirty="0">
                <a:ea typeface="+mn-lt"/>
                <a:cs typeface="+mn-lt"/>
              </a:rPr>
              <a:t>Treating Null Values and unit Conversion</a:t>
            </a:r>
          </a:p>
          <a:p>
            <a:r>
              <a:rPr lang="en-GB" sz="1800" dirty="0">
                <a:ea typeface="+mn-lt"/>
                <a:cs typeface="+mn-lt"/>
              </a:rPr>
              <a:t>Transform the Cleaned data into Excel file to proceed further Analysis</a:t>
            </a:r>
          </a:p>
        </p:txBody>
      </p:sp>
    </p:spTree>
    <p:extLst>
      <p:ext uri="{BB962C8B-B14F-4D97-AF65-F5344CB8AC3E}">
        <p14:creationId xmlns:p14="http://schemas.microsoft.com/office/powerpoint/2010/main" val="199076378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CDCB1-6DAE-5834-E5FF-FF75FFAA7BF0}"/>
              </a:ext>
            </a:extLst>
          </p:cNvPr>
          <p:cNvSpPr>
            <a:spLocks noGrp="1"/>
          </p:cNvSpPr>
          <p:nvPr>
            <p:ph type="title"/>
          </p:nvPr>
        </p:nvSpPr>
        <p:spPr/>
        <p:txBody>
          <a:bodyPr>
            <a:normAutofit/>
          </a:bodyPr>
          <a:lstStyle/>
          <a:p>
            <a:r>
              <a:rPr lang="en-GB" dirty="0">
                <a:latin typeface="Arial"/>
                <a:cs typeface="Arial"/>
              </a:rPr>
              <a:t>EDA Insights </a:t>
            </a:r>
            <a:r>
              <a:rPr lang="en-GB" b="0" dirty="0">
                <a:latin typeface="Arial"/>
                <a:cs typeface="Arial"/>
              </a:rPr>
              <a:t>:</a:t>
            </a:r>
            <a:endParaRPr lang="en-US" dirty="0"/>
          </a:p>
        </p:txBody>
      </p:sp>
      <p:pic>
        <p:nvPicPr>
          <p:cNvPr id="4" name="Content Placeholder 3" descr="A graph with blue lines&#10;&#10;Description automatically generated">
            <a:extLst>
              <a:ext uri="{FF2B5EF4-FFF2-40B4-BE49-F238E27FC236}">
                <a16:creationId xmlns:a16="http://schemas.microsoft.com/office/drawing/2014/main" id="{B108F1CB-E86C-D520-6167-FAD7C810D3D2}"/>
              </a:ext>
            </a:extLst>
          </p:cNvPr>
          <p:cNvPicPr>
            <a:picLocks noGrp="1" noChangeAspect="1"/>
          </p:cNvPicPr>
          <p:nvPr>
            <p:ph idx="1"/>
          </p:nvPr>
        </p:nvPicPr>
        <p:blipFill>
          <a:blip r:embed="rId2"/>
          <a:stretch>
            <a:fillRect/>
          </a:stretch>
        </p:blipFill>
        <p:spPr>
          <a:xfrm>
            <a:off x="405557" y="2073941"/>
            <a:ext cx="8540150" cy="4444832"/>
          </a:xfrm>
        </p:spPr>
      </p:pic>
      <p:sp>
        <p:nvSpPr>
          <p:cNvPr id="5" name="TextBox 4">
            <a:extLst>
              <a:ext uri="{FF2B5EF4-FFF2-40B4-BE49-F238E27FC236}">
                <a16:creationId xmlns:a16="http://schemas.microsoft.com/office/drawing/2014/main" id="{3105BFD6-98F7-170E-0567-B47A158EC119}"/>
              </a:ext>
            </a:extLst>
          </p:cNvPr>
          <p:cNvSpPr txBox="1"/>
          <p:nvPr/>
        </p:nvSpPr>
        <p:spPr>
          <a:xfrm>
            <a:off x="8948655" y="2250369"/>
            <a:ext cx="32420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Total Energy Usage in the year 2020 was too high</a:t>
            </a:r>
          </a:p>
        </p:txBody>
      </p:sp>
      <p:sp>
        <p:nvSpPr>
          <p:cNvPr id="6" name="TextBox 5">
            <a:extLst>
              <a:ext uri="{FF2B5EF4-FFF2-40B4-BE49-F238E27FC236}">
                <a16:creationId xmlns:a16="http://schemas.microsoft.com/office/drawing/2014/main" id="{A856F229-334E-DC6F-9C2C-39A14DC84112}"/>
              </a:ext>
            </a:extLst>
          </p:cNvPr>
          <p:cNvSpPr txBox="1"/>
          <p:nvPr/>
        </p:nvSpPr>
        <p:spPr>
          <a:xfrm>
            <a:off x="8944904" y="3127388"/>
            <a:ext cx="312582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Average GHG Emission in Public Hospitals was very high in 2020 which is around 1.84 Million KG </a:t>
            </a:r>
          </a:p>
        </p:txBody>
      </p:sp>
    </p:spTree>
    <p:extLst>
      <p:ext uri="{BB962C8B-B14F-4D97-AF65-F5344CB8AC3E}">
        <p14:creationId xmlns:p14="http://schemas.microsoft.com/office/powerpoint/2010/main" val="365469187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Rectangle 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CF2E8DB-ED0D-D991-1744-FCBF79E9661B}"/>
              </a:ext>
            </a:extLst>
          </p:cNvPr>
          <p:cNvSpPr txBox="1"/>
          <p:nvPr/>
        </p:nvSpPr>
        <p:spPr>
          <a:xfrm>
            <a:off x="371094" y="2718054"/>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sz="1700"/>
              <a:t>The Average Weekly Working Hour in 2013 was the lowest ( 72.1 hrs ) and it increases drastically till 2016 ( 85 hr ) and then decreases in 2017 thereafter gradually increases</a:t>
            </a:r>
          </a:p>
        </p:txBody>
      </p:sp>
      <p:pic>
        <p:nvPicPr>
          <p:cNvPr id="3" name="Picture 2" descr="A graph with a line and numbers&#10;&#10;Description automatically generated">
            <a:extLst>
              <a:ext uri="{FF2B5EF4-FFF2-40B4-BE49-F238E27FC236}">
                <a16:creationId xmlns:a16="http://schemas.microsoft.com/office/drawing/2014/main" id="{ECB8FE47-FCFE-C2FC-0049-2FB933F26DC5}"/>
              </a:ext>
            </a:extLst>
          </p:cNvPr>
          <p:cNvPicPr>
            <a:picLocks noChangeAspect="1"/>
          </p:cNvPicPr>
          <p:nvPr/>
        </p:nvPicPr>
        <p:blipFill>
          <a:blip r:embed="rId2"/>
          <a:stretch>
            <a:fillRect/>
          </a:stretch>
        </p:blipFill>
        <p:spPr>
          <a:xfrm>
            <a:off x="4898967" y="1770441"/>
            <a:ext cx="6921940" cy="3426359"/>
          </a:xfrm>
          <a:prstGeom prst="rect">
            <a:avLst/>
          </a:prstGeom>
        </p:spPr>
      </p:pic>
    </p:spTree>
    <p:extLst>
      <p:ext uri="{BB962C8B-B14F-4D97-AF65-F5344CB8AC3E}">
        <p14:creationId xmlns:p14="http://schemas.microsoft.com/office/powerpoint/2010/main" val="4634208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75795D6-ADCC-6317-1199-8CF419EB392C}"/>
              </a:ext>
            </a:extLst>
          </p:cNvPr>
          <p:cNvSpPr txBox="1"/>
          <p:nvPr/>
        </p:nvSpPr>
        <p:spPr>
          <a:xfrm>
            <a:off x="385471" y="2631791"/>
            <a:ext cx="3395775" cy="34804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sz="1700"/>
              <a:t>The Green House Gas Emission was very High in 2013 (1245.3 billion) </a:t>
            </a:r>
          </a:p>
          <a:p>
            <a:pPr indent="-228600">
              <a:lnSpc>
                <a:spcPct val="110000"/>
              </a:lnSpc>
              <a:spcAft>
                <a:spcPts val="600"/>
              </a:spcAft>
              <a:buFont typeface="Arial" panose="020B0604020202020204" pitchFamily="34" charset="0"/>
              <a:buChar char="•"/>
            </a:pPr>
            <a:r>
              <a:rPr lang="en-US" sz="1700"/>
              <a:t>From 2014 to 2018 it was maintained under 2.5 bn</a:t>
            </a:r>
          </a:p>
          <a:p>
            <a:pPr indent="-228600">
              <a:lnSpc>
                <a:spcPct val="110000"/>
              </a:lnSpc>
              <a:spcAft>
                <a:spcPts val="600"/>
              </a:spcAft>
              <a:buFont typeface="Arial" panose="020B0604020202020204" pitchFamily="34" charset="0"/>
              <a:buChar char="•"/>
            </a:pPr>
            <a:r>
              <a:rPr lang="en-US" sz="1700"/>
              <a:t>In 2019 it took an increase in 6 times comparing to previous year</a:t>
            </a:r>
          </a:p>
          <a:p>
            <a:pPr indent="-228600">
              <a:lnSpc>
                <a:spcPct val="110000"/>
              </a:lnSpc>
              <a:spcAft>
                <a:spcPts val="600"/>
              </a:spcAft>
              <a:buFont typeface="Arial" panose="020B0604020202020204" pitchFamily="34" charset="0"/>
              <a:buChar char="•"/>
            </a:pPr>
            <a:r>
              <a:rPr lang="en-US" sz="1700"/>
              <a:t>In 2020 it came back around 2.3 billion KG</a:t>
            </a:r>
          </a:p>
        </p:txBody>
      </p:sp>
      <p:pic>
        <p:nvPicPr>
          <p:cNvPr id="2" name="Picture 1" descr="A graph with a line">
            <a:extLst>
              <a:ext uri="{FF2B5EF4-FFF2-40B4-BE49-F238E27FC236}">
                <a16:creationId xmlns:a16="http://schemas.microsoft.com/office/drawing/2014/main" id="{0AB22981-D87E-B0C7-F9A8-52CB52C83217}"/>
              </a:ext>
            </a:extLst>
          </p:cNvPr>
          <p:cNvPicPr>
            <a:picLocks noChangeAspect="1"/>
          </p:cNvPicPr>
          <p:nvPr/>
        </p:nvPicPr>
        <p:blipFill>
          <a:blip r:embed="rId2"/>
          <a:stretch>
            <a:fillRect/>
          </a:stretch>
        </p:blipFill>
        <p:spPr>
          <a:xfrm>
            <a:off x="4901184" y="1489215"/>
            <a:ext cx="6922008" cy="3980154"/>
          </a:xfrm>
          <a:prstGeom prst="rect">
            <a:avLst/>
          </a:prstGeom>
        </p:spPr>
      </p:pic>
    </p:spTree>
    <p:extLst>
      <p:ext uri="{BB962C8B-B14F-4D97-AF65-F5344CB8AC3E}">
        <p14:creationId xmlns:p14="http://schemas.microsoft.com/office/powerpoint/2010/main" val="379680803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6E340DE-D84F-804B-DB97-F93501574FF8}"/>
              </a:ext>
            </a:extLst>
          </p:cNvPr>
          <p:cNvPicPr>
            <a:picLocks noChangeAspect="1"/>
          </p:cNvPicPr>
          <p:nvPr/>
        </p:nvPicPr>
        <p:blipFill rotWithShape="1">
          <a:blip r:embed="rId2"/>
          <a:srcRect t="14265" r="-2" b="29484"/>
          <a:stretch/>
        </p:blipFill>
        <p:spPr>
          <a:xfrm>
            <a:off x="-3047" y="10"/>
            <a:ext cx="12191999" cy="6857990"/>
          </a:xfrm>
          <a:prstGeom prst="rect">
            <a:avLst/>
          </a:prstGeom>
        </p:spPr>
      </p:pic>
      <p:sp>
        <p:nvSpPr>
          <p:cNvPr id="23" name="Rectangle 22">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256AD-C0D5-A479-20D4-558520248B3F}"/>
              </a:ext>
            </a:extLst>
          </p:cNvPr>
          <p:cNvSpPr>
            <a:spLocks noGrp="1"/>
          </p:cNvSpPr>
          <p:nvPr>
            <p:ph type="ctrTitle"/>
          </p:nvPr>
        </p:nvSpPr>
        <p:spPr>
          <a:xfrm>
            <a:off x="371372" y="415936"/>
            <a:ext cx="11497540" cy="1647819"/>
          </a:xfrm>
        </p:spPr>
        <p:txBody>
          <a:bodyPr anchor="t">
            <a:normAutofit fontScale="90000"/>
          </a:bodyPr>
          <a:lstStyle/>
          <a:p>
            <a:r>
              <a:rPr lang="en-GB" sz="11500" dirty="0">
                <a:solidFill>
                  <a:schemeClr val="bg1"/>
                </a:solidFill>
              </a:rPr>
              <a:t>Conclusion :</a:t>
            </a:r>
          </a:p>
        </p:txBody>
      </p:sp>
      <p:sp>
        <p:nvSpPr>
          <p:cNvPr id="25" name="Rectangle 24">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9E69688-0540-E8AB-0575-2164AF62D103}"/>
              </a:ext>
            </a:extLst>
          </p:cNvPr>
          <p:cNvSpPr>
            <a:spLocks noGrp="1"/>
          </p:cNvSpPr>
          <p:nvPr>
            <p:ph type="subTitle" idx="1"/>
          </p:nvPr>
        </p:nvSpPr>
        <p:spPr>
          <a:xfrm>
            <a:off x="371371" y="2848976"/>
            <a:ext cx="10585099" cy="772473"/>
          </a:xfrm>
        </p:spPr>
        <p:txBody>
          <a:bodyPr anchor="b">
            <a:normAutofit/>
          </a:bodyPr>
          <a:lstStyle/>
          <a:p>
            <a:pPr marL="285750" indent="-285750">
              <a:buChar char="•"/>
            </a:pPr>
            <a:r>
              <a:rPr lang="en-GB" sz="1800" b="1" dirty="0">
                <a:solidFill>
                  <a:schemeClr val="accent2">
                    <a:lumMod val="60000"/>
                    <a:lumOff val="40000"/>
                  </a:schemeClr>
                </a:solidFill>
                <a:ea typeface="+mn-lt"/>
                <a:cs typeface="+mn-lt"/>
              </a:rPr>
              <a:t>School Board Sector has emitted huge amount of GHG up to 2020 and in 2021 Municipal Sector becomes the most GHG emitter Around 1.34 million metric tons of GHG</a:t>
            </a:r>
            <a:endParaRPr lang="en-US" b="1" dirty="0">
              <a:solidFill>
                <a:schemeClr val="accent2">
                  <a:lumMod val="60000"/>
                  <a:lumOff val="40000"/>
                </a:schemeClr>
              </a:solidFill>
            </a:endParaRPr>
          </a:p>
        </p:txBody>
      </p:sp>
      <p:sp>
        <p:nvSpPr>
          <p:cNvPr id="4" name="TextBox 3">
            <a:extLst>
              <a:ext uri="{FF2B5EF4-FFF2-40B4-BE49-F238E27FC236}">
                <a16:creationId xmlns:a16="http://schemas.microsoft.com/office/drawing/2014/main" id="{4228B6A0-D404-7424-9101-78E3E6327836}"/>
              </a:ext>
            </a:extLst>
          </p:cNvPr>
          <p:cNvSpPr txBox="1"/>
          <p:nvPr/>
        </p:nvSpPr>
        <p:spPr>
          <a:xfrm>
            <a:off x="376111" y="4104736"/>
            <a:ext cx="9692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dirty="0">
                <a:solidFill>
                  <a:schemeClr val="bg1"/>
                </a:solidFill>
              </a:rPr>
              <a:t>Fuel Oil 1 and 2 was consumed in more quantity 334.86 billion litres up to 2020 </a:t>
            </a:r>
            <a:endParaRPr lang="en-US" dirty="0">
              <a:solidFill>
                <a:schemeClr val="bg1"/>
              </a:solidFill>
            </a:endParaRPr>
          </a:p>
        </p:txBody>
      </p:sp>
    </p:spTree>
    <p:extLst>
      <p:ext uri="{BB962C8B-B14F-4D97-AF65-F5344CB8AC3E}">
        <p14:creationId xmlns:p14="http://schemas.microsoft.com/office/powerpoint/2010/main" val="2054267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AccentBoxVTI</vt:lpstr>
      <vt:lpstr>Energy Consumption Analysis</vt:lpstr>
      <vt:lpstr>Problem Statement :</vt:lpstr>
      <vt:lpstr>Tools Used </vt:lpstr>
      <vt:lpstr> Approaches :</vt:lpstr>
      <vt:lpstr>EDA Insights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304</cp:revision>
  <dcterms:created xsi:type="dcterms:W3CDTF">2024-02-03T05:11:14Z</dcterms:created>
  <dcterms:modified xsi:type="dcterms:W3CDTF">2024-02-03T06:40:00Z</dcterms:modified>
</cp:coreProperties>
</file>