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3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EEA2-6838-4D0E-9520-67F432199C50}" v="889" dt="2024-02-11T09:12:04.422"/>
    <p1510:client id="{E202460C-784B-4128-8E5F-E0EDFF6D5557}" v="10" dt="2024-02-12T17:15:40.863"/>
    <p1510:client id="{E51F9D47-829E-4B05-875E-E5578916EDEE}" v="674" dt="2024-02-12T06:35:44.180"/>
    <p1510:client id="{EBD8B75C-17F9-446B-86F2-4330E37BA61B}" v="861" dt="2024-02-12T17:01:09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8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1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2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7/12/overcoming-challenges-of-machin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robot&#10;&#10;Description automatically generated">
            <a:extLst>
              <a:ext uri="{FF2B5EF4-FFF2-40B4-BE49-F238E27FC236}">
                <a16:creationId xmlns:a16="http://schemas.microsoft.com/office/drawing/2014/main" id="{8FE60438-F359-3609-0B18-E861015D4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120" b="888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1">
                    <a:lumMod val="60000"/>
                    <a:lumOff val="40000"/>
                  </a:schemeClr>
                </a:solidFill>
              </a:rPr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116" y="1090065"/>
            <a:ext cx="4403327" cy="7222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pto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2EE55-ECC2-587A-F786-AFC0BD684E35}"/>
              </a:ext>
            </a:extLst>
          </p:cNvPr>
          <p:cNvSpPr txBox="1"/>
          <p:nvPr/>
        </p:nvSpPr>
        <p:spPr>
          <a:xfrm>
            <a:off x="3960675" y="3451"/>
            <a:ext cx="56367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highlight>
                  <a:srgbClr val="00FF00"/>
                </a:highlight>
                <a:latin typeface="Arial"/>
                <a:cs typeface="Arial"/>
              </a:rPr>
              <a:t>K-Nearest Neighbors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D9C18-43DD-C1F6-C190-000F8881F6ED}"/>
              </a:ext>
            </a:extLst>
          </p:cNvPr>
          <p:cNvSpPr txBox="1"/>
          <p:nvPr/>
        </p:nvSpPr>
        <p:spPr>
          <a:xfrm>
            <a:off x="154413" y="708516"/>
            <a:ext cx="3057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Confusion Matrix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3BFE0-C988-B681-5B62-1667CBD0ADB4}"/>
              </a:ext>
            </a:extLst>
          </p:cNvPr>
          <p:cNvSpPr txBox="1"/>
          <p:nvPr/>
        </p:nvSpPr>
        <p:spPr>
          <a:xfrm>
            <a:off x="6566715" y="708515"/>
            <a:ext cx="3057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ROC - Curve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252CF-BA5B-B785-BF52-D4480054479B}"/>
              </a:ext>
            </a:extLst>
          </p:cNvPr>
          <p:cNvSpPr txBox="1"/>
          <p:nvPr/>
        </p:nvSpPr>
        <p:spPr>
          <a:xfrm>
            <a:off x="154413" y="5941874"/>
            <a:ext cx="59044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highlight>
                  <a:srgbClr val="00FF00"/>
                </a:highlight>
                <a:latin typeface="Arial"/>
                <a:cs typeface="Arial"/>
              </a:rPr>
              <a:t>Accuracy Score :</a:t>
            </a:r>
            <a:r>
              <a:rPr lang="en-GB" sz="2400" b="1" dirty="0">
                <a:latin typeface="Arial"/>
                <a:cs typeface="Arial"/>
              </a:rPr>
              <a:t> </a:t>
            </a:r>
            <a:r>
              <a:rPr lang="en-GB" sz="2400" dirty="0">
                <a:latin typeface="Consolas"/>
                <a:cs typeface="Arial"/>
              </a:rPr>
              <a:t>0.856440913930063</a:t>
            </a:r>
            <a:endParaRPr lang="en-GB" sz="2400" b="1" dirty="0">
              <a:highlight>
                <a:srgbClr val="00FF00"/>
              </a:highlight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6BD95-A62D-D3D8-7169-870586A8AA21}"/>
              </a:ext>
            </a:extLst>
          </p:cNvPr>
          <p:cNvSpPr txBox="1"/>
          <p:nvPr/>
        </p:nvSpPr>
        <p:spPr>
          <a:xfrm>
            <a:off x="3542294" y="6334377"/>
            <a:ext cx="1722120" cy="47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( 85.6 % )</a:t>
            </a:r>
            <a:endParaRPr lang="en-GB" dirty="0"/>
          </a:p>
        </p:txBody>
      </p:sp>
      <p:pic>
        <p:nvPicPr>
          <p:cNvPr id="6" name="Picture 5" descr="A blue squares with numbers&#10;&#10;Description automatically generated">
            <a:extLst>
              <a:ext uri="{FF2B5EF4-FFF2-40B4-BE49-F238E27FC236}">
                <a16:creationId xmlns:a16="http://schemas.microsoft.com/office/drawing/2014/main" id="{9A32292F-8EB2-6193-145C-EA196AF1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76" y="1327893"/>
            <a:ext cx="5400675" cy="4114800"/>
          </a:xfrm>
          <a:prstGeom prst="rect">
            <a:avLst/>
          </a:prstGeom>
        </p:spPr>
      </p:pic>
      <p:pic>
        <p:nvPicPr>
          <p:cNvPr id="8" name="Picture 7" descr="A red line graph with black lines&#10;&#10;Description automatically generated">
            <a:extLst>
              <a:ext uri="{FF2B5EF4-FFF2-40B4-BE49-F238E27FC236}">
                <a16:creationId xmlns:a16="http://schemas.microsoft.com/office/drawing/2014/main" id="{327CC53C-E617-C482-31ED-DDDE7CD7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72" y="1329331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2EE55-ECC2-587A-F786-AFC0BD684E35}"/>
              </a:ext>
            </a:extLst>
          </p:cNvPr>
          <p:cNvSpPr txBox="1"/>
          <p:nvPr/>
        </p:nvSpPr>
        <p:spPr>
          <a:xfrm>
            <a:off x="3917543" y="3451"/>
            <a:ext cx="56367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highlight>
                  <a:srgbClr val="00FF00"/>
                </a:highlight>
                <a:latin typeface="Arial"/>
                <a:cs typeface="Arial"/>
              </a:rPr>
              <a:t>K-Means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D9C18-43DD-C1F6-C190-000F8881F6ED}"/>
              </a:ext>
            </a:extLst>
          </p:cNvPr>
          <p:cNvSpPr txBox="1"/>
          <p:nvPr/>
        </p:nvSpPr>
        <p:spPr>
          <a:xfrm>
            <a:off x="154413" y="708516"/>
            <a:ext cx="3057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Confusion Matrix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252CF-BA5B-B785-BF52-D4480054479B}"/>
              </a:ext>
            </a:extLst>
          </p:cNvPr>
          <p:cNvSpPr txBox="1"/>
          <p:nvPr/>
        </p:nvSpPr>
        <p:spPr>
          <a:xfrm>
            <a:off x="154413" y="5941874"/>
            <a:ext cx="59044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highlight>
                  <a:srgbClr val="00FF00"/>
                </a:highlight>
                <a:latin typeface="Arial"/>
                <a:cs typeface="Arial"/>
              </a:rPr>
              <a:t>Accuracy Score :</a:t>
            </a:r>
            <a:r>
              <a:rPr lang="en-GB" sz="2400" b="1" dirty="0">
                <a:latin typeface="Arial"/>
                <a:cs typeface="Arial"/>
              </a:rPr>
              <a:t> </a:t>
            </a:r>
            <a:r>
              <a:rPr lang="en-GB" sz="2400" dirty="0">
                <a:latin typeface="Consolas"/>
                <a:cs typeface="Arial"/>
              </a:rPr>
              <a:t>0.7625911063794939</a:t>
            </a:r>
            <a:endParaRPr lang="en-GB" sz="2400" b="1" dirty="0">
              <a:highlight>
                <a:srgbClr val="00FF00"/>
              </a:highlight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6BD95-A62D-D3D8-7169-870586A8AA21}"/>
              </a:ext>
            </a:extLst>
          </p:cNvPr>
          <p:cNvSpPr txBox="1"/>
          <p:nvPr/>
        </p:nvSpPr>
        <p:spPr>
          <a:xfrm>
            <a:off x="3542294" y="6334377"/>
            <a:ext cx="1722120" cy="47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(76.25 % )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D7A6AB-486B-2FDD-8C1A-4218E9E5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4" y="1289362"/>
            <a:ext cx="5400675" cy="4114800"/>
          </a:xfrm>
          <a:prstGeom prst="rect">
            <a:avLst/>
          </a:prstGeom>
        </p:spPr>
      </p:pic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6B289150-ED74-A765-7905-9951F80C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32" y="1373900"/>
            <a:ext cx="5207794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E443E-38CF-DBC4-E839-CB516A69EEDD}"/>
              </a:ext>
            </a:extLst>
          </p:cNvPr>
          <p:cNvSpPr txBox="1"/>
          <p:nvPr/>
        </p:nvSpPr>
        <p:spPr>
          <a:xfrm>
            <a:off x="6598920" y="762000"/>
            <a:ext cx="3672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Elbow Plot :</a:t>
            </a:r>
          </a:p>
        </p:txBody>
      </p:sp>
    </p:spTree>
    <p:extLst>
      <p:ext uri="{BB962C8B-B14F-4D97-AF65-F5344CB8AC3E}">
        <p14:creationId xmlns:p14="http://schemas.microsoft.com/office/powerpoint/2010/main" val="5545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2EE55-ECC2-587A-F786-AFC0BD684E35}"/>
              </a:ext>
            </a:extLst>
          </p:cNvPr>
          <p:cNvSpPr txBox="1"/>
          <p:nvPr/>
        </p:nvSpPr>
        <p:spPr>
          <a:xfrm>
            <a:off x="5412788" y="3451"/>
            <a:ext cx="56367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highlight>
                  <a:srgbClr val="00FF00"/>
                </a:highlight>
                <a:latin typeface="Arial"/>
                <a:cs typeface="Arial"/>
              </a:rPr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D9C18-43DD-C1F6-C190-000F8881F6ED}"/>
              </a:ext>
            </a:extLst>
          </p:cNvPr>
          <p:cNvSpPr txBox="1"/>
          <p:nvPr/>
        </p:nvSpPr>
        <p:spPr>
          <a:xfrm>
            <a:off x="154413" y="708516"/>
            <a:ext cx="3057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Confusion Matrix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3BFE0-C988-B681-5B62-1667CBD0ADB4}"/>
              </a:ext>
            </a:extLst>
          </p:cNvPr>
          <p:cNvSpPr txBox="1"/>
          <p:nvPr/>
        </p:nvSpPr>
        <p:spPr>
          <a:xfrm>
            <a:off x="6566715" y="708515"/>
            <a:ext cx="3057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ROC - Curve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252CF-BA5B-B785-BF52-D4480054479B}"/>
              </a:ext>
            </a:extLst>
          </p:cNvPr>
          <p:cNvSpPr txBox="1"/>
          <p:nvPr/>
        </p:nvSpPr>
        <p:spPr>
          <a:xfrm>
            <a:off x="154413" y="5941874"/>
            <a:ext cx="59044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highlight>
                  <a:srgbClr val="00FF00"/>
                </a:highlight>
                <a:latin typeface="Arial"/>
                <a:cs typeface="Arial"/>
              </a:rPr>
              <a:t>Accuracy Score :</a:t>
            </a:r>
            <a:r>
              <a:rPr lang="en-GB" sz="2400" b="1" dirty="0">
                <a:latin typeface="Arial"/>
                <a:cs typeface="Arial"/>
              </a:rPr>
              <a:t> </a:t>
            </a:r>
            <a:r>
              <a:rPr lang="en-GB" sz="2400" dirty="0">
                <a:latin typeface="Consolas"/>
                <a:cs typeface="Arial"/>
              </a:rPr>
              <a:t>0.7985422979280976</a:t>
            </a:r>
            <a:endParaRPr lang="en-GB" sz="2400" b="1" dirty="0">
              <a:highlight>
                <a:srgbClr val="00FF00"/>
              </a:highlight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6BD95-A62D-D3D8-7169-870586A8AA21}"/>
              </a:ext>
            </a:extLst>
          </p:cNvPr>
          <p:cNvSpPr txBox="1"/>
          <p:nvPr/>
        </p:nvSpPr>
        <p:spPr>
          <a:xfrm>
            <a:off x="3542294" y="6334377"/>
            <a:ext cx="1722120" cy="47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( 79.8 % )</a:t>
            </a:r>
            <a:endParaRPr lang="en-GB" dirty="0"/>
          </a:p>
        </p:txBody>
      </p:sp>
      <p:pic>
        <p:nvPicPr>
          <p:cNvPr id="6" name="Picture 5" descr="A black and white squares with numbers&#10;&#10;Description automatically generated">
            <a:extLst>
              <a:ext uri="{FF2B5EF4-FFF2-40B4-BE49-F238E27FC236}">
                <a16:creationId xmlns:a16="http://schemas.microsoft.com/office/drawing/2014/main" id="{5B38660F-D082-20A5-5E09-CABDD465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0" y="1297413"/>
            <a:ext cx="5400675" cy="4114800"/>
          </a:xfrm>
          <a:prstGeom prst="rect">
            <a:avLst/>
          </a:prstGeom>
        </p:spPr>
      </p:pic>
      <p:pic>
        <p:nvPicPr>
          <p:cNvPr id="8" name="Picture 7" descr="A red line graph with black lines&#10;&#10;Description automatically generated">
            <a:extLst>
              <a:ext uri="{FF2B5EF4-FFF2-40B4-BE49-F238E27FC236}">
                <a16:creationId xmlns:a16="http://schemas.microsoft.com/office/drawing/2014/main" id="{38CE63C5-D84E-2415-6E4E-AAE0D410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08" y="1303451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97A2-2FA4-D711-1771-38716CE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19" y="-75139"/>
            <a:ext cx="3284078" cy="1145711"/>
          </a:xfrm>
        </p:spPr>
        <p:txBody>
          <a:bodyPr>
            <a:normAutofit fontScale="90000"/>
          </a:bodyPr>
          <a:lstStyle/>
          <a:p>
            <a:r>
              <a:rPr lang="en-GB" sz="2400" dirty="0">
                <a:highlight>
                  <a:srgbClr val="00FF00"/>
                </a:highlight>
                <a:latin typeface="Calibri"/>
                <a:ea typeface="Calibri"/>
                <a:cs typeface="Calibri"/>
              </a:rPr>
              <a:t>CONCLUSION ON ASSESSMENT - 3 :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DC95BB-8A2F-336F-1E73-D873C2F99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13050"/>
              </p:ext>
            </p:extLst>
          </p:nvPr>
        </p:nvGraphicFramePr>
        <p:xfrm>
          <a:off x="2627192" y="1182538"/>
          <a:ext cx="6391275" cy="3429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24175">
                  <a:extLst>
                    <a:ext uri="{9D8B030D-6E8A-4147-A177-3AD203B41FA5}">
                      <a16:colId xmlns:a16="http://schemas.microsoft.com/office/drawing/2014/main" val="23172081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44467057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4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GB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A2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4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 SCORE</a:t>
                      </a:r>
                      <a:endParaRPr lang="en-GB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A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5978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82.6 %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6901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84.5 %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668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85.6 %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212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 Clustering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76.25 %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5124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79.8 %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97515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FDB46EBC-947D-2A0A-7EC3-CFAB7A111B18}"/>
              </a:ext>
            </a:extLst>
          </p:cNvPr>
          <p:cNvSpPr txBox="1"/>
          <p:nvPr/>
        </p:nvSpPr>
        <p:spPr>
          <a:xfrm>
            <a:off x="996926" y="5166360"/>
            <a:ext cx="1011418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Calibri"/>
                <a:ea typeface="Calibri"/>
                <a:cs typeface="Calibri"/>
              </a:rPr>
              <a:t>From the above table, We can clearly see KNN model has performed better with higher Accuracy Score ( 85.6 %) followed by RANDOM FOREST ( 84.5 %) and Decision Tree ( 82.6 %)</a:t>
            </a:r>
          </a:p>
        </p:txBody>
      </p:sp>
    </p:spTree>
    <p:extLst>
      <p:ext uri="{BB962C8B-B14F-4D97-AF65-F5344CB8AC3E}">
        <p14:creationId xmlns:p14="http://schemas.microsoft.com/office/powerpoint/2010/main" val="321958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9D8EB-92E9-C78A-10C8-2FC5C7FE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404101"/>
            <a:ext cx="4248561" cy="142764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GB" sz="2600" dirty="0">
                <a:highlight>
                  <a:srgbClr val="008000"/>
                </a:highlight>
                <a:latin typeface="Trade Gothic Next Light"/>
              </a:rPr>
              <a:t>Machine learning MODELS Used: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31E-1EBA-13F2-9F20-53CF743F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211" y="2473938"/>
            <a:ext cx="3874746" cy="31821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GB" sz="2000" b="1" dirty="0"/>
              <a:t>Linear Regression</a:t>
            </a:r>
          </a:p>
          <a:p>
            <a:pPr>
              <a:lnSpc>
                <a:spcPct val="110000"/>
              </a:lnSpc>
            </a:pPr>
            <a:r>
              <a:rPr lang="en-GB" sz="2000" b="1" dirty="0"/>
              <a:t>Logistic Regression</a:t>
            </a:r>
          </a:p>
          <a:p>
            <a:pPr>
              <a:lnSpc>
                <a:spcPct val="110000"/>
              </a:lnSpc>
            </a:pPr>
            <a:r>
              <a:rPr lang="en-GB" sz="2000" b="1" dirty="0"/>
              <a:t>Decision Tree</a:t>
            </a:r>
          </a:p>
          <a:p>
            <a:pPr>
              <a:lnSpc>
                <a:spcPct val="110000"/>
              </a:lnSpc>
            </a:pPr>
            <a:r>
              <a:rPr lang="en-GB" sz="2000" b="1" dirty="0"/>
              <a:t>Random Forest</a:t>
            </a:r>
          </a:p>
          <a:p>
            <a:pPr>
              <a:lnSpc>
                <a:spcPct val="110000"/>
              </a:lnSpc>
            </a:pPr>
            <a:r>
              <a:rPr lang="en-GB" sz="2000" b="1" dirty="0"/>
              <a:t>K-Nearest Neighbors (KNN)</a:t>
            </a:r>
          </a:p>
          <a:p>
            <a:pPr>
              <a:lnSpc>
                <a:spcPct val="110000"/>
              </a:lnSpc>
            </a:pPr>
            <a:r>
              <a:rPr lang="en-GB" sz="2000" b="1" dirty="0"/>
              <a:t>K-Means Clustering </a:t>
            </a:r>
          </a:p>
          <a:p>
            <a:pPr>
              <a:lnSpc>
                <a:spcPct val="110000"/>
              </a:lnSpc>
            </a:pPr>
            <a:r>
              <a:rPr lang="en-GB" sz="2000" b="1" dirty="0"/>
              <a:t>Support Vector Machine (SVM)</a:t>
            </a:r>
          </a:p>
          <a:p>
            <a:pPr>
              <a:lnSpc>
                <a:spcPct val="110000"/>
              </a:lnSpc>
            </a:pPr>
            <a:endParaRPr lang="en-GB" sz="1500"/>
          </a:p>
        </p:txBody>
      </p:sp>
      <p:pic>
        <p:nvPicPr>
          <p:cNvPr id="4" name="Picture 3" descr="Darmowy obraz: programowania, kod, programista, kodowanie, filiżanka ...">
            <a:extLst>
              <a:ext uri="{FF2B5EF4-FFF2-40B4-BE49-F238E27FC236}">
                <a16:creationId xmlns:a16="http://schemas.microsoft.com/office/drawing/2014/main" id="{6A6396EF-8339-EE01-7E22-2A8FB719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22" y="1117607"/>
            <a:ext cx="5760929" cy="39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B603-99B6-7156-D6AA-6DA4E923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40" y="356179"/>
            <a:ext cx="8977511" cy="59937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ASSESSMENT-1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71E21-0D1D-7310-6C89-57078C600306}"/>
              </a:ext>
            </a:extLst>
          </p:cNvPr>
          <p:cNvSpPr txBox="1"/>
          <p:nvPr/>
        </p:nvSpPr>
        <p:spPr>
          <a:xfrm>
            <a:off x="1534351" y="1294250"/>
            <a:ext cx="85039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   Dataset contains the information of Customer price index, discounts, offers where the organization wants to predict the </a:t>
            </a:r>
            <a:r>
              <a:rPr lang="en-US" sz="2400" b="1" dirty="0">
                <a:latin typeface="Calibri"/>
                <a:cs typeface="Calibri"/>
              </a:rPr>
              <a:t>sales </a:t>
            </a:r>
            <a:r>
              <a:rPr lang="en-US" sz="2400" dirty="0">
                <a:latin typeface="Calibri"/>
                <a:cs typeface="Calibri"/>
              </a:rPr>
              <a:t>based on the cpi, discounts, offers.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D6547-00E4-4DC1-9FCA-1AE1A76D9D8C}"/>
              </a:ext>
            </a:extLst>
          </p:cNvPr>
          <p:cNvSpPr txBox="1"/>
          <p:nvPr/>
        </p:nvSpPr>
        <p:spPr>
          <a:xfrm>
            <a:off x="2097657" y="4184099"/>
            <a:ext cx="854561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ea typeface="+mn-lt"/>
                <a:cs typeface="+mn-lt"/>
              </a:rPr>
              <a:t>       </a:t>
            </a:r>
            <a:r>
              <a:rPr lang="en-US" sz="2400" b="1" dirty="0">
                <a:latin typeface="Calibri"/>
                <a:ea typeface="+mn-lt"/>
                <a:cs typeface="+mn-lt"/>
              </a:rPr>
              <a:t>Find out the Sales that has</a:t>
            </a:r>
            <a:endParaRPr lang="en-US" sz="2400" b="1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5000 cpi , 3 percentage discounts, 20 rewards offers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4000 cpi , 8 percentage discounts, 19 rewards offers</a:t>
            </a:r>
            <a:endParaRPr lang="en-US" sz="240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EF9C5-7CE9-C95D-9A1A-48C9523BFBFC}"/>
              </a:ext>
            </a:extLst>
          </p:cNvPr>
          <p:cNvSpPr txBox="1"/>
          <p:nvPr/>
        </p:nvSpPr>
        <p:spPr>
          <a:xfrm>
            <a:off x="1532626" y="2958573"/>
            <a:ext cx="6237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Model Used :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CDD12-1F6F-E4A0-BC17-AC7713F7213C}"/>
              </a:ext>
            </a:extLst>
          </p:cNvPr>
          <p:cNvSpPr txBox="1"/>
          <p:nvPr/>
        </p:nvSpPr>
        <p:spPr>
          <a:xfrm>
            <a:off x="1537802" y="1005840"/>
            <a:ext cx="3200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PROBLEM STATEMENT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AB774-4662-4823-FB71-407C0D7E67C3}"/>
              </a:ext>
            </a:extLst>
          </p:cNvPr>
          <p:cNvSpPr txBox="1"/>
          <p:nvPr/>
        </p:nvSpPr>
        <p:spPr>
          <a:xfrm>
            <a:off x="1534353" y="3584564"/>
            <a:ext cx="70702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highlight>
                  <a:srgbClr val="008000"/>
                </a:highlight>
              </a:rPr>
              <a:t>R2_Score : </a:t>
            </a:r>
            <a:r>
              <a:rPr lang="en-GB" sz="2400" b="1" dirty="0"/>
              <a:t>    </a:t>
            </a:r>
            <a:r>
              <a:rPr lang="en-GB" sz="2400" dirty="0">
                <a:latin typeface="Consolas"/>
              </a:rPr>
              <a:t>0.9517053277318956</a:t>
            </a:r>
            <a:endParaRPr lang="en-GB" sz="2400" b="1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37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8C30-9CF9-CFE7-38EF-6E7F1C11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60" y="198028"/>
            <a:ext cx="4290490" cy="513109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  <a:latin typeface="Arial"/>
                <a:cs typeface="Calibri"/>
              </a:rPr>
              <a:t>PREDICTION : 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1D472B2-5E28-DEB1-48BA-CA3E35D32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36" y="695684"/>
            <a:ext cx="10071519" cy="503531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0011BA94-9D96-0218-2543-50093733BECE}"/>
              </a:ext>
            </a:extLst>
          </p:cNvPr>
          <p:cNvSpPr txBox="1"/>
          <p:nvPr/>
        </p:nvSpPr>
        <p:spPr>
          <a:xfrm>
            <a:off x="328093" y="5959128"/>
            <a:ext cx="1047792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Sales for 5000 cpi , 3 percentage discounts, 20 rewards offers :</a:t>
            </a:r>
            <a:r>
              <a:rPr lang="en-US" sz="2400" b="1" dirty="0">
                <a:latin typeface="Calibri"/>
                <a:cs typeface="Calibri"/>
              </a:rPr>
              <a:t> ₹ 826645</a:t>
            </a:r>
            <a:endParaRPr lang="en-US" sz="2400" dirty="0">
              <a:solidFill>
                <a:srgbClr val="808080"/>
              </a:solidFill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Sales for 4000 cpi , 8 percentage discounts, 19 rewards offers : </a:t>
            </a:r>
            <a:r>
              <a:rPr lang="en-US" sz="2400" b="1" dirty="0">
                <a:latin typeface="Calibri"/>
                <a:cs typeface="Calibri"/>
              </a:rPr>
              <a:t>₹ 732680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74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214F1-E741-80C0-1615-23C8E3D0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8587" y="431570"/>
            <a:ext cx="2477949" cy="533838"/>
          </a:xfrm>
        </p:spPr>
        <p:txBody>
          <a:bodyPr>
            <a:normAutofit/>
          </a:bodyPr>
          <a:lstStyle/>
          <a:p>
            <a:r>
              <a:rPr lang="en-GB" sz="2500" b="1" dirty="0"/>
              <a:t>ASSESSMENT-2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DF43B-3FB9-2254-4184-31A2366B76E8}"/>
              </a:ext>
            </a:extLst>
          </p:cNvPr>
          <p:cNvSpPr txBox="1"/>
          <p:nvPr/>
        </p:nvSpPr>
        <p:spPr>
          <a:xfrm>
            <a:off x="1191308" y="1361823"/>
            <a:ext cx="3413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Calibri"/>
                <a:cs typeface="Calibri"/>
              </a:rPr>
              <a:t>PROBLEM STATEMENT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095C6-D879-2FAE-7302-0D92480CB4D1}"/>
              </a:ext>
            </a:extLst>
          </p:cNvPr>
          <p:cNvSpPr txBox="1"/>
          <p:nvPr/>
        </p:nvSpPr>
        <p:spPr>
          <a:xfrm>
            <a:off x="1185558" y="1948419"/>
            <a:ext cx="96679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  </a:t>
            </a:r>
            <a:r>
              <a:rPr lang="en-US" sz="2400" dirty="0">
                <a:latin typeface="Calibri"/>
                <a:cs typeface="Calibri"/>
              </a:rPr>
              <a:t>Dataset contains the bank details of customer – need to predict the how we can offer loan to customer based on the cybill score, Age, insurance, debit card , cards.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63A78-2388-B6DE-5A84-E74D98F6D5D5}"/>
              </a:ext>
            </a:extLst>
          </p:cNvPr>
          <p:cNvSpPr txBox="1"/>
          <p:nvPr/>
        </p:nvSpPr>
        <p:spPr>
          <a:xfrm>
            <a:off x="1187569" y="3202988"/>
            <a:ext cx="67553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Model Used : Logistic  Regression</a:t>
            </a:r>
          </a:p>
        </p:txBody>
      </p:sp>
    </p:spTree>
    <p:extLst>
      <p:ext uri="{BB962C8B-B14F-4D97-AF65-F5344CB8AC3E}">
        <p14:creationId xmlns:p14="http://schemas.microsoft.com/office/powerpoint/2010/main" val="19267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89AAF0D8-48FE-8AB4-2755-0AB5CD25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" y="580845"/>
            <a:ext cx="5133975" cy="4172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28BA7-8271-B6D5-4E66-FF8A2CF3B55F}"/>
              </a:ext>
            </a:extLst>
          </p:cNvPr>
          <p:cNvSpPr txBox="1"/>
          <p:nvPr/>
        </p:nvSpPr>
        <p:spPr>
          <a:xfrm>
            <a:off x="-3163" y="6614"/>
            <a:ext cx="44805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CONFUSION MATRIX :</a:t>
            </a:r>
          </a:p>
        </p:txBody>
      </p:sp>
      <p:pic>
        <p:nvPicPr>
          <p:cNvPr id="5" name="Picture 4" descr="A red line graph with black dotted line&#10;&#10;Description automatically generated">
            <a:extLst>
              <a:ext uri="{FF2B5EF4-FFF2-40B4-BE49-F238E27FC236}">
                <a16:creationId xmlns:a16="http://schemas.microsoft.com/office/drawing/2014/main" id="{75B9B4B7-2446-0C7E-EE98-FDA5C23F7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45" y="619164"/>
            <a:ext cx="54006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9ECA4-7785-47E8-A04C-F7E100AB6FE7}"/>
              </a:ext>
            </a:extLst>
          </p:cNvPr>
          <p:cNvSpPr txBox="1"/>
          <p:nvPr/>
        </p:nvSpPr>
        <p:spPr>
          <a:xfrm>
            <a:off x="6096000" y="6614"/>
            <a:ext cx="45872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ROC – Curve :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7A4DE-3F5D-30F9-D054-69FE127ACA03}"/>
              </a:ext>
            </a:extLst>
          </p:cNvPr>
          <p:cNvSpPr txBox="1"/>
          <p:nvPr/>
        </p:nvSpPr>
        <p:spPr>
          <a:xfrm>
            <a:off x="624840" y="5913119"/>
            <a:ext cx="5954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80"/>
                </a:highlight>
                <a:latin typeface="Arial"/>
                <a:cs typeface="Arial"/>
              </a:rPr>
              <a:t>Accuracy Score :</a:t>
            </a:r>
            <a:r>
              <a:rPr lang="en-GB" sz="2400" b="1" dirty="0">
                <a:latin typeface="Arial"/>
                <a:cs typeface="Arial"/>
              </a:rPr>
              <a:t> </a:t>
            </a:r>
            <a:r>
              <a:rPr lang="en-GB" sz="2400" dirty="0">
                <a:latin typeface="Consolas"/>
                <a:cs typeface="Arial"/>
              </a:rPr>
              <a:t>0.7388059701492538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F79D2-62B2-CAAC-5E8B-AA6DFB0D849A}"/>
              </a:ext>
            </a:extLst>
          </p:cNvPr>
          <p:cNvSpPr txBox="1"/>
          <p:nvPr/>
        </p:nvSpPr>
        <p:spPr>
          <a:xfrm>
            <a:off x="3542294" y="6334377"/>
            <a:ext cx="1722120" cy="47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( 73.88 %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8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B354EE-5F5D-B835-1701-521D54D20409}"/>
              </a:ext>
            </a:extLst>
          </p:cNvPr>
          <p:cNvSpPr txBox="1">
            <a:spLocks/>
          </p:cNvSpPr>
          <p:nvPr/>
        </p:nvSpPr>
        <p:spPr>
          <a:xfrm>
            <a:off x="4598587" y="144023"/>
            <a:ext cx="3024288" cy="5338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b="1" dirty="0"/>
              <a:t> ASSESSMENT-3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23A63-7ED0-FF0A-C910-9D2A14CDB9CC}"/>
              </a:ext>
            </a:extLst>
          </p:cNvPr>
          <p:cNvSpPr txBox="1"/>
          <p:nvPr/>
        </p:nvSpPr>
        <p:spPr>
          <a:xfrm>
            <a:off x="983699" y="1183832"/>
            <a:ext cx="40150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Problem Statement :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C205B-6FC6-C6E8-FD4C-2AB4217C8AA4}"/>
              </a:ext>
            </a:extLst>
          </p:cNvPr>
          <p:cNvSpPr txBox="1"/>
          <p:nvPr/>
        </p:nvSpPr>
        <p:spPr>
          <a:xfrm>
            <a:off x="1185558" y="1948419"/>
            <a:ext cx="96679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  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4BD9-333C-0F21-6482-F6084D3D2FE6}"/>
              </a:ext>
            </a:extLst>
          </p:cNvPr>
          <p:cNvSpPr txBox="1"/>
          <p:nvPr/>
        </p:nvSpPr>
        <p:spPr>
          <a:xfrm>
            <a:off x="1185558" y="1948419"/>
            <a:ext cx="99554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 </a:t>
            </a:r>
            <a:r>
              <a:rPr lang="en-US" sz="2400" dirty="0">
                <a:latin typeface="Calibri"/>
                <a:cs typeface="Calibri"/>
              </a:rPr>
              <a:t> Dataset contains the information of customer and their geographical and personal details , Build the classification models like Decision Tree , Random forest , KNN , k-Means and SVM to classify the data in to proper groups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BF621-2A32-B271-9D08-F50C769653C1}"/>
              </a:ext>
            </a:extLst>
          </p:cNvPr>
          <p:cNvSpPr txBox="1"/>
          <p:nvPr/>
        </p:nvSpPr>
        <p:spPr>
          <a:xfrm>
            <a:off x="987437" y="3551783"/>
            <a:ext cx="32461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Models Used :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22E93F0B-2DD7-BF8E-0815-68D500ACEB59}"/>
              </a:ext>
            </a:extLst>
          </p:cNvPr>
          <p:cNvSpPr txBox="1"/>
          <p:nvPr/>
        </p:nvSpPr>
        <p:spPr>
          <a:xfrm>
            <a:off x="1720969" y="4076843"/>
            <a:ext cx="675132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alibri"/>
                <a:cs typeface="Calibri"/>
              </a:rPr>
              <a:t>Decision Tree</a:t>
            </a:r>
            <a:endParaRPr lang="en-US" sz="2000" b="1">
              <a:solidFill>
                <a:srgbClr val="FF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alibri"/>
                <a:cs typeface="Calibri"/>
              </a:rPr>
              <a:t>Random Forest</a:t>
            </a: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alibri"/>
                <a:cs typeface="Calibri"/>
              </a:rPr>
              <a:t>K-Nearest Neighbors</a:t>
            </a: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alibri"/>
                <a:cs typeface="Calibri"/>
              </a:rPr>
              <a:t>K-Means Clustering</a:t>
            </a:r>
            <a:endParaRPr lang="en-US" sz="2000" b="1">
              <a:solidFill>
                <a:srgbClr val="FF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alibri"/>
                <a:cs typeface="Calibri"/>
              </a:rPr>
              <a:t>Support Vector Machine</a:t>
            </a: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28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ABF4B5-7F4D-28CB-A5BA-D903288E7B1C}"/>
              </a:ext>
            </a:extLst>
          </p:cNvPr>
          <p:cNvSpPr txBox="1"/>
          <p:nvPr/>
        </p:nvSpPr>
        <p:spPr>
          <a:xfrm>
            <a:off x="4593279" y="3451"/>
            <a:ext cx="30776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highlight>
                  <a:srgbClr val="00FF00"/>
                </a:highlight>
                <a:latin typeface="Arial"/>
                <a:cs typeface="Arial"/>
              </a:rPr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65383-84EA-FEC1-5206-F73E4FF4E1D5}"/>
              </a:ext>
            </a:extLst>
          </p:cNvPr>
          <p:cNvSpPr txBox="1"/>
          <p:nvPr/>
        </p:nvSpPr>
        <p:spPr>
          <a:xfrm>
            <a:off x="111281" y="665384"/>
            <a:ext cx="3057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Confusion Matrix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A6F23-5667-78F8-643C-821CA06DB615}"/>
              </a:ext>
            </a:extLst>
          </p:cNvPr>
          <p:cNvSpPr txBox="1"/>
          <p:nvPr/>
        </p:nvSpPr>
        <p:spPr>
          <a:xfrm>
            <a:off x="6581092" y="665383"/>
            <a:ext cx="3057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ROC - Curve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1FBC9-91E3-781B-F7F9-386AA9148081}"/>
              </a:ext>
            </a:extLst>
          </p:cNvPr>
          <p:cNvSpPr txBox="1"/>
          <p:nvPr/>
        </p:nvSpPr>
        <p:spPr>
          <a:xfrm>
            <a:off x="154413" y="5941874"/>
            <a:ext cx="59044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highlight>
                  <a:srgbClr val="00FF00"/>
                </a:highlight>
                <a:latin typeface="Arial"/>
                <a:cs typeface="Arial"/>
              </a:rPr>
              <a:t>Accuracy Score :</a:t>
            </a:r>
            <a:r>
              <a:rPr lang="en-GB" sz="2400" b="1" dirty="0">
                <a:latin typeface="Arial"/>
                <a:cs typeface="Arial"/>
              </a:rPr>
              <a:t> </a:t>
            </a:r>
            <a:r>
              <a:rPr lang="en-GB" sz="2400" dirty="0">
                <a:latin typeface="Consolas"/>
                <a:cs typeface="Arial"/>
              </a:rPr>
              <a:t>0.8266317254934076</a:t>
            </a:r>
            <a:endParaRPr lang="en-GB" sz="2400" b="1" dirty="0">
              <a:highlight>
                <a:srgbClr val="00FF00"/>
              </a:highlight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6F5AA-4933-D1F4-377F-DD5BDC8145A9}"/>
              </a:ext>
            </a:extLst>
          </p:cNvPr>
          <p:cNvSpPr txBox="1"/>
          <p:nvPr/>
        </p:nvSpPr>
        <p:spPr>
          <a:xfrm>
            <a:off x="3542294" y="6334377"/>
            <a:ext cx="1722120" cy="47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( 82.6 % )</a:t>
            </a:r>
            <a:endParaRPr lang="en-GB" dirty="0"/>
          </a:p>
        </p:txBody>
      </p:sp>
      <p:pic>
        <p:nvPicPr>
          <p:cNvPr id="8" name="Picture 7" descr="A green squares with numbers&#10;&#10;Description automatically generated">
            <a:extLst>
              <a:ext uri="{FF2B5EF4-FFF2-40B4-BE49-F238E27FC236}">
                <a16:creationId xmlns:a16="http://schemas.microsoft.com/office/drawing/2014/main" id="{ECA1464A-CCBC-A4AD-D5E4-EB1B4FFF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1" y="1264633"/>
            <a:ext cx="5400675" cy="4114800"/>
          </a:xfrm>
          <a:prstGeom prst="rect">
            <a:avLst/>
          </a:prstGeom>
        </p:spPr>
      </p:pic>
      <p:pic>
        <p:nvPicPr>
          <p:cNvPr id="10" name="Picture 9" descr="A line graph with a red line&#10;&#10;Description automatically generated">
            <a:extLst>
              <a:ext uri="{FF2B5EF4-FFF2-40B4-BE49-F238E27FC236}">
                <a16:creationId xmlns:a16="http://schemas.microsoft.com/office/drawing/2014/main" id="{3F76D054-494C-D428-8D73-499CCF28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37" y="1268083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2EE55-ECC2-587A-F786-AFC0BD684E35}"/>
              </a:ext>
            </a:extLst>
          </p:cNvPr>
          <p:cNvSpPr txBox="1"/>
          <p:nvPr/>
        </p:nvSpPr>
        <p:spPr>
          <a:xfrm>
            <a:off x="3227430" y="3451"/>
            <a:ext cx="56367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highlight>
                  <a:srgbClr val="00FF00"/>
                </a:highlight>
                <a:latin typeface="Arial"/>
                <a:cs typeface="Arial"/>
              </a:rPr>
              <a:t>RANDOM FOREST CLASSIFER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D9C18-43DD-C1F6-C190-000F8881F6ED}"/>
              </a:ext>
            </a:extLst>
          </p:cNvPr>
          <p:cNvSpPr txBox="1"/>
          <p:nvPr/>
        </p:nvSpPr>
        <p:spPr>
          <a:xfrm>
            <a:off x="154413" y="708516"/>
            <a:ext cx="3057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Confusion Matrix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3BFE0-C988-B681-5B62-1667CBD0ADB4}"/>
              </a:ext>
            </a:extLst>
          </p:cNvPr>
          <p:cNvSpPr txBox="1"/>
          <p:nvPr/>
        </p:nvSpPr>
        <p:spPr>
          <a:xfrm>
            <a:off x="6566715" y="708515"/>
            <a:ext cx="3057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Arial"/>
                <a:cs typeface="Arial"/>
              </a:rPr>
              <a:t>ROC - Curve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252CF-BA5B-B785-BF52-D4480054479B}"/>
              </a:ext>
            </a:extLst>
          </p:cNvPr>
          <p:cNvSpPr txBox="1"/>
          <p:nvPr/>
        </p:nvSpPr>
        <p:spPr>
          <a:xfrm>
            <a:off x="154413" y="5941874"/>
            <a:ext cx="59044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highlight>
                  <a:srgbClr val="00FF00"/>
                </a:highlight>
                <a:latin typeface="Arial"/>
                <a:cs typeface="Arial"/>
              </a:rPr>
              <a:t>Accuracy Score :</a:t>
            </a:r>
            <a:r>
              <a:rPr lang="en-GB" sz="2400" b="1" dirty="0">
                <a:latin typeface="Arial"/>
                <a:cs typeface="Arial"/>
              </a:rPr>
              <a:t> </a:t>
            </a:r>
            <a:r>
              <a:rPr lang="en-GB" sz="2400" dirty="0">
                <a:latin typeface="Consolas"/>
                <a:cs typeface="Arial"/>
              </a:rPr>
              <a:t>0.8453853083285562</a:t>
            </a:r>
            <a:endParaRPr lang="en-GB" sz="2400" b="1" dirty="0">
              <a:highlight>
                <a:srgbClr val="00FF00"/>
              </a:highlight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6BD95-A62D-D3D8-7169-870586A8AA21}"/>
              </a:ext>
            </a:extLst>
          </p:cNvPr>
          <p:cNvSpPr txBox="1"/>
          <p:nvPr/>
        </p:nvSpPr>
        <p:spPr>
          <a:xfrm>
            <a:off x="3542294" y="6334377"/>
            <a:ext cx="1722120" cy="47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( 84.5 % )</a:t>
            </a:r>
            <a:endParaRPr lang="en-GB" dirty="0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8E7ADA78-AC7E-4AE0-FD51-143A90B9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6" y="1328180"/>
            <a:ext cx="5400675" cy="4114800"/>
          </a:xfrm>
          <a:prstGeom prst="rect">
            <a:avLst/>
          </a:prstGeom>
        </p:spPr>
      </p:pic>
      <p:pic>
        <p:nvPicPr>
          <p:cNvPr id="4" name="Picture 3" descr="A line graph with a red line&#10;&#10;Description automatically generated">
            <a:extLst>
              <a:ext uri="{FF2B5EF4-FFF2-40B4-BE49-F238E27FC236}">
                <a16:creationId xmlns:a16="http://schemas.microsoft.com/office/drawing/2014/main" id="{0CB04F74-83FC-A99E-0F90-FEEE2A7D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45" y="1325880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2225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LimelightVTI</vt:lpstr>
      <vt:lpstr>FINAL PROJECT</vt:lpstr>
      <vt:lpstr>Machine learning MODELS Used:</vt:lpstr>
      <vt:lpstr>ASSESSMENT-1</vt:lpstr>
      <vt:lpstr>PREDICTION :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ON ASSESSMENT - 3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690</cp:revision>
  <dcterms:created xsi:type="dcterms:W3CDTF">2024-02-11T08:23:47Z</dcterms:created>
  <dcterms:modified xsi:type="dcterms:W3CDTF">2024-02-12T17:16:27Z</dcterms:modified>
</cp:coreProperties>
</file>