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69" r:id="rId2"/>
    <p:sldId id="257" r:id="rId3"/>
    <p:sldId id="258" r:id="rId4"/>
    <p:sldId id="264" r:id="rId5"/>
    <p:sldId id="265" r:id="rId6"/>
    <p:sldId id="259" r:id="rId7"/>
    <p:sldId id="266" r:id="rId8"/>
    <p:sldId id="260" r:id="rId9"/>
    <p:sldId id="262" r:id="rId10"/>
    <p:sldId id="261" r:id="rId11"/>
    <p:sldId id="263" r:id="rId12"/>
    <p:sldId id="268" r:id="rId13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10F025-897A-465C-9B42-8A65400E49BD}" v="142" dt="2024-02-16T15:14:58.881"/>
    <p1510:client id="{EACE0EF3-5E42-4631-BA5A-E19DA072ED2B}" v="1080" dt="2024-02-16T17:32:18.6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191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699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587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485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155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995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239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35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161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658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778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080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putationsciences.com/10-online-requests-harvesting-personal-information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amigosdelabasilica.org/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erson typing on a computer&#10;&#10;Description automatically generated">
            <a:extLst>
              <a:ext uri="{FF2B5EF4-FFF2-40B4-BE49-F238E27FC236}">
                <a16:creationId xmlns:a16="http://schemas.microsoft.com/office/drawing/2014/main" id="{91294057-C890-745F-6C57-761AF3B9BA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2C6C9C9-83BF-4A6C-A1BF-C1735C61B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6524" y="1"/>
            <a:ext cx="7295477" cy="6853457"/>
          </a:xfrm>
          <a:custGeom>
            <a:avLst/>
            <a:gdLst>
              <a:gd name="connsiteX0" fmla="*/ 2113864 w 7295477"/>
              <a:gd name="connsiteY0" fmla="*/ 0 h 6853457"/>
              <a:gd name="connsiteX1" fmla="*/ 5731689 w 7295477"/>
              <a:gd name="connsiteY1" fmla="*/ 0 h 6853457"/>
              <a:gd name="connsiteX2" fmla="*/ 5792604 w 7295477"/>
              <a:gd name="connsiteY2" fmla="*/ 31199 h 6853457"/>
              <a:gd name="connsiteX3" fmla="*/ 7277638 w 7295477"/>
              <a:gd name="connsiteY3" fmla="*/ 1446415 h 6853457"/>
              <a:gd name="connsiteX4" fmla="*/ 7295477 w 7295477"/>
              <a:gd name="connsiteY4" fmla="*/ 1478103 h 6853457"/>
              <a:gd name="connsiteX5" fmla="*/ 7295477 w 7295477"/>
              <a:gd name="connsiteY5" fmla="*/ 5482224 h 6853457"/>
              <a:gd name="connsiteX6" fmla="*/ 7195301 w 7295477"/>
              <a:gd name="connsiteY6" fmla="*/ 5644337 h 6853457"/>
              <a:gd name="connsiteX7" fmla="*/ 5956878 w 7295477"/>
              <a:gd name="connsiteY7" fmla="*/ 6835380 h 6853457"/>
              <a:gd name="connsiteX8" fmla="*/ 5925438 w 7295477"/>
              <a:gd name="connsiteY8" fmla="*/ 6853457 h 6853457"/>
              <a:gd name="connsiteX9" fmla="*/ 1920114 w 7295477"/>
              <a:gd name="connsiteY9" fmla="*/ 6853457 h 6853457"/>
              <a:gd name="connsiteX10" fmla="*/ 1888674 w 7295477"/>
              <a:gd name="connsiteY10" fmla="*/ 6835380 h 6853457"/>
              <a:gd name="connsiteX11" fmla="*/ 0 w 7295477"/>
              <a:gd name="connsiteY11" fmla="*/ 3480517 h 6853457"/>
              <a:gd name="connsiteX12" fmla="*/ 2052949 w 7295477"/>
              <a:gd name="connsiteY12" fmla="*/ 31199 h 6853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295477" h="6853457">
                <a:moveTo>
                  <a:pt x="2113864" y="0"/>
                </a:moveTo>
                <a:lnTo>
                  <a:pt x="5731689" y="0"/>
                </a:lnTo>
                <a:lnTo>
                  <a:pt x="5792604" y="31199"/>
                </a:lnTo>
                <a:cubicBezTo>
                  <a:pt x="6404018" y="363339"/>
                  <a:pt x="6917255" y="853303"/>
                  <a:pt x="7277638" y="1446415"/>
                </a:cubicBezTo>
                <a:lnTo>
                  <a:pt x="7295477" y="1478103"/>
                </a:lnTo>
                <a:lnTo>
                  <a:pt x="7295477" y="5482224"/>
                </a:lnTo>
                <a:lnTo>
                  <a:pt x="7195301" y="5644337"/>
                </a:lnTo>
                <a:cubicBezTo>
                  <a:pt x="6875688" y="6126745"/>
                  <a:pt x="6452261" y="6534378"/>
                  <a:pt x="5956878" y="6835380"/>
                </a:cubicBezTo>
                <a:lnTo>
                  <a:pt x="5925438" y="6853457"/>
                </a:lnTo>
                <a:lnTo>
                  <a:pt x="1920114" y="6853457"/>
                </a:lnTo>
                <a:lnTo>
                  <a:pt x="1888674" y="6835380"/>
                </a:lnTo>
                <a:cubicBezTo>
                  <a:pt x="756370" y="6147375"/>
                  <a:pt x="0" y="4902276"/>
                  <a:pt x="0" y="3480517"/>
                </a:cubicBezTo>
                <a:cubicBezTo>
                  <a:pt x="0" y="1991056"/>
                  <a:pt x="830121" y="695479"/>
                  <a:pt x="2052949" y="31199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 descr="A red and black logo&#10;&#10;Description automatically generated">
            <a:extLst>
              <a:ext uri="{FF2B5EF4-FFF2-40B4-BE49-F238E27FC236}">
                <a16:creationId xmlns:a16="http://schemas.microsoft.com/office/drawing/2014/main" id="{89C67570-EA8E-A3F7-7D00-B0AF201B8EA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t="2055" r="-2" b="1807"/>
          <a:stretch/>
        </p:blipFill>
        <p:spPr>
          <a:xfrm>
            <a:off x="146032" y="-100641"/>
            <a:ext cx="3534574" cy="3417269"/>
          </a:xfrm>
          <a:custGeom>
            <a:avLst/>
            <a:gdLst/>
            <a:ahLst/>
            <a:cxnLst/>
            <a:rect l="l" t="t" r="r" b="b"/>
            <a:pathLst>
              <a:path w="7128913" h="6853457">
                <a:moveTo>
                  <a:pt x="2343548" y="0"/>
                </a:moveTo>
                <a:lnTo>
                  <a:pt x="5168877" y="0"/>
                </a:lnTo>
                <a:lnTo>
                  <a:pt x="5218299" y="19487"/>
                </a:lnTo>
                <a:cubicBezTo>
                  <a:pt x="5976640" y="340238"/>
                  <a:pt x="6607722" y="902948"/>
                  <a:pt x="7014769" y="1610837"/>
                </a:cubicBezTo>
                <a:lnTo>
                  <a:pt x="7128913" y="1827198"/>
                </a:lnTo>
                <a:lnTo>
                  <a:pt x="7128913" y="5131581"/>
                </a:lnTo>
                <a:lnTo>
                  <a:pt x="7091067" y="5210750"/>
                </a:lnTo>
                <a:cubicBezTo>
                  <a:pt x="6744936" y="5876527"/>
                  <a:pt x="6205281" y="6425584"/>
                  <a:pt x="5546646" y="6783375"/>
                </a:cubicBezTo>
                <a:lnTo>
                  <a:pt x="5409811" y="6853457"/>
                </a:lnTo>
                <a:lnTo>
                  <a:pt x="2102613" y="6853457"/>
                </a:lnTo>
                <a:lnTo>
                  <a:pt x="1965779" y="6783375"/>
                </a:lnTo>
                <a:cubicBezTo>
                  <a:pt x="794873" y="6147301"/>
                  <a:pt x="0" y="4906735"/>
                  <a:pt x="0" y="3480517"/>
                </a:cubicBezTo>
                <a:cubicBezTo>
                  <a:pt x="0" y="1924643"/>
                  <a:pt x="945964" y="589711"/>
                  <a:pt x="2294125" y="19487"/>
                </a:cubicBezTo>
                <a:close/>
              </a:path>
            </a:pathLst>
          </a:custGeom>
        </p:spPr>
      </p:pic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FFBBD447-91BF-11C4-5F8D-DCB35318B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139969"/>
              </p:ext>
            </p:extLst>
          </p:nvPr>
        </p:nvGraphicFramePr>
        <p:xfrm>
          <a:off x="6038490" y="2199736"/>
          <a:ext cx="5353050" cy="123260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353050">
                  <a:extLst>
                    <a:ext uri="{9D8B030D-6E8A-4147-A177-3AD203B41FA5}">
                      <a16:colId xmlns:a16="http://schemas.microsoft.com/office/drawing/2014/main" val="2045657024"/>
                    </a:ext>
                  </a:extLst>
                </a:gridCol>
              </a:tblGrid>
              <a:tr h="1232605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GB" sz="2000" b="1" dirty="0">
                          <a:effectLst/>
                          <a:latin typeface="Rockwell"/>
                        </a:rPr>
                        <a:t>YouTube Data Harvesting and Warehousing using SQL, MongoDB and Streamlit</a:t>
                      </a:r>
                      <a:endParaRPr lang="en-GB" sz="2000" dirty="0">
                        <a:effectLst/>
                        <a:latin typeface="Rockwell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3131664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586DADF7-2507-8E6A-F293-7DD2A8682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779086"/>
              </p:ext>
            </p:extLst>
          </p:nvPr>
        </p:nvGraphicFramePr>
        <p:xfrm>
          <a:off x="6714225" y="3838754"/>
          <a:ext cx="4011929" cy="47219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011929">
                  <a:extLst>
                    <a:ext uri="{9D8B030D-6E8A-4147-A177-3AD203B41FA5}">
                      <a16:colId xmlns:a16="http://schemas.microsoft.com/office/drawing/2014/main" val="2045657024"/>
                    </a:ext>
                  </a:extLst>
                </a:gridCol>
              </a:tblGrid>
              <a:tr h="472190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GB" sz="2000" b="0" dirty="0">
                          <a:effectLst/>
                          <a:latin typeface="Rockwell"/>
                        </a:rPr>
                        <a:t>DOMAIN : SOCIAL MEDIA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3131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814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F8BBF0C-8E33-4A09-C00F-9A2F3B7AF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07" y="194326"/>
            <a:ext cx="7159924" cy="3809536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48360B79-5581-710F-F3A6-9103B4A38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767873"/>
            <a:ext cx="7332452" cy="3910178"/>
          </a:xfrm>
          <a:prstGeom prst="rect">
            <a:avLst/>
          </a:prstGeom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7AA78A8C-471D-22BF-438D-E0DA74008853}"/>
              </a:ext>
            </a:extLst>
          </p:cNvPr>
          <p:cNvSpPr/>
          <p:nvPr/>
        </p:nvSpPr>
        <p:spPr>
          <a:xfrm rot="4500000">
            <a:off x="3501930" y="1586218"/>
            <a:ext cx="244416" cy="1135811"/>
          </a:xfrm>
          <a:prstGeom prst="down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2FBAEE4F-9400-9D2E-0D56-5EE63F51D4EB}"/>
              </a:ext>
            </a:extLst>
          </p:cNvPr>
          <p:cNvSpPr/>
          <p:nvPr/>
        </p:nvSpPr>
        <p:spPr>
          <a:xfrm rot="6900000">
            <a:off x="7795009" y="4254656"/>
            <a:ext cx="244416" cy="1135811"/>
          </a:xfrm>
          <a:prstGeom prst="down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7705721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video channel&#10;&#10;Description automatically generated">
            <a:extLst>
              <a:ext uri="{FF2B5EF4-FFF2-40B4-BE49-F238E27FC236}">
                <a16:creationId xmlns:a16="http://schemas.microsoft.com/office/drawing/2014/main" id="{9DAF0F58-6977-0698-1C29-EC9F75CB4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4717" y="93684"/>
            <a:ext cx="6096000" cy="3248820"/>
          </a:xfrm>
          <a:prstGeom prst="rect">
            <a:avLst/>
          </a:prstGeom>
        </p:spPr>
      </p:pic>
      <p:pic>
        <p:nvPicPr>
          <p:cNvPr id="3" name="Picture 2" descr="A screenshot of a video chat&#10;&#10;Description automatically generated">
            <a:extLst>
              <a:ext uri="{FF2B5EF4-FFF2-40B4-BE49-F238E27FC236}">
                <a16:creationId xmlns:a16="http://schemas.microsoft.com/office/drawing/2014/main" id="{9ACCF728-3CF8-E261-B7AC-E1BF651AC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96" y="3429232"/>
            <a:ext cx="6096000" cy="3248820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3D5150F-356B-D4F1-48EF-73DA448AB9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4717" y="3429232"/>
            <a:ext cx="6096000" cy="32488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0B9EA5-93F3-DC25-B811-5ADE21E4AA86}"/>
              </a:ext>
            </a:extLst>
          </p:cNvPr>
          <p:cNvSpPr txBox="1"/>
          <p:nvPr/>
        </p:nvSpPr>
        <p:spPr>
          <a:xfrm>
            <a:off x="382251" y="1475867"/>
            <a:ext cx="510208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 dirty="0">
                <a:latin typeface="Rockwell"/>
              </a:rPr>
              <a:t>10 Drop down Questions To select get relevant Tabular Output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CCB231AD-B551-9759-1179-01A57AC8A531}"/>
              </a:ext>
            </a:extLst>
          </p:cNvPr>
          <p:cNvSpPr/>
          <p:nvPr/>
        </p:nvSpPr>
        <p:spPr>
          <a:xfrm rot="17400000">
            <a:off x="6938119" y="2204445"/>
            <a:ext cx="244416" cy="1135811"/>
          </a:xfrm>
          <a:prstGeom prst="down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24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ank You Thanks Official - Free image on Pixabay">
            <a:extLst>
              <a:ext uri="{FF2B5EF4-FFF2-40B4-BE49-F238E27FC236}">
                <a16:creationId xmlns:a16="http://schemas.microsoft.com/office/drawing/2014/main" id="{A3026BAC-2CBC-CF90-2C00-F841C171A4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27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16BB327-7AA9-4EC5-815F-9D8E6BC5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548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008450F7-F973-5219-9CBD-3D90771A6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951" y="643467"/>
            <a:ext cx="10462097" cy="55710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A58663-DD65-53CD-EA4C-28D3EC8B59D5}"/>
              </a:ext>
            </a:extLst>
          </p:cNvPr>
          <p:cNvSpPr txBox="1"/>
          <p:nvPr/>
        </p:nvSpPr>
        <p:spPr>
          <a:xfrm>
            <a:off x="4037537" y="272856"/>
            <a:ext cx="42197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solidFill>
                  <a:schemeClr val="bg1"/>
                </a:solidFill>
                <a:highlight>
                  <a:srgbClr val="00FF00"/>
                </a:highlight>
              </a:rPr>
              <a:t>  </a:t>
            </a:r>
            <a:r>
              <a:rPr lang="en-GB" dirty="0" err="1">
                <a:solidFill>
                  <a:schemeClr val="bg1"/>
                </a:solidFill>
                <a:highlight>
                  <a:srgbClr val="00FF00"/>
                </a:highlight>
              </a:rPr>
              <a:t>Streamlit</a:t>
            </a:r>
            <a:r>
              <a:rPr lang="en-GB" dirty="0">
                <a:solidFill>
                  <a:schemeClr val="bg1"/>
                </a:solidFill>
                <a:highlight>
                  <a:srgbClr val="00FF00"/>
                </a:highlight>
              </a:rPr>
              <a:t> Web Application Interface :</a:t>
            </a:r>
          </a:p>
        </p:txBody>
      </p:sp>
    </p:spTree>
    <p:extLst>
      <p:ext uri="{BB962C8B-B14F-4D97-AF65-F5344CB8AC3E}">
        <p14:creationId xmlns:p14="http://schemas.microsoft.com/office/powerpoint/2010/main" val="34129638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B9802A7E-7F17-EA35-A2C4-B47BA0064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951" y="945392"/>
            <a:ext cx="10462097" cy="55710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55C29C-E51D-136B-52BB-E4026EB19A71}"/>
              </a:ext>
            </a:extLst>
          </p:cNvPr>
          <p:cNvSpPr txBox="1"/>
          <p:nvPr/>
        </p:nvSpPr>
        <p:spPr>
          <a:xfrm>
            <a:off x="1463991" y="186592"/>
            <a:ext cx="966877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  <a:highlight>
                  <a:srgbClr val="000000"/>
                </a:highlight>
              </a:rPr>
              <a:t>  Entering YouTube Channel ID and  Uploading the channel data into MongoDB 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4F02E70-78CD-44DA-F5ED-CCC6EAFD8724}"/>
              </a:ext>
            </a:extLst>
          </p:cNvPr>
          <p:cNvSpPr/>
          <p:nvPr/>
        </p:nvSpPr>
        <p:spPr>
          <a:xfrm>
            <a:off x="8552514" y="1533202"/>
            <a:ext cx="1365849" cy="560716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highlight>
                <a:srgbClr val="FFFF00"/>
              </a:highlight>
            </a:endParaRPr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791C2613-3F74-DD09-8E4A-CF27F6951DE2}"/>
              </a:ext>
            </a:extLst>
          </p:cNvPr>
          <p:cNvSpPr/>
          <p:nvPr/>
        </p:nvSpPr>
        <p:spPr>
          <a:xfrm rot="2220000">
            <a:off x="8335705" y="1922252"/>
            <a:ext cx="445698" cy="1121433"/>
          </a:xfrm>
          <a:prstGeom prst="upArrow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DE388911-9F33-BB53-2393-3DC5777B5A18}"/>
              </a:ext>
            </a:extLst>
          </p:cNvPr>
          <p:cNvSpPr/>
          <p:nvPr/>
        </p:nvSpPr>
        <p:spPr>
          <a:xfrm rot="2340000">
            <a:off x="5481512" y="2108008"/>
            <a:ext cx="531962" cy="1423358"/>
          </a:xfrm>
          <a:prstGeom prst="downArrow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47238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252670-B762-D1B5-9F6A-7E60AA1CBC40}"/>
              </a:ext>
            </a:extLst>
          </p:cNvPr>
          <p:cNvSpPr txBox="1"/>
          <p:nvPr/>
        </p:nvSpPr>
        <p:spPr>
          <a:xfrm>
            <a:off x="1378425" y="5199797"/>
            <a:ext cx="9435152" cy="789673"/>
          </a:xfrm>
          <a:prstGeom prst="rect">
            <a:avLst/>
          </a:prstGeom>
        </p:spPr>
        <p:txBody>
          <a:bodyPr rot="0" spcFirstLastPara="0" vertOverflow="overflow" horzOverflow="overflow" vert="horz" lIns="228600" tIns="228600" rIns="22860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200" b="1" spc="-150" dirty="0">
                <a:solidFill>
                  <a:schemeClr val="bg1"/>
                </a:solidFill>
                <a:highlight>
                  <a:srgbClr val="000000"/>
                </a:highlight>
                <a:latin typeface="Arial"/>
                <a:ea typeface="+mj-ea"/>
                <a:cs typeface="Calibri"/>
              </a:rPr>
              <a:t>When the channel details are already extracted, Pop up shows up that the details already exists</a:t>
            </a: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4A7915E5-2DEB-CB13-5B94-99535FA96A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63" b="12014"/>
          <a:stretch/>
        </p:blipFill>
        <p:spPr>
          <a:xfrm>
            <a:off x="20" y="10"/>
            <a:ext cx="12191980" cy="5058947"/>
          </a:xfrm>
          <a:custGeom>
            <a:avLst/>
            <a:gdLst/>
            <a:ahLst/>
            <a:cxnLst/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02FC21B8-7DE8-0007-1071-492A0468B457}"/>
              </a:ext>
            </a:extLst>
          </p:cNvPr>
          <p:cNvSpPr/>
          <p:nvPr/>
        </p:nvSpPr>
        <p:spPr>
          <a:xfrm rot="2040000">
            <a:off x="7028228" y="1858416"/>
            <a:ext cx="848264" cy="1078301"/>
          </a:xfrm>
          <a:prstGeom prst="down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935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A79FB495-90E3-15C0-91D2-09B489ED3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982" y="760203"/>
            <a:ext cx="10898036" cy="58120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4112F1-C330-F0B7-9C7D-6D9B4E97F609}"/>
              </a:ext>
            </a:extLst>
          </p:cNvPr>
          <p:cNvSpPr txBox="1"/>
          <p:nvPr/>
        </p:nvSpPr>
        <p:spPr>
          <a:xfrm>
            <a:off x="1305841" y="186592"/>
            <a:ext cx="952499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</a:rPr>
              <a:t>When a channel detail has uploaded Successfully to MongoDB Pop up shows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3ABA33ED-748C-AEB5-4097-B6618593EAC6}"/>
              </a:ext>
            </a:extLst>
          </p:cNvPr>
          <p:cNvSpPr/>
          <p:nvPr/>
        </p:nvSpPr>
        <p:spPr>
          <a:xfrm rot="2040000">
            <a:off x="6294983" y="2778567"/>
            <a:ext cx="848264" cy="107830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3435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4BC2CDEC-8A87-A64D-2279-6E2BB7EF8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737" y="870061"/>
            <a:ext cx="11099320" cy="56929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5160800-676A-8B23-2387-010D3E0A85CD}"/>
              </a:ext>
            </a:extLst>
          </p:cNvPr>
          <p:cNvSpPr txBox="1"/>
          <p:nvPr/>
        </p:nvSpPr>
        <p:spPr>
          <a:xfrm>
            <a:off x="2058838" y="54634"/>
            <a:ext cx="73890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/>
              <a:t>Selecting the channels to migrate that particular channel data from Mongo Db to MySQL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43633AAE-DB15-72E8-E04E-709E77DBA1DF}"/>
              </a:ext>
            </a:extLst>
          </p:cNvPr>
          <p:cNvSpPr/>
          <p:nvPr/>
        </p:nvSpPr>
        <p:spPr>
          <a:xfrm rot="2340000">
            <a:off x="6214757" y="3358838"/>
            <a:ext cx="531962" cy="1423358"/>
          </a:xfrm>
          <a:prstGeom prst="down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464810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FB2E8762-2631-FA1E-681F-54BC2C216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962" y="668779"/>
            <a:ext cx="10668000" cy="56642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96B77D-22E8-1385-160B-4F409B3679EE}"/>
              </a:ext>
            </a:extLst>
          </p:cNvPr>
          <p:cNvSpPr txBox="1"/>
          <p:nvPr/>
        </p:nvSpPr>
        <p:spPr>
          <a:xfrm>
            <a:off x="2073215" y="212785"/>
            <a:ext cx="73890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/>
              <a:t>Choosing Multiple Channels to migrate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BD24A7E4-16B2-21E1-57C1-8342A323B019}"/>
              </a:ext>
            </a:extLst>
          </p:cNvPr>
          <p:cNvSpPr/>
          <p:nvPr/>
        </p:nvSpPr>
        <p:spPr>
          <a:xfrm rot="7980000">
            <a:off x="8213210" y="3071291"/>
            <a:ext cx="531962" cy="1423358"/>
          </a:xfrm>
          <a:prstGeom prst="down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73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F00EE3F7-D9E7-868D-7B35-FFD751D14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74" y="122439"/>
            <a:ext cx="6901132" cy="3680140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283CFCA-B58F-FFC2-DE36-ED0AAB46D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075" y="2997910"/>
            <a:ext cx="7030528" cy="37520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3CFF2B-82AC-1C44-C26E-5980D4F9683B}"/>
              </a:ext>
            </a:extLst>
          </p:cNvPr>
          <p:cNvSpPr txBox="1"/>
          <p:nvPr/>
        </p:nvSpPr>
        <p:spPr>
          <a:xfrm>
            <a:off x="7137420" y="1260206"/>
            <a:ext cx="477078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>
                <a:highlight>
                  <a:srgbClr val="C0C0C0"/>
                </a:highlight>
              </a:rPr>
              <a:t>Pop Up and balloons when successful data Migration 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B390C1E-CBBF-2E71-B350-E88843F8F281}"/>
              </a:ext>
            </a:extLst>
          </p:cNvPr>
          <p:cNvSpPr/>
          <p:nvPr/>
        </p:nvSpPr>
        <p:spPr>
          <a:xfrm rot="2340000">
            <a:off x="4115663" y="1000951"/>
            <a:ext cx="531962" cy="1423358"/>
          </a:xfrm>
          <a:prstGeom prst="down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3462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0A956916-42D6-DF1A-85D1-8B6EEF27E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774" y="2844920"/>
            <a:ext cx="7418716" cy="3942990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85AD24E-9869-B27D-623B-7B3FC8662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96" y="141977"/>
            <a:ext cx="7016150" cy="37273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D27D86-7DD3-47E3-DC01-E130BAA39083}"/>
              </a:ext>
            </a:extLst>
          </p:cNvPr>
          <p:cNvSpPr txBox="1"/>
          <p:nvPr/>
        </p:nvSpPr>
        <p:spPr>
          <a:xfrm>
            <a:off x="7665719" y="502920"/>
            <a:ext cx="3916679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 dirty="0"/>
              <a:t>Viewing Tables </a:t>
            </a:r>
          </a:p>
          <a:p>
            <a:pPr marL="285750" indent="-285750">
              <a:buFont typeface="Arial"/>
              <a:buChar char="•"/>
            </a:pPr>
            <a:r>
              <a:rPr lang="en-GB" dirty="0"/>
              <a:t>Channels</a:t>
            </a:r>
          </a:p>
          <a:p>
            <a:pPr marL="285750" indent="-285750">
              <a:buFont typeface="Arial"/>
              <a:buChar char="•"/>
            </a:pPr>
            <a:r>
              <a:rPr lang="en-GB" dirty="0"/>
              <a:t>Playlists</a:t>
            </a:r>
          </a:p>
          <a:p>
            <a:pPr marL="285750" indent="-285750">
              <a:buFont typeface="Arial"/>
              <a:buChar char="•"/>
            </a:pPr>
            <a:r>
              <a:rPr lang="en-GB" dirty="0"/>
              <a:t>Videos</a:t>
            </a:r>
          </a:p>
          <a:p>
            <a:pPr marL="285750" indent="-285750">
              <a:buFont typeface="Arial"/>
              <a:buChar char="•"/>
            </a:pPr>
            <a:r>
              <a:rPr lang="en-GB" dirty="0"/>
              <a:t>Comments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2BAA1CCC-C6E7-B4ED-D1B9-2102A3BEBA11}"/>
              </a:ext>
            </a:extLst>
          </p:cNvPr>
          <p:cNvSpPr/>
          <p:nvPr/>
        </p:nvSpPr>
        <p:spPr>
          <a:xfrm rot="4500000">
            <a:off x="8117062" y="3182105"/>
            <a:ext cx="244416" cy="1135811"/>
          </a:xfrm>
          <a:prstGeom prst="down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84C6BA99-0034-65CC-90A4-4BF1964CE0C8}"/>
              </a:ext>
            </a:extLst>
          </p:cNvPr>
          <p:cNvSpPr/>
          <p:nvPr/>
        </p:nvSpPr>
        <p:spPr>
          <a:xfrm rot="4980000">
            <a:off x="3415665" y="867350"/>
            <a:ext cx="244416" cy="1135811"/>
          </a:xfrm>
          <a:prstGeom prst="down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04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336</cp:revision>
  <dcterms:created xsi:type="dcterms:W3CDTF">2024-02-16T14:52:27Z</dcterms:created>
  <dcterms:modified xsi:type="dcterms:W3CDTF">2024-02-16T17:35:31Z</dcterms:modified>
</cp:coreProperties>
</file>