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4"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jaThilagam\Documents\DHANASHREE%20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ajaThilagam\Documents\DHANASHREE%20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[DHANASHREE K.xlsx]EMPLOYEE PERFORMANCE ANALYSIS!PivotTable1</c:name>
    <c:fmtId val="-1"/>
  </c:pivotSource>
  <c:chart>
    <c:title>
      <c:tx>
        <c:rich>
          <a:bodyPr rot="0" spcFirstLastPara="0" vertOverflow="ellipsis" vert="horz" wrap="square" anchor="ctr" anchorCtr="1"/>
          <a:lstStyle/>
          <a:p>
            <a:pPr>
              <a:defRPr lang="en-US" sz="1800" b="1" i="0" u="none" strike="noStrike" kern="1200" baseline="0">
                <a:solidFill>
                  <a:schemeClr val="tx1"/>
                </a:solidFill>
                <a:latin typeface="+mn-lt"/>
                <a:ea typeface="+mn-ea"/>
                <a:cs typeface="+mn-cs"/>
              </a:defRPr>
            </a:pPr>
            <a:r>
              <a:rPr lang="en-US" sz="1400"/>
              <a:t>EMPLOYEE</a:t>
            </a:r>
            <a:r>
              <a:rPr lang="en-US" sz="1400" baseline="0"/>
              <a:t> PERFORMANCE ANALYSIS</a:t>
            </a:r>
            <a:endParaRPr lang="en-US"/>
          </a:p>
        </c:rich>
      </c:tx>
      <c:layout/>
      <c:overlay val="0"/>
    </c:title>
    <c:autoTitleDeleted val="0"/>
    <c:plotArea>
      <c:layout/>
      <c:barChart>
        <c:barDir val="col"/>
        <c:grouping val="clustered"/>
        <c:varyColors val="0"/>
        <c:ser>
          <c:idx val="0"/>
          <c:order val="0"/>
          <c:tx>
            <c:strRef>
              <c:f>'EMPLOYEE PERFORMANCE ANALYSIS'!$B$3:$B$4</c:f>
              <c:strCache>
                <c:ptCount val="1"/>
                <c:pt idx="0">
                  <c:v>very high</c:v>
                </c:pt>
              </c:strCache>
            </c:strRef>
          </c:tx>
          <c:invertIfNegative val="0"/>
          <c:dLbls>
            <c:delete val="1"/>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ser>
          <c:idx val="1"/>
          <c:order val="1"/>
          <c:tx>
            <c:strRef>
              <c:f>'EMPLOYEE PERFORMANCE ANALYSIS'!$C$3:$C$4</c:f>
              <c:strCache>
                <c:ptCount val="1"/>
                <c:pt idx="0">
                  <c:v>med</c:v>
                </c:pt>
              </c:strCache>
            </c:strRef>
          </c:tx>
          <c:invertIfNegative val="0"/>
          <c:dLbls>
            <c:delete val="1"/>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ANALYSIS'!$C$5:$C$15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2"/>
          <c:order val="2"/>
          <c:tx>
            <c:strRef>
              <c:f>'EMPLOYEE PERFORMANCE ANALYSIS'!$D$3:$D$4</c:f>
              <c:strCache>
                <c:ptCount val="1"/>
                <c:pt idx="0">
                  <c:v>low</c:v>
                </c:pt>
              </c:strCache>
            </c:strRef>
          </c:tx>
          <c:invertIfNegative val="0"/>
          <c:dLbls>
            <c:delete val="1"/>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ANALYSIS'!$D$5:$D$15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3"/>
          <c:order val="3"/>
          <c:tx>
            <c:strRef>
              <c:f>'EMPLOYEE PERFORMANCE ANALYSIS'!$E$3:$E$4</c:f>
              <c:strCache>
                <c:ptCount val="1"/>
                <c:pt idx="0">
                  <c:v>high</c:v>
                </c:pt>
              </c:strCache>
            </c:strRef>
          </c:tx>
          <c:invertIfNegative val="0"/>
          <c:dLbls>
            <c:delete val="1"/>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dLbls>
          <c:showLegendKey val="0"/>
          <c:showVal val="0"/>
          <c:showCatName val="0"/>
          <c:showSerName val="0"/>
          <c:showPercent val="0"/>
          <c:showBubbleSize val="0"/>
        </c:dLbls>
        <c:gapWidth val="150"/>
        <c:axId val="51674496"/>
        <c:axId val="51676288"/>
      </c:barChart>
      <c:catAx>
        <c:axId val="51674496"/>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1676288"/>
        <c:crosses val="autoZero"/>
        <c:auto val="1"/>
        <c:lblAlgn val="ctr"/>
        <c:lblOffset val="100"/>
        <c:noMultiLvlLbl val="0"/>
      </c:catAx>
      <c:valAx>
        <c:axId val="51676288"/>
        <c:scaling>
          <c:orientation val="minMax"/>
        </c:scaling>
        <c:delete val="0"/>
        <c:axPos val="l"/>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1674496"/>
        <c:crosses val="autoZero"/>
        <c:crossBetween val="between"/>
      </c:valAx>
      <c:spPr>
        <a:noFill/>
        <a:ln>
          <a:noFill/>
        </a:ln>
        <a:effectLst/>
      </c:spPr>
    </c:plotArea>
    <c:legend>
      <c:legendPos val="r"/>
      <c:layout/>
      <c:overlay val="0"/>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[DHANASHREE K.xlsx]EMPLOYEE PERFORMANCE ANALYSIS!PivotTable1</c:name>
    <c:fmtId val="-1"/>
  </c:pivotSource>
  <c:chart>
    <c:title>
      <c:tx>
        <c:rich>
          <a:bodyPr rot="0" spcFirstLastPara="0" vertOverflow="ellipsis" vert="horz" wrap="square" anchor="ctr" anchorCtr="1"/>
          <a:lstStyle/>
          <a:p>
            <a:pPr>
              <a:defRPr lang="en-US" sz="1800" b="1" i="0" u="none" strike="noStrike" kern="1200" baseline="0">
                <a:solidFill>
                  <a:schemeClr val="tx1"/>
                </a:solidFill>
                <a:latin typeface="+mn-lt"/>
                <a:ea typeface="+mn-ea"/>
                <a:cs typeface="+mn-cs"/>
              </a:defRPr>
            </a:pPr>
            <a:r>
              <a:rPr lang="en-US"/>
              <a:t>EMPLOYEE</a:t>
            </a:r>
            <a:r>
              <a:rPr lang="en-US" baseline="0"/>
              <a:t> PERFORMANCE ANALYSIS</a:t>
            </a:r>
            <a:endParaRPr lang="en-US"/>
          </a:p>
        </c:rich>
      </c:tx>
      <c:layout/>
      <c:overlay val="0"/>
    </c:title>
    <c:autoTitleDeleted val="0"/>
    <c:plotArea>
      <c:layout/>
      <c:pieChart>
        <c:varyColors val="1"/>
        <c:ser>
          <c:idx val="0"/>
          <c:order val="0"/>
          <c:tx>
            <c:strRef>
              <c:f>'EMPLOYEE PERFORMANCE ANALYSIS'!$B$3:$B$4</c:f>
              <c:strCache>
                <c:ptCount val="1"/>
                <c:pt idx="0">
                  <c:v>very high</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Pt>
            <c:idx val="7"/>
            <c:bubble3D val="0"/>
          </c:dPt>
          <c:dPt>
            <c:idx val="8"/>
            <c:bubble3D val="0"/>
          </c:dPt>
          <c:dPt>
            <c:idx val="9"/>
            <c:bubble3D val="0"/>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bestFit"/>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ext>
            </c:extLst>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ser>
          <c:idx val="1"/>
          <c:order val="1"/>
          <c:tx>
            <c:strRef>
              <c:f>'EMPLOYEE PERFORMANCE ANALYSIS'!$C$3:$C$4</c:f>
              <c:strCache>
                <c:ptCount val="1"/>
                <c:pt idx="0">
                  <c:v>med</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Pt>
            <c:idx val="7"/>
            <c:bubble3D val="0"/>
          </c:dPt>
          <c:dPt>
            <c:idx val="8"/>
            <c:bubble3D val="0"/>
          </c:dPt>
          <c:dPt>
            <c:idx val="9"/>
            <c:bubble3D val="0"/>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bestFit"/>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ext>
            </c:extLst>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ANALYSIS'!$C$5:$C$15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2"/>
          <c:order val="2"/>
          <c:tx>
            <c:strRef>
              <c:f>'EMPLOYEE PERFORMANCE ANALYSIS'!$D$3:$D$4</c:f>
              <c:strCache>
                <c:ptCount val="1"/>
                <c:pt idx="0">
                  <c:v>low</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Pt>
            <c:idx val="7"/>
            <c:bubble3D val="0"/>
          </c:dPt>
          <c:dPt>
            <c:idx val="8"/>
            <c:bubble3D val="0"/>
          </c:dPt>
          <c:dPt>
            <c:idx val="9"/>
            <c:bubble3D val="0"/>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bestFit"/>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ext>
            </c:extLst>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ANALYSIS'!$D$5:$D$15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3"/>
          <c:order val="3"/>
          <c:tx>
            <c:strRef>
              <c:f>'EMPLOYEE PERFORMANCE ANALYSIS'!$E$3:$E$4</c:f>
              <c:strCache>
                <c:ptCount val="1"/>
                <c:pt idx="0">
                  <c:v>high</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Pt>
            <c:idx val="7"/>
            <c:bubble3D val="0"/>
          </c:dPt>
          <c:dPt>
            <c:idx val="8"/>
            <c:bubble3D val="0"/>
          </c:dPt>
          <c:dPt>
            <c:idx val="9"/>
            <c:bubble3D val="0"/>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bestFit"/>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ext>
            </c:extLst>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spPr>
    <a:ln>
      <a:gradFill>
        <a:gsLst>
          <a:gs pos="0">
            <a:srgbClr val="CCCCFF"/>
          </a:gs>
          <a:gs pos="17999">
            <a:srgbClr val="99CCFF"/>
          </a:gs>
          <a:gs pos="36000">
            <a:srgbClr val="9966FF"/>
          </a:gs>
          <a:gs pos="61000">
            <a:srgbClr val="CC99FF"/>
          </a:gs>
          <a:gs pos="82001">
            <a:srgbClr val="99CCFF"/>
          </a:gs>
          <a:gs pos="100000">
            <a:srgbClr val="CCCCFF"/>
          </a:gs>
        </a:gsLst>
        <a:lin ang="5400000" scaled="0"/>
      </a:gradFill>
    </a:ln>
  </c:spPr>
  <c:txPr>
    <a:bodyPr/>
    <a:lstStyle/>
    <a:p>
      <a:pPr>
        <a:defRPr lang="en-US"/>
      </a:pPr>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DHANASHREE.K</a:t>
            </a:r>
            <a:endParaRPr lang="en-US" sz="2400" dirty="0"/>
          </a:p>
          <a:p>
            <a:r>
              <a:rPr lang="en-US" sz="2400" dirty="0"/>
              <a:t>REGISTER NO      :    312209189</a:t>
            </a:r>
            <a:endParaRPr lang="en-US" sz="2400" dirty="0"/>
          </a:p>
          <a:p>
            <a:r>
              <a:rPr lang="en-US" sz="2400" dirty="0"/>
              <a:t>DEPARTMENT     :    B.COM BANK MANAGEMENT</a:t>
            </a:r>
            <a:endParaRPr lang="en-US" sz="2400" dirty="0"/>
          </a:p>
          <a:p>
            <a:r>
              <a:rPr lang="en-US" sz="2400" dirty="0"/>
              <a:t>COLLEGE              :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Placeholder 2"/>
          <p:cNvSpPr>
            <a:spLocks noGrp="1"/>
          </p:cNvSpPr>
          <p:nvPr>
            <p:ph type="body" idx="1"/>
          </p:nvPr>
        </p:nvSpPr>
        <p:spPr>
          <a:xfrm>
            <a:off x="418718" y="1128811"/>
            <a:ext cx="10972800" cy="5262979"/>
          </a:xfrm>
        </p:spPr>
        <p:txBody>
          <a:bodyPr/>
          <a:lstStyle/>
          <a:p>
            <a:pPr marL="285750" indent="-285750">
              <a:buFont typeface="Arial" panose="020B0604020202020204" pitchFamily="34" charset="0"/>
              <a:buChar char="•"/>
            </a:pPr>
            <a:r>
              <a:rPr lang="en-US" u="sng" dirty="0"/>
              <a:t>Data collection</a:t>
            </a:r>
            <a:endParaRPr lang="en-US" u="sng" dirty="0"/>
          </a:p>
          <a:p>
            <a:endParaRPr lang="en-US" u="sng" dirty="0"/>
          </a:p>
          <a:p>
            <a:r>
              <a:rPr lang="en-US" dirty="0"/>
              <a:t>collection of data set from </a:t>
            </a:r>
            <a:r>
              <a:rPr lang="en-US" dirty="0" err="1"/>
              <a:t>edunet</a:t>
            </a:r>
            <a:r>
              <a:rPr lang="en-US" dirty="0"/>
              <a:t> dashboard includes the following</a:t>
            </a:r>
            <a:endParaRPr lang="en-US" dirty="0"/>
          </a:p>
          <a:p>
            <a:pPr marL="342900" indent="-342900">
              <a:buFont typeface="+mj-lt"/>
              <a:buAutoNum type="arabicPeriod"/>
            </a:pPr>
            <a:r>
              <a:rPr lang="en-US" dirty="0"/>
              <a:t>Employee name.</a:t>
            </a:r>
            <a:endParaRPr lang="en-US" dirty="0"/>
          </a:p>
          <a:p>
            <a:pPr marL="342900" indent="-342900">
              <a:buFont typeface="+mj-lt"/>
              <a:buAutoNum type="arabicPeriod"/>
            </a:pPr>
            <a:r>
              <a:rPr lang="en-US" dirty="0"/>
              <a:t>Employee ID.</a:t>
            </a:r>
            <a:endParaRPr lang="en-US" dirty="0"/>
          </a:p>
          <a:p>
            <a:pPr marL="342900" indent="-342900">
              <a:buFont typeface="+mj-lt"/>
              <a:buAutoNum type="arabicPeriod"/>
            </a:pPr>
            <a:r>
              <a:rPr lang="en-US" dirty="0"/>
              <a:t>Job function.</a:t>
            </a:r>
            <a:endParaRPr lang="en-US" dirty="0"/>
          </a:p>
          <a:p>
            <a:r>
              <a:rPr lang="en-US" dirty="0"/>
              <a:t>  </a:t>
            </a:r>
            <a:endParaRPr lang="en-US" dirty="0"/>
          </a:p>
          <a:p>
            <a:pPr marL="285750" indent="-285750">
              <a:buFont typeface="Arial" panose="020B0604020202020204" pitchFamily="34" charset="0"/>
              <a:buChar char="•"/>
            </a:pPr>
            <a:r>
              <a:rPr lang="en-US" dirty="0"/>
              <a:t>  </a:t>
            </a:r>
            <a:r>
              <a:rPr lang="en-US" u="sng" dirty="0"/>
              <a:t>Feature</a:t>
            </a:r>
            <a:endParaRPr lang="en-US" u="sng" dirty="0"/>
          </a:p>
          <a:p>
            <a:pPr marL="342900" indent="-342900">
              <a:buFont typeface="+mj-lt"/>
              <a:buAutoNum type="arabicPeriod"/>
            </a:pPr>
            <a:r>
              <a:rPr lang="en-US" dirty="0"/>
              <a:t>Highlighting the Important data by filling color.</a:t>
            </a:r>
            <a:endParaRPr lang="en-US" dirty="0"/>
          </a:p>
          <a:p>
            <a:endParaRPr lang="en-US" dirty="0"/>
          </a:p>
          <a:p>
            <a:r>
              <a:rPr lang="en-US" dirty="0"/>
              <a:t>       </a:t>
            </a:r>
            <a:r>
              <a:rPr lang="en-US" u="sng" dirty="0"/>
              <a:t>Data cleaning</a:t>
            </a:r>
            <a:endParaRPr lang="en-US" u="sng" dirty="0"/>
          </a:p>
          <a:p>
            <a:pPr marL="342900" indent="-342900">
              <a:buFont typeface="+mj-lt"/>
              <a:buAutoNum type="arabicPeriod"/>
            </a:pPr>
            <a:r>
              <a:rPr lang="en-US" dirty="0"/>
              <a:t>Filter the blank cell</a:t>
            </a:r>
            <a:endParaRPr lang="en-US" dirty="0"/>
          </a:p>
          <a:p>
            <a:pPr marL="342900" indent="-342900">
              <a:buFont typeface="+mj-lt"/>
              <a:buAutoNum type="arabicPeriod"/>
            </a:pPr>
            <a:r>
              <a:rPr lang="en-US" dirty="0"/>
              <a:t>Remove the blank cell by using conditional formatting</a:t>
            </a:r>
            <a:endParaRPr lang="en-US" dirty="0"/>
          </a:p>
          <a:p>
            <a:endParaRPr lang="en-US" dirty="0"/>
          </a:p>
          <a:p>
            <a:r>
              <a:rPr lang="en-US" dirty="0"/>
              <a:t>       </a:t>
            </a:r>
            <a:r>
              <a:rPr lang="en-US" u="sng" dirty="0"/>
              <a:t>Performance level</a:t>
            </a:r>
            <a:endParaRPr lang="en-US" u="sng" dirty="0"/>
          </a:p>
          <a:p>
            <a:pPr marL="342900" indent="-342900" algn="l">
              <a:buFont typeface="+mj-lt"/>
              <a:buAutoNum type="arabicPeriod"/>
            </a:pPr>
            <a:r>
              <a:rPr lang="en-US" dirty="0"/>
              <a:t>  It is calculated by using a formula </a:t>
            </a:r>
            <a:endParaRPr lang="en-US" dirty="0"/>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Performance level=IFS(Z8&gt;=5 Very high,Z8&gt;=4"HIGH",Z8&gt;=3,"MED",TRUE,"LOW")</a:t>
            </a:r>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Summary</a:t>
            </a:r>
            <a:endParaRPr lang="en-US"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Result is shown in pie chart and graph.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828800" y="1798955"/>
          <a:ext cx="7120890" cy="365315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15" y="385445"/>
            <a:ext cx="3173095" cy="738505"/>
          </a:xfrm>
        </p:spPr>
        <p:txBody>
          <a:bodyPr wrap="square"/>
          <a:lstStyle/>
          <a:p>
            <a:r>
              <a:rPr dirty="0">
                <a:sym typeface="+mn-ea"/>
              </a:rPr>
              <a:t>R</a:t>
            </a:r>
            <a:r>
              <a:rPr spc="-40" dirty="0">
                <a:sym typeface="+mn-ea"/>
              </a:rPr>
              <a:t>E</a:t>
            </a:r>
            <a:r>
              <a:rPr spc="15" dirty="0">
                <a:sym typeface="+mn-ea"/>
              </a:rPr>
              <a:t>S</a:t>
            </a:r>
            <a:r>
              <a:rPr spc="-30" dirty="0">
                <a:sym typeface="+mn-ea"/>
              </a:rPr>
              <a:t>U</a:t>
            </a:r>
            <a:r>
              <a:rPr spc="-405" dirty="0">
                <a:sym typeface="+mn-ea"/>
              </a:rPr>
              <a:t>L</a:t>
            </a:r>
            <a:r>
              <a:rPr dirty="0">
                <a:sym typeface="+mn-ea"/>
              </a:rPr>
              <a:t>TS</a:t>
            </a:r>
            <a:endParaRPr lang="en-US"/>
          </a:p>
        </p:txBody>
      </p:sp>
      <p:graphicFrame>
        <p:nvGraphicFramePr>
          <p:cNvPr id="3" name="Chart 2"/>
          <p:cNvGraphicFramePr/>
          <p:nvPr/>
        </p:nvGraphicFramePr>
        <p:xfrm>
          <a:off x="1584325" y="1979295"/>
          <a:ext cx="7468235" cy="38887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55332" y="1479177"/>
            <a:ext cx="8951000" cy="1107996"/>
          </a:xfrm>
        </p:spPr>
        <p:txBody>
          <a:bodyPr/>
          <a:lstStyle/>
          <a:p>
            <a:r>
              <a:rPr lang="en-US" dirty="0"/>
              <a:t>The overall analysis show the performance of employee, it show all the data of an employee</a:t>
            </a:r>
            <a:endParaRPr lang="en-US" dirty="0"/>
          </a:p>
          <a:p>
            <a:r>
              <a:rPr lang="en-US" dirty="0"/>
              <a:t>Such as employee gender,location,marital status, job function etc. It compare the employee by employee rating, it helps to identify were the employee are lacking in their field.And help to improve their work.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988562" y="1833690"/>
            <a:ext cx="10972800" cy="1938992"/>
          </a:xfrm>
        </p:spPr>
        <p:txBody>
          <a:bodyPr/>
          <a:lstStyle/>
          <a:p>
            <a:pPr marL="285750" indent="-285750">
              <a:buFont typeface="Arial" panose="020B0604020202020204" pitchFamily="34" charset="0"/>
              <a:buChar char="•"/>
            </a:pPr>
            <a:r>
              <a:rPr lang="en-US" dirty="0"/>
              <a:t>To enhance the performance of employee.</a:t>
            </a:r>
            <a:endParaRPr lang="en-US" dirty="0"/>
          </a:p>
          <a:p>
            <a:endParaRPr lang="en-US" dirty="0"/>
          </a:p>
          <a:p>
            <a:pPr marL="285750" indent="-285750">
              <a:buFont typeface="Arial" panose="020B0604020202020204" pitchFamily="34" charset="0"/>
              <a:buChar char="•"/>
            </a:pPr>
            <a:r>
              <a:rPr lang="en-US" dirty="0"/>
              <a:t> Providing increment and promotion to employee for better performance of employees.</a:t>
            </a:r>
            <a:endParaRPr lang="en-US" dirty="0"/>
          </a:p>
          <a:p>
            <a:endParaRPr lang="en-US" dirty="0"/>
          </a:p>
          <a:p>
            <a:pPr marL="285750" indent="-285750">
              <a:buFont typeface="Arial" panose="020B0604020202020204" pitchFamily="34" charset="0"/>
              <a:buChar char="•"/>
            </a:pPr>
            <a:r>
              <a:rPr lang="en-US" dirty="0"/>
              <a:t>Motivating employee to work more</a:t>
            </a:r>
            <a:endParaRPr lang="en-US" dirty="0"/>
          </a:p>
          <a:p>
            <a:endParaRPr lang="en-US" dirty="0"/>
          </a:p>
          <a:p>
            <a:pPr marL="285750" indent="-285750">
              <a:buFont typeface="Arial" panose="020B0604020202020204" pitchFamily="34" charset="0"/>
              <a:buChar char="•"/>
            </a:pPr>
            <a:r>
              <a:rPr lang="en-US" dirty="0"/>
              <a:t>To check the regularity of the employee</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21706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Rectangle: Rounded Corners 11"/>
          <p:cNvSpPr/>
          <p:nvPr/>
        </p:nvSpPr>
        <p:spPr>
          <a:xfrm>
            <a:off x="990600" y="2260683"/>
            <a:ext cx="7567027" cy="3178031"/>
          </a:xfrm>
          <a:prstGeom prst="roundRect">
            <a:avLst>
              <a:gd name="adj"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This ppt and Excel show the analysis of employees. It shows the all the data of employee,such as performance, role, Department and more. It make the process easier to analysis the data of all the employees.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159" y="1949033"/>
            <a:ext cx="6699081" cy="44660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8" name="Text Placeholder 7"/>
          <p:cNvSpPr>
            <a:spLocks noGrp="1"/>
          </p:cNvSpPr>
          <p:nvPr>
            <p:ph type="body" idx="1"/>
          </p:nvPr>
        </p:nvSpPr>
        <p:spPr>
          <a:xfrm>
            <a:off x="3331737" y="2205671"/>
            <a:ext cx="5528523" cy="1938992"/>
          </a:xfrm>
        </p:spPr>
        <p:txBody>
          <a:bodyPr/>
          <a:lstStyle/>
          <a:p>
            <a:pPr marL="285750" indent="-285750">
              <a:buFont typeface="Arial" panose="020B0604020202020204" pitchFamily="34" charset="0"/>
              <a:buChar char="•"/>
            </a:pPr>
            <a:r>
              <a:rPr lang="en-US" dirty="0"/>
              <a:t>Conditional formatting –missing</a:t>
            </a:r>
            <a:endParaRPr lang="en-US" dirty="0"/>
          </a:p>
          <a:p>
            <a:pPr marL="285750" indent="-285750">
              <a:buFont typeface="Arial" panose="020B0604020202020204" pitchFamily="34" charset="0"/>
              <a:buChar char="•"/>
            </a:pPr>
            <a:r>
              <a:rPr lang="en-US" dirty="0"/>
              <a:t>Filter –remove</a:t>
            </a:r>
            <a:endParaRPr lang="en-US" dirty="0"/>
          </a:p>
          <a:p>
            <a:pPr marL="285750" indent="-285750">
              <a:buFont typeface="Arial" panose="020B0604020202020204" pitchFamily="34" charset="0"/>
              <a:buChar char="•"/>
            </a:pPr>
            <a:r>
              <a:rPr lang="en-US" dirty="0"/>
              <a:t>Formula –performance</a:t>
            </a:r>
            <a:endParaRPr lang="en-US" dirty="0"/>
          </a:p>
          <a:p>
            <a:pPr marL="285750" indent="-285750">
              <a:buFont typeface="Arial" panose="020B0604020202020204" pitchFamily="34" charset="0"/>
              <a:buChar char="•"/>
            </a:pPr>
            <a:r>
              <a:rPr lang="en-US" dirty="0"/>
              <a:t>Pivot –summary</a:t>
            </a:r>
            <a:endParaRPr lang="en-US" dirty="0"/>
          </a:p>
          <a:p>
            <a:pPr marL="285750" indent="-285750">
              <a:buFont typeface="Arial" panose="020B0604020202020204" pitchFamily="34" charset="0"/>
              <a:buChar char="•"/>
            </a:pPr>
            <a:r>
              <a:rPr lang="en-US" dirty="0"/>
              <a:t>Graph-data visualization</a:t>
            </a:r>
            <a:endParaRPr lang="en-US" dirty="0"/>
          </a:p>
          <a:p>
            <a:endParaRPr lang="en-US" dirty="0"/>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Placeholder 2"/>
          <p:cNvSpPr>
            <a:spLocks noGrp="1"/>
          </p:cNvSpPr>
          <p:nvPr>
            <p:ph type="body" idx="1"/>
          </p:nvPr>
        </p:nvSpPr>
        <p:spPr>
          <a:xfrm>
            <a:off x="609600" y="1577340"/>
            <a:ext cx="10972800" cy="3877985"/>
          </a:xfrm>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Employee=Kaggle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26-feature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9-feature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type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Department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Division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Pay zone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Job function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Location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Race des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Marital des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rating</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level</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281301" y="2044005"/>
            <a:ext cx="8534018"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Performance level=IFS(Z8&gt;=5 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2114</Words>
  <Application>WPS Presentation</Application>
  <PresentationFormat>Widescreen</PresentationFormat>
  <Paragraphs>129</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RajaThilagam</cp:lastModifiedBy>
  <cp:revision>21</cp:revision>
  <dcterms:created xsi:type="dcterms:W3CDTF">2024-03-29T15:07:00Z</dcterms:created>
  <dcterms:modified xsi:type="dcterms:W3CDTF">2024-09-02T08:17:09Z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CD7E18740ACA4E8697646CFC77D5D090_13</vt:lpwstr>
  </property>
  <property fmtid="{D5CDD505-2E9C-101B-9397-08002B2CF9AE}" pid="5" name="KSOProductBuildVer">
    <vt:lpwstr>1033-12.2.0.17562</vt:lpwstr>
  </property>
</Properties>
</file>