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8" r:id="rId8"/>
    <p:sldId id="264" r:id="rId9"/>
    <p:sldId id="265" r:id="rId10"/>
    <p:sldId id="267"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19" autoAdjust="0"/>
  </p:normalViewPr>
  <p:slideViewPr>
    <p:cSldViewPr snapToGrid="0">
      <p:cViewPr varScale="1">
        <p:scale>
          <a:sx n="93" d="100"/>
          <a:sy n="93" d="100"/>
        </p:scale>
        <p:origin x="72"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1656815"/>
            <a:ext cx="4775075" cy="1630907"/>
          </a:xfrm>
        </p:spPr>
        <p:txBody>
          <a:bodyPr>
            <a:normAutofit/>
          </a:bodyPr>
          <a:lstStyle/>
          <a:p>
            <a:br>
              <a:rPr lang="en-US" sz="4000" b="0" i="0" u="none" strike="noStrike" baseline="0" dirty="0">
                <a:solidFill>
                  <a:schemeClr val="tx1"/>
                </a:solidFill>
                <a:latin typeface="Calibri" panose="020F0502020204030204" pitchFamily="34" charset="0"/>
                <a:cs typeface="Calibri" panose="020F0502020204030204" pitchFamily="34" charset="0"/>
              </a:rPr>
            </a:br>
            <a:r>
              <a:rPr lang="en-US" sz="4000" b="0" i="0" u="none" strike="noStrike" baseline="0" dirty="0">
                <a:solidFill>
                  <a:schemeClr val="tx1"/>
                </a:solidFill>
                <a:latin typeface="Calibri" panose="020F0502020204030204" pitchFamily="34" charset="0"/>
                <a:cs typeface="Calibri" panose="020F0502020204030204" pitchFamily="34" charset="0"/>
              </a:rPr>
              <a:t> </a:t>
            </a:r>
            <a:r>
              <a:rPr lang="en-US" sz="4000" b="1" i="0" u="none" strike="noStrike" baseline="0" dirty="0">
                <a:solidFill>
                  <a:schemeClr val="tx1"/>
                </a:solidFill>
                <a:latin typeface="Calibri" panose="020F0502020204030204" pitchFamily="34" charset="0"/>
                <a:cs typeface="Calibri" panose="020F0502020204030204" pitchFamily="34" charset="0"/>
              </a:rPr>
              <a:t>Captcha Solving with Deep Learning </a:t>
            </a:r>
            <a:endParaRPr lang="en-US" sz="4000"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61010" y="3454294"/>
            <a:ext cx="4775075" cy="1276569"/>
          </a:xfrm>
        </p:spPr>
        <p:txBody>
          <a:bodyPr>
            <a:noAutofit/>
          </a:bodyPr>
          <a:lstStyle/>
          <a:p>
            <a:pPr algn="l"/>
            <a:endParaRPr lang="en-US" sz="1400" b="0" i="0" u="none" strike="noStrike" baseline="0" dirty="0">
              <a:solidFill>
                <a:schemeClr val="tx1"/>
              </a:solidFill>
              <a:latin typeface="Calibri" panose="020F0502020204030204" pitchFamily="34" charset="0"/>
              <a:cs typeface="Calibri" panose="020F0502020204030204" pitchFamily="34" charset="0"/>
            </a:endParaRPr>
          </a:p>
          <a:p>
            <a:pPr algn="l"/>
            <a:r>
              <a:rPr lang="en-US" sz="1400" b="0" i="0" u="none" strike="noStrike" baseline="0" dirty="0">
                <a:solidFill>
                  <a:schemeClr val="tx1"/>
                </a:solidFill>
                <a:latin typeface="Calibri" panose="020F0502020204030204" pitchFamily="34" charset="0"/>
                <a:cs typeface="Calibri" panose="020F0502020204030204" pitchFamily="34" charset="0"/>
              </a:rPr>
              <a:t>TEAM POWER DATA </a:t>
            </a:r>
          </a:p>
          <a:p>
            <a:pPr algn="l"/>
            <a:r>
              <a:rPr lang="en-US" sz="1400" b="0" i="0" u="none" strike="noStrike" baseline="0" dirty="0">
                <a:solidFill>
                  <a:schemeClr val="tx1"/>
                </a:solidFill>
                <a:latin typeface="Calibri" panose="020F0502020204030204" pitchFamily="34" charset="0"/>
                <a:cs typeface="Calibri" panose="020F0502020204030204" pitchFamily="34" charset="0"/>
              </a:rPr>
              <a:t>Aishwarya Kumar </a:t>
            </a:r>
          </a:p>
          <a:p>
            <a:pPr algn="l"/>
            <a:r>
              <a:rPr lang="en-US" sz="1400" b="0" i="0" u="none" strike="noStrike" baseline="0" dirty="0">
                <a:solidFill>
                  <a:schemeClr val="tx1"/>
                </a:solidFill>
                <a:latin typeface="Calibri" panose="020F0502020204030204" pitchFamily="34" charset="0"/>
                <a:cs typeface="Calibri" panose="020F0502020204030204" pitchFamily="34" charset="0"/>
              </a:rPr>
              <a:t>Dhanashree Anil Patil </a:t>
            </a:r>
          </a:p>
          <a:p>
            <a:pPr algn="l"/>
            <a:r>
              <a:rPr lang="en-US" sz="1400" b="0" i="0" u="none" strike="noStrike" baseline="0" dirty="0">
                <a:solidFill>
                  <a:schemeClr val="tx1"/>
                </a:solidFill>
                <a:latin typeface="Calibri" panose="020F0502020204030204" pitchFamily="34" charset="0"/>
                <a:cs typeface="Calibri" panose="020F0502020204030204" pitchFamily="34" charset="0"/>
              </a:rPr>
              <a:t>Lakshmi Holemadlu Venkatesh </a:t>
            </a:r>
            <a:endParaRPr lang="en-US" sz="1400" dirty="0">
              <a:solidFill>
                <a:schemeClr val="tx1"/>
              </a:solidFill>
              <a:latin typeface="Calibri" panose="020F0502020204030204" pitchFamily="34" charset="0"/>
              <a:cs typeface="Calibri" panose="020F0502020204030204" pitchFamily="34" charset="0"/>
            </a:endParaRPr>
          </a:p>
          <a:p>
            <a:pPr algn="l"/>
            <a:endParaRPr lang="en-US" sz="1400" b="0" i="0" u="none" strike="noStrike" baseline="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7B48-7E5A-470B-B9EF-EE8D10A74214}"/>
              </a:ext>
            </a:extLst>
          </p:cNvPr>
          <p:cNvSpPr>
            <a:spLocks noGrp="1"/>
          </p:cNvSpPr>
          <p:nvPr>
            <p:ph type="title"/>
          </p:nvPr>
        </p:nvSpPr>
        <p:spPr>
          <a:xfrm>
            <a:off x="6579450" y="727627"/>
            <a:ext cx="4957553" cy="1645920"/>
          </a:xfrm>
        </p:spPr>
        <p:txBody>
          <a:bodyPr>
            <a:normAutofit/>
          </a:bodyPr>
          <a:lstStyle/>
          <a:p>
            <a:r>
              <a:rPr lang="en-US" sz="4800" dirty="0">
                <a:latin typeface="Calibri" panose="020F0502020204030204" pitchFamily="34" charset="0"/>
                <a:cs typeface="Calibri" panose="020F0502020204030204" pitchFamily="34" charset="0"/>
              </a:rPr>
              <a:t>PROBLEM STATEMENT </a:t>
            </a:r>
          </a:p>
        </p:txBody>
      </p:sp>
      <p:sp>
        <p:nvSpPr>
          <p:cNvPr id="17" name="Rectangle 10">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8" name="Rectangle 1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6" name="Picture 5">
            <a:extLst>
              <a:ext uri="{FF2B5EF4-FFF2-40B4-BE49-F238E27FC236}">
                <a16:creationId xmlns:a16="http://schemas.microsoft.com/office/drawing/2014/main" id="{3DE75DA7-A19C-454B-9ABD-1DAFCA858985}"/>
              </a:ext>
            </a:extLst>
          </p:cNvPr>
          <p:cNvPicPr>
            <a:picLocks noChangeAspect="1"/>
          </p:cNvPicPr>
          <p:nvPr/>
        </p:nvPicPr>
        <p:blipFill>
          <a:blip r:embed="rId2"/>
          <a:stretch>
            <a:fillRect/>
          </a:stretch>
        </p:blipFill>
        <p:spPr>
          <a:xfrm>
            <a:off x="1205256" y="2171700"/>
            <a:ext cx="4414438" cy="2336447"/>
          </a:xfrm>
          <a:prstGeom prst="rect">
            <a:avLst/>
          </a:prstGeom>
        </p:spPr>
      </p:pic>
      <p:sp>
        <p:nvSpPr>
          <p:cNvPr id="3" name="Content Placeholder 2">
            <a:extLst>
              <a:ext uri="{FF2B5EF4-FFF2-40B4-BE49-F238E27FC236}">
                <a16:creationId xmlns:a16="http://schemas.microsoft.com/office/drawing/2014/main" id="{1BE16090-5767-4DBA-A10A-328707A16E68}"/>
              </a:ext>
            </a:extLst>
          </p:cNvPr>
          <p:cNvSpPr>
            <a:spLocks noGrp="1"/>
          </p:cNvSpPr>
          <p:nvPr>
            <p:ph idx="1"/>
          </p:nvPr>
        </p:nvSpPr>
        <p:spPr>
          <a:xfrm>
            <a:off x="6579450" y="2311574"/>
            <a:ext cx="4957554" cy="3677731"/>
          </a:xfrm>
        </p:spPr>
        <p:txBody>
          <a:bodyPr>
            <a:noAutofit/>
          </a:bodyPr>
          <a:lstStyle/>
          <a:p>
            <a:r>
              <a:rPr lang="en-US" sz="1600" b="0" i="0" dirty="0">
                <a:effectLst/>
                <a:latin typeface="Calibri" panose="020F0502020204030204" pitchFamily="34" charset="0"/>
                <a:cs typeface="Calibri" panose="020F0502020204030204" pitchFamily="34" charset="0"/>
              </a:rPr>
              <a:t>The CAPTCHA has become an important issue in multimedia security. Aimed at a commonly used text-based CAPTCHA, this project outlines some typical algorithms and summarizes the technological progress in text-based CAPTCHA breaking. CAPTCHAs were designed to prevent computers from automatically filling out forms by verifying that you are a real person. But with the rise of deep learning and computer vision, they can now often be defeated easily. </a:t>
            </a:r>
          </a:p>
          <a:p>
            <a:r>
              <a:rPr lang="en-US" sz="1600" b="0" i="0" u="none" strike="noStrike" baseline="0" dirty="0">
                <a:latin typeface="Calibri" panose="020F0502020204030204" pitchFamily="34" charset="0"/>
                <a:cs typeface="Calibri" panose="020F0502020204030204" pitchFamily="34" charset="0"/>
              </a:rPr>
              <a:t>This project is focused on automatic character recognition from multiple text-based CAPTCHA images </a:t>
            </a:r>
            <a:r>
              <a:rPr lang="en-US" sz="1600" b="0" i="0" u="none" strike="noStrike" baseline="0">
                <a:latin typeface="Calibri" panose="020F0502020204030204" pitchFamily="34" charset="0"/>
                <a:cs typeface="Calibri" panose="020F0502020204030204" pitchFamily="34" charset="0"/>
              </a:rPr>
              <a:t>using convolutional </a:t>
            </a:r>
            <a:r>
              <a:rPr lang="en-US" sz="1600" b="0" i="0" u="none" strike="noStrike" baseline="0" dirty="0">
                <a:latin typeface="Calibri" panose="020F0502020204030204" pitchFamily="34" charset="0"/>
                <a:cs typeface="Calibri" panose="020F0502020204030204" pitchFamily="34" charset="0"/>
              </a:rPr>
              <a:t>neural networks (CNNs) and </a:t>
            </a:r>
            <a:r>
              <a:rPr lang="en-US" sz="1600" dirty="0">
                <a:latin typeface="Calibri" panose="020F0502020204030204" pitchFamily="34" charset="0"/>
                <a:cs typeface="Calibri" panose="020F0502020204030204" pitchFamily="34" charset="0"/>
              </a:rPr>
              <a:t>random forest classifier</a:t>
            </a:r>
            <a:r>
              <a:rPr lang="en-US" sz="1600" b="0" i="0" u="none" strike="noStrike" baseline="0" dirty="0">
                <a:latin typeface="Calibri" panose="020F0502020204030204" pitchFamily="34" charset="0"/>
                <a:cs typeface="Calibri" panose="020F0502020204030204" pitchFamily="34" charset="0"/>
              </a:rPr>
              <a:t>. </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618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37D6-DC66-4B63-9793-B356C6C6E1B9}"/>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OBJECTIVE</a:t>
            </a:r>
          </a:p>
        </p:txBody>
      </p:sp>
      <p:sp>
        <p:nvSpPr>
          <p:cNvPr id="3" name="Content Placeholder 2">
            <a:extLst>
              <a:ext uri="{FF2B5EF4-FFF2-40B4-BE49-F238E27FC236}">
                <a16:creationId xmlns:a16="http://schemas.microsoft.com/office/drawing/2014/main" id="{381AD3A6-9214-40E6-BEDA-60688A821064}"/>
              </a:ext>
            </a:extLst>
          </p:cNvPr>
          <p:cNvSpPr>
            <a:spLocks noGrp="1"/>
          </p:cNvSpPr>
          <p:nvPr>
            <p:ph idx="1"/>
          </p:nvPr>
        </p:nvSpPr>
        <p:spPr/>
        <p:txBody>
          <a:bodyPr>
            <a:normAutofit/>
          </a:bodyPr>
          <a:lstStyle/>
          <a:p>
            <a:r>
              <a:rPr lang="en-US" sz="1800" b="0" i="0" u="none" strike="noStrike" baseline="0" dirty="0">
                <a:solidFill>
                  <a:srgbClr val="000000"/>
                </a:solidFill>
                <a:latin typeface="Calibri" panose="020F0502020204030204" pitchFamily="34" charset="0"/>
              </a:rPr>
              <a:t>The final goal of thi</a:t>
            </a:r>
            <a:r>
              <a:rPr lang="en-US" sz="1800" dirty="0">
                <a:solidFill>
                  <a:srgbClr val="000000"/>
                </a:solidFill>
                <a:latin typeface="Calibri" panose="020F0502020204030204" pitchFamily="34" charset="0"/>
              </a:rPr>
              <a:t>s project</a:t>
            </a:r>
            <a:r>
              <a:rPr lang="en-US" sz="1800" b="0" i="0" u="none" strike="noStrike" baseline="0" dirty="0">
                <a:solidFill>
                  <a:srgbClr val="000000"/>
                </a:solidFill>
                <a:latin typeface="Calibri" panose="020F0502020204030204" pitchFamily="34" charset="0"/>
              </a:rPr>
              <a:t> is to take captcha letters as an input while outputting transcription of the text presented in the captcha. In this project a framework of text-based CAPTCHA breaking technique is proposed. </a:t>
            </a:r>
          </a:p>
          <a:p>
            <a:r>
              <a:rPr lang="en-US" sz="1800" b="0" i="0" u="none" strike="noStrike" baseline="0" dirty="0">
                <a:solidFill>
                  <a:srgbClr val="000000"/>
                </a:solidFill>
                <a:latin typeface="Calibri" panose="020F0502020204030204" pitchFamily="34" charset="0"/>
              </a:rPr>
              <a:t>First, extracting single letter from captcha images. Second, train the neural network to recognize single letters and using this model to solve captchas. </a:t>
            </a:r>
          </a:p>
          <a:p>
            <a:r>
              <a:rPr lang="en-US" sz="1800" dirty="0">
                <a:solidFill>
                  <a:srgbClr val="000000"/>
                </a:solidFill>
                <a:latin typeface="Calibri" panose="020F0502020204030204" pitchFamily="34" charset="0"/>
              </a:rPr>
              <a:t>Python3, OpenCV, Kera's, TensorFlow are the toolset which we are using in our project for breaking the captcha.</a:t>
            </a:r>
            <a:r>
              <a:rPr lang="en-US" sz="1800" b="0" i="0" u="none" strike="noStrike" baseline="0" dirty="0">
                <a:solidFill>
                  <a:srgbClr val="000000"/>
                </a:solidFill>
                <a:latin typeface="Calibri" panose="020F0502020204030204" pitchFamily="34" charset="0"/>
              </a:rPr>
              <a:t>	</a:t>
            </a:r>
          </a:p>
          <a:p>
            <a:endParaRPr lang="en-US" sz="1800" b="0" i="0" u="none" strike="noStrike" baseline="0" dirty="0">
              <a:solidFill>
                <a:srgbClr val="000000"/>
              </a:solidFill>
              <a:latin typeface="Calibri" panose="020F0502020204030204" pitchFamily="34" charset="0"/>
            </a:endParaRPr>
          </a:p>
          <a:p>
            <a:endParaRPr lang="en-US" sz="1800" dirty="0"/>
          </a:p>
        </p:txBody>
      </p:sp>
    </p:spTree>
    <p:extLst>
      <p:ext uri="{BB962C8B-B14F-4D97-AF65-F5344CB8AC3E}">
        <p14:creationId xmlns:p14="http://schemas.microsoft.com/office/powerpoint/2010/main" val="394171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7369-EC29-40C2-ABC5-EFA3579EF548}"/>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ALGORITHM USED FOR CAPTCHA PREDICTION</a:t>
            </a:r>
          </a:p>
        </p:txBody>
      </p:sp>
      <p:sp>
        <p:nvSpPr>
          <p:cNvPr id="3" name="Content Placeholder 2">
            <a:extLst>
              <a:ext uri="{FF2B5EF4-FFF2-40B4-BE49-F238E27FC236}">
                <a16:creationId xmlns:a16="http://schemas.microsoft.com/office/drawing/2014/main" id="{F716D092-E239-42EF-90B8-C6AA4FE89F75}"/>
              </a:ext>
            </a:extLst>
          </p:cNvPr>
          <p:cNvSpPr>
            <a:spLocks noGrp="1"/>
          </p:cNvSpPr>
          <p:nvPr>
            <p:ph idx="1"/>
          </p:nvPr>
        </p:nvSpPr>
        <p:spPr/>
        <p:txBody>
          <a:bodyPr>
            <a:normAutofit/>
          </a:bodyPr>
          <a:lstStyle/>
          <a:p>
            <a:pPr marL="400050" indent="-400050">
              <a:buFont typeface="+mj-lt"/>
              <a:buAutoNum type="romanUcPeriod"/>
            </a:pPr>
            <a:r>
              <a:rPr lang="en-US" sz="2400" dirty="0">
                <a:latin typeface="Calibri" panose="020F0502020204030204" pitchFamily="34" charset="0"/>
                <a:cs typeface="Calibri" panose="020F0502020204030204" pitchFamily="34" charset="0"/>
              </a:rPr>
              <a:t>Convolutional Neural Network</a:t>
            </a:r>
          </a:p>
          <a:p>
            <a:pPr marL="400050" indent="-400050">
              <a:buFont typeface="+mj-lt"/>
              <a:buAutoNum type="romanUcPeriod"/>
            </a:pPr>
            <a:r>
              <a:rPr lang="en-US" sz="2400" dirty="0">
                <a:latin typeface="Calibri" panose="020F0502020204030204" pitchFamily="34" charset="0"/>
                <a:cs typeface="Calibri" panose="020F0502020204030204" pitchFamily="34" charset="0"/>
              </a:rPr>
              <a:t>Random Forest Classifier</a:t>
            </a:r>
          </a:p>
          <a:p>
            <a:pPr marL="400050" indent="-400050">
              <a:buFont typeface="+mj-lt"/>
              <a:buAutoNum type="romanUcPeriod"/>
            </a:pPr>
            <a:r>
              <a:rPr lang="en-US" sz="2400" dirty="0">
                <a:latin typeface="Calibri" panose="020F0502020204030204" pitchFamily="34" charset="0"/>
                <a:cs typeface="Calibri" panose="020F0502020204030204" pitchFamily="34" charset="0"/>
              </a:rPr>
              <a:t>K-nearest neighbor algorithm</a:t>
            </a:r>
          </a:p>
        </p:txBody>
      </p:sp>
    </p:spTree>
    <p:extLst>
      <p:ext uri="{BB962C8B-B14F-4D97-AF65-F5344CB8AC3E}">
        <p14:creationId xmlns:p14="http://schemas.microsoft.com/office/powerpoint/2010/main" val="68042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4159-303A-4AC6-B27D-918137D793A2}"/>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CONVOLUTIONAL NEURAL NETWORK</a:t>
            </a:r>
          </a:p>
        </p:txBody>
      </p:sp>
      <p:sp>
        <p:nvSpPr>
          <p:cNvPr id="3" name="Content Placeholder 2">
            <a:extLst>
              <a:ext uri="{FF2B5EF4-FFF2-40B4-BE49-F238E27FC236}">
                <a16:creationId xmlns:a16="http://schemas.microsoft.com/office/drawing/2014/main" id="{675BE441-9917-4D9B-828A-DFC359E6ACC9}"/>
              </a:ext>
            </a:extLst>
          </p:cNvPr>
          <p:cNvSpPr>
            <a:spLocks noGrp="1"/>
          </p:cNvSpPr>
          <p:nvPr>
            <p:ph idx="1"/>
          </p:nvPr>
        </p:nvSpPr>
        <p:spPr>
          <a:xfrm>
            <a:off x="1066800" y="2103120"/>
            <a:ext cx="10058400" cy="2068188"/>
          </a:xfrm>
        </p:spPr>
        <p:txBody>
          <a:bodyPr>
            <a:normAutofit/>
          </a:bodyPr>
          <a:lstStyle/>
          <a:p>
            <a:r>
              <a:rPr lang="en-US" sz="1600" dirty="0">
                <a:latin typeface="Calibri" panose="020F0502020204030204" pitchFamily="34" charset="0"/>
                <a:cs typeface="Calibri" panose="020F0502020204030204" pitchFamily="34" charset="0"/>
              </a:rPr>
              <a:t>We are using </a:t>
            </a:r>
            <a:r>
              <a:rPr lang="en-US" sz="1600" b="0" i="0" dirty="0">
                <a:solidFill>
                  <a:srgbClr val="292929"/>
                </a:solidFill>
                <a:effectLst/>
                <a:latin typeface="Calibri" panose="020F0502020204030204" pitchFamily="34" charset="0"/>
                <a:cs typeface="Calibri" panose="020F0502020204030204" pitchFamily="34" charset="0"/>
              </a:rPr>
              <a:t>a simple convolutional neural network (CNN) architecture with two convolutional layers and two fully-connected layers.</a:t>
            </a:r>
          </a:p>
          <a:p>
            <a:r>
              <a:rPr lang="en-US" sz="1600" b="0" i="0" dirty="0">
                <a:solidFill>
                  <a:srgbClr val="292929"/>
                </a:solidFill>
                <a:effectLst/>
                <a:latin typeface="Calibri" panose="020F0502020204030204" pitchFamily="34" charset="0"/>
                <a:cs typeface="Calibri" panose="020F0502020204030204" pitchFamily="34" charset="0"/>
              </a:rPr>
              <a:t>Our CNN algorithm consist of first and second convolutional layer with max pooling, one hidden layer with 500 nodes and output layer with 32 nodes (one for each possible letter/number we predict).</a:t>
            </a:r>
          </a:p>
          <a:p>
            <a:r>
              <a:rPr lang="en-US" sz="1600" b="0" i="0" dirty="0">
                <a:solidFill>
                  <a:srgbClr val="292929"/>
                </a:solidFill>
                <a:effectLst/>
                <a:latin typeface="Calibri" panose="020F0502020204030204" pitchFamily="34" charset="0"/>
                <a:cs typeface="Calibri" panose="020F0502020204030204" pitchFamily="34" charset="0"/>
              </a:rPr>
              <a:t>After 10 passes over the training data set, we hit nearly 99.32% accuracy. At this point, we are be able to automatically bypass any CAPTCHA whenever we want.</a:t>
            </a:r>
          </a:p>
        </p:txBody>
      </p:sp>
      <p:pic>
        <p:nvPicPr>
          <p:cNvPr id="5" name="Picture 4" descr="A picture containing jack, electronics, clock, meter&#10;&#10;Description automatically generated">
            <a:extLst>
              <a:ext uri="{FF2B5EF4-FFF2-40B4-BE49-F238E27FC236}">
                <a16:creationId xmlns:a16="http://schemas.microsoft.com/office/drawing/2014/main" id="{D9A73240-B094-43AC-9D88-6FD47065ADC0}"/>
              </a:ext>
            </a:extLst>
          </p:cNvPr>
          <p:cNvPicPr>
            <a:picLocks noChangeAspect="1"/>
          </p:cNvPicPr>
          <p:nvPr/>
        </p:nvPicPr>
        <p:blipFill>
          <a:blip r:embed="rId2"/>
          <a:stretch>
            <a:fillRect/>
          </a:stretch>
        </p:blipFill>
        <p:spPr>
          <a:xfrm>
            <a:off x="410966" y="4450451"/>
            <a:ext cx="11385746" cy="1555196"/>
          </a:xfrm>
          <a:prstGeom prst="rect">
            <a:avLst/>
          </a:prstGeom>
        </p:spPr>
      </p:pic>
    </p:spTree>
    <p:extLst>
      <p:ext uri="{BB962C8B-B14F-4D97-AF65-F5344CB8AC3E}">
        <p14:creationId xmlns:p14="http://schemas.microsoft.com/office/powerpoint/2010/main" val="153749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sp>
        <p:nvSpPr>
          <p:cNvPr id="18" name="Rectangle 13">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3BA07-2906-4E72-A18D-72451D6D41D9}"/>
              </a:ext>
            </a:extLst>
          </p:cNvPr>
          <p:cNvSpPr>
            <a:spLocks noGrp="1"/>
          </p:cNvSpPr>
          <p:nvPr>
            <p:ph type="title"/>
          </p:nvPr>
        </p:nvSpPr>
        <p:spPr>
          <a:xfrm>
            <a:off x="6846137" y="727626"/>
            <a:ext cx="4602152" cy="1718225"/>
          </a:xfrm>
        </p:spPr>
        <p:txBody>
          <a:bodyPr>
            <a:normAutofit/>
          </a:bodyPr>
          <a:lstStyle/>
          <a:p>
            <a:r>
              <a:rPr lang="en-US" sz="4800" dirty="0">
                <a:latin typeface="Calibri" panose="020F0502020204030204" pitchFamily="34" charset="0"/>
                <a:cs typeface="Calibri" panose="020F0502020204030204" pitchFamily="34" charset="0"/>
              </a:rPr>
              <a:t>RANDOM FOREST CLASSIFIER</a:t>
            </a:r>
          </a:p>
        </p:txBody>
      </p:sp>
      <p:sp>
        <p:nvSpPr>
          <p:cNvPr id="3" name="Content Placeholder 2">
            <a:extLst>
              <a:ext uri="{FF2B5EF4-FFF2-40B4-BE49-F238E27FC236}">
                <a16:creationId xmlns:a16="http://schemas.microsoft.com/office/drawing/2014/main" id="{37C2CF83-2162-4841-ABDC-1256B8666FE5}"/>
              </a:ext>
            </a:extLst>
          </p:cNvPr>
          <p:cNvSpPr>
            <a:spLocks noGrp="1"/>
          </p:cNvSpPr>
          <p:nvPr>
            <p:ph idx="1"/>
          </p:nvPr>
        </p:nvSpPr>
        <p:spPr>
          <a:xfrm>
            <a:off x="6846137" y="2538919"/>
            <a:ext cx="4602152" cy="3557805"/>
          </a:xfrm>
        </p:spPr>
        <p:txBody>
          <a:bodyPr>
            <a:normAutofit/>
          </a:bodyPr>
          <a:lstStyle/>
          <a:p>
            <a:r>
              <a:rPr lang="en-US" sz="1600" dirty="0">
                <a:latin typeface="Calibri" panose="020F0502020204030204" pitchFamily="34" charset="0"/>
                <a:cs typeface="Calibri" panose="020F0502020204030204" pitchFamily="34" charset="0"/>
              </a:rPr>
              <a:t>We are using Random forest classifier as our second algorithm because of its simplicity and diversity as it can be used for both classification and regression tasks.</a:t>
            </a:r>
          </a:p>
          <a:p>
            <a:r>
              <a:rPr lang="en-US" sz="1600" dirty="0">
                <a:latin typeface="Calibri" panose="020F0502020204030204" pitchFamily="34" charset="0"/>
                <a:cs typeface="Calibri" panose="020F0502020204030204" pitchFamily="34" charset="0"/>
              </a:rPr>
              <a:t>We are considering 100 n_estimators before taking the average of prediction.</a:t>
            </a:r>
          </a:p>
          <a:p>
            <a:r>
              <a:rPr lang="en-US" sz="1600" dirty="0">
                <a:latin typeface="Calibri" panose="020F0502020204030204" pitchFamily="34" charset="0"/>
                <a:cs typeface="Calibri" panose="020F0502020204030204" pitchFamily="34" charset="0"/>
              </a:rPr>
              <a:t>N_jobs is an integer, specifying the maximum number of concurrently running workers, we have set that variable to (-1).</a:t>
            </a:r>
          </a:p>
          <a:p>
            <a:r>
              <a:rPr lang="en-US" sz="1600" dirty="0">
                <a:latin typeface="Calibri" panose="020F0502020204030204" pitchFamily="34" charset="0"/>
                <a:cs typeface="Calibri" panose="020F0502020204030204" pitchFamily="34" charset="0"/>
              </a:rPr>
              <a:t>After training and testing the model with 26124 images we hit nearly 99.94% accuracy. </a:t>
            </a:r>
          </a:p>
          <a:p>
            <a:endParaRPr lang="en-US" dirty="0"/>
          </a:p>
        </p:txBody>
      </p:sp>
      <p:pic>
        <p:nvPicPr>
          <p:cNvPr id="7" name="Picture 6" descr="A close up of a map&#10;&#10;Description automatically generated">
            <a:extLst>
              <a:ext uri="{FF2B5EF4-FFF2-40B4-BE49-F238E27FC236}">
                <a16:creationId xmlns:a16="http://schemas.microsoft.com/office/drawing/2014/main" id="{49C706C9-5904-4690-AC9D-CDB865B4AE5C}"/>
              </a:ext>
            </a:extLst>
          </p:cNvPr>
          <p:cNvPicPr>
            <a:picLocks noChangeAspect="1"/>
          </p:cNvPicPr>
          <p:nvPr/>
        </p:nvPicPr>
        <p:blipFill>
          <a:blip r:embed="rId2"/>
          <a:stretch>
            <a:fillRect/>
          </a:stretch>
        </p:blipFill>
        <p:spPr>
          <a:xfrm>
            <a:off x="404690" y="875280"/>
            <a:ext cx="5525538" cy="5130800"/>
          </a:xfrm>
          <a:prstGeom prst="rect">
            <a:avLst/>
          </a:prstGeom>
        </p:spPr>
      </p:pic>
    </p:spTree>
    <p:extLst>
      <p:ext uri="{BB962C8B-B14F-4D97-AF65-F5344CB8AC3E}">
        <p14:creationId xmlns:p14="http://schemas.microsoft.com/office/powerpoint/2010/main" val="413567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C6CF-8051-4462-92F3-9D1270D1CBE2}"/>
              </a:ext>
            </a:extLst>
          </p:cNvPr>
          <p:cNvSpPr>
            <a:spLocks noGrp="1"/>
          </p:cNvSpPr>
          <p:nvPr>
            <p:ph type="title"/>
          </p:nvPr>
        </p:nvSpPr>
        <p:spPr>
          <a:xfrm>
            <a:off x="6579450" y="626027"/>
            <a:ext cx="4957553" cy="1645920"/>
          </a:xfrm>
        </p:spPr>
        <p:txBody>
          <a:bodyPr>
            <a:normAutofit/>
          </a:bodyPr>
          <a:lstStyle/>
          <a:p>
            <a:r>
              <a:rPr lang="en-US" sz="3600" dirty="0">
                <a:latin typeface="Calibri" panose="020F0502020204030204" pitchFamily="34" charset="0"/>
                <a:cs typeface="Calibri" panose="020F0502020204030204" pitchFamily="34" charset="0"/>
              </a:rPr>
              <a:t>K-NEAREST NEIGHBORS ALGORITHM</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4" descr="A screenshot of a cell phone&#10;&#10;Description automatically generated">
            <a:extLst>
              <a:ext uri="{FF2B5EF4-FFF2-40B4-BE49-F238E27FC236}">
                <a16:creationId xmlns:a16="http://schemas.microsoft.com/office/drawing/2014/main" id="{0568707D-0B1B-433D-AF36-DB4543B8CCA9}"/>
              </a:ext>
            </a:extLst>
          </p:cNvPr>
          <p:cNvPicPr>
            <a:picLocks noChangeAspect="1"/>
          </p:cNvPicPr>
          <p:nvPr/>
        </p:nvPicPr>
        <p:blipFill>
          <a:blip r:embed="rId2"/>
          <a:stretch>
            <a:fillRect/>
          </a:stretch>
        </p:blipFill>
        <p:spPr>
          <a:xfrm>
            <a:off x="1205256" y="1208568"/>
            <a:ext cx="4414438" cy="4459028"/>
          </a:xfrm>
          <a:prstGeom prst="rect">
            <a:avLst/>
          </a:prstGeom>
        </p:spPr>
      </p:pic>
      <p:sp>
        <p:nvSpPr>
          <p:cNvPr id="3" name="Content Placeholder 2">
            <a:extLst>
              <a:ext uri="{FF2B5EF4-FFF2-40B4-BE49-F238E27FC236}">
                <a16:creationId xmlns:a16="http://schemas.microsoft.com/office/drawing/2014/main" id="{07ADF174-6DDD-4542-A249-A34DEB5E9DCF}"/>
              </a:ext>
            </a:extLst>
          </p:cNvPr>
          <p:cNvSpPr>
            <a:spLocks noGrp="1"/>
          </p:cNvSpPr>
          <p:nvPr>
            <p:ph idx="1"/>
          </p:nvPr>
        </p:nvSpPr>
        <p:spPr>
          <a:xfrm>
            <a:off x="6579450" y="2538919"/>
            <a:ext cx="4957554" cy="3496120"/>
          </a:xfrm>
        </p:spPr>
        <p:txBody>
          <a:bodyPr>
            <a:normAutofit/>
          </a:bodyPr>
          <a:lstStyle/>
          <a:p>
            <a:r>
              <a:rPr lang="en-US" sz="1600" b="0" i="0" dirty="0">
                <a:effectLst/>
                <a:latin typeface="Calibri" panose="020F0502020204030204" pitchFamily="34" charset="0"/>
                <a:cs typeface="Calibri" panose="020F0502020204030204" pitchFamily="34" charset="0"/>
              </a:rPr>
              <a:t>K-nearest neighbor algorithm (KNN) is our third algorithm used for captcha prediction, it is one of the simplest of classification algorithms available for supervised learning. </a:t>
            </a:r>
          </a:p>
          <a:p>
            <a:r>
              <a:rPr lang="en-US" sz="1600" b="0" i="0" dirty="0">
                <a:effectLst/>
                <a:latin typeface="Calibri" panose="020F0502020204030204" pitchFamily="34" charset="0"/>
                <a:cs typeface="Calibri" panose="020F0502020204030204" pitchFamily="34" charset="0"/>
              </a:rPr>
              <a:t>The idea is to search for closest match of the test data in feature space of the image given. After plotting the training points we got 4 clusters groups. </a:t>
            </a:r>
          </a:p>
          <a:p>
            <a:r>
              <a:rPr lang="en-US" sz="1600" dirty="0">
                <a:latin typeface="Calibri" panose="020F0502020204030204" pitchFamily="34" charset="0"/>
                <a:cs typeface="Calibri" panose="020F0502020204030204" pitchFamily="34" charset="0"/>
              </a:rPr>
              <a:t>So, we are considering 4 (k_range) iteration before taking the prediction accuracy of the captcha. </a:t>
            </a:r>
          </a:p>
          <a:p>
            <a:r>
              <a:rPr lang="en-US" sz="1600" b="0" i="0" dirty="0">
                <a:effectLst/>
                <a:latin typeface="Calibri" panose="020F0502020204030204" pitchFamily="34" charset="0"/>
                <a:cs typeface="Calibri" panose="020F0502020204030204" pitchFamily="34" charset="0"/>
              </a:rPr>
              <a:t>After 4 iterations over the training and testing data set, we hit nearly 98.78% accuracy. </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6704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9C70-B8F3-476E-B4AA-E612968BC7F0}"/>
              </a:ext>
            </a:extLst>
          </p:cNvPr>
          <p:cNvSpPr>
            <a:spLocks noGrp="1"/>
          </p:cNvSpPr>
          <p:nvPr>
            <p:ph type="title"/>
          </p:nvPr>
        </p:nvSpPr>
        <p:spPr/>
        <p:txBody>
          <a:bodyPr>
            <a:normAutofit/>
          </a:bodyPr>
          <a:lstStyle/>
          <a:p>
            <a:r>
              <a:rPr lang="en-US" sz="4800"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F9551490-35D7-48D6-8DBD-961FFB542CD0}"/>
              </a:ext>
            </a:extLst>
          </p:cNvPr>
          <p:cNvSpPr>
            <a:spLocks noGrp="1"/>
          </p:cNvSpPr>
          <p:nvPr>
            <p:ph idx="1"/>
          </p:nvPr>
        </p:nvSpPr>
        <p:spPr/>
        <p:txBody>
          <a:bodyPr>
            <a:normAutofit/>
          </a:bodyPr>
          <a:lstStyle/>
          <a:p>
            <a:r>
              <a:rPr lang="en-US" sz="1800" b="0" i="0" dirty="0">
                <a:solidFill>
                  <a:srgbClr val="212121"/>
                </a:solidFill>
                <a:effectLst/>
                <a:latin typeface="Calibri" panose="020F0502020204030204" pitchFamily="34" charset="0"/>
                <a:cs typeface="Calibri" panose="020F0502020204030204" pitchFamily="34" charset="0"/>
              </a:rPr>
              <a:t>We are successful in implementing CAPTCHA recognition and prediction using Neural Networks on our dataset.</a:t>
            </a:r>
          </a:p>
          <a:p>
            <a:r>
              <a:rPr lang="en-US" sz="1800" b="0" i="0" dirty="0">
                <a:solidFill>
                  <a:srgbClr val="212121"/>
                </a:solidFill>
                <a:effectLst/>
                <a:latin typeface="Calibri" panose="020F0502020204030204" pitchFamily="34" charset="0"/>
                <a:cs typeface="Calibri" panose="020F0502020204030204" pitchFamily="34" charset="0"/>
              </a:rPr>
              <a:t>After training and testing our dataset with CNN, KNN, Random forest classifier algorithms, we got good accuracy of over 98%. </a:t>
            </a:r>
          </a:p>
          <a:p>
            <a:r>
              <a:rPr lang="en-US" sz="1800" b="0" i="0" dirty="0">
                <a:solidFill>
                  <a:srgbClr val="212121"/>
                </a:solidFill>
                <a:effectLst/>
                <a:latin typeface="Calibri" panose="020F0502020204030204" pitchFamily="34" charset="0"/>
                <a:cs typeface="Calibri" panose="020F0502020204030204" pitchFamily="34" charset="0"/>
              </a:rPr>
              <a:t>Even though the accuracy was satisfactory in this case, KNN and Random forest classifier algorithms become significantly slower as the volume of data increases making them an impractical choice in environments where predictions need to be made rapidly. </a:t>
            </a:r>
          </a:p>
          <a:p>
            <a:r>
              <a:rPr lang="en-US" sz="1800" b="0" i="0" dirty="0">
                <a:solidFill>
                  <a:srgbClr val="212121"/>
                </a:solidFill>
                <a:effectLst/>
                <a:latin typeface="Calibri" panose="020F0502020204030204" pitchFamily="34" charset="0"/>
                <a:cs typeface="Calibri" panose="020F0502020204030204" pitchFamily="34" charset="0"/>
              </a:rPr>
              <a:t>Hence CNN emerges as the algorithm of choice.</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257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506A-DAB0-48E1-B1A5-FCAA2242332D}"/>
              </a:ext>
            </a:extLst>
          </p:cNvPr>
          <p:cNvSpPr>
            <a:spLocks noGrp="1"/>
          </p:cNvSpPr>
          <p:nvPr>
            <p:ph type="title"/>
          </p:nvPr>
        </p:nvSpPr>
        <p:spPr>
          <a:xfrm>
            <a:off x="763712" y="2271049"/>
            <a:ext cx="10058400" cy="1371600"/>
          </a:xfrm>
        </p:spPr>
        <p:txBody>
          <a:bodyPr>
            <a:normAutofit/>
          </a:bodyPr>
          <a:lstStyle/>
          <a:p>
            <a:pPr algn="ctr"/>
            <a:r>
              <a:rPr lang="en-US" sz="66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4187960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Garamond</vt:lpstr>
      <vt:lpstr>SavonVTI</vt:lpstr>
      <vt:lpstr>  Captcha Solving with Deep Learning </vt:lpstr>
      <vt:lpstr>PROBLEM STATEMENT </vt:lpstr>
      <vt:lpstr>OBJECTIVE</vt:lpstr>
      <vt:lpstr>ALGORITHM USED FOR CAPTCHA PREDICTION</vt:lpstr>
      <vt:lpstr>CONVOLUTIONAL NEURAL NETWORK</vt:lpstr>
      <vt:lpstr>RANDOM FOREST CLASSIFIER</vt:lpstr>
      <vt:lpstr>K-NEAREST NEIGHBORS ALGORITHM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2020-08-08T21:03:35Z</dcterms:created>
  <dcterms:modified xsi:type="dcterms:W3CDTF">2020-08-08T21:13:14Z</dcterms:modified>
</cp:coreProperties>
</file>